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797675" cy="9928225"/>
  <p:embeddedFontLst>
    <p:embeddedFont>
      <p:font typeface="Aptos" panose="020B0004020202020204" pitchFamily="34" charset="0"/>
      <p:regular r:id="rId11"/>
      <p:bold r:id="rId12"/>
      <p:italic r:id="rId13"/>
      <p:boldItalic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PF BeauSans Pro" panose="02000800000000020004" charset="0"/>
      <p:bold r:id="rId19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7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09/15/2026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50.png"/><Relationship Id="rId5" Type="http://schemas.openxmlformats.org/officeDocument/2006/relationships/image" Target="../media/image30.png"/><Relationship Id="rId15" Type="http://schemas.openxmlformats.org/officeDocument/2006/relationships/image" Target="../media/image6.tiff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4.png"/><Relationship Id="rId14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616" y="205787"/>
            <a:ext cx="12191576" cy="129397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4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From Monitoring to </a:t>
            </a:r>
            <a:r>
              <a:rPr lang="en-US" sz="2400" b="1" cap="all" dirty="0" err="1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Prioritisation</a:t>
            </a:r>
            <a:r>
              <a:rPr lang="en-US" sz="24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: The </a:t>
            </a:r>
            <a:r>
              <a:rPr lang="en-US" sz="2400" b="1" cap="all" dirty="0" err="1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EnviLife</a:t>
            </a:r>
            <a:r>
              <a:rPr lang="en-US" sz="24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 Framework </a:t>
            </a:r>
          </a:p>
          <a:p>
            <a:pPr algn="ctr"/>
            <a:r>
              <a:rPr lang="en-US" sz="24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for Emerging Contaminants</a:t>
            </a:r>
            <a:endParaRPr lang="en-US" sz="24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  <a:p>
            <a:pPr algn="ctr"/>
            <a:r>
              <a:rPr lang="en-US" sz="22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 </a:t>
            </a:r>
            <a:endParaRPr lang="en-US" sz="22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12" y="998480"/>
            <a:ext cx="12192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Jelena Živančev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Igor Antić, Maja Buljovčić, Dušan Rakić, Nataša Đurišić-Mladenović</a:t>
            </a:r>
          </a:p>
          <a:p>
            <a:pPr algn="ctr"/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University of Novi Sad, Faculty of Technology Novi Sad, Serbia, jelena.zivancev@tf.uns.ac.rs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16" y="572176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1459687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5C1A3C1-12DF-7C05-4D2A-AEDBDDDD58B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5" t="17154" r="19737" b="13450"/>
          <a:stretch/>
        </p:blipFill>
        <p:spPr>
          <a:xfrm>
            <a:off x="9948274" y="664995"/>
            <a:ext cx="1317536" cy="74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D2BAEA-6180-F0CF-B974-63A5CE82B9E1}"/>
              </a:ext>
            </a:extLst>
          </p:cNvPr>
          <p:cNvSpPr txBox="1"/>
          <p:nvPr/>
        </p:nvSpPr>
        <p:spPr>
          <a:xfrm>
            <a:off x="832104" y="1285691"/>
            <a:ext cx="10287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>
                <a:solidFill>
                  <a:schemeClr val="accent5">
                    <a:lumMod val="50000"/>
                  </a:schemeClr>
                </a:solidFill>
                <a:effectLst/>
                <a:latin typeface="PF BeauSans Pro" panose="02000800000000020004" charset="0"/>
                <a:ea typeface="Times New Roman" panose="02020603050405020304" pitchFamily="18" charset="0"/>
              </a:rPr>
              <a:t>The growing presence of contaminants of emerging concern (CECs) in aquatic environments poses a significant challenge for environmental protection and sustainable agriculture. </a:t>
            </a:r>
          </a:p>
          <a:p>
            <a:pPr algn="just"/>
            <a:r>
              <a:rPr lang="en-US" sz="1800" dirty="0">
                <a:solidFill>
                  <a:schemeClr val="accent5">
                    <a:lumMod val="50000"/>
                  </a:schemeClr>
                </a:solidFill>
                <a:effectLst/>
                <a:latin typeface="PF BeauSans Pro" panose="02000800000000020004" charset="0"/>
                <a:ea typeface="Times New Roman" panose="02020603050405020304" pitchFamily="18" charset="0"/>
              </a:rPr>
              <a:t>This issue is particularly critical in intensively agricultural regions where surface water is widely used for irrigation, such as the Danube-Tisa-Danube (DTD) hydro-system in Vojvodina, northern Serbia. 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7207314-B944-CE93-0ABD-A16B60461FEF}"/>
              </a:ext>
            </a:extLst>
          </p:cNvPr>
          <p:cNvSpPr/>
          <p:nvPr/>
        </p:nvSpPr>
        <p:spPr>
          <a:xfrm>
            <a:off x="722376" y="3267800"/>
            <a:ext cx="10506456" cy="148132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dirty="0">
                <a:latin typeface="PF BeauSans Pro" panose="02000800000000020004" charset="0"/>
              </a:rPr>
              <a:t>Within the </a:t>
            </a:r>
            <a:r>
              <a:rPr lang="en-US" dirty="0" err="1">
                <a:latin typeface="PF BeauSans Pro" panose="02000800000000020004" charset="0"/>
              </a:rPr>
              <a:t>EnviLife</a:t>
            </a:r>
            <a:r>
              <a:rPr lang="en-US" dirty="0">
                <a:latin typeface="PF BeauSans Pro" panose="02000800000000020004" charset="0"/>
              </a:rPr>
              <a:t> project, a multidisciplinary framework has been developed to detect and </a:t>
            </a:r>
            <a:r>
              <a:rPr lang="en-US" dirty="0" err="1">
                <a:latin typeface="PF BeauSans Pro" panose="02000800000000020004" charset="0"/>
              </a:rPr>
              <a:t>prioritise</a:t>
            </a:r>
            <a:r>
              <a:rPr lang="en-US" dirty="0">
                <a:latin typeface="PF BeauSans Pro" panose="02000800000000020004" charset="0"/>
              </a:rPr>
              <a:t> CECs in the surface water of the Great </a:t>
            </a:r>
            <a:r>
              <a:rPr lang="en-US" dirty="0" err="1">
                <a:latin typeface="PF BeauSans Pro" panose="02000800000000020004" charset="0"/>
              </a:rPr>
              <a:t>Bačka</a:t>
            </a:r>
            <a:r>
              <a:rPr lang="en-US" dirty="0">
                <a:latin typeface="PF BeauSans Pro" panose="02000800000000020004" charset="0"/>
              </a:rPr>
              <a:t> Canal (GBC), a heavily impacted part of the DTD hydrological system in Vojvodina, Serbia.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EF3513F1-C0C8-0809-87EF-10A390D1123E}"/>
              </a:ext>
            </a:extLst>
          </p:cNvPr>
          <p:cNvSpPr/>
          <p:nvPr/>
        </p:nvSpPr>
        <p:spPr>
          <a:xfrm>
            <a:off x="5538185" y="4861249"/>
            <a:ext cx="312110" cy="391885"/>
          </a:xfrm>
          <a:prstGeom prst="downArrow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B79DC-B891-0B81-27F5-6E6DD721315C}"/>
              </a:ext>
            </a:extLst>
          </p:cNvPr>
          <p:cNvSpPr txBox="1"/>
          <p:nvPr/>
        </p:nvSpPr>
        <p:spPr>
          <a:xfrm>
            <a:off x="335902" y="5365256"/>
            <a:ext cx="113926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PF BeauSans Pro" panose="02000800000000020004" charset="0"/>
              </a:rPr>
              <a:t>HRMS-based suspect screening was used to identify CEC candidates, followed by targeted </a:t>
            </a:r>
            <a:endParaRPr lang="sr-Latn-RS" dirty="0">
              <a:solidFill>
                <a:schemeClr val="accent6">
                  <a:lumMod val="50000"/>
                </a:schemeClr>
              </a:solidFill>
              <a:latin typeface="PF BeauSans Pro" panose="02000800000000020004" charset="0"/>
            </a:endParaRPr>
          </a:p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PF BeauSans Pro" panose="02000800000000020004" charset="0"/>
              </a:rPr>
              <a:t>UHPLC–MS/MS confirmation and quantification </a:t>
            </a:r>
            <a:endParaRPr lang="sr-Latn-RS" dirty="0">
              <a:solidFill>
                <a:schemeClr val="accent6">
                  <a:lumMod val="50000"/>
                </a:schemeClr>
              </a:solidFill>
              <a:latin typeface="PF BeauSans Pro" panose="02000800000000020004" charset="0"/>
            </a:endParaRPr>
          </a:p>
          <a:p>
            <a:pPr algn="ctr"/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PF BeauSans Pro" panose="02000800000000020004" charset="0"/>
              </a:rPr>
              <a:t>and subsequent prioritization using an integrated QSAR-based framework.</a:t>
            </a: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B5843-1060-156D-2F5C-FB9C737E7922}"/>
              </a:ext>
            </a:extLst>
          </p:cNvPr>
          <p:cNvSpPr txBox="1"/>
          <p:nvPr/>
        </p:nvSpPr>
        <p:spPr>
          <a:xfrm>
            <a:off x="438912" y="730883"/>
            <a:ext cx="5294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err="1">
                <a:latin typeface="PF BeauSans Pro" panose="02000800000000020004" charset="0"/>
              </a:rPr>
              <a:t>ENViLife</a:t>
            </a:r>
            <a:r>
              <a:rPr lang="en-US" sz="1000" u="sng" dirty="0">
                <a:latin typeface="PF BeauSans Pro" panose="02000800000000020004" charset="0"/>
              </a:rPr>
              <a:t> CEC PRIORITISATION FRAMEWORK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CAFAF53-FA86-1282-FC88-DCF9025FBC78}"/>
              </a:ext>
            </a:extLst>
          </p:cNvPr>
          <p:cNvCxnSpPr/>
          <p:nvPr/>
        </p:nvCxnSpPr>
        <p:spPr>
          <a:xfrm>
            <a:off x="1911096" y="977104"/>
            <a:ext cx="0" cy="18288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FA8D4C80-076B-97AE-E7B9-942AB00F2DF3}"/>
              </a:ext>
            </a:extLst>
          </p:cNvPr>
          <p:cNvSpPr/>
          <p:nvPr/>
        </p:nvSpPr>
        <p:spPr>
          <a:xfrm>
            <a:off x="652652" y="1198636"/>
            <a:ext cx="2532888" cy="410212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975161-B10E-1C31-1647-0EAD7E01E221}"/>
              </a:ext>
            </a:extLst>
          </p:cNvPr>
          <p:cNvSpPr txBox="1"/>
          <p:nvPr/>
        </p:nvSpPr>
        <p:spPr>
          <a:xfrm>
            <a:off x="947547" y="1285756"/>
            <a:ext cx="192709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PF BeauSans Pro" panose="02000800000000020004" charset="0"/>
              </a:rPr>
              <a:t>GBC SURFACE WATER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69CE4A5-9FAC-996F-E793-E77E14410D01}"/>
              </a:ext>
            </a:extLst>
          </p:cNvPr>
          <p:cNvCxnSpPr/>
          <p:nvPr/>
        </p:nvCxnSpPr>
        <p:spPr>
          <a:xfrm>
            <a:off x="1911096" y="1691271"/>
            <a:ext cx="0" cy="182880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05C08AF4-95F5-57E7-9E65-9430D851C2E9}"/>
              </a:ext>
            </a:extLst>
          </p:cNvPr>
          <p:cNvSpPr/>
          <p:nvPr/>
        </p:nvSpPr>
        <p:spPr>
          <a:xfrm>
            <a:off x="644652" y="1906326"/>
            <a:ext cx="2532888" cy="566928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9610DA-F661-E3BF-2753-AA3611B2DFBC}"/>
              </a:ext>
            </a:extLst>
          </p:cNvPr>
          <p:cNvSpPr txBox="1"/>
          <p:nvPr/>
        </p:nvSpPr>
        <p:spPr>
          <a:xfrm>
            <a:off x="553212" y="1987425"/>
            <a:ext cx="25328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PF BeauSans Pro" panose="02000800000000020004" charset="0"/>
              </a:rPr>
              <a:t>UHPLC–HRMS </a:t>
            </a:r>
          </a:p>
          <a:p>
            <a:pPr algn="ctr"/>
            <a:r>
              <a:rPr lang="en-US" sz="1000" dirty="0">
                <a:latin typeface="PF BeauSans Pro" panose="02000800000000020004" charset="0"/>
              </a:rPr>
              <a:t> SUSPECT SCREENING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00F6FB3-2D28-6448-4725-8AE2DA3C92D3}"/>
              </a:ext>
            </a:extLst>
          </p:cNvPr>
          <p:cNvCxnSpPr/>
          <p:nvPr/>
        </p:nvCxnSpPr>
        <p:spPr>
          <a:xfrm>
            <a:off x="1919096" y="2538615"/>
            <a:ext cx="0" cy="182880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36FE94B-F10B-8255-7702-73D6C4C989D6}"/>
              </a:ext>
            </a:extLst>
          </p:cNvPr>
          <p:cNvSpPr/>
          <p:nvPr/>
        </p:nvSpPr>
        <p:spPr>
          <a:xfrm>
            <a:off x="657224" y="2721495"/>
            <a:ext cx="2532888" cy="566928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A941687-C051-4965-24D2-FFB32C2AC0DF}"/>
              </a:ext>
            </a:extLst>
          </p:cNvPr>
          <p:cNvSpPr txBox="1"/>
          <p:nvPr/>
        </p:nvSpPr>
        <p:spPr>
          <a:xfrm>
            <a:off x="598933" y="2814175"/>
            <a:ext cx="2532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PF BeauSans Pro" panose="02000800000000020004" charset="0"/>
              </a:rPr>
              <a:t>CEC IDENTIFICATION </a:t>
            </a:r>
          </a:p>
          <a:p>
            <a:pPr algn="ctr"/>
            <a:r>
              <a:rPr lang="en-US" sz="1000" dirty="0">
                <a:latin typeface="PF BeauSans Pro" panose="02000800000000020004" charset="0"/>
              </a:rPr>
              <a:t>Suspects → identified CECs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60896BB-A383-4C4E-6740-991A06E6F5D1}"/>
              </a:ext>
            </a:extLst>
          </p:cNvPr>
          <p:cNvCxnSpPr/>
          <p:nvPr/>
        </p:nvCxnSpPr>
        <p:spPr>
          <a:xfrm>
            <a:off x="1919096" y="3337560"/>
            <a:ext cx="0" cy="182880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2DA0C74-0D94-477E-F58A-DD6A9ACFFABD}"/>
              </a:ext>
            </a:extLst>
          </p:cNvPr>
          <p:cNvSpPr/>
          <p:nvPr/>
        </p:nvSpPr>
        <p:spPr>
          <a:xfrm>
            <a:off x="674749" y="3531905"/>
            <a:ext cx="2612136" cy="973491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353175-95B4-BDD8-4EF3-BBCA8D689FD9}"/>
              </a:ext>
            </a:extLst>
          </p:cNvPr>
          <p:cNvSpPr txBox="1"/>
          <p:nvPr/>
        </p:nvSpPr>
        <p:spPr>
          <a:xfrm>
            <a:off x="598933" y="3597955"/>
            <a:ext cx="27957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PF BeauSans Pro" panose="02000800000000020004" charset="0"/>
              </a:rPr>
              <a:t>UHPLC–MS/MS </a:t>
            </a:r>
          </a:p>
          <a:p>
            <a:pPr algn="ctr"/>
            <a:r>
              <a:rPr lang="en-US" sz="1200" dirty="0">
                <a:latin typeface="PF BeauSans Pro" panose="02000800000000020004" charset="0"/>
              </a:rPr>
              <a:t>TARGET ANALYSIS </a:t>
            </a:r>
          </a:p>
          <a:p>
            <a:pPr algn="ctr"/>
            <a:endParaRPr lang="en-US" sz="1200" dirty="0">
              <a:latin typeface="PF BeauSans Pro" panose="02000800000000020004" charset="0"/>
            </a:endParaRPr>
          </a:p>
          <a:p>
            <a:pPr algn="ctr"/>
            <a:r>
              <a:rPr lang="en-US" sz="1200" dirty="0">
                <a:latin typeface="PF BeauSans Pro" panose="02000800000000020004" charset="0"/>
              </a:rPr>
              <a:t> Confirmation &amp; quantification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4F02A07-0E86-2E36-DD0D-73FB0755DBCF}"/>
              </a:ext>
            </a:extLst>
          </p:cNvPr>
          <p:cNvCxnSpPr/>
          <p:nvPr/>
        </p:nvCxnSpPr>
        <p:spPr>
          <a:xfrm>
            <a:off x="1962529" y="4552051"/>
            <a:ext cx="0" cy="182880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56BEC6AE-13BD-6624-74C2-362D48D5A9ED}"/>
              </a:ext>
            </a:extLst>
          </p:cNvPr>
          <p:cNvSpPr/>
          <p:nvPr/>
        </p:nvSpPr>
        <p:spPr>
          <a:xfrm>
            <a:off x="438912" y="4746618"/>
            <a:ext cx="3595117" cy="696880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B68F8C-4706-A8E2-8243-ED4DCCCC3FC7}"/>
              </a:ext>
            </a:extLst>
          </p:cNvPr>
          <p:cNvSpPr txBox="1"/>
          <p:nvPr/>
        </p:nvSpPr>
        <p:spPr>
          <a:xfrm>
            <a:off x="539496" y="4865134"/>
            <a:ext cx="310172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PF BeauSans Pro" panose="02000800000000020004" charset="0"/>
              </a:rPr>
              <a:t>EXPOSURE INDICATORS </a:t>
            </a:r>
          </a:p>
          <a:p>
            <a:pPr algn="ctr"/>
            <a:r>
              <a:rPr lang="en-US" sz="1000" dirty="0">
                <a:latin typeface="PF BeauSans Pro" panose="02000800000000020004" charset="0"/>
              </a:rPr>
              <a:t> Detection frequency + concentration levels</a:t>
            </a:r>
            <a:r>
              <a:rPr lang="en-US" sz="1200" dirty="0">
                <a:latin typeface="PF BeauSans Pro" panose="02000800000000020004" charset="0"/>
              </a:rPr>
              <a:t>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2031D92-65C8-5388-A970-B198D1199EF2}"/>
              </a:ext>
            </a:extLst>
          </p:cNvPr>
          <p:cNvSpPr/>
          <p:nvPr/>
        </p:nvSpPr>
        <p:spPr>
          <a:xfrm>
            <a:off x="438912" y="5756023"/>
            <a:ext cx="3595117" cy="809370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80CA13D-4C4C-6589-07DD-490F7455A4F0}"/>
              </a:ext>
            </a:extLst>
          </p:cNvPr>
          <p:cNvCxnSpPr/>
          <p:nvPr/>
        </p:nvCxnSpPr>
        <p:spPr>
          <a:xfrm>
            <a:off x="1983482" y="5518146"/>
            <a:ext cx="0" cy="182880"/>
          </a:xfrm>
          <a:prstGeom prst="straightConnector1">
            <a:avLst/>
          </a:prstGeom>
          <a:ln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62E1AC2-486E-DE65-E489-C8DE892A00CC}"/>
              </a:ext>
            </a:extLst>
          </p:cNvPr>
          <p:cNvSpPr txBox="1"/>
          <p:nvPr/>
        </p:nvSpPr>
        <p:spPr>
          <a:xfrm>
            <a:off x="799718" y="5902380"/>
            <a:ext cx="248716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latin typeface="PF BeauSans Pro" panose="02000800000000020004" charset="0"/>
              </a:rPr>
              <a:t>RISK-BASED PRIORITISATION</a:t>
            </a:r>
          </a:p>
          <a:p>
            <a:pPr algn="ctr"/>
            <a:r>
              <a:rPr lang="en-US" sz="1000" dirty="0">
                <a:latin typeface="PF BeauSans Pro" panose="02000800000000020004" charset="0"/>
              </a:rPr>
              <a:t> </a:t>
            </a:r>
          </a:p>
          <a:p>
            <a:pPr algn="ctr"/>
            <a:r>
              <a:rPr lang="en-US" sz="1000" dirty="0">
                <a:solidFill>
                  <a:srgbClr val="C00000"/>
                </a:solidFill>
                <a:latin typeface="PF BeauSans Pro" panose="02000800000000020004" charset="0"/>
              </a:rPr>
              <a:t>★</a:t>
            </a:r>
            <a:r>
              <a:rPr lang="en-US" sz="1000" dirty="0">
                <a:latin typeface="PF BeauSans Pro" panose="02000800000000020004" charset="0"/>
              </a:rPr>
              <a:t> PRIORITY CECs </a:t>
            </a:r>
            <a:r>
              <a:rPr lang="en-US" sz="1000" dirty="0">
                <a:solidFill>
                  <a:srgbClr val="C00000"/>
                </a:solidFill>
                <a:latin typeface="PF BeauSans Pro" panose="02000800000000020004" charset="0"/>
              </a:rPr>
              <a:t>★</a:t>
            </a:r>
            <a:r>
              <a:rPr lang="en-US" sz="1000" dirty="0">
                <a:latin typeface="PF BeauSans Pro" panose="02000800000000020004" charset="0"/>
              </a:rPr>
              <a:t> 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C530F4B-4E17-E5DB-EA77-3D7DC4B51B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281" y="1003585"/>
            <a:ext cx="4877172" cy="27679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27E1D1D-2C7A-F5CF-C270-991C8149A135}"/>
              </a:ext>
            </a:extLst>
          </p:cNvPr>
          <p:cNvSpPr txBox="1"/>
          <p:nvPr/>
        </p:nvSpPr>
        <p:spPr>
          <a:xfrm>
            <a:off x="6938131" y="3771485"/>
            <a:ext cx="4919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B050"/>
                </a:solidFill>
                <a:effectLst/>
                <a:latin typeface="PF BeauSans Pro" panose="02000800000000020004" charset="0"/>
                <a:ea typeface="Times New Roman" panose="02020603050405020304" pitchFamily="18" charset="0"/>
                <a:cs typeface="Aptos" panose="020B0004020202020204" pitchFamily="34" charset="0"/>
              </a:rPr>
              <a:t>Location of the 40 sampling sites along the </a:t>
            </a:r>
            <a:r>
              <a:rPr lang="en-US" sz="1400" dirty="0">
                <a:solidFill>
                  <a:srgbClr val="00B050"/>
                </a:solidFill>
                <a:effectLst/>
                <a:latin typeface="PF BeauSans Pro" panose="02000800000000020004" charset="0"/>
                <a:ea typeface="Aptos" panose="020B0004020202020204" pitchFamily="34" charset="0"/>
                <a:cs typeface="Aptos" panose="020B0004020202020204" pitchFamily="34" charset="0"/>
              </a:rPr>
              <a:t>GBC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449BD67-947F-0BE3-5A4D-655A096D9D47}"/>
              </a:ext>
            </a:extLst>
          </p:cNvPr>
          <p:cNvSpPr txBox="1"/>
          <p:nvPr/>
        </p:nvSpPr>
        <p:spPr>
          <a:xfrm>
            <a:off x="6453303" y="4316982"/>
            <a:ext cx="5623263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u="sng" dirty="0">
                <a:solidFill>
                  <a:srgbClr val="00B050"/>
                </a:solidFill>
                <a:latin typeface="PF BeauSans Pro" panose="02000800000000020004" charset="0"/>
              </a:rPr>
              <a:t>Sampling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PF BeauSans Pro" panose="02000800000000020004" charset="0"/>
              </a:rPr>
              <a:t>120 surface-water samples were collected from GBC, DTD hydro-system, Vojvodina, Serbia, in May, August and October 2024</a:t>
            </a:r>
          </a:p>
          <a:p>
            <a:r>
              <a:rPr lang="en-US" sz="1100" i="1" u="sng" dirty="0">
                <a:solidFill>
                  <a:srgbClr val="00B050"/>
                </a:solidFill>
                <a:latin typeface="PF BeauSans Pro" panose="02000800000000020004" charset="0"/>
              </a:rPr>
              <a:t>Sample preparation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PF BeauSans Pro" panose="02000800000000020004" charset="0"/>
              </a:rPr>
              <a:t>500 mL of water extracted by multilayer SPE (Oasis HLB/PPL/WAX/WCX)</a:t>
            </a:r>
          </a:p>
          <a:p>
            <a:r>
              <a:rPr lang="en-US" sz="1100" i="1" u="sng" dirty="0">
                <a:solidFill>
                  <a:srgbClr val="00B050"/>
                </a:solidFill>
                <a:latin typeface="PF BeauSans Pro" panose="02000800000000020004" charset="0"/>
              </a:rPr>
              <a:t>HRMS suspect screening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PF BeauSans Pro" panose="02000800000000020004" charset="0"/>
              </a:rPr>
              <a:t>UHPLC–HRMS (</a:t>
            </a:r>
            <a:r>
              <a:rPr lang="en-US" sz="1100" dirty="0" err="1">
                <a:latin typeface="PF BeauSans Pro" panose="02000800000000020004" charset="0"/>
              </a:rPr>
              <a:t>Exactive</a:t>
            </a:r>
            <a:r>
              <a:rPr lang="en-US" sz="1100" dirty="0">
                <a:latin typeface="PF BeauSans Pro" panose="02000800000000020004" charset="0"/>
              </a:rPr>
              <a:t> Orbitrap), HESI ±, DIA/AIF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PF BeauSans Pro" panose="02000800000000020004" charset="0"/>
              </a:rPr>
              <a:t>Suspect screening using Compound Discoverer 3.5, supported by </a:t>
            </a:r>
            <a:r>
              <a:rPr lang="en-US" sz="1100" dirty="0" err="1">
                <a:latin typeface="PF BeauSans Pro" panose="02000800000000020004" charset="0"/>
              </a:rPr>
              <a:t>mzCloud</a:t>
            </a:r>
            <a:r>
              <a:rPr lang="en-US" sz="1100" dirty="0">
                <a:latin typeface="PF BeauSans Pro" panose="02000800000000020004" charset="0"/>
              </a:rPr>
              <a:t> and environmental suspect databases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PF BeauSans Pro" panose="02000800000000020004" charset="0"/>
              </a:rPr>
              <a:t>32 CECs identified at Level 2a and selected for targeted confirmation</a:t>
            </a:r>
          </a:p>
          <a:p>
            <a:r>
              <a:rPr lang="en-US" sz="1100" i="1" u="sng" dirty="0">
                <a:solidFill>
                  <a:srgbClr val="00B050"/>
                </a:solidFill>
                <a:latin typeface="PF BeauSans Pro" panose="02000800000000020004" charset="0"/>
              </a:rPr>
              <a:t>Target analysis &amp; </a:t>
            </a:r>
            <a:r>
              <a:rPr lang="en-US" sz="1100" i="1" u="sng" dirty="0" err="1">
                <a:solidFill>
                  <a:srgbClr val="00B050"/>
                </a:solidFill>
                <a:latin typeface="PF BeauSans Pro" panose="02000800000000020004" charset="0"/>
              </a:rPr>
              <a:t>prioritisation</a:t>
            </a:r>
            <a:endParaRPr lang="en-US" sz="1100" i="1" u="sng" dirty="0">
              <a:solidFill>
                <a:srgbClr val="00B050"/>
              </a:solidFill>
              <a:latin typeface="PF BeauSans Pro" panose="0200080000000002000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PF BeauSans Pro" panose="02000800000000020004" charset="0"/>
              </a:rPr>
              <a:t>UHPLC–MS/MS (TSQ Vantage) for confirmation and quantification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PF BeauSans Pro" panose="02000800000000020004" charset="0"/>
              </a:rPr>
              <a:t>Risk </a:t>
            </a:r>
            <a:r>
              <a:rPr lang="en-US" sz="1100" dirty="0" err="1">
                <a:latin typeface="PF BeauSans Pro" panose="02000800000000020004" charset="0"/>
              </a:rPr>
              <a:t>prioritisation</a:t>
            </a:r>
            <a:r>
              <a:rPr lang="en-US" sz="1100" dirty="0">
                <a:latin typeface="PF BeauSans Pro" panose="02000800000000020004" charset="0"/>
              </a:rPr>
              <a:t> using measured exposure, predicted toxicity and </a:t>
            </a:r>
            <a:r>
              <a:rPr lang="en-US" sz="1100" dirty="0" err="1">
                <a:latin typeface="PF BeauSans Pro" panose="02000800000000020004" charset="0"/>
              </a:rPr>
              <a:t>ToxPi</a:t>
            </a:r>
            <a:r>
              <a:rPr lang="en-US" sz="1100" dirty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E140096-BB62-0C10-186E-F3FBF511AF3B}"/>
              </a:ext>
            </a:extLst>
          </p:cNvPr>
          <p:cNvSpPr/>
          <p:nvPr/>
        </p:nvSpPr>
        <p:spPr>
          <a:xfrm>
            <a:off x="6348608" y="4225209"/>
            <a:ext cx="5727958" cy="2447669"/>
          </a:xfrm>
          <a:prstGeom prst="rect">
            <a:avLst/>
          </a:prstGeom>
          <a:noFill/>
          <a:ln w="25400" cap="flat" cmpd="sng" algn="ctr">
            <a:solidFill>
              <a:schemeClr val="accent6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0AC0203-EBEF-1B20-8F3D-23C373BFC9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257" y="2814175"/>
            <a:ext cx="1623126" cy="2164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D44EC79C-27F9-811B-F692-AF063E0E958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30" b="37334"/>
          <a:stretch/>
        </p:blipFill>
        <p:spPr bwMode="auto">
          <a:xfrm>
            <a:off x="3513797" y="1313749"/>
            <a:ext cx="2790024" cy="15692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72B91A-49EF-545E-A3FD-F9BE00899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900" y="1398213"/>
            <a:ext cx="5204056" cy="28422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5DA41C-9F4C-B02B-9EAB-36A38953616A}"/>
              </a:ext>
            </a:extLst>
          </p:cNvPr>
          <p:cNvSpPr txBox="1"/>
          <p:nvPr/>
        </p:nvSpPr>
        <p:spPr>
          <a:xfrm>
            <a:off x="0" y="4313580"/>
            <a:ext cx="57647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effectLst/>
                <a:latin typeface="PF BeauSans Pro" panose="02000800000000020004" charset="0"/>
                <a:ea typeface="Times New Roman" panose="02020603050405020304" pitchFamily="18" charset="0"/>
              </a:rPr>
              <a:t>Statistical distribution of CEC concentrations in surface waters of the GBC</a:t>
            </a:r>
            <a:endParaRPr lang="en-US" sz="1200" dirty="0">
              <a:latin typeface="PF BeauSans Pro" panose="020008000000000200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84BC62-CC43-50CF-D77F-CF5BDDCEE8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697" y="1181786"/>
            <a:ext cx="5837100" cy="21602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F00BC0-3416-DEBB-18CE-E119FF2C47FD}"/>
              </a:ext>
            </a:extLst>
          </p:cNvPr>
          <p:cNvSpPr txBox="1"/>
          <p:nvPr/>
        </p:nvSpPr>
        <p:spPr>
          <a:xfrm>
            <a:off x="5881708" y="3377489"/>
            <a:ext cx="5513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rgbClr val="000000"/>
                </a:solidFill>
                <a:effectLst/>
                <a:latin typeface="PF BeauSans Pro" panose="02000800000000020004" charset="0"/>
                <a:ea typeface="Times New Roman" panose="02020603050405020304" pitchFamily="18" charset="0"/>
              </a:rPr>
              <a:t>Risk index of detected CECs via target analysis in the GBC</a:t>
            </a:r>
            <a:endParaRPr lang="en-US" sz="1200" dirty="0">
              <a:latin typeface="PF BeauSans Pro" panose="0200080000000002000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2CAB75B-88E9-47C1-1532-ED465B397478}"/>
              </a:ext>
            </a:extLst>
          </p:cNvPr>
          <p:cNvSpPr/>
          <p:nvPr/>
        </p:nvSpPr>
        <p:spPr>
          <a:xfrm>
            <a:off x="6290223" y="4227037"/>
            <a:ext cx="5764762" cy="2432336"/>
          </a:xfrm>
          <a:prstGeom prst="roundRect">
            <a:avLst/>
          </a:prstGeom>
          <a:noFill/>
          <a:ln w="2222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37D9B3-64DE-8C23-FCB9-28AAB66534CC}"/>
              </a:ext>
            </a:extLst>
          </p:cNvPr>
          <p:cNvSpPr txBox="1"/>
          <p:nvPr/>
        </p:nvSpPr>
        <p:spPr>
          <a:xfrm>
            <a:off x="6486253" y="4313580"/>
            <a:ext cx="53172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dirty="0">
                <a:latin typeface="PF BeauSans Pro" panose="02000800000000020004" charset="0"/>
              </a:rPr>
              <a:t>⭐</a:t>
            </a:r>
            <a:r>
              <a:rPr lang="en-US" sz="1000" b="1" dirty="0">
                <a:latin typeface="PF BeauSans Pro" panose="02000800000000020004" charset="0"/>
              </a:rPr>
              <a:t>Four CECs were classified as high-priority:</a:t>
            </a:r>
            <a:r>
              <a:rPr lang="en-US" sz="1000" dirty="0">
                <a:latin typeface="PF BeauSans Pro" panose="02000800000000020004" charset="0"/>
              </a:rPr>
              <a:t> 4-AAA, acesulfame K, 4-FAA and </a:t>
            </a:r>
            <a:r>
              <a:rPr lang="en-US" sz="1000" dirty="0" err="1">
                <a:latin typeface="PF BeauSans Pro" panose="02000800000000020004" charset="0"/>
              </a:rPr>
              <a:t>tapentadol</a:t>
            </a:r>
            <a:r>
              <a:rPr lang="en-US" sz="1000" dirty="0">
                <a:latin typeface="PF BeauSans Pro" panose="02000800000000020004" charset="0"/>
              </a:rPr>
              <a:t>.</a:t>
            </a:r>
            <a:endParaRPr lang="sr-Latn-RS" sz="1000" dirty="0">
              <a:latin typeface="PF BeauSans Pro" panose="02000800000000020004" charset="0"/>
            </a:endParaRPr>
          </a:p>
          <a:p>
            <a:pPr algn="just"/>
            <a:endParaRPr lang="sr-Latn-RS" sz="1000" dirty="0">
              <a:latin typeface="PF BeauSans Pro" panose="02000800000000020004" charset="0"/>
            </a:endParaRPr>
          </a:p>
          <a:p>
            <a:pPr algn="just"/>
            <a:r>
              <a:rPr lang="en-US" sz="1000" dirty="0">
                <a:latin typeface="PF BeauSans Pro" panose="02000800000000020004" charset="0"/>
              </a:rPr>
              <a:t>⭐Twenty-one CECs were assigned to the medium-priority category, indicating relevant environmental occurrence and potential risk.</a:t>
            </a:r>
            <a:endParaRPr lang="sr-Latn-RS" sz="1000" dirty="0">
              <a:latin typeface="PF BeauSans Pro" panose="02000800000000020004" charset="0"/>
            </a:endParaRPr>
          </a:p>
          <a:p>
            <a:pPr algn="just"/>
            <a:endParaRPr lang="sr-Latn-RS" sz="1000" dirty="0">
              <a:latin typeface="PF BeauSans Pro" panose="02000800000000020004" charset="0"/>
            </a:endParaRPr>
          </a:p>
          <a:p>
            <a:pPr algn="just"/>
            <a:r>
              <a:rPr lang="en-US" sz="1000" dirty="0">
                <a:latin typeface="PF BeauSans Pro" panose="02000800000000020004" charset="0"/>
              </a:rPr>
              <a:t>⭐High-priority compounds were mainly driven by high detection frequencies and/or elevated concentrations.</a:t>
            </a:r>
            <a:endParaRPr lang="sr-Latn-RS" sz="1000" dirty="0">
              <a:latin typeface="PF BeauSans Pro" panose="02000800000000020004" charset="0"/>
            </a:endParaRPr>
          </a:p>
          <a:p>
            <a:pPr algn="just"/>
            <a:endParaRPr lang="sr-Latn-RS" sz="1000" dirty="0">
              <a:latin typeface="PF BeauSans Pro" panose="02000800000000020004" charset="0"/>
            </a:endParaRPr>
          </a:p>
          <a:p>
            <a:pPr algn="just"/>
            <a:r>
              <a:rPr lang="en-US" sz="1000" dirty="0">
                <a:latin typeface="PF BeauSans Pro" panose="02000800000000020004" charset="0"/>
              </a:rPr>
              <a:t>⭐</a:t>
            </a:r>
            <a:r>
              <a:rPr lang="en-US" sz="1000" b="1" dirty="0">
                <a:latin typeface="PF BeauSans Pro" panose="02000800000000020004" charset="0"/>
              </a:rPr>
              <a:t>The </a:t>
            </a:r>
            <a:r>
              <a:rPr lang="en-US" sz="1000" b="1" dirty="0" err="1">
                <a:latin typeface="PF BeauSans Pro" panose="02000800000000020004" charset="0"/>
              </a:rPr>
              <a:t>prioritisation</a:t>
            </a:r>
            <a:r>
              <a:rPr lang="en-US" sz="1000" b="1" dirty="0">
                <a:latin typeface="PF BeauSans Pro" panose="02000800000000020004" charset="0"/>
              </a:rPr>
              <a:t> was robust to changes in persistence, bioaccumulation, and toxicity (P:B:T) weighting, with the four high-priority CECs remaining consistently highly ranked.</a:t>
            </a:r>
            <a:endParaRPr lang="sr-Latn-RS" sz="1000" dirty="0">
              <a:latin typeface="PF BeauSans Pro" panose="02000800000000020004" charset="0"/>
            </a:endParaRPr>
          </a:p>
          <a:p>
            <a:pPr algn="just"/>
            <a:r>
              <a:rPr lang="en-US" sz="1000" dirty="0">
                <a:latin typeface="PF BeauSans Pro" panose="02000800000000020004" charset="0"/>
              </a:rPr>
              <a:t>⭐4-AAA, acesulfame K and 4-FAA showed particularly high priority despite not being currently included in EU Watch List or surface-water legislation.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44E743-EE75-C119-5273-B5565FB1A6D3}"/>
              </a:ext>
            </a:extLst>
          </p:cNvPr>
          <p:cNvSpPr txBox="1"/>
          <p:nvPr/>
        </p:nvSpPr>
        <p:spPr>
          <a:xfrm>
            <a:off x="6096000" y="3709930"/>
            <a:ext cx="64272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PF BeauSans Pro" panose="02000800000000020004" charset="0"/>
              </a:rPr>
              <a:t>RI classification:🔴 High (&gt;0.1) | 🟠 Medium (0.01–0.1) | 🟡 Low (0.001–0.01) | ⚪ Insignificant (≤0.001)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A86093D-975A-7D84-0B70-0A01478B9360}"/>
              </a:ext>
            </a:extLst>
          </p:cNvPr>
          <p:cNvSpPr/>
          <p:nvPr/>
        </p:nvSpPr>
        <p:spPr>
          <a:xfrm>
            <a:off x="258900" y="4882897"/>
            <a:ext cx="5622808" cy="1415586"/>
          </a:xfrm>
          <a:prstGeom prst="roundRect">
            <a:avLst/>
          </a:prstGeom>
          <a:noFill/>
          <a:ln w="2222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4C1A21-1389-2B29-2EBD-A1ED97C9738F}"/>
              </a:ext>
            </a:extLst>
          </p:cNvPr>
          <p:cNvSpPr txBox="1"/>
          <p:nvPr/>
        </p:nvSpPr>
        <p:spPr>
          <a:xfrm>
            <a:off x="258900" y="4990525"/>
            <a:ext cx="5289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PF BeauSans Pro" panose="02000800000000020004" charset="0"/>
                <a:ea typeface="Gungsuh" panose="02030600000101010101" pitchFamily="18" charset="-127"/>
              </a:rPr>
              <a:t>Box-and-whisker</a:t>
            </a:r>
            <a:r>
              <a:rPr lang="en-US" sz="1200" dirty="0">
                <a:effectLst/>
                <a:latin typeface="PF BeauSans Pro" panose="02000800000000020004" charset="0"/>
                <a:ea typeface="Gungsuh" panose="02030600000101010101" pitchFamily="18" charset="-127"/>
              </a:rPr>
              <a:t> plot shows that most target CECs are </a:t>
            </a:r>
            <a:r>
              <a:rPr lang="en-US" sz="1200" dirty="0" err="1">
                <a:effectLst/>
                <a:latin typeface="PF BeauSans Pro" panose="02000800000000020004" charset="0"/>
                <a:ea typeface="Gungsuh" panose="02030600000101010101" pitchFamily="18" charset="-127"/>
              </a:rPr>
              <a:t>characterised</a:t>
            </a:r>
            <a:r>
              <a:rPr lang="en-US" sz="1200" dirty="0">
                <a:effectLst/>
                <a:latin typeface="PF BeauSans Pro" panose="02000800000000020004" charset="0"/>
                <a:ea typeface="Gungsuh" panose="02030600000101010101" pitchFamily="18" charset="-127"/>
              </a:rPr>
              <a:t> by median concentrations clustered within the low-ng/L range (approximately 1-20 ng/L), </a:t>
            </a:r>
          </a:p>
          <a:p>
            <a:pPr algn="ctr"/>
            <a:r>
              <a:rPr lang="en-US" sz="1200" dirty="0">
                <a:effectLst/>
                <a:latin typeface="PF BeauSans Pro" panose="02000800000000020004" charset="0"/>
                <a:ea typeface="Gungsuh" panose="02030600000101010101" pitchFamily="18" charset="-127"/>
              </a:rPr>
              <a:t>whereas only a small subset of compounds, including 4-AAA and </a:t>
            </a:r>
          </a:p>
          <a:p>
            <a:pPr algn="ctr"/>
            <a:r>
              <a:rPr lang="en-US" sz="1200" dirty="0">
                <a:effectLst/>
                <a:latin typeface="PF BeauSans Pro" panose="02000800000000020004" charset="0"/>
                <a:ea typeface="Gungsuh" panose="02030600000101010101" pitchFamily="18" charset="-127"/>
              </a:rPr>
              <a:t>4-FAA, acesulfame K, and </a:t>
            </a:r>
            <a:r>
              <a:rPr lang="en-US" sz="1200" dirty="0">
                <a:effectLst/>
                <a:latin typeface="PF BeauSans Pro" panose="02000800000000020004" charset="0"/>
                <a:ea typeface="Times New Roman" panose="02020603050405020304" pitchFamily="18" charset="0"/>
              </a:rPr>
              <a:t>trifluoroacetic acid</a:t>
            </a:r>
            <a:r>
              <a:rPr lang="en-US" sz="1200" dirty="0">
                <a:effectLst/>
                <a:latin typeface="PF BeauSans Pro" panose="02000800000000020004" charset="0"/>
                <a:ea typeface="Gungsuh" panose="02030600000101010101" pitchFamily="18" charset="-127"/>
              </a:rPr>
              <a:t> (TFA), display concentrations that consistently exceed this interval.</a:t>
            </a:r>
            <a:endParaRPr lang="en-US" sz="1200" dirty="0">
              <a:latin typeface="PF BeauSans Pro" panose="0200080000000002000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53AF012-E7E0-5CF8-411E-846002331178}"/>
              </a:ext>
            </a:extLst>
          </p:cNvPr>
          <p:cNvCxnSpPr>
            <a:cxnSpLocks/>
          </p:cNvCxnSpPr>
          <p:nvPr/>
        </p:nvCxnSpPr>
        <p:spPr>
          <a:xfrm flipH="1">
            <a:off x="813816" y="1398213"/>
            <a:ext cx="254840" cy="2294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2DD0BFC-3897-B3AD-B811-8936E77C1D05}"/>
              </a:ext>
            </a:extLst>
          </p:cNvPr>
          <p:cNvCxnSpPr>
            <a:cxnSpLocks/>
          </p:cNvCxnSpPr>
          <p:nvPr/>
        </p:nvCxnSpPr>
        <p:spPr>
          <a:xfrm flipH="1">
            <a:off x="4930046" y="1325061"/>
            <a:ext cx="303118" cy="2763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6B5FDE5-3F6A-1B24-38DA-8B67AE8485CB}"/>
              </a:ext>
            </a:extLst>
          </p:cNvPr>
          <p:cNvCxnSpPr>
            <a:cxnSpLocks/>
          </p:cNvCxnSpPr>
          <p:nvPr/>
        </p:nvCxnSpPr>
        <p:spPr>
          <a:xfrm flipH="1">
            <a:off x="2883546" y="1276928"/>
            <a:ext cx="254840" cy="2294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8118F3E-FC19-C1CE-4402-9BE0DB284DE6}"/>
              </a:ext>
            </a:extLst>
          </p:cNvPr>
          <p:cNvCxnSpPr>
            <a:cxnSpLocks/>
          </p:cNvCxnSpPr>
          <p:nvPr/>
        </p:nvCxnSpPr>
        <p:spPr>
          <a:xfrm flipH="1">
            <a:off x="3052496" y="1419961"/>
            <a:ext cx="254840" cy="2294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A785B0-8E67-6387-B7E7-46015ECF797D}"/>
              </a:ext>
            </a:extLst>
          </p:cNvPr>
          <p:cNvGrpSpPr/>
          <p:nvPr/>
        </p:nvGrpSpPr>
        <p:grpSpPr>
          <a:xfrm>
            <a:off x="8366891" y="896694"/>
            <a:ext cx="3825109" cy="5289468"/>
            <a:chOff x="-75957" y="28465396"/>
            <a:chExt cx="19076994" cy="2250672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72201BF-6991-9DF9-162D-2A15614FE0A5}"/>
                </a:ext>
              </a:extLst>
            </p:cNvPr>
            <p:cNvGrpSpPr/>
            <p:nvPr/>
          </p:nvGrpSpPr>
          <p:grpSpPr>
            <a:xfrm>
              <a:off x="-75957" y="28465396"/>
              <a:ext cx="18825281" cy="22506722"/>
              <a:chOff x="-319088" y="14401802"/>
              <a:chExt cx="23325085" cy="28422598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1" name="Hexagon 10">
                <a:extLst>
                  <a:ext uri="{FF2B5EF4-FFF2-40B4-BE49-F238E27FC236}">
                    <a16:creationId xmlns:a16="http://schemas.microsoft.com/office/drawing/2014/main" id="{3C6F4574-158E-150B-55C3-2512BE85F11D}"/>
                  </a:ext>
                </a:extLst>
              </p:cNvPr>
              <p:cNvSpPr/>
              <p:nvPr/>
            </p:nvSpPr>
            <p:spPr>
              <a:xfrm rot="5400000">
                <a:off x="-765777" y="1484849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Hexagon 11">
                <a:extLst>
                  <a:ext uri="{FF2B5EF4-FFF2-40B4-BE49-F238E27FC236}">
                    <a16:creationId xmlns:a16="http://schemas.microsoft.com/office/drawing/2014/main" id="{F390CBDE-1DAE-7103-FD21-92D0D40B4BC8}"/>
                  </a:ext>
                </a:extLst>
              </p:cNvPr>
              <p:cNvSpPr/>
              <p:nvPr/>
            </p:nvSpPr>
            <p:spPr>
              <a:xfrm rot="5400000">
                <a:off x="5122644" y="1484849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Hexagon 12">
                <a:extLst>
                  <a:ext uri="{FF2B5EF4-FFF2-40B4-BE49-F238E27FC236}">
                    <a16:creationId xmlns:a16="http://schemas.microsoft.com/office/drawing/2014/main" id="{C75B3F72-D183-C048-D852-B6834CC62A32}"/>
                  </a:ext>
                </a:extLst>
              </p:cNvPr>
              <p:cNvSpPr/>
              <p:nvPr/>
            </p:nvSpPr>
            <p:spPr>
              <a:xfrm rot="5400000">
                <a:off x="11011065" y="1484849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Hexagon 13">
                <a:extLst>
                  <a:ext uri="{FF2B5EF4-FFF2-40B4-BE49-F238E27FC236}">
                    <a16:creationId xmlns:a16="http://schemas.microsoft.com/office/drawing/2014/main" id="{CB0054C4-87E7-8DE9-E65E-6FD740471DF8}"/>
                  </a:ext>
                </a:extLst>
              </p:cNvPr>
              <p:cNvSpPr/>
              <p:nvPr/>
            </p:nvSpPr>
            <p:spPr>
              <a:xfrm rot="5400000">
                <a:off x="2216534" y="2032438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Hexagon 14">
                <a:extLst>
                  <a:ext uri="{FF2B5EF4-FFF2-40B4-BE49-F238E27FC236}">
                    <a16:creationId xmlns:a16="http://schemas.microsoft.com/office/drawing/2014/main" id="{281AB58B-CB19-F31A-B028-D516A786399E}"/>
                  </a:ext>
                </a:extLst>
              </p:cNvPr>
              <p:cNvSpPr/>
              <p:nvPr/>
            </p:nvSpPr>
            <p:spPr>
              <a:xfrm rot="5400000">
                <a:off x="8104955" y="2032438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Hexagon 15">
                <a:extLst>
                  <a:ext uri="{FF2B5EF4-FFF2-40B4-BE49-F238E27FC236}">
                    <a16:creationId xmlns:a16="http://schemas.microsoft.com/office/drawing/2014/main" id="{4A20186B-E87F-1928-93EE-14EDF99A9641}"/>
                  </a:ext>
                </a:extLst>
              </p:cNvPr>
              <p:cNvSpPr/>
              <p:nvPr/>
            </p:nvSpPr>
            <p:spPr>
              <a:xfrm rot="5400000">
                <a:off x="13993376" y="2032438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Hexagon 16">
                <a:extLst>
                  <a:ext uri="{FF2B5EF4-FFF2-40B4-BE49-F238E27FC236}">
                    <a16:creationId xmlns:a16="http://schemas.microsoft.com/office/drawing/2014/main" id="{2C73C9B3-34B0-1A0D-FB63-DEB6DA508A4D}"/>
                  </a:ext>
                </a:extLst>
              </p:cNvPr>
              <p:cNvSpPr/>
              <p:nvPr/>
            </p:nvSpPr>
            <p:spPr>
              <a:xfrm rot="5400000">
                <a:off x="5198845" y="2580027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Hexagon 17">
                <a:extLst>
                  <a:ext uri="{FF2B5EF4-FFF2-40B4-BE49-F238E27FC236}">
                    <a16:creationId xmlns:a16="http://schemas.microsoft.com/office/drawing/2014/main" id="{E8C54E0D-9A2E-55C4-F2AF-6ACBE7823FF6}"/>
                  </a:ext>
                </a:extLst>
              </p:cNvPr>
              <p:cNvSpPr/>
              <p:nvPr/>
            </p:nvSpPr>
            <p:spPr>
              <a:xfrm rot="5400000">
                <a:off x="11087266" y="2580027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Hexagon 18">
                <a:extLst>
                  <a:ext uri="{FF2B5EF4-FFF2-40B4-BE49-F238E27FC236}">
                    <a16:creationId xmlns:a16="http://schemas.microsoft.com/office/drawing/2014/main" id="{4004811B-FDEF-1D64-6430-5C7930D92C22}"/>
                  </a:ext>
                </a:extLst>
              </p:cNvPr>
              <p:cNvSpPr/>
              <p:nvPr/>
            </p:nvSpPr>
            <p:spPr>
              <a:xfrm rot="5400000">
                <a:off x="16975687" y="2580027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Hexagon 19">
                <a:extLst>
                  <a:ext uri="{FF2B5EF4-FFF2-40B4-BE49-F238E27FC236}">
                    <a16:creationId xmlns:a16="http://schemas.microsoft.com/office/drawing/2014/main" id="{4DF140E2-7FE2-A5EC-B24F-6D5B0E12FB4C}"/>
                  </a:ext>
                </a:extLst>
              </p:cNvPr>
              <p:cNvSpPr/>
              <p:nvPr/>
            </p:nvSpPr>
            <p:spPr>
              <a:xfrm rot="5400000">
                <a:off x="2292734" y="31297180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Hexagon 20">
                <a:extLst>
                  <a:ext uri="{FF2B5EF4-FFF2-40B4-BE49-F238E27FC236}">
                    <a16:creationId xmlns:a16="http://schemas.microsoft.com/office/drawing/2014/main" id="{2308110C-7825-1AF6-4577-5F0C80FE14A1}"/>
                  </a:ext>
                </a:extLst>
              </p:cNvPr>
              <p:cNvSpPr/>
              <p:nvPr/>
            </p:nvSpPr>
            <p:spPr>
              <a:xfrm rot="5400000">
                <a:off x="8181155" y="31297180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Hexagon 21">
                <a:extLst>
                  <a:ext uri="{FF2B5EF4-FFF2-40B4-BE49-F238E27FC236}">
                    <a16:creationId xmlns:a16="http://schemas.microsoft.com/office/drawing/2014/main" id="{ED90D0A7-7DD4-C20A-783B-1EB4F762D0BD}"/>
                  </a:ext>
                </a:extLst>
              </p:cNvPr>
              <p:cNvSpPr/>
              <p:nvPr/>
            </p:nvSpPr>
            <p:spPr>
              <a:xfrm rot="5400000">
                <a:off x="14069576" y="31297180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Hexagon 22">
                <a:extLst>
                  <a:ext uri="{FF2B5EF4-FFF2-40B4-BE49-F238E27FC236}">
                    <a16:creationId xmlns:a16="http://schemas.microsoft.com/office/drawing/2014/main" id="{A37B99B8-EF62-C241-1787-F2F5DD83ABF8}"/>
                  </a:ext>
                </a:extLst>
              </p:cNvPr>
              <p:cNvSpPr/>
              <p:nvPr/>
            </p:nvSpPr>
            <p:spPr>
              <a:xfrm rot="5400000">
                <a:off x="-613377" y="36794089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Hexagon 23">
                <a:extLst>
                  <a:ext uri="{FF2B5EF4-FFF2-40B4-BE49-F238E27FC236}">
                    <a16:creationId xmlns:a16="http://schemas.microsoft.com/office/drawing/2014/main" id="{1CCAD2E2-D972-FDF1-2F99-A2951DE4E88E}"/>
                  </a:ext>
                </a:extLst>
              </p:cNvPr>
              <p:cNvSpPr/>
              <p:nvPr/>
            </p:nvSpPr>
            <p:spPr>
              <a:xfrm rot="5400000">
                <a:off x="5275044" y="36794089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Hexagon 24">
                <a:extLst>
                  <a:ext uri="{FF2B5EF4-FFF2-40B4-BE49-F238E27FC236}">
                    <a16:creationId xmlns:a16="http://schemas.microsoft.com/office/drawing/2014/main" id="{3E41FF3E-38CB-F66A-F648-DEDAC66B33BB}"/>
                  </a:ext>
                </a:extLst>
              </p:cNvPr>
              <p:cNvSpPr/>
              <p:nvPr/>
            </p:nvSpPr>
            <p:spPr>
              <a:xfrm rot="5400000">
                <a:off x="11163465" y="36794089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184291E-2630-9245-39E0-5DBE4B39240E}"/>
                </a:ext>
              </a:extLst>
            </p:cNvPr>
            <p:cNvGrpSpPr/>
            <p:nvPr/>
          </p:nvGrpSpPr>
          <p:grpSpPr>
            <a:xfrm>
              <a:off x="9803645" y="32754954"/>
              <a:ext cx="9197392" cy="18170583"/>
              <a:chOff x="-166688" y="19877692"/>
              <a:chExt cx="11395843" cy="22946708"/>
            </a:xfrm>
            <a:blipFill>
              <a:blip r:embed="rId3">
                <a:alphaModFix amt="15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15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</p:grpSpPr>
          <p:sp>
            <p:nvSpPr>
              <p:cNvPr id="6" name="Hexagon 5">
                <a:extLst>
                  <a:ext uri="{FF2B5EF4-FFF2-40B4-BE49-F238E27FC236}">
                    <a16:creationId xmlns:a16="http://schemas.microsoft.com/office/drawing/2014/main" id="{856036F6-20D6-B1BB-738A-EA71F7D1A868}"/>
                  </a:ext>
                </a:extLst>
              </p:cNvPr>
              <p:cNvSpPr/>
              <p:nvPr/>
            </p:nvSpPr>
            <p:spPr>
              <a:xfrm rot="5400000">
                <a:off x="2216534" y="2032438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Hexagon 6">
                <a:extLst>
                  <a:ext uri="{FF2B5EF4-FFF2-40B4-BE49-F238E27FC236}">
                    <a16:creationId xmlns:a16="http://schemas.microsoft.com/office/drawing/2014/main" id="{5894279C-FEF1-A1C6-AB1C-19745E94896E}"/>
                  </a:ext>
                </a:extLst>
              </p:cNvPr>
              <p:cNvSpPr/>
              <p:nvPr/>
            </p:nvSpPr>
            <p:spPr>
              <a:xfrm rot="5400000">
                <a:off x="5198845" y="25800271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Hexagon 8">
                <a:extLst>
                  <a:ext uri="{FF2B5EF4-FFF2-40B4-BE49-F238E27FC236}">
                    <a16:creationId xmlns:a16="http://schemas.microsoft.com/office/drawing/2014/main" id="{427EB655-CA5A-3107-5B99-F154BE641683}"/>
                  </a:ext>
                </a:extLst>
              </p:cNvPr>
              <p:cNvSpPr/>
              <p:nvPr/>
            </p:nvSpPr>
            <p:spPr>
              <a:xfrm rot="5400000">
                <a:off x="2292734" y="31297180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Hexagon 9">
                <a:extLst>
                  <a:ext uri="{FF2B5EF4-FFF2-40B4-BE49-F238E27FC236}">
                    <a16:creationId xmlns:a16="http://schemas.microsoft.com/office/drawing/2014/main" id="{41355CBE-FAF4-E657-51B1-F2B5EEFF29AB}"/>
                  </a:ext>
                </a:extLst>
              </p:cNvPr>
              <p:cNvSpPr/>
              <p:nvPr/>
            </p:nvSpPr>
            <p:spPr>
              <a:xfrm rot="5400000">
                <a:off x="-613377" y="36794089"/>
                <a:ext cx="6477000" cy="5583621"/>
              </a:xfrm>
              <a:prstGeom prst="hexag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71C019E-AA77-722B-DCEF-E7C8A07E3F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3382" y="6288798"/>
            <a:ext cx="1897108" cy="47672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32EE5E6-80F9-E246-A5D3-6C27CF4B1600}"/>
              </a:ext>
            </a:extLst>
          </p:cNvPr>
          <p:cNvSpPr txBox="1"/>
          <p:nvPr/>
        </p:nvSpPr>
        <p:spPr>
          <a:xfrm>
            <a:off x="-99406" y="6426970"/>
            <a:ext cx="1001388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i="1" dirty="0">
                <a:solidFill>
                  <a:srgbClr val="0070C0"/>
                </a:solidFill>
                <a:latin typeface="Arial Narrow" panose="020B0606020202030204" pitchFamily="34" charset="0"/>
              </a:rPr>
              <a:t>This research is supported by the Science Fund of the Republic of Serbia, #GRANT No. 7335, Sustainable environmental monitoring and prediction of pollutants spread – </a:t>
            </a:r>
            <a:r>
              <a:rPr lang="en-US" sz="1000" i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EnviLife</a:t>
            </a:r>
            <a:r>
              <a:rPr lang="en-US" sz="1000" i="1" dirty="0">
                <a:solidFill>
                  <a:srgbClr val="0070C0"/>
                </a:solidFill>
                <a:latin typeface="Arial Narrow" panose="020B0606020202030204" pitchFamily="34" charset="0"/>
              </a:rPr>
              <a:t>. </a:t>
            </a:r>
          </a:p>
          <a:p>
            <a:pPr algn="ctr"/>
            <a:r>
              <a:rPr lang="en-US" sz="1000" i="1" dirty="0">
                <a:solidFill>
                  <a:srgbClr val="0070C0"/>
                </a:solidFill>
                <a:latin typeface="Arial Narrow" panose="020B0606020202030204" pitchFamily="34" charset="0"/>
              </a:rPr>
              <a:t>The analytical capacities used in this work were established and strengthened through the </a:t>
            </a:r>
            <a:r>
              <a:rPr lang="en-US" sz="1000" i="1" dirty="0" err="1">
                <a:solidFill>
                  <a:srgbClr val="0070C0"/>
                </a:solidFill>
                <a:latin typeface="Arial Narrow" panose="020B0606020202030204" pitchFamily="34" charset="0"/>
              </a:rPr>
              <a:t>TwiNSol</a:t>
            </a:r>
            <a:r>
              <a:rPr lang="en-US" sz="1000" i="1" dirty="0">
                <a:solidFill>
                  <a:srgbClr val="0070C0"/>
                </a:solidFill>
                <a:latin typeface="Arial Narrow" panose="020B0606020202030204" pitchFamily="34" charset="0"/>
              </a:rPr>
              <a:t>-CECs project, whose long-term impact continues to support HRMS data processing and environmental analysis.</a:t>
            </a:r>
            <a:endParaRPr lang="en-US" sz="1000" i="1" dirty="0">
              <a:solidFill>
                <a:srgbClr val="0070C0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  <a:p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DCF2C20-465A-D011-EF41-EBA01157C678}"/>
              </a:ext>
            </a:extLst>
          </p:cNvPr>
          <p:cNvSpPr txBox="1"/>
          <p:nvPr/>
        </p:nvSpPr>
        <p:spPr>
          <a:xfrm>
            <a:off x="130273" y="951064"/>
            <a:ext cx="79870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CECs were investigated along the entire 118 km Great Ba</a:t>
            </a:r>
            <a:r>
              <a:rPr lang="sr-Latn-R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č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ka Canal using HRMS-based suspect screening and targeted UHPLC–MS/MS analysis.</a:t>
            </a: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A total of 32 CECs were quantified in 120 surface-water samples collected during three sampling campaigns.</a:t>
            </a: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Fourteen CECs were detected in ≥80% of samples, indicating their widespread occurrence in the canal.</a:t>
            </a: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Pharmaceuticals and their metabolites were the dominant contaminant group, while TFA was the most frequently detected PFAS.</a:t>
            </a: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Risk-based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prioritisation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 identified 4 high-priority and 21 medium-priority CECs.</a:t>
            </a: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R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4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-AAA, 4-FAA, acesulfame K and </a:t>
            </a:r>
            <a:r>
              <a:rPr lang="en-US" sz="1600" dirty="0" err="1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tapentadol</a:t>
            </a: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 emerged as key priority compounds for future monitoring.</a:t>
            </a: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sr-Latn-RS" sz="1600" dirty="0">
              <a:solidFill>
                <a:schemeClr val="accent5">
                  <a:lumMod val="50000"/>
                </a:schemeClr>
              </a:solidFill>
              <a:latin typeface="PF BeauSans Pro" panose="0200080000000002000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chemeClr val="accent5">
                    <a:lumMod val="50000"/>
                  </a:schemeClr>
                </a:solidFill>
                <a:latin typeface="PF BeauSans Pro" panose="02000800000000020004" charset="0"/>
              </a:rPr>
              <a:t>The results support site-specific monitoring and highlight the need for improved wastewater treatment and continued monitoring of PFAS and wastewater-derived contaminants.</a:t>
            </a:r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http://schemas.openxmlformats.org/package/2006/metadata/core-properties"/>
    <ds:schemaRef ds:uri="http://purl.org/dc/dcmitype/"/>
    <ds:schemaRef ds:uri="c9b645eb-e6fe-4b35-9d45-bd7394162d21"/>
    <ds:schemaRef ds:uri="http://schemas.microsoft.com/office/2006/documentManagement/types"/>
    <ds:schemaRef ds:uri="http://schemas.microsoft.com/office/2006/metadata/properties"/>
    <ds:schemaRef ds:uri="98621ed1-ae24-4a21-b80a-89d572d87e72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613</TotalTime>
  <Words>768</Words>
  <Application>Microsoft Office PowerPoint</Application>
  <PresentationFormat>Widescreen</PresentationFormat>
  <Paragraphs>73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PF BeauSans Pro</vt:lpstr>
      <vt:lpstr>Arial Narrow</vt:lpstr>
      <vt:lpstr>Wingdings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HP</cp:lastModifiedBy>
  <cp:revision>56</cp:revision>
  <cp:lastPrinted>2026-09-14T10:16:44Z</cp:lastPrinted>
  <dcterms:created xsi:type="dcterms:W3CDTF">2025-07-07T08:04:39Z</dcterms:created>
  <dcterms:modified xsi:type="dcterms:W3CDTF">2026-09-15T13:54:21Z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