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6"/>
  </p:notesMasterIdLst>
  <p:sldIdLst>
    <p:sldId id="287" r:id="rId5"/>
  </p:sldIdLst>
  <p:sldSz cx="12192000" cy="6858000"/>
  <p:notesSz cx="6858000" cy="9144000"/>
  <p:embeddedFontLst>
    <p:embeddedFont>
      <p:font typeface="Arial Narrow" panose="020B0606020202030204" pitchFamily="34" charset="0"/>
      <p:regular r:id="rId7"/>
      <p:bold r:id="rId8"/>
      <p:italic r:id="rId9"/>
      <p:boldItalic r:id="rId10"/>
    </p:embeddedFont>
    <p:embeddedFont>
      <p:font typeface="PF BeauSans Pro" panose="02000800000000020004" charset="0"/>
      <p:bold r:id="rId11"/>
    </p:embeddedFont>
  </p:embeddedFontLst>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8E4F6"/>
    <a:srgbClr val="E9F8E4"/>
    <a:srgbClr val="FFFFE7"/>
    <a:srgbClr val="33CC33"/>
    <a:srgbClr val="00CC00"/>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105" d="100"/>
          <a:sy n="105" d="100"/>
        </p:scale>
        <p:origin x="774"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font" Target="fonts/font1.fntdata"/><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LID4096" smtClean="0"/>
              <a:t>09/21/2026</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LID4096" smtClean="0"/>
              <a:t>‹#›</a:t>
            </a:fld>
            <a:endParaRPr lang="LID4096"/>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F0BC0F-45C1-49E1-AA7C-ADC7CFB2B8EC}" type="slidenum">
              <a:rPr lang="LID4096" smtClean="0"/>
              <a:t>1</a:t>
            </a:fld>
            <a:endParaRPr lang="LID4096"/>
          </a:p>
        </p:txBody>
      </p:sp>
    </p:spTree>
    <p:extLst>
      <p:ext uri="{BB962C8B-B14F-4D97-AF65-F5344CB8AC3E}">
        <p14:creationId xmlns:p14="http://schemas.microsoft.com/office/powerpoint/2010/main" val="302406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LID4096" smtClean="0"/>
              <a:t>09/21/2026</a:t>
            </a:fld>
            <a:endParaRPr lang="LID4096"/>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LID4096" smtClean="0"/>
              <a:t>09/21/2026</a:t>
            </a:fld>
            <a:endParaRPr lang="LID4096"/>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LID4096" smtClean="0"/>
              <a:t>09/21/2026</a:t>
            </a:fld>
            <a:endParaRPr lang="LID4096"/>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LID4096" smtClean="0"/>
              <a:t>09/21/2026</a:t>
            </a:fld>
            <a:endParaRPr lang="LID4096"/>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LID4096" smtClean="0"/>
              <a:t>09/21/2026</a:t>
            </a:fld>
            <a:endParaRPr lang="LID4096"/>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LID4096" smtClean="0"/>
              <a:t>09/21/2026</a:t>
            </a:fld>
            <a:endParaRPr lang="LID4096"/>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LID4096" smtClean="0"/>
              <a:t>09/21/2026</a:t>
            </a:fld>
            <a:endParaRPr lang="LID4096"/>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LID4096" smtClean="0"/>
              <a:t>09/21/2026</a:t>
            </a:fld>
            <a:endParaRPr lang="LID4096"/>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LID4096" smtClean="0"/>
              <a:t>09/21/2026</a:t>
            </a:fld>
            <a:endParaRPr lang="LID4096"/>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LID4096" smtClean="0"/>
              <a:t>09/21/2026</a:t>
            </a:fld>
            <a:endParaRPr lang="LID4096"/>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LID4096" smtClean="0"/>
              <a:t>09/21/2026</a:t>
            </a:fld>
            <a:endParaRPr lang="LID4096"/>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LID4096" smtClean="0"/>
              <a:t>09/21/2026</a:t>
            </a:fld>
            <a:endParaRPr lang="LID4096"/>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ID4096"/>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LID4096" smtClean="0"/>
              <a:t>‹#›</a:t>
            </a:fld>
            <a:endParaRPr lang="LID4096"/>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1.wdp"/><Relationship Id="rId11" Type="http://schemas.openxmlformats.org/officeDocument/2006/relationships/image" Target="../media/image7.png"/><Relationship Id="rId5" Type="http://schemas.openxmlformats.org/officeDocument/2006/relationships/image" Target="../media/image3.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a:extLst>
              <a:ext uri="{FF2B5EF4-FFF2-40B4-BE49-F238E27FC236}">
                <a16:creationId xmlns:a16="http://schemas.microsoft.com/office/drawing/2014/main" id="{4664E66D-9ECA-4D2D-99A5-82BB6DAE0108}"/>
              </a:ext>
            </a:extLst>
          </p:cNvPr>
          <p:cNvSpPr>
            <a:spLocks noChangeArrowheads="1"/>
          </p:cNvSpPr>
          <p:nvPr/>
        </p:nvSpPr>
        <p:spPr bwMode="auto">
          <a:xfrm>
            <a:off x="1003145" y="301752"/>
            <a:ext cx="10762136" cy="713232"/>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1900" b="1" cap="all" dirty="0">
                <a:solidFill>
                  <a:srgbClr val="0070C0"/>
                </a:solidFill>
                <a:latin typeface="PF BeauSans Pro" panose="02000800000000020004" pitchFamily="2" charset="0"/>
                <a:cs typeface="Arial" panose="020B0604020202020204" pitchFamily="34" charset="0"/>
              </a:rPr>
              <a:t>PROFILING OF THE LIQUID PHASE FROM HYDROTHERMAL CARBONIZATION OF WASTE WOOD: ANTIOXIDANT PROPERTIES AND PAH CONTENT</a:t>
            </a:r>
          </a:p>
        </p:txBody>
      </p:sp>
      <p:sp>
        <p:nvSpPr>
          <p:cNvPr id="6" name="Rectangle 5">
            <a:extLst>
              <a:ext uri="{FF2B5EF4-FFF2-40B4-BE49-F238E27FC236}">
                <a16:creationId xmlns:a16="http://schemas.microsoft.com/office/drawing/2014/main" id="{59DB8E13-B0D6-0155-E563-7BA0028420C2}"/>
              </a:ext>
            </a:extLst>
          </p:cNvPr>
          <p:cNvSpPr>
            <a:spLocks noChangeArrowheads="1"/>
          </p:cNvSpPr>
          <p:nvPr/>
        </p:nvSpPr>
        <p:spPr bwMode="auto">
          <a:xfrm>
            <a:off x="0" y="950976"/>
            <a:ext cx="12192000" cy="457200"/>
          </a:xfrm>
          <a:prstGeom prst="rect">
            <a:avLst/>
          </a:prstGeom>
          <a:noFill/>
          <a:ln>
            <a:noFill/>
          </a:ln>
          <a:effectLst/>
        </p:spPr>
        <p:txBody>
          <a:bodyPr wrap="square" tIns="0" bIns="0">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sz="1400" b="1" u="sng" dirty="0">
                <a:solidFill>
                  <a:srgbClr val="C00000"/>
                </a:solidFill>
                <a:latin typeface="Arial Narrow" panose="020B0606020202030204" pitchFamily="34" charset="0"/>
                <a:cs typeface="Arial" panose="020B0604020202020204" pitchFamily="34" charset="0"/>
              </a:rPr>
              <a:t>Maja Buljovčić¹,</a:t>
            </a:r>
            <a:r>
              <a:rPr lang="en-US" sz="1400" b="1" dirty="0">
                <a:solidFill>
                  <a:srgbClr val="C00000"/>
                </a:solidFill>
                <a:latin typeface="Arial Narrow" panose="020B0606020202030204" pitchFamily="34" charset="0"/>
                <a:cs typeface="Arial" panose="020B0604020202020204" pitchFamily="34" charset="0"/>
              </a:rPr>
              <a:t> </a:t>
            </a:r>
            <a:r>
              <a:rPr lang="en-US" sz="1400" dirty="0">
                <a:solidFill>
                  <a:srgbClr val="C00000"/>
                </a:solidFill>
                <a:latin typeface="Arial Narrow" panose="020B0606020202030204" pitchFamily="34" charset="0"/>
                <a:cs typeface="Arial" panose="020B0604020202020204" pitchFamily="34" charset="0"/>
              </a:rPr>
              <a:t>Mirjana Petronijević¹, Sanja Panić¹, Jelena Živančev¹, Igor Antić¹, Dušan Rakić¹, Nataša Đurišić-Mladenović¹</a:t>
            </a:r>
          </a:p>
          <a:p>
            <a:pPr algn="ctr"/>
            <a:r>
              <a:rPr lang="en-US" sz="1400" baseline="30000" dirty="0">
                <a:solidFill>
                  <a:srgbClr val="C00000"/>
                </a:solidFill>
                <a:latin typeface="Arial Narrow" panose="020B0606020202030204" pitchFamily="34" charset="0"/>
                <a:cs typeface="Arial" panose="020B0604020202020204" pitchFamily="34" charset="0"/>
              </a:rPr>
              <a:t>1</a:t>
            </a:r>
            <a:r>
              <a:rPr lang="en-US" sz="1400" dirty="0">
                <a:solidFill>
                  <a:srgbClr val="C00000"/>
                </a:solidFill>
                <a:latin typeface="Arial Narrow" panose="020B0606020202030204" pitchFamily="34" charset="0"/>
                <a:cs typeface="Arial" panose="020B0604020202020204" pitchFamily="34" charset="0"/>
              </a:rPr>
              <a:t> University of Novi Sad, Faculty of Technology Novi Sad, Novi Sad, Serbia </a:t>
            </a:r>
          </a:p>
        </p:txBody>
      </p:sp>
      <p:pic>
        <p:nvPicPr>
          <p:cNvPr id="8" name="Picture 7">
            <a:extLst>
              <a:ext uri="{FF2B5EF4-FFF2-40B4-BE49-F238E27FC236}">
                <a16:creationId xmlns:a16="http://schemas.microsoft.com/office/drawing/2014/main" id="{BA49D361-1B43-0014-D9D6-00A7F60D792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26719" y="266683"/>
            <a:ext cx="864245" cy="927582"/>
          </a:xfrm>
          <a:prstGeom prst="rect">
            <a:avLst/>
          </a:prstGeom>
        </p:spPr>
      </p:pic>
      <p:sp>
        <p:nvSpPr>
          <p:cNvPr id="9" name="Rectangle 8">
            <a:extLst>
              <a:ext uri="{FF2B5EF4-FFF2-40B4-BE49-F238E27FC236}">
                <a16:creationId xmlns:a16="http://schemas.microsoft.com/office/drawing/2014/main" id="{AF983C78-825F-D2EE-6074-02B63FBBE150}"/>
              </a:ext>
            </a:extLst>
          </p:cNvPr>
          <p:cNvSpPr/>
          <p:nvPr/>
        </p:nvSpPr>
        <p:spPr>
          <a:xfrm>
            <a:off x="47113" y="1856231"/>
            <a:ext cx="12056711" cy="834935"/>
          </a:xfrm>
          <a:prstGeom prst="rect">
            <a:avLst/>
          </a:prstGeom>
          <a:solidFill>
            <a:schemeClr val="bg1"/>
          </a:solidFill>
          <a:ln>
            <a:solidFill>
              <a:schemeClr val="accent4">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US" sz="1400" dirty="0">
                <a:solidFill>
                  <a:schemeClr val="tx1"/>
                </a:solidFill>
                <a:latin typeface="Arial Narrow" panose="020B0606020202030204" pitchFamily="34" charset="0"/>
              </a:rPr>
              <a:t>Hydrothermal carbonization (HTC) converts lignocellulosic biomass in hot compressed water into a carbon-rich solid (</a:t>
            </a:r>
            <a:r>
              <a:rPr lang="en-US" sz="1400" dirty="0" err="1">
                <a:solidFill>
                  <a:schemeClr val="tx1"/>
                </a:solidFill>
                <a:latin typeface="Arial Narrow" panose="020B0606020202030204" pitchFamily="34" charset="0"/>
              </a:rPr>
              <a:t>hydrochar</a:t>
            </a:r>
            <a:r>
              <a:rPr lang="en-US" sz="1400" dirty="0">
                <a:solidFill>
                  <a:schemeClr val="tx1"/>
                </a:solidFill>
                <a:latin typeface="Arial Narrow" panose="020B0606020202030204" pitchFamily="34" charset="0"/>
              </a:rPr>
              <a:t>) and a process liquid containing dissolved organic compounds (e.g. phenolics, furans, organic acids). The composition of this liquid governs its valorization potential and environmental impact. This study aimed to characterize the liquid phases from HTC of waste wood in terms of pH, total organic carbon (TOC), phenols, total polyphenols, antioxidant activity (DPPH assay) and polycyclic aromatic hydrocarbons (PAHs).</a:t>
            </a:r>
          </a:p>
        </p:txBody>
      </p:sp>
      <p:sp>
        <p:nvSpPr>
          <p:cNvPr id="10" name="AutoShape 10">
            <a:extLst>
              <a:ext uri="{FF2B5EF4-FFF2-40B4-BE49-F238E27FC236}">
                <a16:creationId xmlns:a16="http://schemas.microsoft.com/office/drawing/2014/main" id="{88E02A52-A596-E72A-8F10-72B0EF929C0D}"/>
              </a:ext>
            </a:extLst>
          </p:cNvPr>
          <p:cNvSpPr>
            <a:spLocks noChangeArrowheads="1"/>
          </p:cNvSpPr>
          <p:nvPr/>
        </p:nvSpPr>
        <p:spPr bwMode="auto">
          <a:xfrm>
            <a:off x="53799" y="1387843"/>
            <a:ext cx="12056712" cy="442674"/>
          </a:xfrm>
          <a:prstGeom prst="roundRect">
            <a:avLst>
              <a:gd name="adj" fmla="val 16667"/>
            </a:avLst>
          </a:prstGeom>
          <a:solidFill>
            <a:schemeClr val="accent4">
              <a:lumMod val="60000"/>
              <a:lumOff val="40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0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cxnSp>
        <p:nvCxnSpPr>
          <p:cNvPr id="14" name="Straight Connector 13">
            <a:extLst>
              <a:ext uri="{FF2B5EF4-FFF2-40B4-BE49-F238E27FC236}">
                <a16:creationId xmlns:a16="http://schemas.microsoft.com/office/drawing/2014/main" id="{84F0C9A7-8345-AF2F-FA4B-C524DC2F0A88}"/>
              </a:ext>
            </a:extLst>
          </p:cNvPr>
          <p:cNvCxnSpPr>
            <a:cxnSpLocks/>
          </p:cNvCxnSpPr>
          <p:nvPr/>
        </p:nvCxnSpPr>
        <p:spPr>
          <a:xfrm>
            <a:off x="6048039" y="2658046"/>
            <a:ext cx="30691" cy="4199954"/>
          </a:xfrm>
          <a:prstGeom prst="line">
            <a:avLst/>
          </a:prstGeom>
          <a:ln>
            <a:solidFill>
              <a:schemeClr val="accent4">
                <a:lumMod val="60000"/>
                <a:lumOff val="40000"/>
              </a:schemeClr>
            </a:solidFill>
            <a:prstDash val="sysDash"/>
          </a:ln>
        </p:spPr>
        <p:style>
          <a:lnRef idx="2">
            <a:schemeClr val="accent1"/>
          </a:lnRef>
          <a:fillRef idx="0">
            <a:schemeClr val="accent1"/>
          </a:fillRef>
          <a:effectRef idx="1">
            <a:schemeClr val="accent1"/>
          </a:effectRef>
          <a:fontRef idx="minor">
            <a:schemeClr val="tx1"/>
          </a:fontRef>
        </p:style>
      </p:cxnSp>
      <p:sp>
        <p:nvSpPr>
          <p:cNvPr id="18" name="Rectangle 17">
            <a:extLst>
              <a:ext uri="{FF2B5EF4-FFF2-40B4-BE49-F238E27FC236}">
                <a16:creationId xmlns:a16="http://schemas.microsoft.com/office/drawing/2014/main" id="{F6E72ACA-5BF0-C5B7-0DF2-AEAF1C81FF9D}"/>
              </a:ext>
            </a:extLst>
          </p:cNvPr>
          <p:cNvSpPr/>
          <p:nvPr/>
        </p:nvSpPr>
        <p:spPr>
          <a:xfrm>
            <a:off x="43432" y="2704724"/>
            <a:ext cx="5900656" cy="2653357"/>
          </a:xfrm>
          <a:prstGeom prst="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600" dirty="0">
              <a:solidFill>
                <a:schemeClr val="tx1"/>
              </a:solidFill>
              <a:latin typeface="Arial Narrow" panose="020B0606020202030204" pitchFamily="34" charset="0"/>
              <a:cs typeface="Arial"/>
            </a:endParaRPr>
          </a:p>
        </p:txBody>
      </p:sp>
      <p:sp>
        <p:nvSpPr>
          <p:cNvPr id="17" name="Rectangle 16">
            <a:extLst>
              <a:ext uri="{FF2B5EF4-FFF2-40B4-BE49-F238E27FC236}">
                <a16:creationId xmlns:a16="http://schemas.microsoft.com/office/drawing/2014/main" id="{98B52389-C1B3-9B2F-0B80-EBC5AFE3640A}"/>
              </a:ext>
            </a:extLst>
          </p:cNvPr>
          <p:cNvSpPr/>
          <p:nvPr/>
        </p:nvSpPr>
        <p:spPr>
          <a:xfrm>
            <a:off x="109728" y="2761488"/>
            <a:ext cx="1523174" cy="338554"/>
          </a:xfrm>
          <a:prstGeom prst="rect">
            <a:avLst/>
          </a:prstGeom>
        </p:spPr>
        <p:txBody>
          <a:bodyPr wrap="none">
            <a:spAutoFit/>
          </a:bodyPr>
          <a:lstStyle/>
          <a:p>
            <a:r>
              <a:rPr lang="en-US" sz="1600" b="1" dirty="0">
                <a:solidFill>
                  <a:srgbClr val="1F4E9C"/>
                </a:solidFill>
                <a:latin typeface="PF BeauSans Pro" panose="02000800000000020004" pitchFamily="2" charset="0"/>
                <a:ea typeface="Calibri" panose="020F0502020204030204" pitchFamily="34" charset="0"/>
              </a:rPr>
              <a:t>Experimental</a:t>
            </a:r>
            <a:endParaRPr lang="en-US" dirty="0">
              <a:solidFill>
                <a:srgbClr val="0000FF"/>
              </a:solidFill>
              <a:latin typeface="PF BeauSans Pro" panose="02000800000000020004" pitchFamily="2" charset="0"/>
            </a:endParaRPr>
          </a:p>
        </p:txBody>
      </p:sp>
      <p:sp>
        <p:nvSpPr>
          <p:cNvPr id="22" name="Rectangle 21">
            <a:extLst>
              <a:ext uri="{FF2B5EF4-FFF2-40B4-BE49-F238E27FC236}">
                <a16:creationId xmlns:a16="http://schemas.microsoft.com/office/drawing/2014/main" id="{952BC59B-207E-AF3C-59E7-965C6F4DF48C}"/>
              </a:ext>
            </a:extLst>
          </p:cNvPr>
          <p:cNvSpPr/>
          <p:nvPr/>
        </p:nvSpPr>
        <p:spPr>
          <a:xfrm>
            <a:off x="53799" y="5450729"/>
            <a:ext cx="5890289" cy="1309214"/>
          </a:xfrm>
          <a:prstGeom prst="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en-US" sz="1600" dirty="0">
              <a:solidFill>
                <a:schemeClr val="tx1"/>
              </a:solidFill>
              <a:latin typeface="Arial Narrow" panose="020B0606020202030204" pitchFamily="34" charset="0"/>
            </a:endParaRPr>
          </a:p>
          <a:p>
            <a:pPr algn="just"/>
            <a:r>
              <a:rPr lang="en-US" sz="1400">
                <a:solidFill>
                  <a:schemeClr val="tx1"/>
                </a:solidFill>
                <a:latin typeface="Arial Narrow" panose="020B0606020202030204" pitchFamily="34" charset="0"/>
              </a:rPr>
              <a:t>The HTC liquid phase of waste wood is an acidic (pH 2.7–3.1) by-product with elevated TOC (211–550 mg C/L), high antioxidant activity (DPPH 70.8–87.0%) and considerable phenolic content, indicating valorization potential. However, the presence of seven PAHs, including carcinogenic benzo[</a:t>
            </a:r>
            <a:r>
              <a:rPr lang="en-US" sz="1400" i="1">
                <a:solidFill>
                  <a:schemeClr val="tx1"/>
                </a:solidFill>
                <a:latin typeface="Arial Narrow" panose="020B0606020202030204" pitchFamily="34" charset="0"/>
              </a:rPr>
              <a:t>a</a:t>
            </a:r>
            <a:r>
              <a:rPr lang="en-US" sz="1400">
                <a:solidFill>
                  <a:schemeClr val="tx1"/>
                </a:solidFill>
                <a:latin typeface="Arial Narrow" panose="020B0606020202030204" pitchFamily="34" charset="0"/>
              </a:rPr>
              <a:t>]pyrene, calls for risk assessment and appropriate treatment prior to reuse or disposal.</a:t>
            </a:r>
            <a:endParaRPr lang="en-US" sz="1400" dirty="0">
              <a:solidFill>
                <a:schemeClr val="tx1"/>
              </a:solidFill>
              <a:highlight>
                <a:srgbClr val="FFFF00"/>
              </a:highlight>
              <a:latin typeface="Arial Narrow" panose="020B0606020202030204" pitchFamily="34" charset="0"/>
            </a:endParaRPr>
          </a:p>
        </p:txBody>
      </p:sp>
      <p:sp>
        <p:nvSpPr>
          <p:cNvPr id="23" name="Rectangle 22">
            <a:extLst>
              <a:ext uri="{FF2B5EF4-FFF2-40B4-BE49-F238E27FC236}">
                <a16:creationId xmlns:a16="http://schemas.microsoft.com/office/drawing/2014/main" id="{FD024CFC-F363-B55E-6E5F-FB1CD77B41F7}"/>
              </a:ext>
            </a:extLst>
          </p:cNvPr>
          <p:cNvSpPr/>
          <p:nvPr/>
        </p:nvSpPr>
        <p:spPr>
          <a:xfrm>
            <a:off x="109728" y="5413248"/>
            <a:ext cx="1374094" cy="338554"/>
          </a:xfrm>
          <a:prstGeom prst="rect">
            <a:avLst/>
          </a:prstGeom>
        </p:spPr>
        <p:txBody>
          <a:bodyPr wrap="none">
            <a:spAutoFit/>
          </a:bodyPr>
          <a:lstStyle/>
          <a:p>
            <a:r>
              <a:rPr lang="en-US" sz="1600" b="1" dirty="0">
                <a:solidFill>
                  <a:srgbClr val="C55A11"/>
                </a:solidFill>
                <a:latin typeface="PF BeauSans Pro" panose="02000800000000020004" pitchFamily="2" charset="0"/>
                <a:ea typeface="Calibri" panose="020F0502020204030204" pitchFamily="34" charset="0"/>
              </a:rPr>
              <a:t>Conclusions</a:t>
            </a:r>
            <a:endParaRPr lang="en-US" sz="1600" b="1" dirty="0">
              <a:solidFill>
                <a:srgbClr val="FFC000"/>
              </a:solidFill>
              <a:latin typeface="PF BeauSans Pro" panose="02000800000000020004" pitchFamily="2" charset="0"/>
            </a:endParaRPr>
          </a:p>
        </p:txBody>
      </p:sp>
      <p:sp>
        <p:nvSpPr>
          <p:cNvPr id="24" name="Rectangle 23">
            <a:extLst>
              <a:ext uri="{FF2B5EF4-FFF2-40B4-BE49-F238E27FC236}">
                <a16:creationId xmlns:a16="http://schemas.microsoft.com/office/drawing/2014/main" id="{FC1ABC05-DAF2-8CE6-DE62-C8AEF4101D5A}"/>
              </a:ext>
            </a:extLst>
          </p:cNvPr>
          <p:cNvSpPr/>
          <p:nvPr/>
        </p:nvSpPr>
        <p:spPr>
          <a:xfrm>
            <a:off x="6172794" y="2694634"/>
            <a:ext cx="5975774" cy="3206405"/>
          </a:xfrm>
          <a:prstGeom prst="rect">
            <a:avLst/>
          </a:prstGeom>
          <a:solidFill>
            <a:schemeClr val="accent6">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600" dirty="0">
              <a:solidFill>
                <a:schemeClr val="tx1"/>
              </a:solidFill>
              <a:highlight>
                <a:srgbClr val="FFFF00"/>
              </a:highlight>
              <a:latin typeface="Arial Narrow" panose="020B0606020202030204" pitchFamily="34" charset="0"/>
            </a:endParaRPr>
          </a:p>
        </p:txBody>
      </p:sp>
      <p:sp>
        <p:nvSpPr>
          <p:cNvPr id="25" name="Rectangle 24">
            <a:extLst>
              <a:ext uri="{FF2B5EF4-FFF2-40B4-BE49-F238E27FC236}">
                <a16:creationId xmlns:a16="http://schemas.microsoft.com/office/drawing/2014/main" id="{67720194-03DF-E99C-4E34-32A3E6D0C24C}"/>
              </a:ext>
            </a:extLst>
          </p:cNvPr>
          <p:cNvSpPr/>
          <p:nvPr/>
        </p:nvSpPr>
        <p:spPr>
          <a:xfrm>
            <a:off x="6203485" y="2684556"/>
            <a:ext cx="2441694" cy="338554"/>
          </a:xfrm>
          <a:prstGeom prst="rect">
            <a:avLst/>
          </a:prstGeom>
        </p:spPr>
        <p:txBody>
          <a:bodyPr wrap="none">
            <a:spAutoFit/>
          </a:bodyPr>
          <a:lstStyle/>
          <a:p>
            <a:r>
              <a:rPr lang="en-US" sz="1600" b="1">
                <a:solidFill>
                  <a:srgbClr val="2E7D32"/>
                </a:solidFill>
                <a:latin typeface="PF BeauSans Pro" panose="02000800000000020004" pitchFamily="2" charset="0"/>
                <a:ea typeface="Calibri" panose="020F0502020204030204" pitchFamily="34" charset="0"/>
              </a:rPr>
              <a:t>Results and Discussion</a:t>
            </a:r>
            <a:endParaRPr lang="en-US" sz="1600" dirty="0">
              <a:solidFill>
                <a:srgbClr val="00CC00"/>
              </a:solidFill>
              <a:latin typeface="PF BeauSans Pro" panose="02000800000000020004" pitchFamily="2" charset="0"/>
            </a:endParaRPr>
          </a:p>
        </p:txBody>
      </p:sp>
      <p:sp>
        <p:nvSpPr>
          <p:cNvPr id="26" name="Rectangle 25">
            <a:extLst>
              <a:ext uri="{FF2B5EF4-FFF2-40B4-BE49-F238E27FC236}">
                <a16:creationId xmlns:a16="http://schemas.microsoft.com/office/drawing/2014/main" id="{26B2E2B0-8BEE-6E48-FBD0-63FB6F2F4572}"/>
              </a:ext>
            </a:extLst>
          </p:cNvPr>
          <p:cNvSpPr/>
          <p:nvPr/>
        </p:nvSpPr>
        <p:spPr>
          <a:xfrm>
            <a:off x="6203485" y="5953443"/>
            <a:ext cx="5934716" cy="886269"/>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200" dirty="0">
              <a:solidFill>
                <a:schemeClr val="tx1"/>
              </a:solidFill>
              <a:latin typeface="Arial Narrow" panose="020B0606020202030204" pitchFamily="34" charset="0"/>
            </a:endParaRPr>
          </a:p>
          <a:p>
            <a:pPr algn="just"/>
            <a:r>
              <a:rPr lang="en-US" sz="1200" dirty="0">
                <a:solidFill>
                  <a:schemeClr val="tx1"/>
                </a:solidFill>
                <a:latin typeface="Arial Narrow" panose="020B0606020202030204" pitchFamily="34" charset="0"/>
              </a:rPr>
              <a:t>This work is accomplished within the Program of the Ministry of Science, Technological Development and Innovation of the Republic of Serbia (451-03-34/2026-03/200134, and 451-03-33/2026-03/200134), by the capacities reinforced through </a:t>
            </a:r>
            <a:r>
              <a:rPr lang="en-US" sz="1200" dirty="0" err="1">
                <a:solidFill>
                  <a:schemeClr val="tx1"/>
                </a:solidFill>
                <a:latin typeface="Arial Narrow" panose="020B0606020202030204" pitchFamily="34" charset="0"/>
              </a:rPr>
              <a:t>TwiNSol</a:t>
            </a:r>
            <a:r>
              <a:rPr lang="en-US" sz="1200" dirty="0">
                <a:solidFill>
                  <a:schemeClr val="tx1"/>
                </a:solidFill>
                <a:latin typeface="Arial Narrow" panose="020B0606020202030204" pitchFamily="34" charset="0"/>
              </a:rPr>
              <a:t>-CECs project (101059867).</a:t>
            </a:r>
            <a:endParaRPr lang="en-US" sz="1200" dirty="0">
              <a:solidFill>
                <a:schemeClr val="tx1"/>
              </a:solidFill>
              <a:highlight>
                <a:srgbClr val="FFFF00"/>
              </a:highlight>
              <a:latin typeface="Arial Narrow" panose="020B0606020202030204" pitchFamily="34" charset="0"/>
            </a:endParaRPr>
          </a:p>
        </p:txBody>
      </p:sp>
      <p:sp>
        <p:nvSpPr>
          <p:cNvPr id="27" name="Rectangle 26">
            <a:extLst>
              <a:ext uri="{FF2B5EF4-FFF2-40B4-BE49-F238E27FC236}">
                <a16:creationId xmlns:a16="http://schemas.microsoft.com/office/drawing/2014/main" id="{F5D6ACD2-6AED-89EA-1EC0-412A4FF35E61}"/>
              </a:ext>
            </a:extLst>
          </p:cNvPr>
          <p:cNvSpPr/>
          <p:nvPr/>
        </p:nvSpPr>
        <p:spPr>
          <a:xfrm>
            <a:off x="6227178" y="5901040"/>
            <a:ext cx="2015295" cy="338554"/>
          </a:xfrm>
          <a:prstGeom prst="rect">
            <a:avLst/>
          </a:prstGeom>
        </p:spPr>
        <p:txBody>
          <a:bodyPr wrap="none">
            <a:spAutoFit/>
          </a:bodyPr>
          <a:lstStyle/>
          <a:p>
            <a:r>
              <a:rPr lang="en-US" sz="1600" b="1" dirty="0">
                <a:solidFill>
                  <a:srgbClr val="660066"/>
                </a:solidFill>
                <a:latin typeface="PF BeauSans Pro" panose="02000800000000020004" pitchFamily="2" charset="0"/>
                <a:ea typeface="Calibri" panose="020F0502020204030204" pitchFamily="34" charset="0"/>
              </a:rPr>
              <a:t>Acknowledgement</a:t>
            </a:r>
          </a:p>
        </p:txBody>
      </p:sp>
      <p:sp>
        <p:nvSpPr>
          <p:cNvPr id="28" name="Rectangle: Rounded Corners 27">
            <a:extLst>
              <a:ext uri="{FF2B5EF4-FFF2-40B4-BE49-F238E27FC236}">
                <a16:creationId xmlns:a16="http://schemas.microsoft.com/office/drawing/2014/main" id="{9BD0ABDC-93B8-7986-7BC0-EF311A146136}"/>
              </a:ext>
            </a:extLst>
          </p:cNvPr>
          <p:cNvSpPr/>
          <p:nvPr/>
        </p:nvSpPr>
        <p:spPr>
          <a:xfrm>
            <a:off x="11558742" y="87808"/>
            <a:ext cx="565850"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000</a:t>
            </a:r>
          </a:p>
        </p:txBody>
      </p:sp>
      <p:pic>
        <p:nvPicPr>
          <p:cNvPr id="3" name="Picture 2">
            <a:extLst>
              <a:ext uri="{FF2B5EF4-FFF2-40B4-BE49-F238E27FC236}">
                <a16:creationId xmlns:a16="http://schemas.microsoft.com/office/drawing/2014/main" id="{0F7817B9-8F23-5AD1-495A-DB2C751BED4D}"/>
              </a:ext>
            </a:extLst>
          </p:cNvPr>
          <p:cNvPicPr>
            <a:picLocks noChangeAspect="1"/>
          </p:cNvPicPr>
          <p:nvPr/>
        </p:nvPicPr>
        <p:blipFill>
          <a:blip r:embed="rId4"/>
          <a:srcRect t="18815" r="81390" b="65213"/>
          <a:stretch>
            <a:fillRect/>
          </a:stretch>
        </p:blipFill>
        <p:spPr>
          <a:xfrm>
            <a:off x="219456" y="3611880"/>
            <a:ext cx="843821" cy="811165"/>
          </a:xfrm>
          <a:prstGeom prst="rect">
            <a:avLst/>
          </a:prstGeom>
        </p:spPr>
      </p:pic>
      <p:pic>
        <p:nvPicPr>
          <p:cNvPr id="11" name="Picture 10">
            <a:extLst>
              <a:ext uri="{FF2B5EF4-FFF2-40B4-BE49-F238E27FC236}">
                <a16:creationId xmlns:a16="http://schemas.microsoft.com/office/drawing/2014/main" id="{0D5AED81-FF16-5C35-94D5-FD90EE72F01D}"/>
              </a:ext>
            </a:extLst>
          </p:cNvPr>
          <p:cNvPicPr>
            <a:picLocks noChangeAspect="1"/>
          </p:cNvPicPr>
          <p:nvPr/>
        </p:nvPicPr>
        <p:blipFill>
          <a:blip r:embed="rId4"/>
          <a:srcRect l="28736" t="10107" r="52653" b="58364"/>
          <a:stretch>
            <a:fillRect/>
          </a:stretch>
        </p:blipFill>
        <p:spPr>
          <a:xfrm>
            <a:off x="1371600" y="3383280"/>
            <a:ext cx="669476" cy="1270389"/>
          </a:xfrm>
          <a:prstGeom prst="rect">
            <a:avLst/>
          </a:prstGeom>
        </p:spPr>
      </p:pic>
      <p:pic>
        <p:nvPicPr>
          <p:cNvPr id="13" name="Picture 12">
            <a:extLst>
              <a:ext uri="{FF2B5EF4-FFF2-40B4-BE49-F238E27FC236}">
                <a16:creationId xmlns:a16="http://schemas.microsoft.com/office/drawing/2014/main" id="{E08EE2C0-58C1-F083-3132-53C5E86925C3}"/>
              </a:ext>
            </a:extLst>
          </p:cNvPr>
          <p:cNvPicPr>
            <a:picLocks noChangeAspect="1"/>
          </p:cNvPicPr>
          <p:nvPr/>
        </p:nvPicPr>
        <p:blipFill>
          <a:blip r:embed="rId5">
            <a:extLst>
              <a:ext uri="{BEBA8EAE-BF5A-486C-A8C5-ECC9F3942E4B}">
                <a14:imgProps xmlns:a14="http://schemas.microsoft.com/office/drawing/2010/main">
                  <a14:imgLayer r:embed="rId6">
                    <a14:imgEffect>
                      <a14:saturation sat="200000"/>
                    </a14:imgEffect>
                  </a14:imgLayer>
                </a14:imgProps>
              </a:ext>
            </a:extLst>
          </a:blip>
          <a:srcRect l="56220" t="19066" r="28917" b="62194"/>
          <a:stretch>
            <a:fillRect/>
          </a:stretch>
        </p:blipFill>
        <p:spPr>
          <a:xfrm>
            <a:off x="2450592" y="3625596"/>
            <a:ext cx="554294" cy="782865"/>
          </a:xfrm>
          <a:prstGeom prst="rect">
            <a:avLst/>
          </a:prstGeom>
        </p:spPr>
      </p:pic>
      <p:pic>
        <p:nvPicPr>
          <p:cNvPr id="20" name="Picture 19">
            <a:extLst>
              <a:ext uri="{FF2B5EF4-FFF2-40B4-BE49-F238E27FC236}">
                <a16:creationId xmlns:a16="http://schemas.microsoft.com/office/drawing/2014/main" id="{16D115D1-AC31-483C-2781-98A9FF6FBD46}"/>
              </a:ext>
            </a:extLst>
          </p:cNvPr>
          <p:cNvPicPr>
            <a:picLocks noChangeAspect="1"/>
          </p:cNvPicPr>
          <p:nvPr/>
        </p:nvPicPr>
        <p:blipFill>
          <a:blip r:embed="rId5">
            <a:extLst>
              <a:ext uri="{BEBA8EAE-BF5A-486C-A8C5-ECC9F3942E4B}">
                <a14:imgProps xmlns:a14="http://schemas.microsoft.com/office/drawing/2010/main">
                  <a14:imgLayer r:embed="rId6">
                    <a14:imgEffect>
                      <a14:saturation sat="200000"/>
                    </a14:imgEffect>
                  </a14:imgLayer>
                </a14:imgProps>
              </a:ext>
            </a:extLst>
          </a:blip>
          <a:srcRect l="67927" t="76894" r="13052" b="1632"/>
          <a:stretch>
            <a:fillRect/>
          </a:stretch>
        </p:blipFill>
        <p:spPr>
          <a:xfrm>
            <a:off x="3749040" y="4507992"/>
            <a:ext cx="603504" cy="763929"/>
          </a:xfrm>
          <a:prstGeom prst="rect">
            <a:avLst/>
          </a:prstGeom>
        </p:spPr>
      </p:pic>
      <p:sp>
        <p:nvSpPr>
          <p:cNvPr id="30" name="TextBox 29">
            <a:extLst>
              <a:ext uri="{FF2B5EF4-FFF2-40B4-BE49-F238E27FC236}">
                <a16:creationId xmlns:a16="http://schemas.microsoft.com/office/drawing/2014/main" id="{5145EC8E-97CA-C3D3-2144-66FDC5D81DB4}"/>
              </a:ext>
            </a:extLst>
          </p:cNvPr>
          <p:cNvSpPr txBox="1"/>
          <p:nvPr/>
        </p:nvSpPr>
        <p:spPr>
          <a:xfrm>
            <a:off x="91440" y="4690872"/>
            <a:ext cx="1097280" cy="307777"/>
          </a:xfrm>
          <a:prstGeom prst="rect">
            <a:avLst/>
          </a:prstGeom>
          <a:noFill/>
          <a:ln>
            <a:noFill/>
          </a:ln>
        </p:spPr>
        <p:txBody>
          <a:bodyPr wrap="square" lIns="18288" rIns="18288" rtlCol="0">
            <a:spAutoFit/>
          </a:bodyPr>
          <a:lstStyle/>
          <a:p>
            <a:pPr algn="ctr"/>
            <a:r>
              <a:rPr lang="en-US" sz="1400" b="1"/>
              <a:t>Waste wood</a:t>
            </a:r>
            <a:endParaRPr lang="en-US" sz="1400" b="1" dirty="0">
              <a:solidFill>
                <a:srgbClr val="FFC000"/>
              </a:solidFill>
            </a:endParaRPr>
          </a:p>
        </p:txBody>
      </p:sp>
      <p:sp>
        <p:nvSpPr>
          <p:cNvPr id="34" name="TextBox 33">
            <a:extLst>
              <a:ext uri="{FF2B5EF4-FFF2-40B4-BE49-F238E27FC236}">
                <a16:creationId xmlns:a16="http://schemas.microsoft.com/office/drawing/2014/main" id="{B64EE246-BF41-7D26-A6A4-DF2972CC7D26}"/>
              </a:ext>
            </a:extLst>
          </p:cNvPr>
          <p:cNvSpPr txBox="1"/>
          <p:nvPr/>
        </p:nvSpPr>
        <p:spPr>
          <a:xfrm>
            <a:off x="2304288" y="4690872"/>
            <a:ext cx="868680" cy="307777"/>
          </a:xfrm>
          <a:prstGeom prst="rect">
            <a:avLst/>
          </a:prstGeom>
          <a:noFill/>
        </p:spPr>
        <p:txBody>
          <a:bodyPr wrap="none" lIns="18288" rIns="18288" rtlCol="0">
            <a:spAutoFit/>
          </a:bodyPr>
          <a:lstStyle/>
          <a:p>
            <a:pPr algn="ctr"/>
            <a:r>
              <a:rPr lang="en-US" sz="1400" b="1">
                <a:latin typeface="Arial Narrow" panose="020B0606020202030204" pitchFamily="34" charset="0"/>
              </a:rPr>
              <a:t>Liquid phase</a:t>
            </a:r>
            <a:endParaRPr lang="en-US" sz="1400" b="1" dirty="0"/>
          </a:p>
        </p:txBody>
      </p:sp>
      <p:sp>
        <p:nvSpPr>
          <p:cNvPr id="37" name="TextBox 36">
            <a:extLst>
              <a:ext uri="{FF2B5EF4-FFF2-40B4-BE49-F238E27FC236}">
                <a16:creationId xmlns:a16="http://schemas.microsoft.com/office/drawing/2014/main" id="{8EE66D64-E74E-6C2A-4BE5-94754E338FB5}"/>
              </a:ext>
            </a:extLst>
          </p:cNvPr>
          <p:cNvSpPr txBox="1"/>
          <p:nvPr/>
        </p:nvSpPr>
        <p:spPr>
          <a:xfrm>
            <a:off x="1097280" y="4690872"/>
            <a:ext cx="1207008" cy="523220"/>
          </a:xfrm>
          <a:prstGeom prst="rect">
            <a:avLst/>
          </a:prstGeom>
          <a:noFill/>
        </p:spPr>
        <p:txBody>
          <a:bodyPr wrap="square" lIns="18288" rIns="18288" rtlCol="0">
            <a:spAutoFit/>
          </a:bodyPr>
          <a:lstStyle/>
          <a:p>
            <a:pPr algn="ctr"/>
            <a:r>
              <a:rPr lang="en-US" sz="1400" b="1">
                <a:latin typeface="Arial Narrow" panose="020B0606020202030204" pitchFamily="34" charset="0"/>
              </a:rPr>
              <a:t>Hydrothermal carbonization</a:t>
            </a:r>
            <a:endParaRPr lang="en-US" sz="1400" b="1" dirty="0"/>
          </a:p>
        </p:txBody>
      </p:sp>
      <p:sp>
        <p:nvSpPr>
          <p:cNvPr id="40" name="TextBox 39">
            <a:extLst>
              <a:ext uri="{FF2B5EF4-FFF2-40B4-BE49-F238E27FC236}">
                <a16:creationId xmlns:a16="http://schemas.microsoft.com/office/drawing/2014/main" id="{7CC2B147-6859-EEC2-EBE5-34710A73646E}"/>
              </a:ext>
            </a:extLst>
          </p:cNvPr>
          <p:cNvSpPr txBox="1"/>
          <p:nvPr/>
        </p:nvSpPr>
        <p:spPr>
          <a:xfrm>
            <a:off x="3675888" y="3072384"/>
            <a:ext cx="2240280" cy="274320"/>
          </a:xfrm>
          <a:prstGeom prst="rect">
            <a:avLst/>
          </a:prstGeom>
          <a:noFill/>
        </p:spPr>
        <p:txBody>
          <a:bodyPr wrap="square" lIns="27432" rIns="27432" rtlCol="0">
            <a:spAutoFit/>
          </a:bodyPr>
          <a:lstStyle/>
          <a:p>
            <a:pPr algn="l"/>
            <a:r>
              <a:rPr lang="en-US" sz="1300" b="1">
                <a:latin typeface="Arial Narrow" panose="020B0606020202030204" pitchFamily="34" charset="0"/>
              </a:rPr>
              <a:t>Physicochemical characterization</a:t>
            </a:r>
            <a:endParaRPr lang="en-US" sz="1400" b="1" dirty="0"/>
          </a:p>
        </p:txBody>
      </p:sp>
      <p:sp>
        <p:nvSpPr>
          <p:cNvPr id="42" name="TextBox 41">
            <a:extLst>
              <a:ext uri="{FF2B5EF4-FFF2-40B4-BE49-F238E27FC236}">
                <a16:creationId xmlns:a16="http://schemas.microsoft.com/office/drawing/2014/main" id="{1CD065D5-5C99-9285-5744-E98B590E9302}"/>
              </a:ext>
            </a:extLst>
          </p:cNvPr>
          <p:cNvSpPr txBox="1"/>
          <p:nvPr/>
        </p:nvSpPr>
        <p:spPr>
          <a:xfrm>
            <a:off x="3675888" y="3346704"/>
            <a:ext cx="1691640" cy="731520"/>
          </a:xfrm>
          <a:prstGeom prst="rect">
            <a:avLst/>
          </a:prstGeom>
          <a:noFill/>
        </p:spPr>
        <p:txBody>
          <a:bodyPr wrap="square" lIns="27432" rIns="27432" rtlCol="0">
            <a:spAutoFit/>
          </a:bodyPr>
          <a:lstStyle/>
          <a:p>
            <a:pPr marL="171450" indent="-171450">
              <a:buFont typeface="Arial"/>
              <a:buChar char="•"/>
            </a:pPr>
            <a:r>
              <a:rPr lang="en-US" sz="1100" b="1" dirty="0">
                <a:solidFill>
                  <a:srgbClr val="C00000"/>
                </a:solidFill>
                <a:latin typeface="Arial Narrow" panose="020B0606020202030204" pitchFamily="34" charset="0"/>
              </a:rPr>
              <a:t>pH</a:t>
            </a:r>
          </a:p>
          <a:p>
            <a:pPr marL="171450" indent="-171450">
              <a:buFont typeface="Arial"/>
              <a:buChar char="•"/>
            </a:pPr>
            <a:r>
              <a:rPr lang="en-US" sz="1100" b="1" dirty="0">
                <a:solidFill>
                  <a:srgbClr val="C00000"/>
                </a:solidFill>
                <a:latin typeface="Arial Narrow" panose="020B0606020202030204" pitchFamily="34" charset="0"/>
              </a:rPr>
              <a:t>TOC</a:t>
            </a:r>
          </a:p>
          <a:p>
            <a:pPr marL="171450" indent="-171450">
              <a:buFont typeface="Arial"/>
              <a:buChar char="•"/>
            </a:pPr>
            <a:r>
              <a:rPr lang="en-US" sz="1100" b="1" dirty="0">
                <a:solidFill>
                  <a:srgbClr val="C00000"/>
                </a:solidFill>
                <a:latin typeface="Arial Narrow" panose="020B0606020202030204" pitchFamily="34" charset="0"/>
              </a:rPr>
              <a:t>Phenols, total polyphenols</a:t>
            </a:r>
          </a:p>
          <a:p>
            <a:pPr marL="171450" indent="-171450">
              <a:buFont typeface="Arial"/>
              <a:buChar char="•"/>
            </a:pPr>
            <a:r>
              <a:rPr lang="en-US" sz="1100" b="1" dirty="0">
                <a:solidFill>
                  <a:srgbClr val="C00000"/>
                </a:solidFill>
                <a:latin typeface="Arial Narrow" panose="020B0606020202030204" pitchFamily="34" charset="0"/>
              </a:rPr>
              <a:t>DPPH radical scavenging</a:t>
            </a:r>
          </a:p>
        </p:txBody>
      </p:sp>
      <p:sp>
        <p:nvSpPr>
          <p:cNvPr id="44" name="TextBox 43">
            <a:extLst>
              <a:ext uri="{FF2B5EF4-FFF2-40B4-BE49-F238E27FC236}">
                <a16:creationId xmlns:a16="http://schemas.microsoft.com/office/drawing/2014/main" id="{3F2563D6-BA14-0314-F53D-D577CDC47AE3}"/>
              </a:ext>
            </a:extLst>
          </p:cNvPr>
          <p:cNvSpPr txBox="1"/>
          <p:nvPr/>
        </p:nvSpPr>
        <p:spPr>
          <a:xfrm>
            <a:off x="3675888" y="4206240"/>
            <a:ext cx="2240280" cy="274320"/>
          </a:xfrm>
          <a:prstGeom prst="rect">
            <a:avLst/>
          </a:prstGeom>
          <a:noFill/>
        </p:spPr>
        <p:txBody>
          <a:bodyPr wrap="square" lIns="27432" rIns="27432" rtlCol="0">
            <a:spAutoFit/>
          </a:bodyPr>
          <a:lstStyle/>
          <a:p>
            <a:pPr algn="l"/>
            <a:r>
              <a:rPr lang="en-US" sz="1300" b="1">
                <a:latin typeface="Arial Narrow" panose="020B0606020202030204" pitchFamily="34" charset="0"/>
              </a:rPr>
              <a:t>Instrumental analysis of PAHs</a:t>
            </a:r>
            <a:endParaRPr lang="en-US" sz="1400" b="1" dirty="0"/>
          </a:p>
        </p:txBody>
      </p:sp>
      <p:sp>
        <p:nvSpPr>
          <p:cNvPr id="46" name="Arrow: Right 45">
            <a:extLst>
              <a:ext uri="{FF2B5EF4-FFF2-40B4-BE49-F238E27FC236}">
                <a16:creationId xmlns:a16="http://schemas.microsoft.com/office/drawing/2014/main" id="{0D7C9931-15E9-F2B7-84B9-62856090DFDD}"/>
              </a:ext>
            </a:extLst>
          </p:cNvPr>
          <p:cNvSpPr/>
          <p:nvPr/>
        </p:nvSpPr>
        <p:spPr>
          <a:xfrm>
            <a:off x="1069848" y="3922776"/>
            <a:ext cx="274320" cy="192024"/>
          </a:xfrm>
          <a:prstGeom prst="rightArrow">
            <a:avLst/>
          </a:prstGeom>
          <a:solidFill>
            <a:srgbClr val="00B0F0"/>
          </a:solid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Arrow: Right 47">
            <a:extLst>
              <a:ext uri="{FF2B5EF4-FFF2-40B4-BE49-F238E27FC236}">
                <a16:creationId xmlns:a16="http://schemas.microsoft.com/office/drawing/2014/main" id="{6A679941-9FBC-B111-B4C6-1C4916514445}"/>
              </a:ext>
            </a:extLst>
          </p:cNvPr>
          <p:cNvSpPr/>
          <p:nvPr/>
        </p:nvSpPr>
        <p:spPr>
          <a:xfrm>
            <a:off x="2075688" y="3922776"/>
            <a:ext cx="329184" cy="192024"/>
          </a:xfrm>
          <a:prstGeom prst="rightArrow">
            <a:avLst/>
          </a:prstGeom>
          <a:solidFill>
            <a:srgbClr val="00B0F0"/>
          </a:solid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Arrow: Right 49">
            <a:extLst>
              <a:ext uri="{FF2B5EF4-FFF2-40B4-BE49-F238E27FC236}">
                <a16:creationId xmlns:a16="http://schemas.microsoft.com/office/drawing/2014/main" id="{C49B6ACE-F34D-1A1C-EED4-4AB6E4788AEA}"/>
              </a:ext>
            </a:extLst>
          </p:cNvPr>
          <p:cNvSpPr/>
          <p:nvPr/>
        </p:nvSpPr>
        <p:spPr>
          <a:xfrm>
            <a:off x="3044952" y="3922776"/>
            <a:ext cx="365760" cy="192024"/>
          </a:xfrm>
          <a:prstGeom prst="rightArrow">
            <a:avLst/>
          </a:prstGeom>
          <a:solidFill>
            <a:srgbClr val="00B0F0"/>
          </a:solid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ork line"/>
          <p:cNvSpPr/>
          <p:nvPr/>
        </p:nvSpPr>
        <p:spPr>
          <a:xfrm>
            <a:off x="3406140" y="3611880"/>
            <a:ext cx="0" cy="1115568"/>
          </a:xfrm>
          <a:prstGeom prst="line">
            <a:avLst/>
          </a:prstGeom>
          <a:ln w="28575">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Arrow: Right 51">
            <a:extLst>
              <a:ext uri="{FF2B5EF4-FFF2-40B4-BE49-F238E27FC236}">
                <a16:creationId xmlns:a16="http://schemas.microsoft.com/office/drawing/2014/main" id="{181CE85D-B290-592D-ED66-91128A0F1570}"/>
              </a:ext>
            </a:extLst>
          </p:cNvPr>
          <p:cNvSpPr/>
          <p:nvPr/>
        </p:nvSpPr>
        <p:spPr>
          <a:xfrm>
            <a:off x="3401568" y="3520440"/>
            <a:ext cx="274320" cy="182880"/>
          </a:xfrm>
          <a:prstGeom prst="rightArrow">
            <a:avLst/>
          </a:prstGeom>
          <a:solidFill>
            <a:srgbClr val="00B0F0"/>
          </a:solid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3" name="Picture 52">
            <a:extLst>
              <a:ext uri="{FF2B5EF4-FFF2-40B4-BE49-F238E27FC236}">
                <a16:creationId xmlns:a16="http://schemas.microsoft.com/office/drawing/2014/main" id="{3E74640E-E14B-0ACA-17ED-3F086FE77935}"/>
              </a:ext>
            </a:extLst>
          </p:cNvPr>
          <p:cNvPicPr>
            <a:picLocks noChangeAspect="1"/>
          </p:cNvPicPr>
          <p:nvPr/>
        </p:nvPicPr>
        <p:blipFill>
          <a:blip r:embed="rId7">
            <a:extLst>
              <a:ext uri="{BEBA8EAE-BF5A-486C-A8C5-ECC9F3942E4B}">
                <a14:imgProps xmlns:a14="http://schemas.microsoft.com/office/drawing/2010/main">
                  <a14:imgLayer r:embed="rId8">
                    <a14:imgEffect>
                      <a14:saturation sat="200000"/>
                    </a14:imgEffect>
                  </a14:imgLayer>
                </a14:imgProps>
              </a:ext>
            </a:extLst>
          </a:blip>
          <a:srcRect l="1838" t="78142" r="40446" b="1289"/>
          <a:stretch>
            <a:fillRect/>
          </a:stretch>
        </p:blipFill>
        <p:spPr>
          <a:xfrm>
            <a:off x="6199632" y="4050792"/>
            <a:ext cx="3200400" cy="912835"/>
          </a:xfrm>
          <a:prstGeom prst="rect">
            <a:avLst/>
          </a:prstGeom>
        </p:spPr>
      </p:pic>
      <p:sp>
        <p:nvSpPr>
          <p:cNvPr id="56" name="Arrow: Right 55">
            <a:extLst>
              <a:ext uri="{FF2B5EF4-FFF2-40B4-BE49-F238E27FC236}">
                <a16:creationId xmlns:a16="http://schemas.microsoft.com/office/drawing/2014/main" id="{C82CE184-A9AE-AA39-CC4B-06EC8C5EFC97}"/>
              </a:ext>
            </a:extLst>
          </p:cNvPr>
          <p:cNvSpPr/>
          <p:nvPr/>
        </p:nvSpPr>
        <p:spPr>
          <a:xfrm>
            <a:off x="3401568" y="4636008"/>
            <a:ext cx="274320" cy="182880"/>
          </a:xfrm>
          <a:prstGeom prst="rightArrow">
            <a:avLst/>
          </a:prstGeom>
          <a:solidFill>
            <a:srgbClr val="00B0F0"/>
          </a:solid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Arrow: Right instrument-PAH"/>
          <p:cNvSpPr/>
          <p:nvPr/>
        </p:nvSpPr>
        <p:spPr>
          <a:xfrm>
            <a:off x="4443984" y="4818888"/>
            <a:ext cx="292608" cy="182880"/>
          </a:xfrm>
          <a:prstGeom prst="rightArrow">
            <a:avLst/>
          </a:prstGeom>
          <a:solidFill>
            <a:srgbClr val="00B0F0"/>
          </a:solidFill>
          <a:ln>
            <a:solidFill>
              <a:srgbClr val="000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TextBox 56">
            <a:extLst>
              <a:ext uri="{FF2B5EF4-FFF2-40B4-BE49-F238E27FC236}">
                <a16:creationId xmlns:a16="http://schemas.microsoft.com/office/drawing/2014/main" id="{64425144-86C3-D85A-331F-7335A920C6E2}"/>
              </a:ext>
            </a:extLst>
          </p:cNvPr>
          <p:cNvSpPr txBox="1"/>
          <p:nvPr/>
        </p:nvSpPr>
        <p:spPr>
          <a:xfrm>
            <a:off x="6172200" y="2999232"/>
            <a:ext cx="5943600" cy="886968"/>
          </a:xfrm>
          <a:prstGeom prst="rect">
            <a:avLst/>
          </a:prstGeom>
          <a:noFill/>
        </p:spPr>
        <p:txBody>
          <a:bodyPr wrap="square" tIns="0" bIns="0" rtlCol="0">
            <a:spAutoFit/>
          </a:bodyPr>
          <a:lstStyle/>
          <a:p>
            <a:pPr algn="just"/>
            <a:r>
              <a:rPr lang="en-US" sz="1300">
                <a:latin typeface="Arial Narrow" panose="020B0606020202030204" pitchFamily="34" charset="0"/>
              </a:rPr>
              <a:t>All liquid phases were acidic (pH 2.7–3.1) and exhibited high DPPH radical scavenging activity (70.8–87.0%; Table 1). Sample lq-2-15 had the highest TOC, phenol and total polyphenol contents, whereas the highest DPPH activity was found in lq-4-9, indicating that antioxidant activity is not governed by total polyphenols alone.</a:t>
            </a:r>
          </a:p>
        </p:txBody>
      </p:sp>
      <p:sp>
        <p:nvSpPr>
          <p:cNvPr id="49" name="TextBox 48">
            <a:extLst>
              <a:ext uri="{FF2B5EF4-FFF2-40B4-BE49-F238E27FC236}">
                <a16:creationId xmlns:a16="http://schemas.microsoft.com/office/drawing/2014/main" id="{A61D3886-4EEB-7F8C-769E-8646AF4857BA}"/>
              </a:ext>
            </a:extLst>
          </p:cNvPr>
          <p:cNvSpPr txBox="1"/>
          <p:nvPr/>
        </p:nvSpPr>
        <p:spPr>
          <a:xfrm>
            <a:off x="6172200" y="5303520"/>
            <a:ext cx="5943600" cy="548640"/>
          </a:xfrm>
          <a:prstGeom prst="rect">
            <a:avLst/>
          </a:prstGeom>
          <a:noFill/>
        </p:spPr>
        <p:txBody>
          <a:bodyPr wrap="square" tIns="0" bIns="0">
            <a:spAutoFit/>
          </a:bodyPr>
          <a:lstStyle/>
          <a:p>
            <a:r>
              <a:rPr lang="en-US" sz="1300">
                <a:latin typeface="Arial Narrow" panose="020B0606020202030204" pitchFamily="34" charset="0"/>
              </a:rPr>
              <a:t>Seven PAHs were detected (Figure 1): six US EPA priority PAHs and retene. The highest concentration was found for anthracene (327 ng/L, lq-4-9). Benzo[</a:t>
            </a:r>
            <a:r>
              <a:rPr lang="en-US" sz="1300" i="1">
                <a:latin typeface="Arial Narrow" panose="020B0606020202030204" pitchFamily="34" charset="0"/>
              </a:rPr>
              <a:t>a</a:t>
            </a:r>
            <a:r>
              <a:rPr lang="en-US" sz="1300">
                <a:latin typeface="Arial Narrow" panose="020B0606020202030204" pitchFamily="34" charset="0"/>
              </a:rPr>
              <a:t>]pyrene, an IARC Group 1 carcinogen, was present in lq-1-16 (140 ng/L), which warrants risk assessment.</a:t>
            </a:r>
          </a:p>
        </p:txBody>
      </p:sp>
      <p:pic>
        <p:nvPicPr>
          <p:cNvPr id="58" name="Picture 57">
            <a:extLst>
              <a:ext uri="{FF2B5EF4-FFF2-40B4-BE49-F238E27FC236}">
                <a16:creationId xmlns:a16="http://schemas.microsoft.com/office/drawing/2014/main" id="{99D12D4E-9958-8F8E-FBA1-7B1B25AF716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36608" y="4041648"/>
            <a:ext cx="2697480" cy="1233416"/>
          </a:xfrm>
          <a:prstGeom prst="rect">
            <a:avLst/>
          </a:prstGeom>
        </p:spPr>
      </p:pic>
      <p:sp>
        <p:nvSpPr>
          <p:cNvPr id="60" name="Rectangle 59">
            <a:extLst>
              <a:ext uri="{FF2B5EF4-FFF2-40B4-BE49-F238E27FC236}">
                <a16:creationId xmlns:a16="http://schemas.microsoft.com/office/drawing/2014/main" id="{B08CD1C0-DA5C-0E55-9CA5-3C804E5AFCDE}"/>
              </a:ext>
            </a:extLst>
          </p:cNvPr>
          <p:cNvSpPr/>
          <p:nvPr/>
        </p:nvSpPr>
        <p:spPr>
          <a:xfrm>
            <a:off x="-96072" y="9294"/>
            <a:ext cx="12120880" cy="338554"/>
          </a:xfrm>
          <a:prstGeom prst="rect">
            <a:avLst/>
          </a:prstGeom>
        </p:spPr>
        <p:txBody>
          <a:bodyPr wrap="square">
            <a:spAutoFit/>
          </a:bodyPr>
          <a:lstStyle/>
          <a:p>
            <a:pPr algn="ctr"/>
            <a:r>
              <a:rPr lang="en-US" sz="1600" dirty="0">
                <a:solidFill>
                  <a:srgbClr val="C00000"/>
                </a:solidFill>
                <a:latin typeface="Arial Narrow" panose="020B0606020202030204" pitchFamily="34" charset="0"/>
              </a:rPr>
              <a:t>28</a:t>
            </a:r>
            <a:r>
              <a:rPr lang="en-US" sz="1600" baseline="30000" dirty="0">
                <a:solidFill>
                  <a:srgbClr val="C00000"/>
                </a:solidFill>
                <a:latin typeface="Arial Narrow" panose="020B0606020202030204" pitchFamily="34" charset="0"/>
              </a:rPr>
              <a:t>th</a:t>
            </a:r>
            <a:r>
              <a:rPr lang="en-US" sz="1600" dirty="0">
                <a:solidFill>
                  <a:srgbClr val="C00000"/>
                </a:solidFill>
                <a:latin typeface="Arial Narrow" panose="020B0606020202030204" pitchFamily="34" charset="0"/>
              </a:rPr>
              <a:t> Congress of SCTM, 23–26 September, </a:t>
            </a:r>
            <a:r>
              <a:rPr lang="en-US" sz="1600" dirty="0" err="1">
                <a:solidFill>
                  <a:srgbClr val="C00000"/>
                </a:solidFill>
                <a:latin typeface="Arial Narrow" panose="020B0606020202030204" pitchFamily="34" charset="0"/>
              </a:rPr>
              <a:t>Ohrid</a:t>
            </a:r>
            <a:r>
              <a:rPr lang="en-US" sz="1600" dirty="0">
                <a:solidFill>
                  <a:srgbClr val="C00000"/>
                </a:solidFill>
                <a:latin typeface="Arial Narrow" panose="020B0606020202030204" pitchFamily="34" charset="0"/>
              </a:rPr>
              <a:t>, N. Macedonia</a:t>
            </a:r>
          </a:p>
        </p:txBody>
      </p:sp>
      <p:sp>
        <p:nvSpPr>
          <p:cNvPr id="62" name="TextBox 61">
            <a:extLst>
              <a:ext uri="{FF2B5EF4-FFF2-40B4-BE49-F238E27FC236}">
                <a16:creationId xmlns:a16="http://schemas.microsoft.com/office/drawing/2014/main" id="{5DB01678-2532-6022-ED14-48F9706AD591}"/>
              </a:ext>
            </a:extLst>
          </p:cNvPr>
          <p:cNvSpPr txBox="1"/>
          <p:nvPr/>
        </p:nvSpPr>
        <p:spPr>
          <a:xfrm>
            <a:off x="4727448" y="4965192"/>
            <a:ext cx="1243584" cy="553998"/>
          </a:xfrm>
          <a:prstGeom prst="rect">
            <a:avLst/>
          </a:prstGeom>
          <a:noFill/>
        </p:spPr>
        <p:txBody>
          <a:bodyPr wrap="square" lIns="18288" rIns="18288" rtlCol="0">
            <a:spAutoFit/>
          </a:bodyPr>
          <a:lstStyle/>
          <a:p>
            <a:pPr algn="ctr"/>
            <a:r>
              <a:rPr lang="en-US" sz="1000" b="1">
                <a:latin typeface="Arial Narrow" panose="020B0606020202030204" pitchFamily="34" charset="0"/>
              </a:rPr>
              <a:t>Benzo[</a:t>
            </a:r>
            <a:r>
              <a:rPr lang="en-US" sz="1000" b="1" i="1">
                <a:latin typeface="Arial Narrow" panose="020B0606020202030204" pitchFamily="34" charset="0"/>
              </a:rPr>
              <a:t>a</a:t>
            </a:r>
            <a:r>
              <a:rPr lang="en-US" sz="1000" b="1">
                <a:latin typeface="Arial Narrow" panose="020B0606020202030204" pitchFamily="34" charset="0"/>
              </a:rPr>
              <a:t>]pyrene</a:t>
            </a:r>
            <a:endParaRPr lang="en-US" sz="1000" b="1" dirty="0"/>
          </a:p>
        </p:txBody>
      </p:sp>
      <p:pic>
        <p:nvPicPr>
          <p:cNvPr id="65" name="Picture 64" descr="gallic.png"/>
          <p:cNvPicPr>
            <a:picLocks noChangeAspect="1"/>
          </p:cNvPicPr>
          <p:nvPr/>
        </p:nvPicPr>
        <p:blipFill>
          <a:blip r:embed="rId10"/>
          <a:stretch>
            <a:fillRect/>
          </a:stretch>
        </p:blipFill>
        <p:spPr>
          <a:xfrm>
            <a:off x="5358384" y="3364992"/>
            <a:ext cx="530352" cy="557376"/>
          </a:xfrm>
          <a:prstGeom prst="rect">
            <a:avLst/>
          </a:prstGeom>
        </p:spPr>
      </p:pic>
      <p:sp>
        <p:nvSpPr>
          <p:cNvPr id="66" name="TextBox 65"/>
          <p:cNvSpPr txBox="1"/>
          <p:nvPr/>
        </p:nvSpPr>
        <p:spPr>
          <a:xfrm>
            <a:off x="5175504" y="3931920"/>
            <a:ext cx="914400" cy="164592"/>
          </a:xfrm>
          <a:prstGeom prst="rect">
            <a:avLst/>
          </a:prstGeom>
          <a:noFill/>
        </p:spPr>
        <p:txBody>
          <a:bodyPr wrap="square" lIns="45720" tIns="0" rIns="45720" bIns="0">
            <a:spAutoFit/>
          </a:bodyPr>
          <a:lstStyle/>
          <a:p>
            <a:pPr algn="ctr"/>
            <a:r>
              <a:rPr sz="1000" b="1">
                <a:latin typeface="Arial Narrow"/>
              </a:rPr>
              <a:t>Gallic acid</a:t>
            </a:r>
          </a:p>
        </p:txBody>
      </p:sp>
      <p:pic>
        <p:nvPicPr>
          <p:cNvPr id="67" name="Picture 66" descr="bap_land.png"/>
          <p:cNvPicPr>
            <a:picLocks noChangeAspect="1"/>
          </p:cNvPicPr>
          <p:nvPr/>
        </p:nvPicPr>
        <p:blipFill>
          <a:blip r:embed="rId11"/>
          <a:stretch>
            <a:fillRect/>
          </a:stretch>
        </p:blipFill>
        <p:spPr>
          <a:xfrm>
            <a:off x="4956048" y="4507992"/>
            <a:ext cx="822960" cy="459838"/>
          </a:xfrm>
          <a:prstGeom prst="rect">
            <a:avLst/>
          </a:prstGeom>
        </p:spPr>
      </p:pic>
      <p:sp>
        <p:nvSpPr>
          <p:cNvPr id="68" name="TextBox 67"/>
          <p:cNvSpPr txBox="1"/>
          <p:nvPr/>
        </p:nvSpPr>
        <p:spPr>
          <a:xfrm>
            <a:off x="6153912" y="3840480"/>
            <a:ext cx="3246120" cy="201168"/>
          </a:xfrm>
          <a:prstGeom prst="rect">
            <a:avLst/>
          </a:prstGeom>
          <a:noFill/>
        </p:spPr>
        <p:txBody>
          <a:bodyPr wrap="square" lIns="45720" tIns="0" rIns="45720" bIns="0">
            <a:spAutoFit/>
          </a:bodyPr>
          <a:lstStyle/>
          <a:p>
            <a:r>
              <a:rPr sz="1100" b="1" dirty="0">
                <a:latin typeface="Arial Narrow"/>
              </a:rPr>
              <a:t>Table 1.</a:t>
            </a:r>
            <a:r>
              <a:rPr sz="1100" b="0" dirty="0">
                <a:latin typeface="Arial Narrow"/>
              </a:rPr>
              <a:t> Main characteristics of the HTC liquid phases</a:t>
            </a:r>
          </a:p>
        </p:txBody>
      </p:sp>
      <p:sp>
        <p:nvSpPr>
          <p:cNvPr id="69" name="TextBox 68"/>
          <p:cNvSpPr txBox="1"/>
          <p:nvPr/>
        </p:nvSpPr>
        <p:spPr>
          <a:xfrm>
            <a:off x="9345168" y="3840480"/>
            <a:ext cx="2807208" cy="201168"/>
          </a:xfrm>
          <a:prstGeom prst="rect">
            <a:avLst/>
          </a:prstGeom>
          <a:noFill/>
        </p:spPr>
        <p:txBody>
          <a:bodyPr wrap="square" lIns="45720" tIns="0" rIns="45720" bIns="0">
            <a:spAutoFit/>
          </a:bodyPr>
          <a:lstStyle/>
          <a:p>
            <a:r>
              <a:rPr sz="1100" b="1">
                <a:latin typeface="Arial Narrow"/>
              </a:rPr>
              <a:t>Figure 1.</a:t>
            </a:r>
            <a:r>
              <a:rPr sz="1100" b="0">
                <a:latin typeface="Arial Narrow"/>
              </a:rPr>
              <a:t> PAH concentrations in the liquid phases</a:t>
            </a:r>
          </a:p>
        </p:txBody>
      </p:sp>
      <p:sp>
        <p:nvSpPr>
          <p:cNvPr id="70" name="TextBox 69"/>
          <p:cNvSpPr txBox="1"/>
          <p:nvPr/>
        </p:nvSpPr>
        <p:spPr>
          <a:xfrm>
            <a:off x="6153912" y="4992624"/>
            <a:ext cx="3246120" cy="274320"/>
          </a:xfrm>
          <a:prstGeom prst="rect">
            <a:avLst/>
          </a:prstGeom>
          <a:noFill/>
        </p:spPr>
        <p:txBody>
          <a:bodyPr wrap="square" lIns="45720" tIns="0" rIns="45720" bIns="0">
            <a:spAutoFit/>
          </a:bodyPr>
          <a:lstStyle/>
          <a:p>
            <a:r>
              <a:rPr sz="1000" b="0">
                <a:latin typeface="Arial Narrow"/>
              </a:rPr>
              <a:t>GAE – gallic acid equivalents; DPPH – 2,2-diphenyl-1-picrylhydrazyl radical scavenging activity.</a:t>
            </a:r>
          </a:p>
        </p:txBody>
      </p:sp>
    </p:spTree>
    <p:extLst>
      <p:ext uri="{BB962C8B-B14F-4D97-AF65-F5344CB8AC3E}">
        <p14:creationId xmlns:p14="http://schemas.microsoft.com/office/powerpoint/2010/main" val="42796625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Props1.xml><?xml version="1.0" encoding="utf-8"?>
<ds:datastoreItem xmlns:ds="http://schemas.openxmlformats.org/officeDocument/2006/customXml" ds:itemID="{CFBB685D-6988-492A-BD65-CEF42B10809E}">
  <ds:schemaRefs>
    <ds:schemaRef ds:uri="http://schemas.microsoft.com/sharepoint/v3/contenttype/forms"/>
  </ds:schemaRefs>
</ds:datastoreItem>
</file>

<file path=customXml/itemProps2.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BDCA87D-57B8-4510-9665-9E75299929F1}">
  <ds:schemaRefs>
    <ds:schemaRef ds:uri="c9b645eb-e6fe-4b35-9d45-bd7394162d21"/>
    <ds:schemaRef ds:uri="http://purl.org/dc/terms/"/>
    <ds:schemaRef ds:uri="http://schemas.microsoft.com/office/2006/metadata/properties"/>
    <ds:schemaRef ds:uri="http://purl.org/dc/dcmitype/"/>
    <ds:schemaRef ds:uri="http://www.w3.org/XML/1998/namespace"/>
    <ds:schemaRef ds:uri="98621ed1-ae24-4a21-b80a-89d572d87e7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Office Theme</Template>
  <TotalTime>5644</TotalTime>
  <Words>454</Words>
  <Application>Microsoft Office PowerPoint</Application>
  <PresentationFormat>Widescreen</PresentationFormat>
  <Paragraphs>32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 Narrow</vt:lpstr>
      <vt:lpstr>PF BeauSans Pro</vt:lpstr>
      <vt:lpstr>Arial</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Maja Buljovcic</cp:lastModifiedBy>
  <cp:revision>65</cp:revision>
  <dcterms:created xsi:type="dcterms:W3CDTF">2025-07-07T08:04:39Z</dcterms:created>
  <dcterms:modified xsi:type="dcterms:W3CDTF">2026-09-21T11:39:37Z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