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88" r:id="rId5"/>
    <p:sldId id="289" r:id="rId6"/>
    <p:sldId id="290" r:id="rId7"/>
    <p:sldId id="291" r:id="rId8"/>
    <p:sldId id="292" r:id="rId9"/>
  </p:sldIdLst>
  <p:sldSz cx="12192000" cy="6858000"/>
  <p:notesSz cx="6858000" cy="9144000"/>
  <p:embeddedFontLst>
    <p:embeddedFont>
      <p:font typeface="Arial Narrow" panose="020B0606020202030204" pitchFamily="34" charset="0"/>
      <p:regular r:id="rId11"/>
      <p:bold r:id="rId12"/>
      <p:italic r:id="rId13"/>
      <p:boldItalic r:id="rId14"/>
    </p:embeddedFont>
    <p:embeddedFont>
      <p:font typeface="PF BeauSans Pro" panose="02000800000000020004" charset="0"/>
      <p:bold r:id="rId15"/>
    </p:embeddedFont>
  </p:embeddedFont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E4F6"/>
    <a:srgbClr val="E9F8E4"/>
    <a:srgbClr val="FFFFE7"/>
    <a:srgbClr val="33CC33"/>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70" d="100"/>
          <a:sy n="70" d="100"/>
        </p:scale>
        <p:origin x="50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3EEBE-6EF2-4A30-9BB5-ADF69B8FE442}" type="datetimeFigureOut">
              <a:rPr lang="LID4096" smtClean="0"/>
              <a:t>07/07/2026</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0BC0F-45C1-49E1-AA7C-ADC7CFB2B8EC}" type="slidenum">
              <a:rPr lang="LID4096" smtClean="0"/>
              <a:t>‹#›</a:t>
            </a:fld>
            <a:endParaRPr lang="LID4096"/>
          </a:p>
        </p:txBody>
      </p:sp>
    </p:spTree>
    <p:extLst>
      <p:ext uri="{BB962C8B-B14F-4D97-AF65-F5344CB8AC3E}">
        <p14:creationId xmlns:p14="http://schemas.microsoft.com/office/powerpoint/2010/main" val="19602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F77E-5340-6F11-CE59-0326DE435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67D51601-841B-3FB4-453E-322FE9E60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D6F9D5A1-1825-3A6E-319A-6273FE062222}"/>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000690C7-92D8-CD22-1096-92DFB1B8379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4284CC3-2120-30CF-5C97-77E7D07C692A}"/>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26031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FB19-4B06-A891-F98F-5E08CB1A9B47}"/>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666DBCD-6428-8D93-355D-5DF1689DD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5C0DA6A-C08B-B3F6-E93C-E7BBA016F78C}"/>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F7488850-CD14-19F5-4EC1-E7C240ACC16D}"/>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A18CD6D-B615-15DC-F144-55EB749D4FD0}"/>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28420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54B3E7-A7A3-4B87-7DED-801B9082C6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DF2F6281-F388-344C-DE81-1ACE578A24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51FE492-B181-7B51-FAE1-39CE71A2D7BA}"/>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2D34FB65-CB6D-ABC8-027C-7017BA18EDD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7BDC1C15-80CC-801E-67F8-2BEA62AC69F7}"/>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31995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309192"/>
            <a:ext cx="11360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200">
                <a:solidFill>
                  <a:srgbClr val="0000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252461"/>
            <a:ext cx="11360800" cy="5296349"/>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chemeClr val="tx1"/>
              </a:buClr>
              <a:buSzPts val="18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1219170" lvl="1" indent="-423323">
              <a:spcBef>
                <a:spcPts val="0"/>
              </a:spcBef>
              <a:spcAft>
                <a:spcPts val="0"/>
              </a:spcAft>
              <a:buSzPts val="1400"/>
              <a:buChar char="○"/>
              <a:defRPr sz="2667">
                <a:solidFill>
                  <a:schemeClr val="tx1"/>
                </a:solidFill>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lang="sl-SI" dirty="0"/>
          </a:p>
          <a:p>
            <a:pPr lvl="1"/>
            <a:endParaRPr dirty="0"/>
          </a:p>
        </p:txBody>
      </p:sp>
    </p:spTree>
    <p:extLst>
      <p:ext uri="{BB962C8B-B14F-4D97-AF65-F5344CB8AC3E}">
        <p14:creationId xmlns:p14="http://schemas.microsoft.com/office/powerpoint/2010/main" val="19073670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6859-C160-F34C-C99E-FF6EB187DA9A}"/>
              </a:ext>
            </a:extLst>
          </p:cNvPr>
          <p:cNvSpPr>
            <a:spLocks noGrp="1"/>
          </p:cNvSpPr>
          <p:nvPr>
            <p:ph type="title"/>
          </p:nvPr>
        </p:nvSpPr>
        <p:spPr>
          <a:xfrm>
            <a:off x="838201" y="136525"/>
            <a:ext cx="10515600" cy="722270"/>
          </a:xfrm>
        </p:spPr>
        <p:txBody>
          <a:bodyPr>
            <a:normAutofit/>
          </a:bodyPr>
          <a:lstStyle>
            <a:lvl1pPr algn="ctr">
              <a:defRPr sz="3200" b="1">
                <a:solidFill>
                  <a:srgbClr val="0000FF"/>
                </a:solidFill>
              </a:defRPr>
            </a:lvl1pPr>
          </a:lstStyle>
          <a:p>
            <a:r>
              <a:rPr lang="en-US" dirty="0"/>
              <a:t>Click to edit Master title style</a:t>
            </a:r>
            <a:endParaRPr lang="LID4096" dirty="0"/>
          </a:p>
        </p:txBody>
      </p:sp>
      <p:sp>
        <p:nvSpPr>
          <p:cNvPr id="3" name="Content Placeholder 2">
            <a:extLst>
              <a:ext uri="{FF2B5EF4-FFF2-40B4-BE49-F238E27FC236}">
                <a16:creationId xmlns:a16="http://schemas.microsoft.com/office/drawing/2014/main" id="{A91A138E-9F02-7798-7745-90828C995241}"/>
              </a:ext>
            </a:extLst>
          </p:cNvPr>
          <p:cNvSpPr>
            <a:spLocks noGrp="1"/>
          </p:cNvSpPr>
          <p:nvPr>
            <p:ph idx="1"/>
          </p:nvPr>
        </p:nvSpPr>
        <p:spPr>
          <a:xfrm>
            <a:off x="838201" y="922639"/>
            <a:ext cx="10515600" cy="525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663F3594-F10A-0CEE-9D12-49FBA78FDA64}"/>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BAE583D6-7817-DBAD-5E7F-C3F027B54FB7}"/>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567A904-59A1-2458-588A-82BBD09BC7F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3539140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688C-9A9E-7411-C1D1-0F1B1788BCC6}"/>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AA8E937B-6C06-4E46-67F8-8BAB5F6F66C6}"/>
              </a:ext>
            </a:extLst>
          </p:cNvPr>
          <p:cNvSpPr>
            <a:spLocks noGrp="1"/>
          </p:cNvSpPr>
          <p:nvPr>
            <p:ph type="body" idx="1"/>
          </p:nvPr>
        </p:nvSpPr>
        <p:spPr>
          <a:xfrm>
            <a:off x="831850"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E0ACD-78FD-90A0-6364-691676E6E5F0}"/>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DD0C16D6-807F-51C9-C8F9-987338EBFF8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EF4CDB3-7FFF-0EC6-9ACD-A05CF1DBE44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170368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A264-6464-B9B6-695C-545AE1F719E9}"/>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99D2097E-1979-3069-5BC7-083E01720E68}"/>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9110DE3A-9ABF-A311-CD9E-2F1D2E1476C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44A13B27-43B9-DBD1-6B1D-9AE649C4957F}"/>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6" name="Footer Placeholder 5">
            <a:extLst>
              <a:ext uri="{FF2B5EF4-FFF2-40B4-BE49-F238E27FC236}">
                <a16:creationId xmlns:a16="http://schemas.microsoft.com/office/drawing/2014/main" id="{550FCCB0-0D0D-36AD-6A6B-7299BE0DA670}"/>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B9FD1D2-86E7-DDB4-3552-591293DA7D85}"/>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14453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673B8-0BCF-8E8A-7C8E-73BAD281E8C3}"/>
              </a:ext>
            </a:extLst>
          </p:cNvPr>
          <p:cNvSpPr>
            <a:spLocks noGrp="1"/>
          </p:cNvSpPr>
          <p:nvPr>
            <p:ph type="title"/>
          </p:nvPr>
        </p:nvSpPr>
        <p:spPr>
          <a:xfrm>
            <a:off x="839789" y="365127"/>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5C84C5B5-66E1-0359-09D4-6E762927B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DDE67-8883-9B5A-70F3-F9A1AFDFE7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524FABE1-0E9A-A67C-F652-1EF262C0E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D8E88-C558-4C0E-1DB9-AAEC5EA86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969A0B7D-FC87-D8E0-416B-6A46CB76C620}"/>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8" name="Footer Placeholder 7">
            <a:extLst>
              <a:ext uri="{FF2B5EF4-FFF2-40B4-BE49-F238E27FC236}">
                <a16:creationId xmlns:a16="http://schemas.microsoft.com/office/drawing/2014/main" id="{8D4B7372-E042-6815-8C56-6E8E29FCABA6}"/>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5918FF73-8CF6-7F85-C3AF-24B6879DE657}"/>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55966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CE4D-48AB-7A0F-7AA8-E55BEA0D5CC4}"/>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13AFDDFD-D6BC-3BB6-F329-738F3282F194}"/>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4" name="Footer Placeholder 3">
            <a:extLst>
              <a:ext uri="{FF2B5EF4-FFF2-40B4-BE49-F238E27FC236}">
                <a16:creationId xmlns:a16="http://schemas.microsoft.com/office/drawing/2014/main" id="{41C91AC4-195C-C6AE-BE11-D3159C67360B}"/>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5A3A1460-14CF-D3C6-4335-9C7375B36BDC}"/>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41853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B7AF1A-805F-E135-E9F7-712DADA68396}"/>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3" name="Footer Placeholder 2">
            <a:extLst>
              <a:ext uri="{FF2B5EF4-FFF2-40B4-BE49-F238E27FC236}">
                <a16:creationId xmlns:a16="http://schemas.microsoft.com/office/drawing/2014/main" id="{D68C5015-6E82-E204-0F64-A62E0B2E4AFF}"/>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4B3DDD6C-E1EA-7C92-CB16-0D46A3AEA574}"/>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236890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4AA7-30B2-4926-2F0F-9548011A9270}"/>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71991D22-00F3-DB8E-BE46-ADE46647ACD0}"/>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667D6925-84A6-D555-9FB1-CC2DBB79343C}"/>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048FE-D7B4-19D5-1850-4C484D850977}"/>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6" name="Footer Placeholder 5">
            <a:extLst>
              <a:ext uri="{FF2B5EF4-FFF2-40B4-BE49-F238E27FC236}">
                <a16:creationId xmlns:a16="http://schemas.microsoft.com/office/drawing/2014/main" id="{3C448EF6-B87D-50BB-E2B1-73596E46098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3A19D42-8020-454D-D017-37290324F15B}"/>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399685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B420-F969-6052-6ACB-01A0DBCB4252}"/>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EA9229F8-87BB-A5CC-A1C2-8F2E5A868BE1}"/>
              </a:ext>
            </a:extLst>
          </p:cNvPr>
          <p:cNvSpPr>
            <a:spLocks noGrp="1"/>
          </p:cNvSpPr>
          <p:nvPr>
            <p:ph type="pic" idx="1"/>
          </p:nvPr>
        </p:nvSpPr>
        <p:spPr>
          <a:xfrm>
            <a:off x="5183188"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54B7576A-4E47-781F-75D0-3D3CEF74C616}"/>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727B3-A6CF-EDD1-1D20-3AAF25B48096}"/>
              </a:ext>
            </a:extLst>
          </p:cNvPr>
          <p:cNvSpPr>
            <a:spLocks noGrp="1"/>
          </p:cNvSpPr>
          <p:nvPr>
            <p:ph type="dt" sz="half" idx="10"/>
          </p:nvPr>
        </p:nvSpPr>
        <p:spPr/>
        <p:txBody>
          <a:bodyPr/>
          <a:lstStyle/>
          <a:p>
            <a:fld id="{B8AC25C7-462D-4C9E-B6CA-D24B18B0DD77}" type="datetimeFigureOut">
              <a:rPr lang="LID4096" smtClean="0"/>
              <a:t>07/07/2026</a:t>
            </a:fld>
            <a:endParaRPr lang="LID4096"/>
          </a:p>
        </p:txBody>
      </p:sp>
      <p:sp>
        <p:nvSpPr>
          <p:cNvPr id="6" name="Footer Placeholder 5">
            <a:extLst>
              <a:ext uri="{FF2B5EF4-FFF2-40B4-BE49-F238E27FC236}">
                <a16:creationId xmlns:a16="http://schemas.microsoft.com/office/drawing/2014/main" id="{83E6A1B4-B1EC-00B3-146F-8FC5D44D8E2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6635DC63-C252-48B2-BDD6-F149BB28B6F5}"/>
              </a:ext>
            </a:extLst>
          </p:cNvPr>
          <p:cNvSpPr>
            <a:spLocks noGrp="1"/>
          </p:cNvSpPr>
          <p:nvPr>
            <p:ph type="sldNum" sz="quarter" idx="12"/>
          </p:nvPr>
        </p:nvSpPr>
        <p:spPr/>
        <p:txBody>
          <a:bodyPr/>
          <a:lstStyle/>
          <a:p>
            <a:fld id="{9B863B7F-C974-40B7-90A7-729664DB1E8C}" type="slidenum">
              <a:rPr lang="LID4096" smtClean="0"/>
              <a:t>‹#›</a:t>
            </a:fld>
            <a:endParaRPr lang="LID4096"/>
          </a:p>
        </p:txBody>
      </p:sp>
    </p:spTree>
    <p:extLst>
      <p:ext uri="{BB962C8B-B14F-4D97-AF65-F5344CB8AC3E}">
        <p14:creationId xmlns:p14="http://schemas.microsoft.com/office/powerpoint/2010/main" val="118679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C86FD-10A5-9206-D22C-3A1632D54359}"/>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BBFD8A61-EC12-DF5F-A81E-D8BA2A5D6F46}"/>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66CB82E-A88B-B81D-92C7-3BE2647E137B}"/>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AC25C7-462D-4C9E-B6CA-D24B18B0DD77}" type="datetimeFigureOut">
              <a:rPr lang="LID4096" smtClean="0"/>
              <a:t>07/07/2026</a:t>
            </a:fld>
            <a:endParaRPr lang="LID4096"/>
          </a:p>
        </p:txBody>
      </p:sp>
      <p:sp>
        <p:nvSpPr>
          <p:cNvPr id="5" name="Footer Placeholder 4">
            <a:extLst>
              <a:ext uri="{FF2B5EF4-FFF2-40B4-BE49-F238E27FC236}">
                <a16:creationId xmlns:a16="http://schemas.microsoft.com/office/drawing/2014/main" id="{AC53087C-A940-0184-425E-7213149257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Slide Number Placeholder 5">
            <a:extLst>
              <a:ext uri="{FF2B5EF4-FFF2-40B4-BE49-F238E27FC236}">
                <a16:creationId xmlns:a16="http://schemas.microsoft.com/office/drawing/2014/main" id="{2524BECD-0812-2265-FD01-D2C3340B07D3}"/>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863B7F-C974-40B7-90A7-729664DB1E8C}" type="slidenum">
              <a:rPr lang="LID4096" smtClean="0"/>
              <a:t>‹#›</a:t>
            </a:fld>
            <a:endParaRPr lang="LID4096"/>
          </a:p>
        </p:txBody>
      </p:sp>
    </p:spTree>
    <p:extLst>
      <p:ext uri="{BB962C8B-B14F-4D97-AF65-F5344CB8AC3E}">
        <p14:creationId xmlns:p14="http://schemas.microsoft.com/office/powerpoint/2010/main" val="340594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5.xm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4.xml"/><Relationship Id="rId4" Type="http://schemas.openxmlformats.org/officeDocument/2006/relationships/slide" Target="slide2.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F6E7-5BBF-2D5F-55F6-B937B6F0DA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3439C26-5568-BE06-7EE7-36EA4BC5E645}"/>
              </a:ext>
            </a:extLst>
          </p:cNvPr>
          <p:cNvSpPr/>
          <p:nvPr/>
        </p:nvSpPr>
        <p:spPr>
          <a:xfrm>
            <a:off x="0" y="502"/>
            <a:ext cx="12120880" cy="338554"/>
          </a:xfrm>
          <a:prstGeom prst="rect">
            <a:avLst/>
          </a:prstGeom>
        </p:spPr>
        <p:txBody>
          <a:bodyPr wrap="square">
            <a:spAutoFit/>
          </a:bodyPr>
          <a:lstStyle/>
          <a:p>
            <a:pPr algn="ctr"/>
            <a:r>
              <a:rPr lang="en-US" sz="1600" dirty="0">
                <a:solidFill>
                  <a:srgbClr val="00CC00"/>
                </a:solidFill>
                <a:latin typeface="Arial Narrow" panose="020B0606020202030204" pitchFamily="34" charset="0"/>
              </a:rPr>
              <a:t>28</a:t>
            </a:r>
            <a:r>
              <a:rPr lang="en-US" sz="1600" baseline="30000" dirty="0">
                <a:solidFill>
                  <a:srgbClr val="00CC00"/>
                </a:solidFill>
                <a:latin typeface="Arial Narrow" panose="020B0606020202030204" pitchFamily="34" charset="0"/>
              </a:rPr>
              <a:t>th</a:t>
            </a:r>
            <a:r>
              <a:rPr lang="en-US" sz="1600" dirty="0">
                <a:solidFill>
                  <a:srgbClr val="00CC00"/>
                </a:solidFill>
                <a:latin typeface="Arial Narrow" panose="020B0606020202030204" pitchFamily="34" charset="0"/>
              </a:rPr>
              <a:t> Congress of SCTM, 23-26 September, </a:t>
            </a:r>
            <a:r>
              <a:rPr lang="en-US" sz="1600" dirty="0" err="1">
                <a:solidFill>
                  <a:srgbClr val="00CC00"/>
                </a:solidFill>
                <a:latin typeface="Arial Narrow" panose="020B0606020202030204" pitchFamily="34" charset="0"/>
              </a:rPr>
              <a:t>Ohrid</a:t>
            </a:r>
            <a:r>
              <a:rPr lang="en-US" sz="1600" dirty="0">
                <a:solidFill>
                  <a:srgbClr val="00CC00"/>
                </a:solidFill>
                <a:latin typeface="Arial Narrow" panose="020B0606020202030204" pitchFamily="34" charset="0"/>
              </a:rPr>
              <a:t>, Macedonia</a:t>
            </a:r>
            <a:endParaRPr lang="mk-MK" sz="1600" dirty="0">
              <a:solidFill>
                <a:srgbClr val="00CC00"/>
              </a:solidFill>
              <a:latin typeface="Arial Narrow" panose="020B0606020202030204" pitchFamily="34" charset="0"/>
            </a:endParaRPr>
          </a:p>
        </p:txBody>
      </p:sp>
      <p:sp>
        <p:nvSpPr>
          <p:cNvPr id="5" name="AutoShape 5">
            <a:extLst>
              <a:ext uri="{FF2B5EF4-FFF2-40B4-BE49-F238E27FC236}">
                <a16:creationId xmlns:a16="http://schemas.microsoft.com/office/drawing/2014/main" id="{9882EDD9-BC4B-8B1B-7397-6287C5B19DA0}"/>
              </a:ext>
            </a:extLst>
          </p:cNvPr>
          <p:cNvSpPr>
            <a:spLocks noChangeArrowheads="1"/>
          </p:cNvSpPr>
          <p:nvPr/>
        </p:nvSpPr>
        <p:spPr bwMode="auto">
          <a:xfrm>
            <a:off x="-189568" y="209192"/>
            <a:ext cx="12191576" cy="851297"/>
          </a:xfrm>
          <a:prstGeom prst="roundRect">
            <a:avLst>
              <a:gd name="adj" fmla="val 16667"/>
            </a:avLst>
          </a:prstGeom>
          <a:no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sz="2200" b="1" cap="all" dirty="0">
                <a:solidFill>
                  <a:schemeClr val="accent5"/>
                </a:solidFill>
                <a:latin typeface="PF BeauSans Pro" panose="02000800000000020004" pitchFamily="2" charset="0"/>
                <a:cs typeface="Arial" panose="020B0604020202020204" pitchFamily="34" charset="0"/>
              </a:rPr>
              <a:t>Plasma Characterization and Matrix Effects in Hydrophilic Chia Seeds Studied by TEA CO</a:t>
            </a:r>
            <a:r>
              <a:rPr lang="en-US" sz="1600" b="1" cap="all" dirty="0">
                <a:solidFill>
                  <a:schemeClr val="accent5"/>
                </a:solidFill>
                <a:latin typeface="PF BeauSans Pro" panose="02000800000000020004" pitchFamily="2" charset="0"/>
                <a:cs typeface="Arial" panose="020B0604020202020204" pitchFamily="34" charset="0"/>
              </a:rPr>
              <a:t>2</a:t>
            </a:r>
            <a:r>
              <a:rPr lang="en-US" sz="2200" b="1" cap="all" dirty="0">
                <a:solidFill>
                  <a:schemeClr val="accent5"/>
                </a:solidFill>
                <a:latin typeface="PF BeauSans Pro" panose="02000800000000020004" pitchFamily="2" charset="0"/>
                <a:cs typeface="Arial" panose="020B0604020202020204" pitchFamily="34" charset="0"/>
              </a:rPr>
              <a:t> Laser-Induced Breakdown Spectroscopy</a:t>
            </a:r>
          </a:p>
        </p:txBody>
      </p:sp>
      <p:sp>
        <p:nvSpPr>
          <p:cNvPr id="6" name="Rectangle 5">
            <a:extLst>
              <a:ext uri="{FF2B5EF4-FFF2-40B4-BE49-F238E27FC236}">
                <a16:creationId xmlns:a16="http://schemas.microsoft.com/office/drawing/2014/main" id="{F805163C-4208-4EF2-A4BC-9554DE18179C}"/>
              </a:ext>
            </a:extLst>
          </p:cNvPr>
          <p:cNvSpPr>
            <a:spLocks noChangeArrowheads="1"/>
          </p:cNvSpPr>
          <p:nvPr/>
        </p:nvSpPr>
        <p:spPr bwMode="auto">
          <a:xfrm>
            <a:off x="0" y="932655"/>
            <a:ext cx="12192000" cy="1384995"/>
          </a:xfrm>
          <a:prstGeom prst="rect">
            <a:avLst/>
          </a:prstGeom>
          <a:noFill/>
          <a:ln>
            <a:noFill/>
          </a:ln>
          <a:effectLst/>
        </p:spPr>
        <p:txBody>
          <a:bodyPr wrap="square">
            <a:spAutoFit/>
          </a:bodyPr>
          <a:lstStyle>
            <a:lvl1pPr defTabSz="4176713">
              <a:defRPr>
                <a:solidFill>
                  <a:schemeClr val="tx1"/>
                </a:solidFill>
                <a:latin typeface="Arial" charset="0"/>
              </a:defRPr>
            </a:lvl1pPr>
            <a:lvl2pPr defTabSz="4176713">
              <a:defRPr>
                <a:solidFill>
                  <a:schemeClr val="tx1"/>
                </a:solidFill>
                <a:latin typeface="Arial" charset="0"/>
              </a:defRPr>
            </a:lvl2pPr>
            <a:lvl3pPr defTabSz="4176713">
              <a:defRPr>
                <a:solidFill>
                  <a:schemeClr val="tx1"/>
                </a:solidFill>
                <a:latin typeface="Arial" charset="0"/>
              </a:defRPr>
            </a:lvl3pPr>
            <a:lvl4pPr defTabSz="4176713">
              <a:defRPr>
                <a:solidFill>
                  <a:schemeClr val="tx1"/>
                </a:solidFill>
                <a:latin typeface="Arial" charset="0"/>
              </a:defRPr>
            </a:lvl4pPr>
            <a:lvl5pPr defTabSz="4176713">
              <a:defRPr>
                <a:solidFill>
                  <a:schemeClr val="tx1"/>
                </a:solidFill>
                <a:latin typeface="Arial" charset="0"/>
              </a:defRPr>
            </a:lvl5pPr>
            <a:lvl6pPr defTabSz="4176713" fontAlgn="base">
              <a:spcBef>
                <a:spcPct val="0"/>
              </a:spcBef>
              <a:spcAft>
                <a:spcPct val="0"/>
              </a:spcAft>
              <a:defRPr>
                <a:solidFill>
                  <a:schemeClr val="tx1"/>
                </a:solidFill>
                <a:latin typeface="Arial" charset="0"/>
              </a:defRPr>
            </a:lvl6pPr>
            <a:lvl7pPr defTabSz="4176713" fontAlgn="base">
              <a:spcBef>
                <a:spcPct val="0"/>
              </a:spcBef>
              <a:spcAft>
                <a:spcPct val="0"/>
              </a:spcAft>
              <a:defRPr>
                <a:solidFill>
                  <a:schemeClr val="tx1"/>
                </a:solidFill>
                <a:latin typeface="Arial" charset="0"/>
              </a:defRPr>
            </a:lvl7pPr>
            <a:lvl8pPr defTabSz="4176713" fontAlgn="base">
              <a:spcBef>
                <a:spcPct val="0"/>
              </a:spcBef>
              <a:spcAft>
                <a:spcPct val="0"/>
              </a:spcAft>
              <a:defRPr>
                <a:solidFill>
                  <a:schemeClr val="tx1"/>
                </a:solidFill>
                <a:latin typeface="Arial" charset="0"/>
              </a:defRPr>
            </a:lvl8pPr>
            <a:lvl9pPr defTabSz="4176713" fontAlgn="base">
              <a:spcBef>
                <a:spcPct val="0"/>
              </a:spcBef>
              <a:spcAft>
                <a:spcPct val="0"/>
              </a:spcAft>
              <a:defRPr>
                <a:solidFill>
                  <a:schemeClr val="tx1"/>
                </a:solidFill>
                <a:latin typeface="Arial" charset="0"/>
              </a:defRPr>
            </a:lvl9pPr>
          </a:lstStyle>
          <a:p>
            <a:pPr algn="ctr"/>
            <a:r>
              <a:rPr lang="en-US" sz="1400" b="1" u="sng" dirty="0">
                <a:solidFill>
                  <a:srgbClr val="0000FF"/>
                </a:solidFill>
                <a:latin typeface="Arial Narrow" panose="020B0606020202030204" pitchFamily="34" charset="0"/>
                <a:cs typeface="Arial" panose="020B0604020202020204" pitchFamily="34" charset="0"/>
              </a:rPr>
              <a:t>Dragan </a:t>
            </a:r>
            <a:r>
              <a:rPr lang="en-US" sz="1400" b="1" u="sng" dirty="0" err="1">
                <a:solidFill>
                  <a:srgbClr val="0000FF"/>
                </a:solidFill>
                <a:latin typeface="Arial Narrow" panose="020B0606020202030204" pitchFamily="34" charset="0"/>
                <a:cs typeface="Arial" panose="020B0604020202020204" pitchFamily="34" charset="0"/>
              </a:rPr>
              <a:t>Ranković</a:t>
            </a:r>
            <a:r>
              <a:rPr lang="en-US" sz="1400" b="1" u="sng" dirty="0">
                <a:solidFill>
                  <a:srgbClr val="0000FF"/>
                </a:solidFill>
                <a:latin typeface="Arial Narrow" panose="020B0606020202030204" pitchFamily="34" charset="0"/>
                <a:cs typeface="Arial" panose="020B0604020202020204" pitchFamily="34" charset="0"/>
              </a:rPr>
              <a:t> </a:t>
            </a:r>
            <a:r>
              <a:rPr lang="en-US" sz="1400" b="1" baseline="30000" dirty="0">
                <a:solidFill>
                  <a:srgbClr val="0000FF"/>
                </a:solidFill>
                <a:latin typeface="Arial Narrow" panose="020B0606020202030204" pitchFamily="34" charset="0"/>
                <a:cs typeface="Arial" panose="020B0604020202020204" pitchFamily="34" charset="0"/>
              </a:rPr>
              <a:t>1</a:t>
            </a:r>
            <a:r>
              <a:rPr lang="en-US" sz="1400" b="1" dirty="0">
                <a:solidFill>
                  <a:srgbClr val="0000FF"/>
                </a:solidFill>
                <a:latin typeface="Arial Narrow" panose="020B0606020202030204" pitchFamily="34" charset="0"/>
                <a:cs typeface="Arial" panose="020B0604020202020204" pitchFamily="34" charset="0"/>
              </a:rPr>
              <a:t>, </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Marjetka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Savić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1</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Aleksandra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Šajić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2</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Milovan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Stoiljković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1</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Aleksandr N.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Chumakov</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3</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Аndrija</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Savić</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1</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a:t>
            </a:r>
            <a:r>
              <a:rPr kumimoji="0" lang="en-US" sz="1400" b="1" i="0" u="none" strike="noStrike" kern="1200" cap="none" spc="0" normalizeH="0" baseline="0" noProof="0" dirty="0" err="1">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Slađana</a:t>
            </a:r>
            <a:r>
              <a:rPr kumimoji="0" lang="en-US" sz="1400" b="1" i="0" u="none" strike="noStrike" kern="1200" cap="none" spc="0" normalizeH="0" baseline="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 Meseldžija </a:t>
            </a:r>
            <a:r>
              <a:rPr kumimoji="0" lang="en-US" sz="1400" b="1" i="0" u="none" strike="noStrike" kern="1200" cap="none" spc="0" normalizeH="0" baseline="30000" noProof="0" dirty="0">
                <a:ln>
                  <a:noFill/>
                </a:ln>
                <a:solidFill>
                  <a:srgbClr val="0000FF"/>
                </a:solidFill>
                <a:effectLst/>
                <a:uLnTx/>
                <a:uFillTx/>
                <a:latin typeface="Arial Narrow" panose="020B0606020202030204" pitchFamily="34" charset="0"/>
                <a:ea typeface="Times New Roman" panose="02020603050405020304" pitchFamily="18" charset="0"/>
                <a:cs typeface="Tahoma" panose="020B0604030504040204" pitchFamily="34" charset="0"/>
              </a:rPr>
              <a:t>1</a:t>
            </a:r>
            <a:endParaRPr lang="en-US" sz="1400" dirty="0">
              <a:solidFill>
                <a:srgbClr val="0000FF"/>
              </a:solidFill>
              <a:latin typeface="Arial Narrow" panose="020B0606020202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3000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1</a:t>
            </a: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VINCA Institute of Nuclear Sciences - National Institute of the Republic of Serbia, University of Belgrade, Mike </a:t>
            </a:r>
            <a:r>
              <a:rPr kumimoji="0" lang="en-US" sz="1400" i="0" u="none" strike="noStrike" kern="1200" cap="none" spc="0" normalizeH="0" baseline="0" noProof="0" dirty="0" err="1">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Alasa</a:t>
            </a: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12-14, 11001 Belgrade, Serbia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C00000"/>
                </a:solidFill>
                <a:effectLst/>
                <a:uLnTx/>
                <a:uFillTx/>
                <a:latin typeface="Arial Narrow" panose="020B0606020202030204" pitchFamily="34" charset="0"/>
                <a:ea typeface="+mn-ea"/>
                <a:cs typeface="Arial" panose="020B0604020202020204" pitchFamily="34" charset="0"/>
              </a:rPr>
              <a:t>dragan.rankovic@vin.bg.ac.rs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a:t>
            </a:r>
            <a:r>
              <a:rPr kumimoji="0" lang="en-US" sz="1400" i="0" u="none" strike="noStrike" kern="1200" cap="none" spc="0" normalizeH="0" baseline="3000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2</a:t>
            </a: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Faculty for Physical Chemistry, University of Belgrade, Studentski </a:t>
            </a:r>
            <a:r>
              <a:rPr kumimoji="0" lang="en-US" sz="1400" i="0" u="none" strike="noStrike" kern="1200" cap="none" spc="0" normalizeH="0" baseline="0" noProof="0" dirty="0" err="1">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trg</a:t>
            </a:r>
            <a:r>
              <a:rPr kumimoji="0" lang="en-U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rPr>
              <a:t> 12, 11158 Belgrade, Serbia</a:t>
            </a:r>
            <a:endParaRPr kumimoji="0" lang="sr-Cyrl-RS" sz="1400" i="0" u="none" strike="noStrike" kern="1200" cap="none" spc="0" normalizeH="0" baseline="0" noProof="0" dirty="0">
              <a:ln>
                <a:noFill/>
              </a:ln>
              <a:solidFill>
                <a:schemeClr val="tx2">
                  <a:lumMod val="50000"/>
                  <a:lumOff val="50000"/>
                </a:schemeClr>
              </a:solidFill>
              <a:effectLst/>
              <a:uLnTx/>
              <a:uFillTx/>
              <a:latin typeface="Arial Narrow" panose="020B0606020202030204" pitchFamily="34" charset="0"/>
              <a:ea typeface="+mn-ea"/>
              <a:cs typeface="Arial" panose="020B0604020202020204" pitchFamily="34" charset="0"/>
            </a:endParaRPr>
          </a:p>
          <a:p>
            <a:pPr algn="ctr" defTabSz="914400">
              <a:defRPr/>
            </a:pPr>
            <a:r>
              <a:rPr lang="en-US" sz="1400" baseline="30000" dirty="0">
                <a:solidFill>
                  <a:schemeClr val="tx2">
                    <a:lumMod val="50000"/>
                    <a:lumOff val="50000"/>
                  </a:schemeClr>
                </a:solidFill>
                <a:latin typeface="Arial Narrow" panose="020B0606020202030204" pitchFamily="34" charset="0"/>
                <a:ea typeface="Times New Roman" panose="02020603050405020304" pitchFamily="18" charset="0"/>
                <a:cs typeface="Arial" panose="020B0604020202020204" pitchFamily="34" charset="0"/>
              </a:rPr>
              <a:t>3</a:t>
            </a:r>
            <a:r>
              <a:rPr lang="en-US" sz="1400" dirty="0">
                <a:solidFill>
                  <a:schemeClr val="tx2">
                    <a:lumMod val="50000"/>
                    <a:lumOff val="50000"/>
                  </a:schemeClr>
                </a:solidFill>
                <a:latin typeface="Arial Narrow" panose="020B0606020202030204" pitchFamily="34" charset="0"/>
                <a:ea typeface="Times New Roman" panose="02020603050405020304" pitchFamily="18" charset="0"/>
                <a:cs typeface="Arial" panose="020B0604020202020204" pitchFamily="34" charset="0"/>
              </a:rPr>
              <a:t> B. I. Stepanov Institute of Physics, National Academy of Sciences of Belarus, </a:t>
            </a:r>
            <a:r>
              <a:rPr lang="en-US" sz="1400" dirty="0" err="1">
                <a:solidFill>
                  <a:schemeClr val="tx2">
                    <a:lumMod val="50000"/>
                    <a:lumOff val="50000"/>
                  </a:schemeClr>
                </a:solidFill>
                <a:latin typeface="Arial Narrow" panose="020B0606020202030204" pitchFamily="34" charset="0"/>
                <a:ea typeface="Times New Roman" panose="02020603050405020304" pitchFamily="18" charset="0"/>
                <a:cs typeface="Arial" panose="020B0604020202020204" pitchFamily="34" charset="0"/>
              </a:rPr>
              <a:t>Nezalezhnasci</a:t>
            </a:r>
            <a:r>
              <a:rPr lang="en-US" sz="1400" dirty="0">
                <a:solidFill>
                  <a:schemeClr val="tx2">
                    <a:lumMod val="50000"/>
                    <a:lumOff val="50000"/>
                  </a:schemeClr>
                </a:solidFill>
                <a:latin typeface="Arial Narrow" panose="020B0606020202030204" pitchFamily="34" charset="0"/>
                <a:ea typeface="Times New Roman" panose="02020603050405020304" pitchFamily="18" charset="0"/>
                <a:cs typeface="Arial" panose="020B0604020202020204" pitchFamily="34" charset="0"/>
              </a:rPr>
              <a:t> Ave. 68-2, 220072 Minsk, Belarus</a:t>
            </a:r>
            <a:endParaRPr lang="en-GB" altLang="en-US" sz="1400" dirty="0">
              <a:solidFill>
                <a:schemeClr val="tx2">
                  <a:lumMod val="50000"/>
                  <a:lumOff val="50000"/>
                </a:schemeClr>
              </a:solidFill>
              <a:latin typeface="Arial Narrow" panose="020B0606020202030204"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70C0"/>
              </a:solidFill>
              <a:effectLst/>
              <a:uLnTx/>
              <a:uFillTx/>
              <a:latin typeface="Arial Narrow" panose="020B060602020203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0D301CB3-52B0-EFE7-7AFA-FDA4F20AA2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984" y="747739"/>
            <a:ext cx="864245" cy="927582"/>
          </a:xfrm>
          <a:prstGeom prst="rect">
            <a:avLst/>
          </a:prstGeom>
        </p:spPr>
      </p:pic>
      <p:sp>
        <p:nvSpPr>
          <p:cNvPr id="28" name="Rectangle: Rounded Corners 27">
            <a:extLst>
              <a:ext uri="{FF2B5EF4-FFF2-40B4-BE49-F238E27FC236}">
                <a16:creationId xmlns:a16="http://schemas.microsoft.com/office/drawing/2014/main" id="{8101C326-06AB-78CA-A216-7D9AF8F2C16E}"/>
              </a:ext>
            </a:extLst>
          </p:cNvPr>
          <p:cNvSpPr/>
          <p:nvPr/>
        </p:nvSpPr>
        <p:spPr>
          <a:xfrm>
            <a:off x="11558742" y="87808"/>
            <a:ext cx="565850" cy="369277"/>
          </a:xfrm>
          <a:prstGeom prst="round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000</a:t>
            </a:r>
          </a:p>
        </p:txBody>
      </p:sp>
      <mc:AlternateContent xmlns:mc="http://schemas.openxmlformats.org/markup-compatibility/2006">
        <mc:Choice xmlns:pslz="http://schemas.microsoft.com/office/powerpoint/2016/slidezoom" Requires="pslz">
          <p:graphicFrame>
            <p:nvGraphicFramePr>
              <p:cNvPr id="40" name="Slide Zoom 39">
                <a:extLst>
                  <a:ext uri="{FF2B5EF4-FFF2-40B4-BE49-F238E27FC236}">
                    <a16:creationId xmlns:a16="http://schemas.microsoft.com/office/drawing/2014/main" id="{87303067-685B-2FAF-B480-F2354A046FD5}"/>
                  </a:ext>
                </a:extLst>
              </p:cNvPr>
              <p:cNvGraphicFramePr>
                <a:graphicFrameLocks noChangeAspect="1"/>
              </p:cNvGraphicFramePr>
              <p:nvPr>
                <p:extLst>
                  <p:ext uri="{D42A27DB-BD31-4B8C-83A1-F6EECF244321}">
                    <p14:modId xmlns:p14="http://schemas.microsoft.com/office/powerpoint/2010/main" val="3377019053"/>
                  </p:ext>
                </p:extLst>
              </p:nvPr>
            </p:nvGraphicFramePr>
            <p:xfrm>
              <a:off x="1925319" y="2083138"/>
              <a:ext cx="4196081" cy="2566593"/>
            </p:xfrm>
            <a:graphic>
              <a:graphicData uri="http://schemas.microsoft.com/office/powerpoint/2016/slidezoom">
                <pslz:sldZm>
                  <pslz:sldZmObj sldId="289" cId="3882071417">
                    <pslz:zmPr id="{EFAEB726-D5F6-4857-A45F-2CDF2E5C3BCA}" returnToParent="0" transitionDur="1000">
                      <p166:blipFill xmlns:p166="http://schemas.microsoft.com/office/powerpoint/2016/6/main">
                        <a:blip r:embed="rId3"/>
                        <a:stretch>
                          <a:fillRect/>
                        </a:stretch>
                      </p166:blipFill>
                      <p166:spPr xmlns:p166="http://schemas.microsoft.com/office/powerpoint/2016/6/main">
                        <a:xfrm>
                          <a:off x="0" y="0"/>
                          <a:ext cx="4196081" cy="2566593"/>
                        </a:xfrm>
                        <a:prstGeom prst="rect">
                          <a:avLst/>
                        </a:prstGeom>
                        <a:ln w="3175">
                          <a:solidFill>
                            <a:prstClr val="ltGray"/>
                          </a:solidFill>
                        </a:ln>
                      </p166:spPr>
                    </pslz:zmPr>
                  </pslz:sldZmObj>
                </pslz:sldZm>
              </a:graphicData>
            </a:graphic>
          </p:graphicFrame>
        </mc:Choice>
        <mc:Fallback>
          <p:pic>
            <p:nvPicPr>
              <p:cNvPr id="40" name="Slide Zoom 39">
                <a:hlinkClick r:id="rId4" action="ppaction://hlinksldjump"/>
                <a:extLst>
                  <a:ext uri="{FF2B5EF4-FFF2-40B4-BE49-F238E27FC236}">
                    <a16:creationId xmlns:a16="http://schemas.microsoft.com/office/drawing/2014/main" id="{87303067-685B-2FAF-B480-F2354A046FD5}"/>
                  </a:ext>
                </a:extLst>
              </p:cNvPr>
              <p:cNvPicPr>
                <a:picLocks noGrp="1" noRot="1" noChangeAspect="1" noMove="1" noResize="1" noEditPoints="1" noAdjustHandles="1" noChangeArrowheads="1" noChangeShapeType="1"/>
              </p:cNvPicPr>
              <p:nvPr/>
            </p:nvPicPr>
            <p:blipFill>
              <a:blip r:embed="rId3"/>
              <a:stretch>
                <a:fillRect/>
              </a:stretch>
            </p:blipFill>
            <p:spPr>
              <a:xfrm>
                <a:off x="1925319" y="2083138"/>
                <a:ext cx="4196081" cy="256659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44" name="Slide Zoom 43">
                <a:extLst>
                  <a:ext uri="{FF2B5EF4-FFF2-40B4-BE49-F238E27FC236}">
                    <a16:creationId xmlns:a16="http://schemas.microsoft.com/office/drawing/2014/main" id="{4751F1C8-5F54-9BB8-D928-DF025BF83D1B}"/>
                  </a:ext>
                </a:extLst>
              </p:cNvPr>
              <p:cNvGraphicFramePr>
                <a:graphicFrameLocks noChangeAspect="1"/>
              </p:cNvGraphicFramePr>
              <p:nvPr>
                <p:extLst>
                  <p:ext uri="{D42A27DB-BD31-4B8C-83A1-F6EECF244321}">
                    <p14:modId xmlns:p14="http://schemas.microsoft.com/office/powerpoint/2010/main" val="1946074618"/>
                  </p:ext>
                </p:extLst>
              </p:nvPr>
            </p:nvGraphicFramePr>
            <p:xfrm>
              <a:off x="6410961" y="2087726"/>
              <a:ext cx="4196081" cy="2566592"/>
            </p:xfrm>
            <a:graphic>
              <a:graphicData uri="http://schemas.microsoft.com/office/powerpoint/2016/slidezoom">
                <pslz:sldZm>
                  <pslz:sldZmObj sldId="290" cId="3234179505">
                    <pslz:zmPr id="{761436FE-D293-4227-99A3-50F896C1A346}" returnToParent="0" transitionDur="1000">
                      <p166:blipFill xmlns:p166="http://schemas.microsoft.com/office/powerpoint/2016/6/main">
                        <a:blip r:embed="rId5"/>
                        <a:stretch>
                          <a:fillRect/>
                        </a:stretch>
                      </p166:blipFill>
                      <p166:spPr xmlns:p166="http://schemas.microsoft.com/office/powerpoint/2016/6/main">
                        <a:xfrm>
                          <a:off x="0" y="0"/>
                          <a:ext cx="4196081" cy="2566592"/>
                        </a:xfrm>
                        <a:prstGeom prst="rect">
                          <a:avLst/>
                        </a:prstGeom>
                        <a:ln w="3175">
                          <a:solidFill>
                            <a:prstClr val="ltGray"/>
                          </a:solidFill>
                        </a:ln>
                      </p166:spPr>
                    </pslz:zmPr>
                  </pslz:sldZmObj>
                </pslz:sldZm>
              </a:graphicData>
            </a:graphic>
          </p:graphicFrame>
        </mc:Choice>
        <mc:Fallback>
          <p:pic>
            <p:nvPicPr>
              <p:cNvPr id="44" name="Slide Zoom 43">
                <a:hlinkClick r:id="rId6" action="ppaction://hlinksldjump"/>
                <a:extLst>
                  <a:ext uri="{FF2B5EF4-FFF2-40B4-BE49-F238E27FC236}">
                    <a16:creationId xmlns:a16="http://schemas.microsoft.com/office/drawing/2014/main" id="{4751F1C8-5F54-9BB8-D928-DF025BF83D1B}"/>
                  </a:ext>
                </a:extLst>
              </p:cNvPr>
              <p:cNvPicPr>
                <a:picLocks noGrp="1" noRot="1" noChangeAspect="1" noMove="1" noResize="1" noEditPoints="1" noAdjustHandles="1" noChangeArrowheads="1" noChangeShapeType="1"/>
              </p:cNvPicPr>
              <p:nvPr/>
            </p:nvPicPr>
            <p:blipFill>
              <a:blip r:embed="rId5"/>
              <a:stretch>
                <a:fillRect/>
              </a:stretch>
            </p:blipFill>
            <p:spPr>
              <a:xfrm>
                <a:off x="6410961" y="2087726"/>
                <a:ext cx="4196081" cy="256659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6" name="Slide Zoom 45">
                <a:extLst>
                  <a:ext uri="{FF2B5EF4-FFF2-40B4-BE49-F238E27FC236}">
                    <a16:creationId xmlns:a16="http://schemas.microsoft.com/office/drawing/2014/main" id="{CA227813-9B45-3F7D-2B2A-B4C6A8C2A081}"/>
                  </a:ext>
                </a:extLst>
              </p:cNvPr>
              <p:cNvGraphicFramePr>
                <a:graphicFrameLocks noChangeAspect="1"/>
              </p:cNvGraphicFramePr>
              <p:nvPr>
                <p:extLst>
                  <p:ext uri="{D42A27DB-BD31-4B8C-83A1-F6EECF244321}">
                    <p14:modId xmlns:p14="http://schemas.microsoft.com/office/powerpoint/2010/main" val="725758956"/>
                  </p:ext>
                </p:extLst>
              </p:nvPr>
            </p:nvGraphicFramePr>
            <p:xfrm>
              <a:off x="1939599" y="4236043"/>
              <a:ext cx="4181801" cy="2566591"/>
            </p:xfrm>
            <a:graphic>
              <a:graphicData uri="http://schemas.microsoft.com/office/powerpoint/2016/slidezoom">
                <pslz:sldZm>
                  <pslz:sldZmObj sldId="291" cId="1291298690">
                    <pslz:zmPr id="{85EE4F21-B3C6-4BF8-A7B1-FDBBE89999E8}" returnToParent="0" transitionDur="1000">
                      <p166:blipFill xmlns:p166="http://schemas.microsoft.com/office/powerpoint/2016/6/main">
                        <a:blip r:embed="rId7"/>
                        <a:stretch>
                          <a:fillRect/>
                        </a:stretch>
                      </p166:blipFill>
                      <p166:spPr xmlns:p166="http://schemas.microsoft.com/office/powerpoint/2016/6/main">
                        <a:xfrm>
                          <a:off x="0" y="0"/>
                          <a:ext cx="4181801" cy="2566591"/>
                        </a:xfrm>
                        <a:prstGeom prst="rect">
                          <a:avLst/>
                        </a:prstGeom>
                        <a:ln w="3175">
                          <a:solidFill>
                            <a:prstClr val="ltGray"/>
                          </a:solidFill>
                        </a:ln>
                      </p166:spPr>
                    </pslz:zmPr>
                  </pslz:sldZmObj>
                </pslz:sldZm>
              </a:graphicData>
            </a:graphic>
          </p:graphicFrame>
        </mc:Choice>
        <mc:Fallback xmlns="">
          <p:pic>
            <p:nvPicPr>
              <p:cNvPr id="46" name="Slide Zoom 45">
                <a:hlinkClick r:id="rId10" action="ppaction://hlinksldjump"/>
                <a:extLst>
                  <a:ext uri="{FF2B5EF4-FFF2-40B4-BE49-F238E27FC236}">
                    <a16:creationId xmlns:a16="http://schemas.microsoft.com/office/drawing/2014/main" id="{CA227813-9B45-3F7D-2B2A-B4C6A8C2A081}"/>
                  </a:ext>
                </a:extLst>
              </p:cNvPr>
              <p:cNvPicPr>
                <a:picLocks noGrp="1" noRot="1" noChangeAspect="1" noMove="1" noResize="1" noEditPoints="1" noAdjustHandles="1" noChangeArrowheads="1" noChangeShapeType="1"/>
              </p:cNvPicPr>
              <p:nvPr/>
            </p:nvPicPr>
            <p:blipFill>
              <a:blip r:embed="rId11"/>
              <a:stretch>
                <a:fillRect/>
              </a:stretch>
            </p:blipFill>
            <p:spPr>
              <a:xfrm>
                <a:off x="1939599" y="4236043"/>
                <a:ext cx="4181801" cy="2566591"/>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48" name="Slide Zoom 47">
                <a:extLst>
                  <a:ext uri="{FF2B5EF4-FFF2-40B4-BE49-F238E27FC236}">
                    <a16:creationId xmlns:a16="http://schemas.microsoft.com/office/drawing/2014/main" id="{AE3981C1-ED72-7A48-D57F-4104B91463D8}"/>
                  </a:ext>
                </a:extLst>
              </p:cNvPr>
              <p:cNvGraphicFramePr>
                <a:graphicFrameLocks noChangeAspect="1"/>
              </p:cNvGraphicFramePr>
              <p:nvPr>
                <p:extLst>
                  <p:ext uri="{D42A27DB-BD31-4B8C-83A1-F6EECF244321}">
                    <p14:modId xmlns:p14="http://schemas.microsoft.com/office/powerpoint/2010/main" val="1630801815"/>
                  </p:ext>
                </p:extLst>
              </p:nvPr>
            </p:nvGraphicFramePr>
            <p:xfrm>
              <a:off x="6410961" y="4510625"/>
              <a:ext cx="4196081" cy="2274223"/>
            </p:xfrm>
            <a:graphic>
              <a:graphicData uri="http://schemas.microsoft.com/office/powerpoint/2016/slidezoom">
                <pslz:sldZm>
                  <pslz:sldZmObj sldId="292" cId="1890793623">
                    <pslz:zmPr id="{FA31A952-E933-4967-A7D1-DFDE7CDF1E04}" returnToParent="0" transitionDur="1000">
                      <p166:blipFill xmlns:p166="http://schemas.microsoft.com/office/powerpoint/2016/6/main">
                        <a:blip r:embed="rId12"/>
                        <a:stretch>
                          <a:fillRect/>
                        </a:stretch>
                      </p166:blipFill>
                      <p166:spPr xmlns:p166="http://schemas.microsoft.com/office/powerpoint/2016/6/main">
                        <a:xfrm>
                          <a:off x="0" y="0"/>
                          <a:ext cx="4196081" cy="2274223"/>
                        </a:xfrm>
                        <a:prstGeom prst="rect">
                          <a:avLst/>
                        </a:prstGeom>
                        <a:ln w="3175">
                          <a:solidFill>
                            <a:prstClr val="ltGray"/>
                          </a:solidFill>
                        </a:ln>
                      </p166:spPr>
                    </pslz:zmPr>
                  </pslz:sldZmObj>
                </pslz:sldZm>
              </a:graphicData>
            </a:graphic>
          </p:graphicFrame>
        </mc:Choice>
        <mc:Fallback>
          <p:pic>
            <p:nvPicPr>
              <p:cNvPr id="48" name="Slide Zoom 47">
                <a:hlinkClick r:id="rId13" action="ppaction://hlinksldjump"/>
                <a:extLst>
                  <a:ext uri="{FF2B5EF4-FFF2-40B4-BE49-F238E27FC236}">
                    <a16:creationId xmlns:a16="http://schemas.microsoft.com/office/drawing/2014/main" id="{AE3981C1-ED72-7A48-D57F-4104B91463D8}"/>
                  </a:ext>
                </a:extLst>
              </p:cNvPr>
              <p:cNvPicPr>
                <a:picLocks noGrp="1" noRot="1" noChangeAspect="1" noMove="1" noResize="1" noEditPoints="1" noAdjustHandles="1" noChangeArrowheads="1" noChangeShapeType="1"/>
              </p:cNvPicPr>
              <p:nvPr/>
            </p:nvPicPr>
            <p:blipFill>
              <a:blip r:embed="rId12"/>
              <a:stretch>
                <a:fillRect/>
              </a:stretch>
            </p:blipFill>
            <p:spPr>
              <a:xfrm>
                <a:off x="6410961" y="4510625"/>
                <a:ext cx="4196081" cy="2274223"/>
              </a:xfrm>
              <a:prstGeom prst="rect">
                <a:avLst/>
              </a:prstGeom>
              <a:ln w="3175">
                <a:solidFill>
                  <a:prstClr val="ltGray"/>
                </a:solidFill>
              </a:ln>
            </p:spPr>
          </p:pic>
        </mc:Fallback>
      </mc:AlternateContent>
      <p:pic>
        <p:nvPicPr>
          <p:cNvPr id="2" name="Picture 1">
            <a:extLst>
              <a:ext uri="{FF2B5EF4-FFF2-40B4-BE49-F238E27FC236}">
                <a16:creationId xmlns:a16="http://schemas.microsoft.com/office/drawing/2014/main" id="{4B5AC89D-DEF1-C6DE-9A1D-3834A6D44517}"/>
              </a:ext>
            </a:extLst>
          </p:cNvPr>
          <p:cNvPicPr>
            <a:picLocks noChangeAspect="1"/>
          </p:cNvPicPr>
          <p:nvPr/>
        </p:nvPicPr>
        <p:blipFill>
          <a:blip r:embed="rId14"/>
          <a:stretch>
            <a:fillRect/>
          </a:stretch>
        </p:blipFill>
        <p:spPr>
          <a:xfrm>
            <a:off x="19866" y="1778872"/>
            <a:ext cx="1810669" cy="481626"/>
          </a:xfrm>
          <a:prstGeom prst="rect">
            <a:avLst/>
          </a:prstGeom>
        </p:spPr>
      </p:pic>
      <p:pic>
        <p:nvPicPr>
          <p:cNvPr id="3" name="Picture 2">
            <a:extLst>
              <a:ext uri="{FF2B5EF4-FFF2-40B4-BE49-F238E27FC236}">
                <a16:creationId xmlns:a16="http://schemas.microsoft.com/office/drawing/2014/main" id="{5976F31E-0F64-CAD1-B800-1EB36237DFE5}"/>
              </a:ext>
            </a:extLst>
          </p:cNvPr>
          <p:cNvPicPr>
            <a:picLocks noChangeAspect="1"/>
          </p:cNvPicPr>
          <p:nvPr/>
        </p:nvPicPr>
        <p:blipFill>
          <a:blip r:embed="rId15"/>
          <a:stretch>
            <a:fillRect/>
          </a:stretch>
        </p:blipFill>
        <p:spPr>
          <a:xfrm>
            <a:off x="11178004" y="823087"/>
            <a:ext cx="957155" cy="963251"/>
          </a:xfrm>
          <a:prstGeom prst="rect">
            <a:avLst/>
          </a:prstGeom>
        </p:spPr>
      </p:pic>
      <p:pic>
        <p:nvPicPr>
          <p:cNvPr id="7" name="Picture 6">
            <a:extLst>
              <a:ext uri="{FF2B5EF4-FFF2-40B4-BE49-F238E27FC236}">
                <a16:creationId xmlns:a16="http://schemas.microsoft.com/office/drawing/2014/main" id="{BC171474-F0C7-7F65-930A-009A8E95DDED}"/>
              </a:ext>
            </a:extLst>
          </p:cNvPr>
          <p:cNvPicPr>
            <a:picLocks noChangeAspect="1"/>
          </p:cNvPicPr>
          <p:nvPr/>
        </p:nvPicPr>
        <p:blipFill>
          <a:blip r:embed="rId16"/>
          <a:stretch>
            <a:fillRect/>
          </a:stretch>
        </p:blipFill>
        <p:spPr>
          <a:xfrm>
            <a:off x="11263565" y="1828094"/>
            <a:ext cx="786032" cy="730405"/>
          </a:xfrm>
          <a:prstGeom prst="rect">
            <a:avLst/>
          </a:prstGeom>
        </p:spPr>
      </p:pic>
    </p:spTree>
    <p:extLst>
      <p:ext uri="{BB962C8B-B14F-4D97-AF65-F5344CB8AC3E}">
        <p14:creationId xmlns:p14="http://schemas.microsoft.com/office/powerpoint/2010/main" val="335504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4F6"/>
        </a:solidFill>
        <a:effectLst/>
      </p:bgPr>
    </p:bg>
    <p:spTree>
      <p:nvGrpSpPr>
        <p:cNvPr id="1" name=""/>
        <p:cNvGrpSpPr/>
        <p:nvPr/>
      </p:nvGrpSpPr>
      <p:grpSpPr>
        <a:xfrm>
          <a:off x="0" y="0"/>
          <a:ext cx="0" cy="0"/>
          <a:chOff x="0" y="0"/>
          <a:chExt cx="0" cy="0"/>
        </a:xfrm>
      </p:grpSpPr>
      <p:sp>
        <p:nvSpPr>
          <p:cNvPr id="8" name="AutoShape 10">
            <a:extLst>
              <a:ext uri="{FF2B5EF4-FFF2-40B4-BE49-F238E27FC236}">
                <a16:creationId xmlns:a16="http://schemas.microsoft.com/office/drawing/2014/main" id="{0C8B024E-2240-CE77-5AF1-F952B8C049E7}"/>
              </a:ext>
            </a:extLst>
          </p:cNvPr>
          <p:cNvSpPr>
            <a:spLocks noChangeArrowheads="1"/>
          </p:cNvSpPr>
          <p:nvPr/>
        </p:nvSpPr>
        <p:spPr bwMode="auto">
          <a:xfrm>
            <a:off x="67644" y="198627"/>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Introduction &amp; Aim</a:t>
            </a:r>
          </a:p>
        </p:txBody>
      </p:sp>
      <p:sp>
        <p:nvSpPr>
          <p:cNvPr id="2" name="TextBox 1">
            <a:extLst>
              <a:ext uri="{FF2B5EF4-FFF2-40B4-BE49-F238E27FC236}">
                <a16:creationId xmlns:a16="http://schemas.microsoft.com/office/drawing/2014/main" id="{8B7DEE7A-36FC-F069-6CE0-5460B0422B8D}"/>
              </a:ext>
            </a:extLst>
          </p:cNvPr>
          <p:cNvSpPr txBox="1"/>
          <p:nvPr/>
        </p:nvSpPr>
        <p:spPr>
          <a:xfrm>
            <a:off x="84060" y="740664"/>
            <a:ext cx="12056712" cy="4439677"/>
          </a:xfrm>
          <a:prstGeom prst="rect">
            <a:avLst/>
          </a:prstGeom>
          <a:noFill/>
        </p:spPr>
        <p:txBody>
          <a:bodyPr wrap="square" rtlCol="0">
            <a:spAutoFit/>
          </a:bodyPr>
          <a:lstStyle/>
          <a:p>
            <a:pPr algn="just">
              <a:spcAft>
                <a:spcPts val="500"/>
              </a:spcAft>
            </a:pPr>
            <a:r>
              <a:rPr lang="en-US" b="1" dirty="0">
                <a:solidFill>
                  <a:srgbClr val="0070C0"/>
                </a:solidFill>
                <a:latin typeface="Arial Narrow" panose="020B0606020202030204" pitchFamily="34" charset="0"/>
              </a:rPr>
              <a:t>Chia (</a:t>
            </a:r>
            <a:r>
              <a:rPr lang="en-US" b="1" i="1" dirty="0">
                <a:solidFill>
                  <a:srgbClr val="0070C0"/>
                </a:solidFill>
                <a:latin typeface="Arial Narrow" panose="020B0606020202030204" pitchFamily="34" charset="0"/>
              </a:rPr>
              <a:t>Salvia </a:t>
            </a:r>
            <a:r>
              <a:rPr lang="en-US" b="1" i="1" dirty="0" err="1">
                <a:solidFill>
                  <a:srgbClr val="0070C0"/>
                </a:solidFill>
                <a:latin typeface="Arial Narrow" panose="020B0606020202030204" pitchFamily="34" charset="0"/>
              </a:rPr>
              <a:t>hispanica</a:t>
            </a:r>
            <a:r>
              <a:rPr lang="en-US" b="1" i="1" dirty="0">
                <a:solidFill>
                  <a:srgbClr val="0070C0"/>
                </a:solidFill>
                <a:latin typeface="Arial Narrow" panose="020B0606020202030204" pitchFamily="34" charset="0"/>
              </a:rPr>
              <a:t> L</a:t>
            </a:r>
            <a:r>
              <a:rPr lang="en-US" b="1" dirty="0">
                <a:solidFill>
                  <a:srgbClr val="0070C0"/>
                </a:solidFill>
                <a:latin typeface="Arial Narrow" panose="020B0606020202030204" pitchFamily="34" charset="0"/>
              </a:rPr>
              <a:t>.) seeds have attracted considerable attention due to their high nutritional value, abundant mineral content, and unique physicochemical properties. In particular, their remarkable hydrophilic behavior leads to rapid water absorption and the formation of a viscous gel-like polysaccharide matrix, which plays an important role in their structural organization and functional properties.</a:t>
            </a:r>
            <a:endParaRPr lang="sr-Cyrl-RS" b="1" dirty="0">
              <a:solidFill>
                <a:srgbClr val="0070C0"/>
              </a:solidFill>
              <a:latin typeface="Arial Narrow" panose="020B0606020202030204" pitchFamily="34" charset="0"/>
            </a:endParaRPr>
          </a:p>
          <a:p>
            <a:pPr algn="just">
              <a:spcAft>
                <a:spcPts val="500"/>
              </a:spcAft>
            </a:pPr>
            <a:r>
              <a:rPr lang="en-US" b="1" dirty="0">
                <a:solidFill>
                  <a:srgbClr val="0070C0"/>
                </a:solidFill>
                <a:latin typeface="Arial Narrow" panose="020B0606020202030204" pitchFamily="34" charset="0"/>
              </a:rPr>
              <a:t>From an analytical point of view, this complex and heterogeneous matrix represents a significant challenge for spectroscopic characterization. The presence of hydrated polysaccharides, organic compounds, and mineral components can strongly influence laser–matter interaction, plasma generation, and the stability and intensity of emission signals. Such matrix-related effects may introduce uncertainties in quantitative elemental analysis, particularly when direct solid-sample measurements are performed.</a:t>
            </a:r>
            <a:endParaRPr lang="sr-Cyrl-RS" b="1" dirty="0">
              <a:solidFill>
                <a:srgbClr val="0070C0"/>
              </a:solidFill>
              <a:latin typeface="Arial Narrow" panose="020B0606020202030204" pitchFamily="34" charset="0"/>
            </a:endParaRPr>
          </a:p>
          <a:p>
            <a:pPr algn="just">
              <a:spcAft>
                <a:spcPts val="500"/>
              </a:spcAft>
            </a:pPr>
            <a:r>
              <a:rPr lang="en-US" b="1" dirty="0">
                <a:solidFill>
                  <a:srgbClr val="0070C0"/>
                </a:solidFill>
                <a:latin typeface="Arial Narrow" panose="020B0606020202030204" pitchFamily="34" charset="0"/>
              </a:rPr>
              <a:t>Laser-induced breakdown spectroscopy (</a:t>
            </a:r>
            <a:r>
              <a:rPr lang="en-US" b="1" i="1" dirty="0">
                <a:solidFill>
                  <a:srgbClr val="0070C0"/>
                </a:solidFill>
                <a:latin typeface="Arial Narrow" panose="020B0606020202030204" pitchFamily="34" charset="0"/>
              </a:rPr>
              <a:t>LIBS</a:t>
            </a:r>
            <a:r>
              <a:rPr lang="en-US" b="1" dirty="0">
                <a:solidFill>
                  <a:srgbClr val="0070C0"/>
                </a:solidFill>
                <a:latin typeface="Arial Narrow" panose="020B0606020202030204" pitchFamily="34" charset="0"/>
              </a:rPr>
              <a:t>) has emerged as a rapid, versatile, and minimally destructive technique for multi-elemental analysis of complex materials. Its ability to provide real-time information with little or no sample preparation makes it highly attractive for biological and food-related applications. However, accurate quantitative </a:t>
            </a:r>
            <a:r>
              <a:rPr lang="en-US" b="1" i="1" dirty="0">
                <a:solidFill>
                  <a:srgbClr val="0070C0"/>
                </a:solidFill>
                <a:latin typeface="Arial Narrow" panose="020B0606020202030204" pitchFamily="34" charset="0"/>
              </a:rPr>
              <a:t>LIBS</a:t>
            </a:r>
            <a:r>
              <a:rPr lang="en-US" b="1" dirty="0">
                <a:solidFill>
                  <a:srgbClr val="0070C0"/>
                </a:solidFill>
                <a:latin typeface="Arial Narrow" panose="020B0606020202030204" pitchFamily="34" charset="0"/>
              </a:rPr>
              <a:t> analysis requires a detailed understanding of plasma behavior and the influence of sample matrix effects.</a:t>
            </a:r>
            <a:endParaRPr lang="sr-Cyrl-RS" b="1" dirty="0">
              <a:solidFill>
                <a:srgbClr val="0070C0"/>
              </a:solidFill>
              <a:latin typeface="Arial Narrow" panose="020B0606020202030204" pitchFamily="34" charset="0"/>
            </a:endParaRPr>
          </a:p>
          <a:p>
            <a:pPr algn="just">
              <a:spcAft>
                <a:spcPts val="500"/>
              </a:spcAft>
            </a:pPr>
            <a:r>
              <a:rPr lang="en-US" b="1" dirty="0">
                <a:solidFill>
                  <a:srgbClr val="0070C0"/>
                </a:solidFill>
                <a:latin typeface="Arial Narrow" panose="020B0606020202030204" pitchFamily="34" charset="0"/>
              </a:rPr>
              <a:t>The aim of this study is to investigate plasma characteristics and matrix-induced effects in hydrophilic chia seeds using </a:t>
            </a:r>
            <a:r>
              <a:rPr lang="en-US" b="1" i="1" dirty="0">
                <a:solidFill>
                  <a:srgbClr val="0070C0"/>
                </a:solidFill>
                <a:latin typeface="Arial Narrow" panose="020B0606020202030204" pitchFamily="34" charset="0"/>
              </a:rPr>
              <a:t>TEA CO₂ LIBS</a:t>
            </a:r>
            <a:r>
              <a:rPr lang="en-US" b="1" dirty="0">
                <a:solidFill>
                  <a:srgbClr val="0070C0"/>
                </a:solidFill>
                <a:latin typeface="Arial Narrow" panose="020B0606020202030204" pitchFamily="34" charset="0"/>
              </a:rPr>
              <a:t>. Particular emphasis is placed on plasma diagnostics, evaluation of elemental emission behavior, and assessment of the method’s potential for quantitative analysis through comparison with a reference analytical technique.</a:t>
            </a:r>
            <a:endParaRPr lang="sr-Latn-RS" b="1"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388207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8E4"/>
        </a:solidFill>
        <a:effectLst/>
      </p:bgPr>
    </p:bg>
    <p:spTree>
      <p:nvGrpSpPr>
        <p:cNvPr id="1" name="">
          <a:extLst>
            <a:ext uri="{FF2B5EF4-FFF2-40B4-BE49-F238E27FC236}">
              <a16:creationId xmlns:a16="http://schemas.microsoft.com/office/drawing/2014/main" id="{B7CC7725-AC27-8C8C-4B2D-F55F25E8CC20}"/>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A7DB3B32-3372-14B3-3F0E-883B493B0F58}"/>
              </a:ext>
            </a:extLst>
          </p:cNvPr>
          <p:cNvSpPr>
            <a:spLocks noChangeArrowheads="1"/>
          </p:cNvSpPr>
          <p:nvPr/>
        </p:nvSpPr>
        <p:spPr bwMode="auto">
          <a:xfrm>
            <a:off x="67644" y="79755"/>
            <a:ext cx="12056712" cy="476726"/>
          </a:xfrm>
          <a:prstGeom prst="roundRect">
            <a:avLst>
              <a:gd name="adj" fmla="val 16667"/>
            </a:avLst>
          </a:prstGeom>
          <a:solidFill>
            <a:srgbClr val="33CC33"/>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Experimental</a:t>
            </a:r>
          </a:p>
        </p:txBody>
      </p:sp>
      <p:pic>
        <p:nvPicPr>
          <p:cNvPr id="2" name="Picture 1">
            <a:extLst>
              <a:ext uri="{FF2B5EF4-FFF2-40B4-BE49-F238E27FC236}">
                <a16:creationId xmlns:a16="http://schemas.microsoft.com/office/drawing/2014/main" id="{882E506E-90EC-352B-BEA2-41601345B9BE}"/>
              </a:ext>
            </a:extLst>
          </p:cNvPr>
          <p:cNvPicPr>
            <a:picLocks noChangeAspect="1"/>
          </p:cNvPicPr>
          <p:nvPr/>
        </p:nvPicPr>
        <p:blipFill>
          <a:blip r:embed="rId2"/>
          <a:stretch>
            <a:fillRect/>
          </a:stretch>
        </p:blipFill>
        <p:spPr>
          <a:xfrm>
            <a:off x="122507" y="1386356"/>
            <a:ext cx="4411369" cy="982710"/>
          </a:xfrm>
          <a:prstGeom prst="rect">
            <a:avLst/>
          </a:prstGeom>
        </p:spPr>
      </p:pic>
      <p:sp>
        <p:nvSpPr>
          <p:cNvPr id="3" name="TextBox 2">
            <a:extLst>
              <a:ext uri="{FF2B5EF4-FFF2-40B4-BE49-F238E27FC236}">
                <a16:creationId xmlns:a16="http://schemas.microsoft.com/office/drawing/2014/main" id="{4AD2C130-6A64-F9B2-8671-C2BFBA69161C}"/>
              </a:ext>
            </a:extLst>
          </p:cNvPr>
          <p:cNvSpPr txBox="1"/>
          <p:nvPr/>
        </p:nvSpPr>
        <p:spPr>
          <a:xfrm>
            <a:off x="0" y="565625"/>
            <a:ext cx="12124356" cy="830997"/>
          </a:xfrm>
          <a:prstGeom prst="rect">
            <a:avLst/>
          </a:prstGeom>
          <a:noFill/>
        </p:spPr>
        <p:txBody>
          <a:bodyPr wrap="square" rtlCol="0">
            <a:spAutoFit/>
          </a:bodyPr>
          <a:lstStyle/>
          <a:p>
            <a:pPr algn="just"/>
            <a:r>
              <a:rPr lang="en-US" sz="1600" b="1" dirty="0">
                <a:solidFill>
                  <a:srgbClr val="002060"/>
                </a:solidFill>
                <a:latin typeface="Arial Narrow" panose="020B0606020202030204" pitchFamily="34" charset="0"/>
              </a:rPr>
              <a:t>Commercial chia seeds were used as the starting material without prior treatment. For </a:t>
            </a:r>
            <a:r>
              <a:rPr lang="en-US" sz="1600" b="1" i="1" dirty="0">
                <a:solidFill>
                  <a:srgbClr val="002060"/>
                </a:solidFill>
                <a:latin typeface="Arial Narrow" panose="020B0606020202030204" pitchFamily="34" charset="0"/>
              </a:rPr>
              <a:t>ICP–OES </a:t>
            </a:r>
            <a:r>
              <a:rPr lang="en-US" sz="1600" b="1" dirty="0">
                <a:solidFill>
                  <a:srgbClr val="002060"/>
                </a:solidFill>
                <a:latin typeface="Arial Narrow" panose="020B0606020202030204" pitchFamily="34" charset="0"/>
              </a:rPr>
              <a:t>analysis, ground chia samples were subjected to microwave-assisted acid digestion, followed by dilution with deionized water. Elemental concentrations were determined using </a:t>
            </a:r>
            <a:r>
              <a:rPr lang="en-US" sz="1600" b="1" i="1" dirty="0">
                <a:solidFill>
                  <a:srgbClr val="002060"/>
                </a:solidFill>
                <a:latin typeface="Arial Narrow" panose="020B0606020202030204" pitchFamily="34" charset="0"/>
              </a:rPr>
              <a:t>ICP–OES </a:t>
            </a:r>
            <a:r>
              <a:rPr lang="en-US" sz="1600" b="1" dirty="0">
                <a:solidFill>
                  <a:srgbClr val="002060"/>
                </a:solidFill>
                <a:latin typeface="Arial Narrow" panose="020B0606020202030204" pitchFamily="34" charset="0"/>
              </a:rPr>
              <a:t>as a reference method.</a:t>
            </a:r>
            <a:r>
              <a:rPr lang="sr-Cyrl-RS" sz="1600" b="1" dirty="0">
                <a:solidFill>
                  <a:srgbClr val="002060"/>
                </a:solidFill>
                <a:latin typeface="Arial Narrow" panose="020B0606020202030204" pitchFamily="34" charset="0"/>
              </a:rPr>
              <a:t> </a:t>
            </a:r>
            <a:r>
              <a:rPr lang="en-US" sz="1600" b="1" dirty="0">
                <a:solidFill>
                  <a:srgbClr val="002060"/>
                </a:solidFill>
                <a:latin typeface="Arial Narrow" panose="020B0606020202030204" pitchFamily="34" charset="0"/>
              </a:rPr>
              <a:t>For </a:t>
            </a:r>
            <a:r>
              <a:rPr lang="en-US" sz="1600" b="1" i="1" dirty="0">
                <a:solidFill>
                  <a:srgbClr val="002060"/>
                </a:solidFill>
                <a:latin typeface="Arial Narrow" panose="020B0606020202030204" pitchFamily="34" charset="0"/>
              </a:rPr>
              <a:t>LIBS</a:t>
            </a:r>
            <a:r>
              <a:rPr lang="en-US" sz="1600" b="1" dirty="0">
                <a:solidFill>
                  <a:srgbClr val="002060"/>
                </a:solidFill>
                <a:latin typeface="Arial Narrow" panose="020B0606020202030204" pitchFamily="34" charset="0"/>
              </a:rPr>
              <a:t> analysis, finely ground chia seeds were pressed into pellets (25 mm diameter, ~4 mm thickness) using a hydraulic press. </a:t>
            </a:r>
          </a:p>
        </p:txBody>
      </p:sp>
      <p:sp>
        <p:nvSpPr>
          <p:cNvPr id="4" name="TextBox 3">
            <a:extLst>
              <a:ext uri="{FF2B5EF4-FFF2-40B4-BE49-F238E27FC236}">
                <a16:creationId xmlns:a16="http://schemas.microsoft.com/office/drawing/2014/main" id="{677F2B83-91AC-2D18-0787-B2A7F03EB53D}"/>
              </a:ext>
            </a:extLst>
          </p:cNvPr>
          <p:cNvSpPr txBox="1"/>
          <p:nvPr/>
        </p:nvSpPr>
        <p:spPr>
          <a:xfrm>
            <a:off x="410347" y="2394357"/>
            <a:ext cx="3453189" cy="461665"/>
          </a:xfrm>
          <a:prstGeom prst="rect">
            <a:avLst/>
          </a:prstGeom>
          <a:noFill/>
        </p:spPr>
        <p:txBody>
          <a:bodyPr wrap="none" rtlCol="0">
            <a:spAutoFit/>
          </a:bodyPr>
          <a:lstStyle/>
          <a:p>
            <a:pPr algn="ctr"/>
            <a:r>
              <a:rPr lang="en-US" sz="1200" b="1" dirty="0">
                <a:solidFill>
                  <a:schemeClr val="accent6">
                    <a:lumMod val="75000"/>
                  </a:schemeClr>
                </a:solidFill>
                <a:latin typeface="Arial Narrow" panose="020B0606020202030204" pitchFamily="34" charset="0"/>
              </a:rPr>
              <a:t>Figure 1. Chia (</a:t>
            </a:r>
            <a:r>
              <a:rPr lang="en-US" sz="1200" b="1" i="1" dirty="0">
                <a:solidFill>
                  <a:schemeClr val="accent6">
                    <a:lumMod val="75000"/>
                  </a:schemeClr>
                </a:solidFill>
                <a:latin typeface="Arial Narrow" panose="020B0606020202030204" pitchFamily="34" charset="0"/>
              </a:rPr>
              <a:t>Salvia </a:t>
            </a:r>
            <a:r>
              <a:rPr lang="en-US" sz="1200" b="1" i="1" dirty="0" err="1">
                <a:solidFill>
                  <a:schemeClr val="accent6">
                    <a:lumMod val="75000"/>
                  </a:schemeClr>
                </a:solidFill>
                <a:latin typeface="Arial Narrow" panose="020B0606020202030204" pitchFamily="34" charset="0"/>
              </a:rPr>
              <a:t>hispanica</a:t>
            </a:r>
            <a:r>
              <a:rPr lang="en-US" sz="1200" b="1" i="1" dirty="0">
                <a:solidFill>
                  <a:schemeClr val="accent6">
                    <a:lumMod val="75000"/>
                  </a:schemeClr>
                </a:solidFill>
                <a:latin typeface="Arial Narrow" panose="020B0606020202030204" pitchFamily="34" charset="0"/>
              </a:rPr>
              <a:t> L</a:t>
            </a:r>
            <a:r>
              <a:rPr lang="en-US" sz="1200" b="1" dirty="0">
                <a:solidFill>
                  <a:schemeClr val="accent6">
                    <a:lumMod val="75000"/>
                  </a:schemeClr>
                </a:solidFill>
                <a:latin typeface="Arial Narrow" panose="020B0606020202030204" pitchFamily="34" charset="0"/>
              </a:rPr>
              <a:t>.) samples: (a) plant, </a:t>
            </a:r>
            <a:endParaRPr lang="sr-Cyrl-RS" sz="1200" b="1" dirty="0">
              <a:solidFill>
                <a:schemeClr val="accent6">
                  <a:lumMod val="75000"/>
                </a:schemeClr>
              </a:solidFill>
              <a:latin typeface="Arial Narrow" panose="020B0606020202030204" pitchFamily="34" charset="0"/>
            </a:endParaRPr>
          </a:p>
          <a:p>
            <a:pPr algn="ctr"/>
            <a:r>
              <a:rPr lang="en-US" sz="1200" b="1" dirty="0">
                <a:solidFill>
                  <a:schemeClr val="accent6">
                    <a:lumMod val="75000"/>
                  </a:schemeClr>
                </a:solidFill>
                <a:latin typeface="Arial Narrow" panose="020B0606020202030204" pitchFamily="34" charset="0"/>
              </a:rPr>
              <a:t>(b) seeds, (c) ground material, (d) LIBS pellet.</a:t>
            </a:r>
          </a:p>
        </p:txBody>
      </p:sp>
      <p:pic>
        <p:nvPicPr>
          <p:cNvPr id="5" name="Picture 4">
            <a:extLst>
              <a:ext uri="{FF2B5EF4-FFF2-40B4-BE49-F238E27FC236}">
                <a16:creationId xmlns:a16="http://schemas.microsoft.com/office/drawing/2014/main" id="{232190ED-6AEA-0A64-68EF-697D2C3DAD62}"/>
              </a:ext>
            </a:extLst>
          </p:cNvPr>
          <p:cNvPicPr>
            <a:picLocks noChangeAspect="1"/>
          </p:cNvPicPr>
          <p:nvPr/>
        </p:nvPicPr>
        <p:blipFill>
          <a:blip r:embed="rId3"/>
          <a:stretch>
            <a:fillRect/>
          </a:stretch>
        </p:blipFill>
        <p:spPr>
          <a:xfrm>
            <a:off x="8092440" y="4587511"/>
            <a:ext cx="4022773" cy="2131726"/>
          </a:xfrm>
          <a:prstGeom prst="rect">
            <a:avLst/>
          </a:prstGeom>
        </p:spPr>
      </p:pic>
      <p:sp>
        <p:nvSpPr>
          <p:cNvPr id="7" name="TextBox 6">
            <a:extLst>
              <a:ext uri="{FF2B5EF4-FFF2-40B4-BE49-F238E27FC236}">
                <a16:creationId xmlns:a16="http://schemas.microsoft.com/office/drawing/2014/main" id="{BA33C894-40B8-A81C-01BA-BF0E8CAD5A95}"/>
              </a:ext>
            </a:extLst>
          </p:cNvPr>
          <p:cNvSpPr txBox="1"/>
          <p:nvPr/>
        </p:nvSpPr>
        <p:spPr>
          <a:xfrm>
            <a:off x="8183880" y="4149289"/>
            <a:ext cx="3319272" cy="461665"/>
          </a:xfrm>
          <a:prstGeom prst="rect">
            <a:avLst/>
          </a:prstGeom>
          <a:noFill/>
        </p:spPr>
        <p:txBody>
          <a:bodyPr wrap="square" rtlCol="0">
            <a:spAutoFit/>
          </a:bodyPr>
          <a:lstStyle/>
          <a:p>
            <a:r>
              <a:rPr lang="en-US" sz="1200" b="1" dirty="0">
                <a:solidFill>
                  <a:schemeClr val="accent6">
                    <a:lumMod val="75000"/>
                  </a:schemeClr>
                </a:solidFill>
                <a:latin typeface="Arial Narrow" panose="020B0606020202030204" pitchFamily="34" charset="0"/>
              </a:rPr>
              <a:t>Table 2. Element concentrations in synthetic chia standards (ICP–OES).</a:t>
            </a:r>
          </a:p>
        </p:txBody>
      </p:sp>
      <p:pic>
        <p:nvPicPr>
          <p:cNvPr id="9" name="Picture 8">
            <a:extLst>
              <a:ext uri="{FF2B5EF4-FFF2-40B4-BE49-F238E27FC236}">
                <a16:creationId xmlns:a16="http://schemas.microsoft.com/office/drawing/2014/main" id="{7AA8D192-7ADC-7453-9F11-44C57887B6CF}"/>
              </a:ext>
            </a:extLst>
          </p:cNvPr>
          <p:cNvPicPr>
            <a:picLocks noChangeAspect="1"/>
          </p:cNvPicPr>
          <p:nvPr/>
        </p:nvPicPr>
        <p:blipFill>
          <a:blip r:embed="rId4"/>
          <a:stretch>
            <a:fillRect/>
          </a:stretch>
        </p:blipFill>
        <p:spPr>
          <a:xfrm>
            <a:off x="122506" y="2936176"/>
            <a:ext cx="4498567" cy="2995475"/>
          </a:xfrm>
          <a:prstGeom prst="rect">
            <a:avLst/>
          </a:prstGeom>
        </p:spPr>
      </p:pic>
      <p:sp>
        <p:nvSpPr>
          <p:cNvPr id="10" name="TextBox 9">
            <a:extLst>
              <a:ext uri="{FF2B5EF4-FFF2-40B4-BE49-F238E27FC236}">
                <a16:creationId xmlns:a16="http://schemas.microsoft.com/office/drawing/2014/main" id="{4BF1BA42-ACC7-9A96-FFE5-AF066EF67853}"/>
              </a:ext>
            </a:extLst>
          </p:cNvPr>
          <p:cNvSpPr txBox="1"/>
          <p:nvPr/>
        </p:nvSpPr>
        <p:spPr>
          <a:xfrm>
            <a:off x="1025098" y="5931651"/>
            <a:ext cx="2223686" cy="276999"/>
          </a:xfrm>
          <a:prstGeom prst="rect">
            <a:avLst/>
          </a:prstGeom>
          <a:noFill/>
        </p:spPr>
        <p:txBody>
          <a:bodyPr wrap="none" rtlCol="0">
            <a:spAutoFit/>
          </a:bodyPr>
          <a:lstStyle/>
          <a:p>
            <a:r>
              <a:rPr lang="sr-Latn-RS" sz="1200" b="1" dirty="0">
                <a:solidFill>
                  <a:schemeClr val="accent6">
                    <a:lumMod val="75000"/>
                  </a:schemeClr>
                </a:solidFill>
                <a:latin typeface="Arial Narrow" panose="020B0606020202030204" pitchFamily="34" charset="0"/>
              </a:rPr>
              <a:t>Figure 2. LIBS experimental setup</a:t>
            </a:r>
          </a:p>
        </p:txBody>
      </p:sp>
      <p:pic>
        <p:nvPicPr>
          <p:cNvPr id="11" name="Picture 10">
            <a:extLst>
              <a:ext uri="{FF2B5EF4-FFF2-40B4-BE49-F238E27FC236}">
                <a16:creationId xmlns:a16="http://schemas.microsoft.com/office/drawing/2014/main" id="{50EB40A0-5E0E-7FC6-12F2-7C6005BCEC99}"/>
              </a:ext>
            </a:extLst>
          </p:cNvPr>
          <p:cNvPicPr>
            <a:picLocks noChangeAspect="1"/>
          </p:cNvPicPr>
          <p:nvPr/>
        </p:nvPicPr>
        <p:blipFill>
          <a:blip r:embed="rId5"/>
          <a:stretch>
            <a:fillRect/>
          </a:stretch>
        </p:blipFill>
        <p:spPr>
          <a:xfrm>
            <a:off x="4582972" y="1586174"/>
            <a:ext cx="7564602" cy="789895"/>
          </a:xfrm>
          <a:prstGeom prst="rect">
            <a:avLst/>
          </a:prstGeom>
        </p:spPr>
      </p:pic>
      <p:sp>
        <p:nvSpPr>
          <p:cNvPr id="13" name="TextBox 12">
            <a:extLst>
              <a:ext uri="{FF2B5EF4-FFF2-40B4-BE49-F238E27FC236}">
                <a16:creationId xmlns:a16="http://schemas.microsoft.com/office/drawing/2014/main" id="{AD8D4034-D6F3-8DF9-FF6D-71757DED2897}"/>
              </a:ext>
            </a:extLst>
          </p:cNvPr>
          <p:cNvSpPr txBox="1"/>
          <p:nvPr/>
        </p:nvSpPr>
        <p:spPr>
          <a:xfrm>
            <a:off x="4718305" y="2334066"/>
            <a:ext cx="7351188" cy="1815882"/>
          </a:xfrm>
          <a:prstGeom prst="rect">
            <a:avLst/>
          </a:prstGeom>
          <a:noFill/>
        </p:spPr>
        <p:txBody>
          <a:bodyPr wrap="square">
            <a:spAutoFit/>
          </a:bodyPr>
          <a:lstStyle/>
          <a:p>
            <a:pPr algn="just"/>
            <a:r>
              <a:rPr lang="en-US" sz="1600" b="1" dirty="0">
                <a:solidFill>
                  <a:srgbClr val="002060"/>
                </a:solidFill>
                <a:latin typeface="Arial Narrow" panose="020B0606020202030204" pitchFamily="34" charset="0"/>
              </a:rPr>
              <a:t>Matrix-matched calibration standards were prepared by spiking the ground material with known concentrations of selected elements, followed by homogenization, drying, and </a:t>
            </a:r>
            <a:r>
              <a:rPr lang="en-US" sz="1600" b="1" dirty="0" err="1">
                <a:solidFill>
                  <a:srgbClr val="002060"/>
                </a:solidFill>
                <a:latin typeface="Arial Narrow" panose="020B0606020202030204" pitchFamily="34" charset="0"/>
              </a:rPr>
              <a:t>pelletization</a:t>
            </a:r>
            <a:r>
              <a:rPr lang="en-US" sz="1600" b="1" dirty="0">
                <a:solidFill>
                  <a:srgbClr val="002060"/>
                </a:solidFill>
                <a:latin typeface="Arial Narrow" panose="020B0606020202030204" pitchFamily="34" charset="0"/>
              </a:rPr>
              <a:t>. Final concentrations were verified by </a:t>
            </a:r>
            <a:r>
              <a:rPr lang="en-US" sz="1600" b="1" i="1" dirty="0">
                <a:solidFill>
                  <a:srgbClr val="002060"/>
                </a:solidFill>
                <a:latin typeface="Arial Narrow" panose="020B0606020202030204" pitchFamily="34" charset="0"/>
              </a:rPr>
              <a:t>ICP–OES</a:t>
            </a:r>
            <a:r>
              <a:rPr lang="en-US" sz="1600" b="1" dirty="0">
                <a:solidFill>
                  <a:srgbClr val="002060"/>
                </a:solidFill>
                <a:latin typeface="Arial Narrow" panose="020B0606020202030204" pitchFamily="34" charset="0"/>
              </a:rPr>
              <a:t>.</a:t>
            </a:r>
            <a:r>
              <a:rPr lang="sr-Cyrl-RS" sz="1600" b="1" dirty="0">
                <a:solidFill>
                  <a:srgbClr val="002060"/>
                </a:solidFill>
                <a:latin typeface="Arial Narrow" panose="020B0606020202030204" pitchFamily="34" charset="0"/>
              </a:rPr>
              <a:t> </a:t>
            </a:r>
            <a:r>
              <a:rPr lang="en-US" sz="1600" b="1" i="1" dirty="0">
                <a:solidFill>
                  <a:srgbClr val="002060"/>
                </a:solidFill>
                <a:latin typeface="Arial Narrow" panose="020B0606020202030204" pitchFamily="34" charset="0"/>
              </a:rPr>
              <a:t>LIBS</a:t>
            </a:r>
            <a:r>
              <a:rPr lang="en-US" sz="1600" b="1" dirty="0">
                <a:solidFill>
                  <a:srgbClr val="002060"/>
                </a:solidFill>
                <a:latin typeface="Arial Narrow" panose="020B0606020202030204" pitchFamily="34" charset="0"/>
              </a:rPr>
              <a:t> measurements were performed using a </a:t>
            </a:r>
            <a:r>
              <a:rPr lang="en-US" sz="1600" b="1" i="1" dirty="0">
                <a:solidFill>
                  <a:srgbClr val="002060"/>
                </a:solidFill>
                <a:latin typeface="Arial Narrow" panose="020B0606020202030204" pitchFamily="34" charset="0"/>
              </a:rPr>
              <a:t>TEA CO₂ </a:t>
            </a:r>
            <a:r>
              <a:rPr lang="en-US" sz="1600" b="1" dirty="0">
                <a:solidFill>
                  <a:srgbClr val="002060"/>
                </a:solidFill>
                <a:latin typeface="Arial Narrow" panose="020B0606020202030204" pitchFamily="34" charset="0"/>
              </a:rPr>
              <a:t>laser (10.6 </a:t>
            </a:r>
            <a:r>
              <a:rPr lang="en-US" sz="1600" b="1" dirty="0" err="1">
                <a:solidFill>
                  <a:srgbClr val="002060"/>
                </a:solidFill>
                <a:latin typeface="Arial Narrow" panose="020B0606020202030204" pitchFamily="34" charset="0"/>
              </a:rPr>
              <a:t>μm</a:t>
            </a:r>
            <a:r>
              <a:rPr lang="en-US" sz="1600" b="1" dirty="0">
                <a:solidFill>
                  <a:srgbClr val="002060"/>
                </a:solidFill>
                <a:latin typeface="Arial Narrow" panose="020B0606020202030204" pitchFamily="34" charset="0"/>
              </a:rPr>
              <a:t>, 150 </a:t>
            </a:r>
            <a:r>
              <a:rPr lang="en-US" sz="1600" b="1" dirty="0" err="1">
                <a:solidFill>
                  <a:srgbClr val="002060"/>
                </a:solidFill>
                <a:latin typeface="Arial Narrow" panose="020B0606020202030204" pitchFamily="34" charset="0"/>
              </a:rPr>
              <a:t>mJ</a:t>
            </a:r>
            <a:r>
              <a:rPr lang="en-US" sz="1600" b="1" dirty="0">
                <a:solidFill>
                  <a:srgbClr val="002060"/>
                </a:solidFill>
                <a:latin typeface="Arial Narrow" panose="020B0606020202030204" pitchFamily="34" charset="0"/>
              </a:rPr>
              <a:t>, 1 Hz) under ambient conditions. The laser beam was focused onto the sample surface, while plasma emission was collected an optical fiber and analyzed using a </a:t>
            </a:r>
            <a:r>
              <a:rPr lang="en-US" sz="1600" b="1" i="1" dirty="0">
                <a:solidFill>
                  <a:srgbClr val="002060"/>
                </a:solidFill>
                <a:latin typeface="Arial Narrow" panose="020B0606020202030204" pitchFamily="34" charset="0"/>
              </a:rPr>
              <a:t>CCD</a:t>
            </a:r>
            <a:r>
              <a:rPr lang="en-US" sz="1600" b="1" dirty="0">
                <a:solidFill>
                  <a:srgbClr val="002060"/>
                </a:solidFill>
                <a:latin typeface="Arial Narrow" panose="020B0606020202030204" pitchFamily="34" charset="0"/>
              </a:rPr>
              <a:t>-based spectrometer. The sample was mounted on a translation stage to ensure irradiation of a fresh surface for each laser pulse.</a:t>
            </a:r>
          </a:p>
        </p:txBody>
      </p:sp>
      <p:sp>
        <p:nvSpPr>
          <p:cNvPr id="15" name="TextBox 14">
            <a:extLst>
              <a:ext uri="{FF2B5EF4-FFF2-40B4-BE49-F238E27FC236}">
                <a16:creationId xmlns:a16="http://schemas.microsoft.com/office/drawing/2014/main" id="{467970B3-50F4-D1B2-DEBB-5A7892C43233}"/>
              </a:ext>
            </a:extLst>
          </p:cNvPr>
          <p:cNvSpPr txBox="1"/>
          <p:nvPr/>
        </p:nvSpPr>
        <p:spPr>
          <a:xfrm>
            <a:off x="4621074" y="1336920"/>
            <a:ext cx="6112764" cy="276999"/>
          </a:xfrm>
          <a:prstGeom prst="rect">
            <a:avLst/>
          </a:prstGeom>
          <a:noFill/>
        </p:spPr>
        <p:txBody>
          <a:bodyPr wrap="square">
            <a:spAutoFit/>
          </a:bodyPr>
          <a:lstStyle/>
          <a:p>
            <a:r>
              <a:rPr lang="en-US" sz="1200" b="1" dirty="0">
                <a:solidFill>
                  <a:schemeClr val="accent6">
                    <a:lumMod val="75000"/>
                  </a:schemeClr>
                </a:solidFill>
                <a:latin typeface="Arial Narrow" panose="020B0606020202030204" pitchFamily="34" charset="0"/>
              </a:rPr>
              <a:t>Table 1: Elemental composition of chia seeds determined by ICP–OES.</a:t>
            </a:r>
          </a:p>
        </p:txBody>
      </p:sp>
      <p:sp>
        <p:nvSpPr>
          <p:cNvPr id="16" name="TextBox 15">
            <a:extLst>
              <a:ext uri="{FF2B5EF4-FFF2-40B4-BE49-F238E27FC236}">
                <a16:creationId xmlns:a16="http://schemas.microsoft.com/office/drawing/2014/main" id="{2DE4BEC7-9D46-135A-F225-CCBEB2888570}"/>
              </a:ext>
            </a:extLst>
          </p:cNvPr>
          <p:cNvSpPr txBox="1"/>
          <p:nvPr/>
        </p:nvSpPr>
        <p:spPr>
          <a:xfrm>
            <a:off x="4718305" y="4039561"/>
            <a:ext cx="3391471" cy="2800767"/>
          </a:xfrm>
          <a:prstGeom prst="rect">
            <a:avLst/>
          </a:prstGeom>
          <a:noFill/>
        </p:spPr>
        <p:txBody>
          <a:bodyPr wrap="square" rtlCol="0">
            <a:spAutoFit/>
          </a:bodyPr>
          <a:lstStyle/>
          <a:p>
            <a:pPr algn="just"/>
            <a:r>
              <a:rPr lang="en-US" sz="1600" b="1" dirty="0">
                <a:solidFill>
                  <a:srgbClr val="002060"/>
                </a:solidFill>
                <a:latin typeface="Arial Narrow" panose="020B0606020202030204" pitchFamily="34" charset="0"/>
              </a:rPr>
              <a:t>The use of matrix-matched synthetic standards enabled controlled investigation of matrix effects and evaluation of elemental emission behavior under conditions comparable to real chia seed samples. This approach allowed assessment of </a:t>
            </a:r>
            <a:r>
              <a:rPr lang="en-US" sz="1600" b="1" i="1" dirty="0">
                <a:solidFill>
                  <a:srgbClr val="002060"/>
                </a:solidFill>
                <a:latin typeface="Arial Narrow" panose="020B0606020202030204" pitchFamily="34" charset="0"/>
              </a:rPr>
              <a:t>LIBS</a:t>
            </a:r>
            <a:r>
              <a:rPr lang="en-US" sz="1600" b="1" dirty="0">
                <a:solidFill>
                  <a:srgbClr val="002060"/>
                </a:solidFill>
                <a:latin typeface="Arial Narrow" panose="020B0606020202030204" pitchFamily="34" charset="0"/>
              </a:rPr>
              <a:t> analytical performance while minimizing uncertainties related to sample heterogeneity and complex organic composition.</a:t>
            </a:r>
            <a:endParaRPr lang="sr-Latn-RS" sz="16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23417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a:extLst>
            <a:ext uri="{FF2B5EF4-FFF2-40B4-BE49-F238E27FC236}">
              <a16:creationId xmlns:a16="http://schemas.microsoft.com/office/drawing/2014/main" id="{E1EE15AB-D2F4-36F6-0AB3-B182914A5B16}"/>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DF4043DD-F7BE-828E-B46D-08E22FFF75BC}"/>
              </a:ext>
            </a:extLst>
          </p:cNvPr>
          <p:cNvSpPr>
            <a:spLocks noChangeArrowheads="1"/>
          </p:cNvSpPr>
          <p:nvPr/>
        </p:nvSpPr>
        <p:spPr bwMode="auto">
          <a:xfrm>
            <a:off x="67644" y="198627"/>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Results and discussions</a:t>
            </a:r>
          </a:p>
        </p:txBody>
      </p:sp>
      <p:pic>
        <p:nvPicPr>
          <p:cNvPr id="2" name="Picture 1">
            <a:extLst>
              <a:ext uri="{FF2B5EF4-FFF2-40B4-BE49-F238E27FC236}">
                <a16:creationId xmlns:a16="http://schemas.microsoft.com/office/drawing/2014/main" id="{A8B73160-9699-3905-F978-DE2940823AB6}"/>
              </a:ext>
            </a:extLst>
          </p:cNvPr>
          <p:cNvPicPr>
            <a:picLocks noChangeAspect="1"/>
          </p:cNvPicPr>
          <p:nvPr/>
        </p:nvPicPr>
        <p:blipFill>
          <a:blip r:embed="rId2"/>
          <a:stretch>
            <a:fillRect/>
          </a:stretch>
        </p:blipFill>
        <p:spPr>
          <a:xfrm>
            <a:off x="12780" y="730798"/>
            <a:ext cx="7601778" cy="2072532"/>
          </a:xfrm>
          <a:prstGeom prst="rect">
            <a:avLst/>
          </a:prstGeom>
        </p:spPr>
      </p:pic>
      <p:pic>
        <p:nvPicPr>
          <p:cNvPr id="3" name="Picture 2">
            <a:extLst>
              <a:ext uri="{FF2B5EF4-FFF2-40B4-BE49-F238E27FC236}">
                <a16:creationId xmlns:a16="http://schemas.microsoft.com/office/drawing/2014/main" id="{394391F4-6A0A-D2E1-B79F-5C2607289B83}"/>
              </a:ext>
            </a:extLst>
          </p:cNvPr>
          <p:cNvPicPr>
            <a:picLocks noChangeAspect="1"/>
          </p:cNvPicPr>
          <p:nvPr/>
        </p:nvPicPr>
        <p:blipFill>
          <a:blip r:embed="rId3"/>
          <a:stretch>
            <a:fillRect/>
          </a:stretch>
        </p:blipFill>
        <p:spPr>
          <a:xfrm>
            <a:off x="7615310" y="721654"/>
            <a:ext cx="2264058" cy="1781142"/>
          </a:xfrm>
          <a:prstGeom prst="rect">
            <a:avLst/>
          </a:prstGeom>
        </p:spPr>
      </p:pic>
      <p:pic>
        <p:nvPicPr>
          <p:cNvPr id="4" name="Picture 3">
            <a:extLst>
              <a:ext uri="{FF2B5EF4-FFF2-40B4-BE49-F238E27FC236}">
                <a16:creationId xmlns:a16="http://schemas.microsoft.com/office/drawing/2014/main" id="{93E45C8A-F59F-5BC6-D285-97303F064CD0}"/>
              </a:ext>
            </a:extLst>
          </p:cNvPr>
          <p:cNvPicPr>
            <a:picLocks noChangeAspect="1"/>
          </p:cNvPicPr>
          <p:nvPr/>
        </p:nvPicPr>
        <p:blipFill>
          <a:blip r:embed="rId4"/>
          <a:stretch>
            <a:fillRect/>
          </a:stretch>
        </p:blipFill>
        <p:spPr>
          <a:xfrm>
            <a:off x="9870224" y="730798"/>
            <a:ext cx="2264058" cy="1754414"/>
          </a:xfrm>
          <a:prstGeom prst="rect">
            <a:avLst/>
          </a:prstGeom>
        </p:spPr>
      </p:pic>
      <p:pic>
        <p:nvPicPr>
          <p:cNvPr id="5" name="Picture 4">
            <a:extLst>
              <a:ext uri="{FF2B5EF4-FFF2-40B4-BE49-F238E27FC236}">
                <a16:creationId xmlns:a16="http://schemas.microsoft.com/office/drawing/2014/main" id="{EB08F648-D9CD-B43F-2D0A-432EDD790FE4}"/>
              </a:ext>
            </a:extLst>
          </p:cNvPr>
          <p:cNvPicPr>
            <a:picLocks noChangeAspect="1"/>
          </p:cNvPicPr>
          <p:nvPr/>
        </p:nvPicPr>
        <p:blipFill>
          <a:blip r:embed="rId5"/>
          <a:stretch>
            <a:fillRect/>
          </a:stretch>
        </p:blipFill>
        <p:spPr>
          <a:xfrm>
            <a:off x="7656038" y="2476236"/>
            <a:ext cx="2274750" cy="1778386"/>
          </a:xfrm>
          <a:prstGeom prst="rect">
            <a:avLst/>
          </a:prstGeom>
        </p:spPr>
      </p:pic>
      <p:pic>
        <p:nvPicPr>
          <p:cNvPr id="6" name="Picture 5">
            <a:extLst>
              <a:ext uri="{FF2B5EF4-FFF2-40B4-BE49-F238E27FC236}">
                <a16:creationId xmlns:a16="http://schemas.microsoft.com/office/drawing/2014/main" id="{B3DE5456-E4D8-A5AE-85ED-437F617CACE9}"/>
              </a:ext>
            </a:extLst>
          </p:cNvPr>
          <p:cNvPicPr>
            <a:picLocks noChangeAspect="1"/>
          </p:cNvPicPr>
          <p:nvPr/>
        </p:nvPicPr>
        <p:blipFill>
          <a:blip r:embed="rId6"/>
          <a:stretch>
            <a:fillRect/>
          </a:stretch>
        </p:blipFill>
        <p:spPr>
          <a:xfrm>
            <a:off x="9915942" y="2512644"/>
            <a:ext cx="2218340" cy="1723690"/>
          </a:xfrm>
          <a:prstGeom prst="rect">
            <a:avLst/>
          </a:prstGeom>
        </p:spPr>
      </p:pic>
      <p:sp>
        <p:nvSpPr>
          <p:cNvPr id="9" name="TextBox 8">
            <a:extLst>
              <a:ext uri="{FF2B5EF4-FFF2-40B4-BE49-F238E27FC236}">
                <a16:creationId xmlns:a16="http://schemas.microsoft.com/office/drawing/2014/main" id="{ABEADDDD-7FB5-B21A-1AFF-D55BA99B5A39}"/>
              </a:ext>
            </a:extLst>
          </p:cNvPr>
          <p:cNvSpPr txBox="1"/>
          <p:nvPr/>
        </p:nvSpPr>
        <p:spPr>
          <a:xfrm>
            <a:off x="836705" y="2806875"/>
            <a:ext cx="6094476" cy="276999"/>
          </a:xfrm>
          <a:prstGeom prst="rect">
            <a:avLst/>
          </a:prstGeom>
          <a:noFill/>
        </p:spPr>
        <p:txBody>
          <a:bodyPr wrap="square">
            <a:spAutoFit/>
          </a:bodyPr>
          <a:lstStyle/>
          <a:p>
            <a:pPr algn="ctr"/>
            <a:r>
              <a:rPr lang="en-US" sz="1200" b="1" dirty="0">
                <a:solidFill>
                  <a:schemeClr val="accent5">
                    <a:lumMod val="75000"/>
                  </a:schemeClr>
                </a:solidFill>
                <a:latin typeface="Arial Narrow" panose="020B0606020202030204" pitchFamily="34" charset="0"/>
              </a:rPr>
              <a:t>Figure 3. Selected </a:t>
            </a:r>
            <a:r>
              <a:rPr lang="en-US" sz="1200" b="1" i="1" dirty="0">
                <a:solidFill>
                  <a:schemeClr val="accent5">
                    <a:lumMod val="75000"/>
                  </a:schemeClr>
                </a:solidFill>
                <a:latin typeface="Arial Narrow" panose="020B0606020202030204" pitchFamily="34" charset="0"/>
              </a:rPr>
              <a:t>LIBS</a:t>
            </a:r>
            <a:r>
              <a:rPr lang="en-US" sz="1200" b="1" dirty="0">
                <a:solidFill>
                  <a:schemeClr val="accent5">
                    <a:lumMod val="75000"/>
                  </a:schemeClr>
                </a:solidFill>
                <a:latin typeface="Arial Narrow" panose="020B0606020202030204" pitchFamily="34" charset="0"/>
              </a:rPr>
              <a:t> spectral regions of unmodified chia sample (</a:t>
            </a:r>
            <a:r>
              <a:rPr lang="en-US" sz="1200" b="1" i="1" dirty="0">
                <a:solidFill>
                  <a:schemeClr val="accent5">
                    <a:lumMod val="75000"/>
                  </a:schemeClr>
                </a:solidFill>
                <a:latin typeface="Arial Narrow" panose="020B0606020202030204" pitchFamily="34" charset="0"/>
              </a:rPr>
              <a:t>SC1</a:t>
            </a:r>
            <a:r>
              <a:rPr lang="en-US" sz="1200" b="1" dirty="0">
                <a:solidFill>
                  <a:schemeClr val="accent5">
                    <a:lumMod val="75000"/>
                  </a:schemeClr>
                </a:solidFill>
                <a:latin typeface="Arial Narrow" panose="020B0606020202030204" pitchFamily="34" charset="0"/>
              </a:rPr>
              <a:t>).</a:t>
            </a:r>
          </a:p>
        </p:txBody>
      </p:sp>
      <p:pic>
        <p:nvPicPr>
          <p:cNvPr id="10" name="Picture 9">
            <a:extLst>
              <a:ext uri="{FF2B5EF4-FFF2-40B4-BE49-F238E27FC236}">
                <a16:creationId xmlns:a16="http://schemas.microsoft.com/office/drawing/2014/main" id="{AF5DD5E4-AEB8-57D0-CB19-DBC5C05D836D}"/>
              </a:ext>
            </a:extLst>
          </p:cNvPr>
          <p:cNvPicPr>
            <a:picLocks noChangeAspect="1"/>
          </p:cNvPicPr>
          <p:nvPr/>
        </p:nvPicPr>
        <p:blipFill>
          <a:blip r:embed="rId7"/>
          <a:stretch>
            <a:fillRect/>
          </a:stretch>
        </p:blipFill>
        <p:spPr>
          <a:xfrm>
            <a:off x="4168069" y="3653012"/>
            <a:ext cx="3309263" cy="2560561"/>
          </a:xfrm>
          <a:prstGeom prst="rect">
            <a:avLst/>
          </a:prstGeom>
        </p:spPr>
      </p:pic>
      <p:pic>
        <p:nvPicPr>
          <p:cNvPr id="11" name="Picture 10">
            <a:extLst>
              <a:ext uri="{FF2B5EF4-FFF2-40B4-BE49-F238E27FC236}">
                <a16:creationId xmlns:a16="http://schemas.microsoft.com/office/drawing/2014/main" id="{EC651634-2343-4122-9E94-D9BDA05FCB04}"/>
              </a:ext>
            </a:extLst>
          </p:cNvPr>
          <p:cNvPicPr>
            <a:picLocks noChangeAspect="1"/>
          </p:cNvPicPr>
          <p:nvPr/>
        </p:nvPicPr>
        <p:blipFill>
          <a:blip r:embed="rId8"/>
          <a:stretch>
            <a:fillRect/>
          </a:stretch>
        </p:blipFill>
        <p:spPr>
          <a:xfrm>
            <a:off x="14456" y="3471402"/>
            <a:ext cx="4041998" cy="3340878"/>
          </a:xfrm>
          <a:prstGeom prst="rect">
            <a:avLst/>
          </a:prstGeom>
        </p:spPr>
      </p:pic>
      <p:sp>
        <p:nvSpPr>
          <p:cNvPr id="13" name="TextBox 12">
            <a:extLst>
              <a:ext uri="{FF2B5EF4-FFF2-40B4-BE49-F238E27FC236}">
                <a16:creationId xmlns:a16="http://schemas.microsoft.com/office/drawing/2014/main" id="{0B1A3E43-6999-4565-5187-6CF464976F93}"/>
              </a:ext>
            </a:extLst>
          </p:cNvPr>
          <p:cNvSpPr txBox="1"/>
          <p:nvPr/>
        </p:nvSpPr>
        <p:spPr>
          <a:xfrm>
            <a:off x="-54864" y="3168381"/>
            <a:ext cx="6400800" cy="276999"/>
          </a:xfrm>
          <a:prstGeom prst="rect">
            <a:avLst/>
          </a:prstGeom>
          <a:noFill/>
        </p:spPr>
        <p:txBody>
          <a:bodyPr wrap="square">
            <a:spAutoFit/>
          </a:bodyPr>
          <a:lstStyle/>
          <a:p>
            <a:r>
              <a:rPr lang="en-US" sz="1200" b="1" dirty="0">
                <a:solidFill>
                  <a:schemeClr val="accent5">
                    <a:lumMod val="75000"/>
                  </a:schemeClr>
                </a:solidFill>
                <a:latin typeface="Arial Narrow" panose="020B0606020202030204" pitchFamily="34" charset="0"/>
              </a:rPr>
              <a:t>Table 3. Limits of detection (LOD) for LIBS analysis of chia samples</a:t>
            </a:r>
          </a:p>
        </p:txBody>
      </p:sp>
      <p:sp>
        <p:nvSpPr>
          <p:cNvPr id="15" name="TextBox 14">
            <a:extLst>
              <a:ext uri="{FF2B5EF4-FFF2-40B4-BE49-F238E27FC236}">
                <a16:creationId xmlns:a16="http://schemas.microsoft.com/office/drawing/2014/main" id="{7E040ECF-3F7F-3FBD-46D4-2FDC3281A315}"/>
              </a:ext>
            </a:extLst>
          </p:cNvPr>
          <p:cNvSpPr txBox="1"/>
          <p:nvPr/>
        </p:nvSpPr>
        <p:spPr>
          <a:xfrm>
            <a:off x="7756622" y="4260716"/>
            <a:ext cx="4304314" cy="461665"/>
          </a:xfrm>
          <a:prstGeom prst="rect">
            <a:avLst/>
          </a:prstGeom>
          <a:noFill/>
        </p:spPr>
        <p:txBody>
          <a:bodyPr wrap="square">
            <a:spAutoFit/>
          </a:bodyPr>
          <a:lstStyle/>
          <a:p>
            <a:pPr algn="ctr"/>
            <a:r>
              <a:rPr lang="en-US" sz="1200" b="1" dirty="0">
                <a:solidFill>
                  <a:schemeClr val="accent5">
                    <a:lumMod val="75000"/>
                  </a:schemeClr>
                </a:solidFill>
                <a:latin typeface="Arial Narrow" panose="020B0606020202030204" pitchFamily="34" charset="0"/>
              </a:rPr>
              <a:t>Figure 5. Calibration curves obtained by LIBS for Ca, Fe, Zn, and Mg</a:t>
            </a:r>
            <a:endParaRPr lang="sr-Cyrl-RS" sz="1200" b="1" dirty="0">
              <a:solidFill>
                <a:schemeClr val="accent5">
                  <a:lumMod val="75000"/>
                </a:schemeClr>
              </a:solidFill>
              <a:latin typeface="Arial Narrow" panose="020B0606020202030204" pitchFamily="34" charset="0"/>
            </a:endParaRPr>
          </a:p>
          <a:p>
            <a:pPr algn="ctr"/>
            <a:r>
              <a:rPr lang="en-US" sz="1200" b="1" dirty="0">
                <a:solidFill>
                  <a:schemeClr val="accent5">
                    <a:lumMod val="75000"/>
                  </a:schemeClr>
                </a:solidFill>
                <a:latin typeface="Arial Narrow" panose="020B0606020202030204" pitchFamily="34" charset="0"/>
              </a:rPr>
              <a:t> using intensity normalization</a:t>
            </a:r>
          </a:p>
        </p:txBody>
      </p:sp>
      <p:sp>
        <p:nvSpPr>
          <p:cNvPr id="17" name="TextBox 16">
            <a:extLst>
              <a:ext uri="{FF2B5EF4-FFF2-40B4-BE49-F238E27FC236}">
                <a16:creationId xmlns:a16="http://schemas.microsoft.com/office/drawing/2014/main" id="{FBC84DC1-1F50-9B4E-5DE4-84930ADFA962}"/>
              </a:ext>
            </a:extLst>
          </p:cNvPr>
          <p:cNvSpPr txBox="1"/>
          <p:nvPr/>
        </p:nvSpPr>
        <p:spPr>
          <a:xfrm>
            <a:off x="4168069" y="6213438"/>
            <a:ext cx="3447241" cy="461665"/>
          </a:xfrm>
          <a:prstGeom prst="rect">
            <a:avLst/>
          </a:prstGeom>
          <a:noFill/>
        </p:spPr>
        <p:txBody>
          <a:bodyPr wrap="square">
            <a:spAutoFit/>
          </a:bodyPr>
          <a:lstStyle/>
          <a:p>
            <a:r>
              <a:rPr lang="en-US" sz="1200" b="1" dirty="0">
                <a:solidFill>
                  <a:schemeClr val="accent5">
                    <a:lumMod val="75000"/>
                  </a:schemeClr>
                </a:solidFill>
                <a:latin typeface="Arial Narrow" panose="020B0606020202030204" pitchFamily="34" charset="0"/>
              </a:rPr>
              <a:t>Figure 4. Boltzmann plots used for the determination </a:t>
            </a:r>
            <a:endParaRPr lang="sr-Cyrl-RS" sz="1200" b="1" dirty="0">
              <a:solidFill>
                <a:schemeClr val="accent5">
                  <a:lumMod val="75000"/>
                </a:schemeClr>
              </a:solidFill>
              <a:latin typeface="Arial Narrow" panose="020B0606020202030204" pitchFamily="34" charset="0"/>
            </a:endParaRPr>
          </a:p>
          <a:p>
            <a:pPr algn="ctr"/>
            <a:r>
              <a:rPr lang="en-US" sz="1200" b="1" dirty="0">
                <a:solidFill>
                  <a:schemeClr val="accent5">
                    <a:lumMod val="75000"/>
                  </a:schemeClr>
                </a:solidFill>
                <a:latin typeface="Arial Narrow" panose="020B0606020202030204" pitchFamily="34" charset="0"/>
              </a:rPr>
              <a:t>of plasma temperature</a:t>
            </a:r>
          </a:p>
        </p:txBody>
      </p:sp>
      <p:sp>
        <p:nvSpPr>
          <p:cNvPr id="19" name="TextBox 18">
            <a:extLst>
              <a:ext uri="{FF2B5EF4-FFF2-40B4-BE49-F238E27FC236}">
                <a16:creationId xmlns:a16="http://schemas.microsoft.com/office/drawing/2014/main" id="{F0B399BC-3F44-7908-ACC2-8F7A8B888108}"/>
              </a:ext>
            </a:extLst>
          </p:cNvPr>
          <p:cNvSpPr txBox="1"/>
          <p:nvPr/>
        </p:nvSpPr>
        <p:spPr>
          <a:xfrm>
            <a:off x="7575455" y="4789375"/>
            <a:ext cx="4548901" cy="1815882"/>
          </a:xfrm>
          <a:prstGeom prst="rect">
            <a:avLst/>
          </a:prstGeom>
          <a:noFill/>
        </p:spPr>
        <p:txBody>
          <a:bodyPr wrap="square">
            <a:spAutoFit/>
          </a:bodyPr>
          <a:lstStyle/>
          <a:p>
            <a:pPr algn="just"/>
            <a:r>
              <a:rPr lang="en-US" sz="1400" b="1" dirty="0">
                <a:solidFill>
                  <a:schemeClr val="accent5">
                    <a:lumMod val="50000"/>
                  </a:schemeClr>
                </a:solidFill>
                <a:latin typeface="Arial Narrow" panose="020B0606020202030204" pitchFamily="34" charset="0"/>
              </a:rPr>
              <a:t>Laser energy (150 </a:t>
            </a:r>
            <a:r>
              <a:rPr lang="en-US" sz="1400" b="1" dirty="0" err="1">
                <a:solidFill>
                  <a:schemeClr val="accent5">
                    <a:lumMod val="50000"/>
                  </a:schemeClr>
                </a:solidFill>
                <a:latin typeface="Arial Narrow" panose="020B0606020202030204" pitchFamily="34" charset="0"/>
              </a:rPr>
              <a:t>mJ</a:t>
            </a:r>
            <a:r>
              <a:rPr lang="en-US" sz="1400" b="1" dirty="0">
                <a:solidFill>
                  <a:schemeClr val="accent5">
                    <a:lumMod val="50000"/>
                  </a:schemeClr>
                </a:solidFill>
                <a:latin typeface="Arial Narrow" panose="020B0606020202030204" pitchFamily="34" charset="0"/>
              </a:rPr>
              <a:t>) and focusing conditions were optimized based on signal-to-noise ratios of selected emission lines (Zn, Mg, and Ca). </a:t>
            </a:r>
            <a:r>
              <a:rPr lang="en-US" sz="1400" b="1" i="1" dirty="0">
                <a:solidFill>
                  <a:schemeClr val="accent5">
                    <a:lumMod val="50000"/>
                  </a:schemeClr>
                </a:solidFill>
                <a:latin typeface="Arial Narrow" panose="020B0606020202030204" pitchFamily="34" charset="0"/>
              </a:rPr>
              <a:t>LIBS </a:t>
            </a:r>
            <a:r>
              <a:rPr lang="en-US" sz="1400" b="1" dirty="0">
                <a:solidFill>
                  <a:schemeClr val="accent5">
                    <a:lumMod val="50000"/>
                  </a:schemeClr>
                </a:solidFill>
                <a:latin typeface="Arial Narrow" panose="020B0606020202030204" pitchFamily="34" charset="0"/>
              </a:rPr>
              <a:t>spectra were averaged over 30 laser shots collected from fresh sample positions. Plasma parameters were determined using Mg I/Mg II line ratios, Boltzmann plots, and Saha–Boltzmann analysis under </a:t>
            </a:r>
            <a:r>
              <a:rPr lang="en-US" sz="1400" b="1" i="1" dirty="0">
                <a:solidFill>
                  <a:schemeClr val="accent5">
                    <a:lumMod val="50000"/>
                  </a:schemeClr>
                </a:solidFill>
                <a:latin typeface="Arial Narrow" panose="020B0606020202030204" pitchFamily="34" charset="0"/>
              </a:rPr>
              <a:t>LTE</a:t>
            </a:r>
            <a:r>
              <a:rPr lang="en-US" sz="1400" b="1" dirty="0">
                <a:solidFill>
                  <a:schemeClr val="accent5">
                    <a:lumMod val="50000"/>
                  </a:schemeClr>
                </a:solidFill>
                <a:latin typeface="Arial Narrow" panose="020B0606020202030204" pitchFamily="34" charset="0"/>
              </a:rPr>
              <a:t> conditions. Internal standard normalization was applied to improve quantitative </a:t>
            </a:r>
            <a:r>
              <a:rPr lang="en-US" sz="1400" b="1" i="1" dirty="0">
                <a:solidFill>
                  <a:schemeClr val="accent5">
                    <a:lumMod val="50000"/>
                  </a:schemeClr>
                </a:solidFill>
                <a:latin typeface="Arial Narrow" panose="020B0606020202030204" pitchFamily="34" charset="0"/>
              </a:rPr>
              <a:t>LIBS</a:t>
            </a:r>
            <a:r>
              <a:rPr lang="en-US" sz="1400" b="1" dirty="0">
                <a:solidFill>
                  <a:schemeClr val="accent5">
                    <a:lumMod val="50000"/>
                  </a:schemeClr>
                </a:solidFill>
                <a:latin typeface="Arial Narrow" panose="020B0606020202030204" pitchFamily="34" charset="0"/>
              </a:rPr>
              <a:t> analysis of Ca, Fe, Zn, and Mg.</a:t>
            </a:r>
          </a:p>
        </p:txBody>
      </p:sp>
    </p:spTree>
    <p:extLst>
      <p:ext uri="{BB962C8B-B14F-4D97-AF65-F5344CB8AC3E}">
        <p14:creationId xmlns:p14="http://schemas.microsoft.com/office/powerpoint/2010/main" val="129129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4F6"/>
        </a:solidFill>
        <a:effectLst/>
      </p:bgPr>
    </p:bg>
    <p:spTree>
      <p:nvGrpSpPr>
        <p:cNvPr id="1" name="">
          <a:extLst>
            <a:ext uri="{FF2B5EF4-FFF2-40B4-BE49-F238E27FC236}">
              <a16:creationId xmlns:a16="http://schemas.microsoft.com/office/drawing/2014/main" id="{421D3021-1243-17C1-BD3F-D37B91AE3828}"/>
            </a:ext>
          </a:extLst>
        </p:cNvPr>
        <p:cNvGrpSpPr/>
        <p:nvPr/>
      </p:nvGrpSpPr>
      <p:grpSpPr>
        <a:xfrm>
          <a:off x="0" y="0"/>
          <a:ext cx="0" cy="0"/>
          <a:chOff x="0" y="0"/>
          <a:chExt cx="0" cy="0"/>
        </a:xfrm>
      </p:grpSpPr>
      <p:sp>
        <p:nvSpPr>
          <p:cNvPr id="8" name="AutoShape 10">
            <a:extLst>
              <a:ext uri="{FF2B5EF4-FFF2-40B4-BE49-F238E27FC236}">
                <a16:creationId xmlns:a16="http://schemas.microsoft.com/office/drawing/2014/main" id="{36A7FFAE-660F-43B8-EC28-059AF3EF26C7}"/>
              </a:ext>
            </a:extLst>
          </p:cNvPr>
          <p:cNvSpPr>
            <a:spLocks noChangeArrowheads="1"/>
          </p:cNvSpPr>
          <p:nvPr/>
        </p:nvSpPr>
        <p:spPr bwMode="auto">
          <a:xfrm>
            <a:off x="67644" y="198627"/>
            <a:ext cx="12056712" cy="476726"/>
          </a:xfrm>
          <a:prstGeom prst="roundRect">
            <a:avLst>
              <a:gd name="adj" fmla="val 16667"/>
            </a:avLst>
          </a:prstGeom>
          <a:solidFill>
            <a:schemeClr val="accent5">
              <a:lumMod val="75000"/>
            </a:schemeClr>
          </a:solidFill>
          <a:ln>
            <a:noFill/>
          </a:ln>
          <a:effectLst/>
        </p:spPr>
        <p:txBody>
          <a:bodyPr wrap="square" anchor="ctr">
            <a:spAutoFit/>
          </a:bodyPr>
          <a:lstStyle>
            <a:lvl1pPr defTabSz="4011613">
              <a:defRPr>
                <a:solidFill>
                  <a:schemeClr val="tx1"/>
                </a:solidFill>
                <a:latin typeface="Arial" charset="0"/>
              </a:defRPr>
            </a:lvl1pPr>
            <a:lvl2pPr defTabSz="4011613">
              <a:defRPr>
                <a:solidFill>
                  <a:schemeClr val="tx1"/>
                </a:solidFill>
                <a:latin typeface="Arial" charset="0"/>
              </a:defRPr>
            </a:lvl2pPr>
            <a:lvl3pPr defTabSz="4011613">
              <a:defRPr>
                <a:solidFill>
                  <a:schemeClr val="tx1"/>
                </a:solidFill>
                <a:latin typeface="Arial" charset="0"/>
              </a:defRPr>
            </a:lvl3pPr>
            <a:lvl4pPr defTabSz="4011613">
              <a:defRPr>
                <a:solidFill>
                  <a:schemeClr val="tx1"/>
                </a:solidFill>
                <a:latin typeface="Arial" charset="0"/>
              </a:defRPr>
            </a:lvl4pPr>
            <a:lvl5pPr defTabSz="4011613">
              <a:defRPr>
                <a:solidFill>
                  <a:schemeClr val="tx1"/>
                </a:solidFill>
                <a:latin typeface="Arial" charset="0"/>
              </a:defRPr>
            </a:lvl5pPr>
            <a:lvl6pPr defTabSz="4011613" fontAlgn="base">
              <a:spcBef>
                <a:spcPct val="0"/>
              </a:spcBef>
              <a:spcAft>
                <a:spcPct val="0"/>
              </a:spcAft>
              <a:defRPr>
                <a:solidFill>
                  <a:schemeClr val="tx1"/>
                </a:solidFill>
                <a:latin typeface="Arial" charset="0"/>
              </a:defRPr>
            </a:lvl6pPr>
            <a:lvl7pPr defTabSz="4011613" fontAlgn="base">
              <a:spcBef>
                <a:spcPct val="0"/>
              </a:spcBef>
              <a:spcAft>
                <a:spcPct val="0"/>
              </a:spcAft>
              <a:defRPr>
                <a:solidFill>
                  <a:schemeClr val="tx1"/>
                </a:solidFill>
                <a:latin typeface="Arial" charset="0"/>
              </a:defRPr>
            </a:lvl7pPr>
            <a:lvl8pPr defTabSz="4011613" fontAlgn="base">
              <a:spcBef>
                <a:spcPct val="0"/>
              </a:spcBef>
              <a:spcAft>
                <a:spcPct val="0"/>
              </a:spcAft>
              <a:defRPr>
                <a:solidFill>
                  <a:schemeClr val="tx1"/>
                </a:solidFill>
                <a:latin typeface="Arial" charset="0"/>
              </a:defRPr>
            </a:lvl8pPr>
            <a:lvl9pPr defTabSz="4011613" fontAlgn="base">
              <a:spcBef>
                <a:spcPct val="0"/>
              </a:spcBef>
              <a:spcAft>
                <a:spcPct val="0"/>
              </a:spcAft>
              <a:defRPr>
                <a:solidFill>
                  <a:schemeClr val="tx1"/>
                </a:solidFill>
                <a:latin typeface="Arial" charset="0"/>
              </a:defRPr>
            </a:lvl9pPr>
          </a:lstStyle>
          <a:p>
            <a:pPr algn="ctr"/>
            <a:r>
              <a:rPr lang="en-US" altLang="sl-SI" sz="2200" b="1" dirty="0">
                <a:solidFill>
                  <a:schemeClr val="bg1"/>
                </a:solidFill>
                <a:effectLst>
                  <a:outerShdw blurRad="38100" dist="38100" dir="2700000" algn="tl">
                    <a:srgbClr val="000000">
                      <a:alpha val="43137"/>
                    </a:srgbClr>
                  </a:outerShdw>
                </a:effectLst>
                <a:latin typeface="PF BeauSans Pro" panose="02000800000000020004" pitchFamily="2" charset="0"/>
                <a:cs typeface="Arial" panose="020B0604020202020204" pitchFamily="34" charset="0"/>
              </a:rPr>
              <a:t>Conclusions</a:t>
            </a:r>
          </a:p>
        </p:txBody>
      </p:sp>
      <p:sp>
        <p:nvSpPr>
          <p:cNvPr id="3" name="TextBox 2">
            <a:extLst>
              <a:ext uri="{FF2B5EF4-FFF2-40B4-BE49-F238E27FC236}">
                <a16:creationId xmlns:a16="http://schemas.microsoft.com/office/drawing/2014/main" id="{123B9491-5DAA-97DA-A3FF-7B7E3EAEE6E4}"/>
              </a:ext>
            </a:extLst>
          </p:cNvPr>
          <p:cNvSpPr txBox="1"/>
          <p:nvPr/>
        </p:nvSpPr>
        <p:spPr>
          <a:xfrm>
            <a:off x="67644" y="5639830"/>
            <a:ext cx="12056712" cy="1077218"/>
          </a:xfrm>
          <a:prstGeom prst="rect">
            <a:avLst/>
          </a:prstGeom>
          <a:noFill/>
        </p:spPr>
        <p:txBody>
          <a:bodyPr wrap="square">
            <a:spAutoFit/>
          </a:bodyPr>
          <a:lstStyle/>
          <a:p>
            <a:pPr algn="just"/>
            <a:r>
              <a:rPr lang="en-US" sz="1600" b="1" dirty="0">
                <a:solidFill>
                  <a:schemeClr val="accent5">
                    <a:lumMod val="75000"/>
                  </a:schemeClr>
                </a:solidFill>
                <a:latin typeface="Arial Narrow" panose="020B0606020202030204" pitchFamily="34" charset="0"/>
              </a:rPr>
              <a:t>ACKNOWLEDGEMENT </a:t>
            </a:r>
          </a:p>
          <a:p>
            <a:pPr algn="just"/>
            <a:r>
              <a:rPr lang="en-US" sz="1600" b="1" dirty="0">
                <a:solidFill>
                  <a:schemeClr val="accent2">
                    <a:lumMod val="50000"/>
                  </a:schemeClr>
                </a:solidFill>
                <a:latin typeface="Arial Narrow" panose="020B0606020202030204" pitchFamily="34" charset="0"/>
              </a:rPr>
              <a:t>The research was funded by the Ministry of Education, Science and Technological Development of the Republic of Serbia, Contract numbers: 451-03-34/2026-03/200146, 451-03-33/2026-03/200146, and 451-03-33/2026-03/200017. Additional support was provided by the Belarusian National Research Program „Convergence–2030“, task 2.2.07. </a:t>
            </a:r>
          </a:p>
        </p:txBody>
      </p:sp>
      <p:sp>
        <p:nvSpPr>
          <p:cNvPr id="5" name="TextBox 4">
            <a:extLst>
              <a:ext uri="{FF2B5EF4-FFF2-40B4-BE49-F238E27FC236}">
                <a16:creationId xmlns:a16="http://schemas.microsoft.com/office/drawing/2014/main" id="{F913F669-6CA1-71E2-F976-6F5DF43812BC}"/>
              </a:ext>
            </a:extLst>
          </p:cNvPr>
          <p:cNvSpPr txBox="1"/>
          <p:nvPr/>
        </p:nvSpPr>
        <p:spPr>
          <a:xfrm>
            <a:off x="67644" y="3686788"/>
            <a:ext cx="12056712" cy="1815882"/>
          </a:xfrm>
          <a:prstGeom prst="rect">
            <a:avLst/>
          </a:prstGeom>
          <a:noFill/>
        </p:spPr>
        <p:txBody>
          <a:bodyPr wrap="square">
            <a:spAutoFit/>
          </a:bodyPr>
          <a:lstStyle/>
          <a:p>
            <a:pPr algn="just"/>
            <a:r>
              <a:rPr lang="sr-Latn-RS" sz="1600" b="1" dirty="0">
                <a:solidFill>
                  <a:schemeClr val="accent5">
                    <a:lumMod val="75000"/>
                  </a:schemeClr>
                </a:solidFill>
                <a:latin typeface="Arial Narrow" panose="020B0606020202030204" pitchFamily="34" charset="0"/>
              </a:rPr>
              <a:t>REFERENCES</a:t>
            </a:r>
          </a:p>
          <a:p>
            <a:pPr algn="just"/>
            <a:r>
              <a:rPr lang="sr-Cyrl-RS" sz="1600" b="1" dirty="0">
                <a:solidFill>
                  <a:schemeClr val="accent5">
                    <a:lumMod val="50000"/>
                  </a:schemeClr>
                </a:solidFill>
                <a:latin typeface="Arial Narrow" panose="020B0606020202030204" pitchFamily="34" charset="0"/>
              </a:rPr>
              <a:t>1. </a:t>
            </a:r>
            <a:r>
              <a:rPr lang="sr-Latn-RS" sz="1600" b="1" dirty="0">
                <a:solidFill>
                  <a:schemeClr val="accent5">
                    <a:lumMod val="50000"/>
                  </a:schemeClr>
                </a:solidFill>
                <a:latin typeface="Arial Narrow" panose="020B0606020202030204" pitchFamily="34" charset="0"/>
              </a:rPr>
              <a:t>Ranković, D.; Savić, M.; Stojiljković, M.; Ristić, M.; Luchkouski, V.V.; Đorđević, N.; Chumakov, A.N. Methodological Approach to LIBS Elemental Analysis and Plasma Characterization of Quinoa and Amaranth Pseudocereals Using a TEA CO₂ Laser. Foods 2025, 14, 4199. </a:t>
            </a:r>
            <a:r>
              <a:rPr lang="sr-Latn-RS" sz="1600" b="1" i="1" u="sng" dirty="0">
                <a:solidFill>
                  <a:schemeClr val="accent5">
                    <a:lumMod val="50000"/>
                  </a:schemeClr>
                </a:solidFill>
                <a:latin typeface="Arial Narrow" panose="020B0606020202030204" pitchFamily="34" charset="0"/>
              </a:rPr>
              <a:t>https://doi.org/10.3390/foods14244199 </a:t>
            </a:r>
          </a:p>
          <a:p>
            <a:pPr algn="just"/>
            <a:r>
              <a:rPr lang="sr-Cyrl-RS" sz="1600" b="1" dirty="0">
                <a:solidFill>
                  <a:schemeClr val="accent5">
                    <a:lumMod val="50000"/>
                  </a:schemeClr>
                </a:solidFill>
                <a:latin typeface="Arial Narrow" panose="020B0606020202030204" pitchFamily="34" charset="0"/>
              </a:rPr>
              <a:t>2. </a:t>
            </a:r>
            <a:r>
              <a:rPr lang="sr-Latn-RS" sz="1600" b="1" dirty="0">
                <a:solidFill>
                  <a:schemeClr val="accent5">
                    <a:lumMod val="50000"/>
                  </a:schemeClr>
                </a:solidFill>
                <a:latin typeface="Arial Narrow" panose="020B0606020202030204" pitchFamily="34" charset="0"/>
              </a:rPr>
              <a:t>M. Savić, M. Stoiljković, A.N. Chumakov, A. Savić, Lj. Janković Mandić, V.V. Lychkouski, D. Ranković, Laser-Induced Breakdown Spectroscopy for Rapid Elemental Characterization of Vine Shoot Biomass for Carbon Material Production, Appl. Sci. 2026, 16, 5291 (18pp).  </a:t>
            </a:r>
            <a:r>
              <a:rPr lang="sr-Latn-RS" sz="1600" b="1" i="1" u="sng" dirty="0">
                <a:solidFill>
                  <a:schemeClr val="accent5">
                    <a:lumMod val="50000"/>
                  </a:schemeClr>
                </a:solidFill>
                <a:latin typeface="Arial Narrow" panose="020B0606020202030204" pitchFamily="34" charset="0"/>
              </a:rPr>
              <a:t>https://doi.org/10.3390/app16115291</a:t>
            </a:r>
          </a:p>
        </p:txBody>
      </p:sp>
      <p:sp>
        <p:nvSpPr>
          <p:cNvPr id="7" name="TextBox 6">
            <a:extLst>
              <a:ext uri="{FF2B5EF4-FFF2-40B4-BE49-F238E27FC236}">
                <a16:creationId xmlns:a16="http://schemas.microsoft.com/office/drawing/2014/main" id="{5A6D6C3B-422E-6D29-3694-8F54AAAB021F}"/>
              </a:ext>
            </a:extLst>
          </p:cNvPr>
          <p:cNvSpPr txBox="1"/>
          <p:nvPr/>
        </p:nvSpPr>
        <p:spPr>
          <a:xfrm>
            <a:off x="67644" y="803369"/>
            <a:ext cx="12124356" cy="2436564"/>
          </a:xfrm>
          <a:prstGeom prst="rect">
            <a:avLst/>
          </a:prstGeom>
          <a:noFill/>
        </p:spPr>
        <p:txBody>
          <a:bodyPr wrap="square">
            <a:spAutoFit/>
          </a:bodyPr>
          <a:lstStyle/>
          <a:p>
            <a:pPr algn="just">
              <a:spcAft>
                <a:spcPts val="500"/>
              </a:spcAft>
            </a:pPr>
            <a:r>
              <a:rPr lang="en-US" b="1" i="1" dirty="0">
                <a:solidFill>
                  <a:srgbClr val="002060"/>
                </a:solidFill>
                <a:latin typeface="Arial Narrow" panose="020B0606020202030204" pitchFamily="34" charset="0"/>
              </a:rPr>
              <a:t>TEA CO₂ LIBS </a:t>
            </a:r>
            <a:r>
              <a:rPr lang="en-US" b="1" dirty="0">
                <a:solidFill>
                  <a:srgbClr val="002060"/>
                </a:solidFill>
                <a:latin typeface="Arial Narrow" panose="020B0606020202030204" pitchFamily="34" charset="0"/>
              </a:rPr>
              <a:t>was successfully applied for multi-elemental analysis and plasma characterization of hydrophilic chia seeds, despite the presence of pronounced matrix effects caused by their complex gel-forming structure. Stable plasma conditions and reproducible emission behavior enabled reliable detection and quantification of major and trace elements.</a:t>
            </a:r>
            <a:endParaRPr lang="sr-Cyrl-RS" b="1" dirty="0">
              <a:solidFill>
                <a:srgbClr val="002060"/>
              </a:solidFill>
              <a:latin typeface="Arial Narrow" panose="020B0606020202030204" pitchFamily="34" charset="0"/>
            </a:endParaRPr>
          </a:p>
          <a:p>
            <a:pPr algn="just">
              <a:spcAft>
                <a:spcPts val="500"/>
              </a:spcAft>
            </a:pPr>
            <a:r>
              <a:rPr lang="en-US" b="1" dirty="0">
                <a:solidFill>
                  <a:srgbClr val="002060"/>
                </a:solidFill>
                <a:latin typeface="Arial Narrow" panose="020B0606020202030204" pitchFamily="34" charset="0"/>
              </a:rPr>
              <a:t>The application of internal standard normalization resulted in strong linear calibration responses for Ca, Fe, Zn, and Mg, demonstrating improved analytical performance in this challenging biological matrix. The obtained </a:t>
            </a:r>
            <a:r>
              <a:rPr lang="en-US" b="1" i="1" dirty="0">
                <a:solidFill>
                  <a:srgbClr val="002060"/>
                </a:solidFill>
                <a:latin typeface="Arial Narrow" panose="020B0606020202030204" pitchFamily="34" charset="0"/>
              </a:rPr>
              <a:t>LIBS </a:t>
            </a:r>
            <a:r>
              <a:rPr lang="en-US" b="1" dirty="0">
                <a:solidFill>
                  <a:srgbClr val="002060"/>
                </a:solidFill>
                <a:latin typeface="Arial Narrow" panose="020B0606020202030204" pitchFamily="34" charset="0"/>
              </a:rPr>
              <a:t>results showed good agreement with </a:t>
            </a:r>
            <a:r>
              <a:rPr lang="en-US" b="1" i="1" dirty="0">
                <a:solidFill>
                  <a:srgbClr val="002060"/>
                </a:solidFill>
                <a:latin typeface="Arial Narrow" panose="020B0606020202030204" pitchFamily="34" charset="0"/>
              </a:rPr>
              <a:t>ICP–OES </a:t>
            </a:r>
            <a:r>
              <a:rPr lang="en-US" b="1" dirty="0">
                <a:solidFill>
                  <a:srgbClr val="002060"/>
                </a:solidFill>
                <a:latin typeface="Arial Narrow" panose="020B0606020202030204" pitchFamily="34" charset="0"/>
              </a:rPr>
              <a:t>measurements, confirming the quantitative capability and reliability of the developed approach.</a:t>
            </a:r>
            <a:endParaRPr lang="sr-Cyrl-RS" b="1" dirty="0">
              <a:solidFill>
                <a:srgbClr val="002060"/>
              </a:solidFill>
              <a:latin typeface="Arial Narrow" panose="020B0606020202030204" pitchFamily="34" charset="0"/>
            </a:endParaRPr>
          </a:p>
          <a:p>
            <a:pPr algn="just">
              <a:spcAft>
                <a:spcPts val="500"/>
              </a:spcAft>
            </a:pPr>
            <a:r>
              <a:rPr lang="en-US" b="1" dirty="0">
                <a:solidFill>
                  <a:srgbClr val="002060"/>
                </a:solidFill>
                <a:latin typeface="Arial Narrow" panose="020B0606020202030204" pitchFamily="34" charset="0"/>
              </a:rPr>
              <a:t>The combination of experimental plasma diagnostics and matrix-matched calibration demonstrates the potential of </a:t>
            </a:r>
            <a:r>
              <a:rPr lang="en-US" b="1" i="1" dirty="0">
                <a:solidFill>
                  <a:srgbClr val="002060"/>
                </a:solidFill>
                <a:latin typeface="Arial Narrow" panose="020B0606020202030204" pitchFamily="34" charset="0"/>
              </a:rPr>
              <a:t>TEA CO₂ LIBS </a:t>
            </a:r>
            <a:r>
              <a:rPr lang="en-US" b="1" dirty="0">
                <a:solidFill>
                  <a:srgbClr val="002060"/>
                </a:solidFill>
                <a:latin typeface="Arial Narrow" panose="020B0606020202030204" pitchFamily="34" charset="0"/>
              </a:rPr>
              <a:t>as a rapid and effective tool for the investigation of complex plant-based materials and their elemental composition.</a:t>
            </a:r>
            <a:endParaRPr lang="sr-Latn-RS"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89079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621ed1-ae24-4a21-b80a-89d572d87e72">
      <Terms xmlns="http://schemas.microsoft.com/office/infopath/2007/PartnerControls"/>
    </lcf76f155ced4ddcb4097134ff3c332f>
    <TaxCatchAll xmlns="c9b645eb-e6fe-4b35-9d45-bd7394162d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57862AA191F54AA52D5C0E2D7CEB1F" ma:contentTypeVersion="10" ma:contentTypeDescription="Create a new document." ma:contentTypeScope="" ma:versionID="c4701db5f4a405b5075fcaf4a161effc">
  <xsd:schema xmlns:xsd="http://www.w3.org/2001/XMLSchema" xmlns:xs="http://www.w3.org/2001/XMLSchema" xmlns:p="http://schemas.microsoft.com/office/2006/metadata/properties" xmlns:ns2="98621ed1-ae24-4a21-b80a-89d572d87e72" xmlns:ns3="c9b645eb-e6fe-4b35-9d45-bd7394162d21" targetNamespace="http://schemas.microsoft.com/office/2006/metadata/properties" ma:root="true" ma:fieldsID="a24117f40ff39982805e5b34d505a45f" ns2:_="" ns3:_="">
    <xsd:import namespace="98621ed1-ae24-4a21-b80a-89d572d87e72"/>
    <xsd:import namespace="c9b645eb-e6fe-4b35-9d45-bd7394162d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621ed1-ae24-4a21-b80a-89d572d87e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d12074c-465b-416e-9d23-57714290b90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b645eb-e6fe-4b35-9d45-bd7394162d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b2c372-95c0-40b3-bff4-85b80379a6b7}" ma:internalName="TaxCatchAll" ma:showField="CatchAllData" ma:web="c9b645eb-e6fe-4b35-9d45-bd7394162d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B685D-6988-492A-BD65-CEF42B10809E}">
  <ds:schemaRefs>
    <ds:schemaRef ds:uri="http://schemas.microsoft.com/sharepoint/v3/contenttype/forms"/>
  </ds:schemaRefs>
</ds:datastoreItem>
</file>

<file path=customXml/itemProps2.xml><?xml version="1.0" encoding="utf-8"?>
<ds:datastoreItem xmlns:ds="http://schemas.openxmlformats.org/officeDocument/2006/customXml" ds:itemID="{2BDCA87D-57B8-4510-9665-9E75299929F1}">
  <ds:schemaRefs>
    <ds:schemaRef ds:uri="c9b645eb-e6fe-4b35-9d45-bd7394162d21"/>
    <ds:schemaRef ds:uri="http://purl.org/dc/terms/"/>
    <ds:schemaRef ds:uri="http://schemas.microsoft.com/office/2006/metadata/properties"/>
    <ds:schemaRef ds:uri="http://purl.org/dc/dcmitype/"/>
    <ds:schemaRef ds:uri="http://www.w3.org/XML/1998/namespace"/>
    <ds:schemaRef ds:uri="98621ed1-ae24-4a21-b80a-89d572d87e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BDDFABCD-E61D-4C98-9315-A1FFA7431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621ed1-ae24-4a21-b80a-89d572d87e72"/>
    <ds:schemaRef ds:uri="c9b645eb-e6fe-4b35-9d45-bd7394162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456</TotalTime>
  <Words>1179</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PF BeauSans Pro</vt:lpstr>
      <vt:lpstr>Aptos</vt:lpstr>
      <vt:lpstr>Arial Narrow</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&amp; instructions for e-poster</dc:title>
  <dc:creator>Marinela Cvetanoska</dc:creator>
  <cp:lastModifiedBy>Korisnik</cp:lastModifiedBy>
  <cp:revision>57</cp:revision>
  <dcterms:created xsi:type="dcterms:W3CDTF">2025-07-07T08:04:39Z</dcterms:created>
  <dcterms:modified xsi:type="dcterms:W3CDTF">2026-07-07T09:45:42Z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0x0101005B57862AA191F54AA52D5C0E2D7CEB1F</vt:lpwstr>
  </property>
</Properties>
</file>