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Palatino Linotype" panose="02040502050505030304" pitchFamily="18" charset="0"/>
      <p:regular r:id="rId11"/>
      <p:bold r:id="rId12"/>
      <p:italic r:id="rId13"/>
      <p:boldItalic r:id="rId14"/>
    </p:embeddedFont>
    <p:embeddedFont>
      <p:font typeface="PF BeauSans Pro" panose="02000800000000020004" charset="0"/>
      <p:bold r:id="rId15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156082"/>
    <a:srgbClr val="DCEAF7"/>
    <a:srgbClr val="002060"/>
    <a:srgbClr val="FFFFE7"/>
    <a:srgbClr val="FFFF99"/>
    <a:srgbClr val="1B2A4A"/>
    <a:srgbClr val="24304F"/>
    <a:srgbClr val="E9F8E4"/>
    <a:srgbClr val="F8E4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491" autoAdjust="0"/>
  </p:normalViewPr>
  <p:slideViewPr>
    <p:cSldViewPr snapToGrid="0" showGuides="1">
      <p:cViewPr varScale="1">
        <p:scale>
          <a:sx n="76" d="100"/>
          <a:sy n="76" d="100"/>
        </p:scale>
        <p:origin x="89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x-none" smtClean="0"/>
              <a:t>9/14/2026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62564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270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9/14/2026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9/14/2026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9/14/2026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9/14/2026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9/14/2026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9/14/2026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9/14/2026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9/14/2026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9/14/2026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9/14/2026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t>9/14/2026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x-none" smtClean="0"/>
              <a:t>9/14/2026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slide" Target="slide5.xml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5.png"/><Relationship Id="rId17" Type="http://schemas.openxmlformats.org/officeDocument/2006/relationships/image" Target="../media/image8.png"/><Relationship Id="rId2" Type="http://schemas.openxmlformats.org/officeDocument/2006/relationships/image" Target="../media/image1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40.png"/><Relationship Id="rId5" Type="http://schemas.openxmlformats.org/officeDocument/2006/relationships/image" Target="../media/image20.png"/><Relationship Id="rId15" Type="http://schemas.openxmlformats.org/officeDocument/2006/relationships/image" Target="../media/image6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4.png"/><Relationship Id="rId14" Type="http://schemas.openxmlformats.org/officeDocument/2006/relationships/image" Target="../media/image5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33CC33"/>
                </a:solidFill>
                <a:latin typeface="PF BeauSans Pro" panose="02000800000000020004" charset="0"/>
                <a:cs typeface="Times New Roman" panose="02020603050405020304" pitchFamily="18" charset="0"/>
              </a:rPr>
              <a:t>28</a:t>
            </a:r>
            <a:r>
              <a:rPr lang="en-US" sz="1600" baseline="30000" dirty="0">
                <a:solidFill>
                  <a:srgbClr val="33CC33"/>
                </a:solidFill>
                <a:latin typeface="PF BeauSans Pro" panose="02000800000000020004" charset="0"/>
                <a:cs typeface="Times New Roman" panose="02020603050405020304" pitchFamily="18" charset="0"/>
              </a:rPr>
              <a:t>th</a:t>
            </a:r>
            <a:r>
              <a:rPr lang="en-US" sz="1600" dirty="0">
                <a:solidFill>
                  <a:srgbClr val="33CC33"/>
                </a:solidFill>
                <a:latin typeface="PF BeauSans Pro" panose="02000800000000020004" charset="0"/>
                <a:cs typeface="Times New Roman" panose="02020603050405020304" pitchFamily="18" charset="0"/>
              </a:rPr>
              <a:t> Congress of SCTM, 23-26 September, </a:t>
            </a:r>
            <a:r>
              <a:rPr lang="en-US" sz="1600" dirty="0" err="1">
                <a:solidFill>
                  <a:srgbClr val="33CC33"/>
                </a:solidFill>
                <a:latin typeface="PF BeauSans Pro" panose="02000800000000020004" charset="0"/>
                <a:cs typeface="Times New Roman" panose="02020603050405020304" pitchFamily="18" charset="0"/>
              </a:rPr>
              <a:t>Ohrid</a:t>
            </a:r>
            <a:r>
              <a:rPr lang="en-US" sz="1600" dirty="0">
                <a:solidFill>
                  <a:srgbClr val="33CC33"/>
                </a:solidFill>
                <a:latin typeface="PF BeauSans Pro" panose="02000800000000020004" charset="0"/>
                <a:cs typeface="Times New Roman" panose="02020603050405020304" pitchFamily="18" charset="0"/>
              </a:rPr>
              <a:t>, Macedonia</a:t>
            </a:r>
            <a:endParaRPr lang="mk-MK" sz="1600" dirty="0">
              <a:solidFill>
                <a:srgbClr val="33CC33"/>
              </a:solidFill>
              <a:latin typeface="PF BeauSans Pro" panose="02000800000000020004" charset="0"/>
              <a:cs typeface="Times New Roman" panose="02020603050405020304" pitchFamily="18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217" y="399944"/>
            <a:ext cx="11371488" cy="47672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 b="1" cap="all" dirty="0">
                <a:solidFill>
                  <a:schemeClr val="accent5"/>
                </a:solidFill>
                <a:latin typeface="PF BeauSans Pro" panose="02000800000000020004" charset="0"/>
                <a:cs typeface="Arial" panose="020B0604020202020204" pitchFamily="34" charset="0"/>
              </a:rPr>
              <a:t>Electrodeposition</a:t>
            </a:r>
            <a:r>
              <a:rPr lang="en-US" sz="2200" b="1" cap="all" dirty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 of Metals from Lunar Regolith Dissolved in Reline </a:t>
            </a:r>
            <a:endParaRPr lang="en-US" sz="2200" b="1" cap="all" dirty="0">
              <a:solidFill>
                <a:schemeClr val="accent5"/>
              </a:solidFill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2655"/>
            <a:ext cx="12192000" cy="86177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</a:pPr>
            <a:r>
              <a:rPr lang="en-GB" sz="1400" u="sng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Vesna S</a:t>
            </a:r>
            <a:r>
              <a:rPr lang="sr-Cyrl-RS" sz="1400" u="sng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. </a:t>
            </a:r>
            <a:r>
              <a:rPr lang="en-GB" sz="1400" u="sng" dirty="0" err="1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Cvetkovi</a:t>
            </a:r>
            <a:r>
              <a:rPr lang="sr-Cyrl-RS" sz="1400" b="1" u="sng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ć</a:t>
            </a:r>
            <a:r>
              <a:rPr lang="en-US" sz="1400" u="sng" baseline="300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1</a:t>
            </a:r>
            <a:r>
              <a:rPr lang="sr-Cyrl-RS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, </a:t>
            </a:r>
            <a:r>
              <a:rPr lang="en-GB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Nata</a:t>
            </a:r>
            <a:r>
              <a:rPr lang="sr-Cyrl-RS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š</a:t>
            </a:r>
            <a:r>
              <a:rPr lang="en-GB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a M</a:t>
            </a:r>
            <a:r>
              <a:rPr lang="sr-Cyrl-RS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. </a:t>
            </a:r>
            <a:r>
              <a:rPr lang="en-US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Petrovi</a:t>
            </a:r>
            <a:r>
              <a:rPr lang="en-US" sz="1400" b="1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ć</a:t>
            </a:r>
            <a:r>
              <a:rPr lang="en-US" sz="1400" baseline="300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1</a:t>
            </a:r>
            <a:r>
              <a:rPr lang="sr-Cyrl-RS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, </a:t>
            </a:r>
            <a:r>
              <a:rPr lang="en-GB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Ksenija Mili</a:t>
            </a:r>
            <a:r>
              <a:rPr lang="en-US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c</a:t>
            </a:r>
            <a:r>
              <a:rPr lang="en-GB" sz="1400" dirty="0" err="1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evi</a:t>
            </a:r>
            <a:r>
              <a:rPr lang="en-US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c </a:t>
            </a:r>
            <a:r>
              <a:rPr lang="en-GB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Neumann</a:t>
            </a:r>
            <a:r>
              <a:rPr lang="en-GB" sz="1400" baseline="300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2</a:t>
            </a:r>
            <a:r>
              <a:rPr lang="sr-Cyrl-RS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, </a:t>
            </a:r>
            <a:r>
              <a:rPr lang="en-GB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Bernd Friedrich</a:t>
            </a:r>
            <a:r>
              <a:rPr lang="en-GB" sz="1400" baseline="300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3</a:t>
            </a:r>
            <a:r>
              <a:rPr lang="sr-Cyrl-RS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, </a:t>
            </a:r>
            <a:r>
              <a:rPr lang="en-GB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Jovan N</a:t>
            </a:r>
            <a:r>
              <a:rPr lang="sr-Cyrl-RS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. </a:t>
            </a:r>
            <a:r>
              <a:rPr lang="en-GB" sz="14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Jovi</a:t>
            </a:r>
            <a:r>
              <a:rPr lang="sr-Cyrl-RS" sz="1400" b="1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ć</a:t>
            </a:r>
            <a:r>
              <a:rPr lang="en-GB" sz="1400" dirty="0" err="1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evi</a:t>
            </a:r>
            <a:r>
              <a:rPr lang="sr-Cyrl-RS" sz="1400" b="1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ć</a:t>
            </a:r>
            <a:r>
              <a:rPr lang="en-US" sz="1400" baseline="30000" dirty="0">
                <a:effectLst/>
                <a:latin typeface="PF BeauSans Pro" panose="02000800000000020004" charset="0"/>
                <a:ea typeface="Times New Roman" panose="02020603050405020304" pitchFamily="18" charset="0"/>
                <a:cs typeface="Tahoma" panose="020B0604030504040204" pitchFamily="34" charset="0"/>
              </a:rPr>
              <a:t>1</a:t>
            </a:r>
            <a:endParaRPr lang="en-US" sz="1400" dirty="0">
              <a:effectLst/>
              <a:latin typeface="PF BeauSans Pro" panose="020008000000000200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baseline="30000" dirty="0">
                <a:solidFill>
                  <a:srgbClr val="156082"/>
                </a:solidFill>
                <a:latin typeface="PF BeauSans Pro" panose="02000800000000020004" charset="0"/>
                <a:cs typeface="Arial" panose="020B0604020202020204" pitchFamily="34" charset="0"/>
              </a:rPr>
              <a:t>1</a:t>
            </a:r>
            <a:r>
              <a:rPr lang="en-US" sz="1200" dirty="0">
                <a:solidFill>
                  <a:srgbClr val="156082"/>
                </a:solidFill>
                <a:latin typeface="PF BeauSans Pro" panose="02000800000000020004" charset="0"/>
                <a:cs typeface="Arial" panose="020B0604020202020204" pitchFamily="34" charset="0"/>
              </a:rPr>
              <a:t>Department of Electrochemistry, Institute of Chemistry, Technology and Metallurgy, National Institute of the RS, University of Belgrade, Serbia; v.cvetkovic@ihtm.bg.ac.rs; </a:t>
            </a:r>
            <a:r>
              <a:rPr lang="en-US" sz="1200" baseline="30000" dirty="0">
                <a:solidFill>
                  <a:srgbClr val="156082"/>
                </a:solidFill>
                <a:latin typeface="PF BeauSans Pro" panose="02000800000000020004" charset="0"/>
                <a:cs typeface="Arial" panose="020B0604020202020204" pitchFamily="34" charset="0"/>
              </a:rPr>
              <a:t>2</a:t>
            </a:r>
            <a:r>
              <a:rPr lang="en-US" sz="1200" dirty="0">
                <a:solidFill>
                  <a:srgbClr val="156082"/>
                </a:solidFill>
                <a:latin typeface="PF BeauSans Pro" panose="02000800000000020004" charset="0"/>
                <a:cs typeface="Arial" panose="020B0604020202020204" pitchFamily="34" charset="0"/>
              </a:rPr>
              <a:t>CEOS UG, Munich, Germany; </a:t>
            </a:r>
            <a:r>
              <a:rPr lang="en-US" sz="1200" baseline="30000" dirty="0">
                <a:solidFill>
                  <a:srgbClr val="156082"/>
                </a:solidFill>
                <a:latin typeface="PF BeauSans Pro" panose="02000800000000020004" charset="0"/>
                <a:cs typeface="Arial" panose="020B0604020202020204" pitchFamily="34" charset="0"/>
              </a:rPr>
              <a:t>3</a:t>
            </a:r>
            <a:r>
              <a:rPr lang="en-US" sz="1200" dirty="0">
                <a:solidFill>
                  <a:srgbClr val="156082"/>
                </a:solidFill>
                <a:latin typeface="PF BeauSans Pro" panose="02000800000000020004" charset="0"/>
                <a:cs typeface="Arial" panose="020B0604020202020204" pitchFamily="34" charset="0"/>
              </a:rPr>
              <a:t>IME Process Metallurgy and Metal Recycling, RWTH Aachen University, </a:t>
            </a:r>
            <a:r>
              <a:rPr lang="en-US" sz="1200" dirty="0" err="1">
                <a:solidFill>
                  <a:srgbClr val="156082"/>
                </a:solidFill>
                <a:latin typeface="PF BeauSans Pro" panose="02000800000000020004" charset="0"/>
                <a:cs typeface="Arial" panose="020B0604020202020204" pitchFamily="34" charset="0"/>
              </a:rPr>
              <a:t>Intzestrasse</a:t>
            </a:r>
            <a:r>
              <a:rPr lang="en-US" sz="1200" dirty="0">
                <a:solidFill>
                  <a:srgbClr val="156082"/>
                </a:solidFill>
                <a:latin typeface="PF BeauSans Pro" panose="02000800000000020004" charset="0"/>
                <a:cs typeface="Arial" panose="020B0604020202020204" pitchFamily="34" charset="0"/>
              </a:rPr>
              <a:t> 3, 52056 Aachen, Germany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8" y="167336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07327181"/>
                  </p:ext>
                </p:extLst>
              </p:nvPr>
            </p:nvGraphicFramePr>
            <p:xfrm>
              <a:off x="1925317" y="1724817"/>
              <a:ext cx="4095115" cy="2504836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095115" cy="250483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7" y="1724817"/>
                <a:ext cx="4095115" cy="250483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8066288"/>
                  </p:ext>
                </p:extLst>
              </p:nvPr>
            </p:nvGraphicFramePr>
            <p:xfrm>
              <a:off x="6410962" y="1724817"/>
              <a:ext cx="4095114" cy="2504834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095114" cy="250483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2" y="1724817"/>
                <a:ext cx="4095114" cy="250483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09901958"/>
                  </p:ext>
                </p:extLst>
              </p:nvPr>
            </p:nvGraphicFramePr>
            <p:xfrm>
              <a:off x="1932458" y="4331095"/>
              <a:ext cx="4096800" cy="2514422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096800" cy="251442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2458" y="4331095"/>
                <a:ext cx="4096800" cy="251442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77867287"/>
                  </p:ext>
                </p:extLst>
              </p:nvPr>
            </p:nvGraphicFramePr>
            <p:xfrm>
              <a:off x="6410962" y="4339438"/>
              <a:ext cx="4096800" cy="2492461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096800" cy="249246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2" y="4339438"/>
                <a:ext cx="4096800" cy="249246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8BF8A5E2-087B-CF11-6BFC-1C4EC1CEE46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3218" y="5471153"/>
            <a:ext cx="883997" cy="9083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B79F81-2CE1-0405-27FD-C42D364B268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939434" y="5097945"/>
            <a:ext cx="969348" cy="9754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39CE48-EF88-6A70-82EA-427DA6D8819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872882" y="6141771"/>
            <a:ext cx="1371719" cy="4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04" y="12739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&amp; Aim</a:t>
            </a:r>
          </a:p>
        </p:txBody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268BE679-68AC-6C79-101D-CC6D59EC7A8F}"/>
              </a:ext>
            </a:extLst>
          </p:cNvPr>
          <p:cNvSpPr/>
          <p:nvPr/>
        </p:nvSpPr>
        <p:spPr>
          <a:xfrm>
            <a:off x="132430" y="3705305"/>
            <a:ext cx="5948330" cy="1341866"/>
          </a:xfrm>
          <a:prstGeom prst="rect">
            <a:avLst/>
          </a:prstGeom>
          <a:solidFill>
            <a:srgbClr val="DCEAF7"/>
          </a:solidFill>
          <a:ln/>
        </p:spPr>
        <p:txBody>
          <a:bodyPr wrap="square" rtlCol="0" anchor="t"/>
          <a:lstStyle/>
          <a:p>
            <a:pPr algn="just">
              <a:lnSpc>
                <a:spcPct val="115000"/>
              </a:lnSpc>
              <a:spcAft>
                <a:spcPts val="1400"/>
              </a:spcAft>
              <a:buSzPct val="100000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Molten salt electrolysis (MSE) is currently the most widely used approach for obtaining oxygen and high-purity metals from terrestrial materials, and its direct application to lunar regolith — known as the Magma process.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BBFE891-17BF-5165-6244-10DFB5AE7AA2}"/>
              </a:ext>
            </a:extLst>
          </p:cNvPr>
          <p:cNvSpPr txBox="1"/>
          <p:nvPr/>
        </p:nvSpPr>
        <p:spPr>
          <a:xfrm>
            <a:off x="246773" y="5285232"/>
            <a:ext cx="11862343" cy="1328023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investigation focuses on the dissolution of lunar regolith in the DESs and determines the reversible (equilibrium) potentials of dissolved metals 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ChCl:Urea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 there is no existing data on this topic. The successful recovery of high-purity silica as well as additional valuable metals present in regolith, which could be useful for various extraterrestrial technological and industrial applications. </a:t>
            </a:r>
          </a:p>
        </p:txBody>
      </p:sp>
      <p:sp>
        <p:nvSpPr>
          <p:cNvPr id="61" name="Shape 22">
            <a:extLst>
              <a:ext uri="{FF2B5EF4-FFF2-40B4-BE49-F238E27FC236}">
                <a16:creationId xmlns:a16="http://schemas.microsoft.com/office/drawing/2014/main" id="{234CC844-F404-7D04-8C0C-C5B3164643B8}"/>
              </a:ext>
            </a:extLst>
          </p:cNvPr>
          <p:cNvSpPr/>
          <p:nvPr/>
        </p:nvSpPr>
        <p:spPr>
          <a:xfrm>
            <a:off x="6301148" y="1207008"/>
            <a:ext cx="817524" cy="758166"/>
          </a:xfrm>
          <a:prstGeom prst="ellipse">
            <a:avLst/>
          </a:prstGeom>
          <a:solidFill>
            <a:srgbClr val="156082"/>
          </a:solidFill>
          <a:ln/>
        </p:spPr>
      </p:sp>
      <p:pic>
        <p:nvPicPr>
          <p:cNvPr id="62" name="Image 1" descr="preencoded.png">
            <a:extLst>
              <a:ext uri="{FF2B5EF4-FFF2-40B4-BE49-F238E27FC236}">
                <a16:creationId xmlns:a16="http://schemas.microsoft.com/office/drawing/2014/main" id="{C6A082E9-D7BC-3690-3173-2543C15EE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6723" y="1468708"/>
            <a:ext cx="274320" cy="274320"/>
          </a:xfrm>
          <a:prstGeom prst="rect">
            <a:avLst/>
          </a:prstGeom>
        </p:spPr>
      </p:pic>
      <p:sp>
        <p:nvSpPr>
          <p:cNvPr id="63" name="Text 23">
            <a:extLst>
              <a:ext uri="{FF2B5EF4-FFF2-40B4-BE49-F238E27FC236}">
                <a16:creationId xmlns:a16="http://schemas.microsoft.com/office/drawing/2014/main" id="{4806249D-1753-696F-087A-936D6EE8AA85}"/>
              </a:ext>
            </a:extLst>
          </p:cNvPr>
          <p:cNvSpPr/>
          <p:nvPr/>
        </p:nvSpPr>
        <p:spPr>
          <a:xfrm>
            <a:off x="7056697" y="1302544"/>
            <a:ext cx="469881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Processing temperature: DES vs. molten-salt electrolysis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 24">
            <a:extLst>
              <a:ext uri="{FF2B5EF4-FFF2-40B4-BE49-F238E27FC236}">
                <a16:creationId xmlns:a16="http://schemas.microsoft.com/office/drawing/2014/main" id="{8F85ED09-18D6-A829-A196-47A25BBF2FF8}"/>
              </a:ext>
            </a:extLst>
          </p:cNvPr>
          <p:cNvSpPr/>
          <p:nvPr/>
        </p:nvSpPr>
        <p:spPr>
          <a:xfrm>
            <a:off x="6486495" y="20574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1573–1848 K</a:t>
            </a:r>
            <a:endParaRPr lang="en-US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 25">
            <a:extLst>
              <a:ext uri="{FF2B5EF4-FFF2-40B4-BE49-F238E27FC236}">
                <a16:creationId xmlns:a16="http://schemas.microsoft.com/office/drawing/2014/main" id="{BC00B75A-8243-0100-911C-E5B899038DAE}"/>
              </a:ext>
            </a:extLst>
          </p:cNvPr>
          <p:cNvSpPr/>
          <p:nvPr/>
        </p:nvSpPr>
        <p:spPr>
          <a:xfrm>
            <a:off x="6400800" y="2652546"/>
            <a:ext cx="3029684" cy="8371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Molten salt electrolysis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(Magma process)</a:t>
            </a:r>
          </a:p>
          <a:p>
            <a:pPr algn="just"/>
            <a:r>
              <a:rPr lang="en-US" sz="1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Expensive and hazardous for a lunar crew</a:t>
            </a:r>
          </a:p>
          <a:p>
            <a:pPr algn="just"/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 26">
            <a:extLst>
              <a:ext uri="{FF2B5EF4-FFF2-40B4-BE49-F238E27FC236}">
                <a16:creationId xmlns:a16="http://schemas.microsoft.com/office/drawing/2014/main" id="{74F50F62-17A7-80C8-E15B-2D56DBF63B38}"/>
              </a:ext>
            </a:extLst>
          </p:cNvPr>
          <p:cNvSpPr/>
          <p:nvPr/>
        </p:nvSpPr>
        <p:spPr>
          <a:xfrm>
            <a:off x="9196085" y="2045033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323–353 K</a:t>
            </a:r>
            <a:endParaRPr lang="en-US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 27">
            <a:extLst>
              <a:ext uri="{FF2B5EF4-FFF2-40B4-BE49-F238E27FC236}">
                <a16:creationId xmlns:a16="http://schemas.microsoft.com/office/drawing/2014/main" id="{B2A2DCF6-538A-347C-A2AD-FBA09413DEB2}"/>
              </a:ext>
            </a:extLst>
          </p:cNvPr>
          <p:cNvSpPr/>
          <p:nvPr/>
        </p:nvSpPr>
        <p:spPr>
          <a:xfrm>
            <a:off x="9248634" y="251779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Deep eutectic solvent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electrolysis (this study)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3A8ADE1-5549-6ECD-2410-5765034135B1}"/>
              </a:ext>
            </a:extLst>
          </p:cNvPr>
          <p:cNvSpPr txBox="1"/>
          <p:nvPr/>
        </p:nvSpPr>
        <p:spPr>
          <a:xfrm>
            <a:off x="6519248" y="3705305"/>
            <a:ext cx="54620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Recovered metals could support extraterrestrial industrial and technological applications, effectively bootstrapping more complex lunar infrastructure and operations.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F41AEA80-CAFB-F062-82F5-B7F1D9F8C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898" y="766250"/>
            <a:ext cx="3104956" cy="1656818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7DE2D9FC-5D86-7E1B-9C14-70E9DE7A9E22}"/>
              </a:ext>
            </a:extLst>
          </p:cNvPr>
          <p:cNvSpPr txBox="1"/>
          <p:nvPr/>
        </p:nvSpPr>
        <p:spPr>
          <a:xfrm>
            <a:off x="2785898" y="2494675"/>
            <a:ext cx="31575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Sustained human presence on the Moon requires in situ resource utilization (ISRU) of the metals present in lunar regolith.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337D443-C1E0-9237-0BF3-AEA1EE7ABC2B}"/>
              </a:ext>
            </a:extLst>
          </p:cNvPr>
          <p:cNvSpPr txBox="1"/>
          <p:nvPr/>
        </p:nvSpPr>
        <p:spPr>
          <a:xfrm>
            <a:off x="3472339" y="2176846"/>
            <a:ext cx="25128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https://doi.org/10.3390/aerospace13030223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4421C7E3-370D-0C8E-7EF7-D9FE02D2E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581" y="766249"/>
            <a:ext cx="2414692" cy="1656818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95BCBD64-3282-84FF-022C-8DB428ABFF8E}"/>
              </a:ext>
            </a:extLst>
          </p:cNvPr>
          <p:cNvSpPr txBox="1"/>
          <p:nvPr/>
        </p:nvSpPr>
        <p:spPr>
          <a:xfrm>
            <a:off x="1072048" y="2160651"/>
            <a:ext cx="25527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credits: NASA.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CCE7020-D911-CC01-1F62-01ADF3543BB5}"/>
              </a:ext>
            </a:extLst>
          </p:cNvPr>
          <p:cNvSpPr txBox="1"/>
          <p:nvPr/>
        </p:nvSpPr>
        <p:spPr>
          <a:xfrm>
            <a:off x="147671" y="2566370"/>
            <a:ext cx="24747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Regolith is abundant and accessible and rich in valuable oxides.</a:t>
            </a:r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A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Experimental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7235FAD-9916-0842-3A1F-95D712237058}"/>
              </a:ext>
            </a:extLst>
          </p:cNvPr>
          <p:cNvGrpSpPr/>
          <p:nvPr/>
        </p:nvGrpSpPr>
        <p:grpSpPr>
          <a:xfrm>
            <a:off x="4389059" y="2293053"/>
            <a:ext cx="608086" cy="744721"/>
            <a:chOff x="2759749" y="4708579"/>
            <a:chExt cx="608086" cy="74472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F0DB8C6-F8BB-F763-0B29-922ABB023D37}"/>
                </a:ext>
              </a:extLst>
            </p:cNvPr>
            <p:cNvGrpSpPr/>
            <p:nvPr/>
          </p:nvGrpSpPr>
          <p:grpSpPr>
            <a:xfrm>
              <a:off x="2759749" y="4708579"/>
              <a:ext cx="597878" cy="744721"/>
              <a:chOff x="2759749" y="4708579"/>
              <a:chExt cx="597878" cy="744721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AE6269F-3947-F6F3-CDA7-0CAF9ACEADC2}"/>
                  </a:ext>
                </a:extLst>
              </p:cNvPr>
              <p:cNvSpPr/>
              <p:nvPr/>
            </p:nvSpPr>
            <p:spPr>
              <a:xfrm>
                <a:off x="3053662" y="4908748"/>
                <a:ext cx="45719" cy="54455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0AF2AFB-C8FB-2CB8-8219-86DFAA96D832}"/>
                  </a:ext>
                </a:extLst>
              </p:cNvPr>
              <p:cNvSpPr/>
              <p:nvPr/>
            </p:nvSpPr>
            <p:spPr>
              <a:xfrm>
                <a:off x="2759749" y="4809688"/>
                <a:ext cx="175791" cy="5401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F88B7DA-1050-FEA5-09B8-C38952DC994B}"/>
                  </a:ext>
                </a:extLst>
              </p:cNvPr>
              <p:cNvSpPr/>
              <p:nvPr/>
            </p:nvSpPr>
            <p:spPr>
              <a:xfrm>
                <a:off x="2935541" y="4708579"/>
                <a:ext cx="281963" cy="19812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7FD2C35-8426-FD3E-E98F-3D0E5086CFDA}"/>
                  </a:ext>
                </a:extLst>
              </p:cNvPr>
              <p:cNvSpPr/>
              <p:nvPr/>
            </p:nvSpPr>
            <p:spPr>
              <a:xfrm>
                <a:off x="3217504" y="4771589"/>
                <a:ext cx="140123" cy="4571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7A0CD3CC-5799-CAF5-600B-271AEE1F2163}"/>
                  </a:ext>
                </a:extLst>
              </p:cNvPr>
              <p:cNvCxnSpPr>
                <a:stCxn id="12" idx="1"/>
                <a:endCxn id="12" idx="1"/>
              </p:cNvCxnSpPr>
              <p:nvPr/>
            </p:nvCxnSpPr>
            <p:spPr>
              <a:xfrm>
                <a:off x="2935541" y="4807639"/>
                <a:ext cx="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C74F691E-4682-20BE-1DE1-D85C9BA670FA}"/>
                  </a:ext>
                </a:extLst>
              </p:cNvPr>
              <p:cNvCxnSpPr>
                <a:stCxn id="12" idx="1"/>
                <a:endCxn id="12" idx="1"/>
              </p:cNvCxnSpPr>
              <p:nvPr/>
            </p:nvCxnSpPr>
            <p:spPr>
              <a:xfrm>
                <a:off x="2935541" y="4807639"/>
                <a:ext cx="0" cy="0"/>
              </a:xfrm>
              <a:prstGeom prst="line">
                <a:avLst/>
              </a:prstGeom>
              <a:ln w="1905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864D2D1-9741-77D9-3B71-DD039FBBC98A}"/>
                  </a:ext>
                </a:extLst>
              </p:cNvPr>
              <p:cNvCxnSpPr>
                <a:stCxn id="12" idx="1"/>
                <a:endCxn id="12" idx="1"/>
              </p:cNvCxnSpPr>
              <p:nvPr/>
            </p:nvCxnSpPr>
            <p:spPr>
              <a:xfrm>
                <a:off x="2935541" y="4807639"/>
                <a:ext cx="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732380C-1AC9-6D74-2E7B-EA4F2B59C16E}"/>
                </a:ext>
              </a:extLst>
            </p:cNvPr>
            <p:cNvCxnSpPr>
              <a:cxnSpLocks/>
            </p:cNvCxnSpPr>
            <p:nvPr/>
          </p:nvCxnSpPr>
          <p:spPr>
            <a:xfrm>
              <a:off x="3215435" y="4766908"/>
              <a:ext cx="0" cy="50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B80098A-6FAB-1D64-9969-AB8484498CC5}"/>
                </a:ext>
              </a:extLst>
            </p:cNvPr>
            <p:cNvCxnSpPr>
              <a:cxnSpLocks/>
            </p:cNvCxnSpPr>
            <p:nvPr/>
          </p:nvCxnSpPr>
          <p:spPr>
            <a:xfrm>
              <a:off x="2935404" y="4815239"/>
              <a:ext cx="0" cy="50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F8A41F8-35ED-C5DF-0BDB-9DAEF81168F7}"/>
                </a:ext>
              </a:extLst>
            </p:cNvPr>
            <p:cNvCxnSpPr>
              <a:cxnSpLocks/>
            </p:cNvCxnSpPr>
            <p:nvPr/>
          </p:nvCxnSpPr>
          <p:spPr>
            <a:xfrm>
              <a:off x="3053764" y="4902561"/>
              <a:ext cx="46800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54BDDFF-F026-47A3-1C0C-2A60B0459AD5}"/>
                </a:ext>
              </a:extLst>
            </p:cNvPr>
            <p:cNvCxnSpPr>
              <a:cxnSpLocks/>
            </p:cNvCxnSpPr>
            <p:nvPr/>
          </p:nvCxnSpPr>
          <p:spPr>
            <a:xfrm>
              <a:off x="3367835" y="4919308"/>
              <a:ext cx="0" cy="50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2DEEA0B-92A2-FAB7-2D6F-5CDCBD1D4E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43493" y="5453300"/>
              <a:ext cx="6605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Arrow: Striped Right 16">
            <a:extLst>
              <a:ext uri="{FF2B5EF4-FFF2-40B4-BE49-F238E27FC236}">
                <a16:creationId xmlns:a16="http://schemas.microsoft.com/office/drawing/2014/main" id="{8D5CA459-6508-DDDC-9372-63E541E15ED8}"/>
              </a:ext>
            </a:extLst>
          </p:cNvPr>
          <p:cNvSpPr/>
          <p:nvPr/>
        </p:nvSpPr>
        <p:spPr>
          <a:xfrm rot="960946" flipV="1">
            <a:off x="5728354" y="3667199"/>
            <a:ext cx="1591427" cy="109072"/>
          </a:xfrm>
          <a:prstGeom prst="stripedRightArrow">
            <a:avLst>
              <a:gd name="adj1" fmla="val 0"/>
              <a:gd name="adj2" fmla="val 50000"/>
            </a:avLst>
          </a:prstGeom>
          <a:ln w="28575">
            <a:solidFill>
              <a:srgbClr val="1B2A4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Striped Right 17">
            <a:extLst>
              <a:ext uri="{FF2B5EF4-FFF2-40B4-BE49-F238E27FC236}">
                <a16:creationId xmlns:a16="http://schemas.microsoft.com/office/drawing/2014/main" id="{E9B80910-4ABB-477C-2F41-B381249ED8DC}"/>
              </a:ext>
            </a:extLst>
          </p:cNvPr>
          <p:cNvSpPr/>
          <p:nvPr/>
        </p:nvSpPr>
        <p:spPr>
          <a:xfrm rot="1187722">
            <a:off x="2602796" y="3489592"/>
            <a:ext cx="2003363" cy="208320"/>
          </a:xfrm>
          <a:prstGeom prst="stripedRightArrow">
            <a:avLst/>
          </a:prstGeom>
          <a:ln>
            <a:solidFill>
              <a:srgbClr val="1B2A4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3548790-F9FB-7F03-7913-0BCADE320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75" y="1910468"/>
            <a:ext cx="2559406" cy="1883255"/>
          </a:xfrm>
          <a:prstGeom prst="rect">
            <a:avLst/>
          </a:prstGeom>
          <a:ln>
            <a:solidFill>
              <a:srgbClr val="1B2A4A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97498CD-919F-DF26-3592-D31E20B825B0}"/>
              </a:ext>
            </a:extLst>
          </p:cNvPr>
          <p:cNvSpPr txBox="1"/>
          <p:nvPr/>
        </p:nvSpPr>
        <p:spPr>
          <a:xfrm>
            <a:off x="3704936" y="2237047"/>
            <a:ext cx="4210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5B45DB-57EA-5D1C-19F8-6AFBB03D716F}"/>
              </a:ext>
            </a:extLst>
          </p:cNvPr>
          <p:cNvSpPr txBox="1"/>
          <p:nvPr/>
        </p:nvSpPr>
        <p:spPr>
          <a:xfrm>
            <a:off x="4944824" y="1422796"/>
            <a:ext cx="5840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E73A86-1085-CD73-DEB5-2E9FE03A9698}"/>
              </a:ext>
            </a:extLst>
          </p:cNvPr>
          <p:cNvSpPr txBox="1"/>
          <p:nvPr/>
        </p:nvSpPr>
        <p:spPr>
          <a:xfrm>
            <a:off x="5369540" y="1374032"/>
            <a:ext cx="5840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W.E.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E7354C-8C5B-A6D2-9CBB-213CDDE7B68C}"/>
              </a:ext>
            </a:extLst>
          </p:cNvPr>
          <p:cNvSpPr txBox="1"/>
          <p:nvPr/>
        </p:nvSpPr>
        <p:spPr>
          <a:xfrm>
            <a:off x="6140296" y="2150354"/>
            <a:ext cx="13275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Thermocouple</a:t>
            </a:r>
            <a:r>
              <a:rPr lang="en-US" sz="1200" dirty="0">
                <a:solidFill>
                  <a:srgbClr val="000000"/>
                </a:solidFill>
                <a:latin typeface="Palatino Linotype" panose="0204050205050503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9B7863-53AB-57F8-5594-49430E2F4214}"/>
              </a:ext>
            </a:extLst>
          </p:cNvPr>
          <p:cNvSpPr txBox="1"/>
          <p:nvPr/>
        </p:nvSpPr>
        <p:spPr>
          <a:xfrm>
            <a:off x="5734972" y="1648694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R.E.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38415C-8C4C-7E38-97C9-B44AC9240531}"/>
              </a:ext>
            </a:extLst>
          </p:cNvPr>
          <p:cNvSpPr txBox="1"/>
          <p:nvPr/>
        </p:nvSpPr>
        <p:spPr>
          <a:xfrm>
            <a:off x="4571012" y="1891699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6C2683-A852-3E82-FA7C-FF47772FF887}"/>
              </a:ext>
            </a:extLst>
          </p:cNvPr>
          <p:cNvSpPr/>
          <p:nvPr/>
        </p:nvSpPr>
        <p:spPr>
          <a:xfrm>
            <a:off x="5250901" y="2584332"/>
            <a:ext cx="82310" cy="3575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7" name="Flowchart: Magnetic Disk 26">
            <a:extLst>
              <a:ext uri="{FF2B5EF4-FFF2-40B4-BE49-F238E27FC236}">
                <a16:creationId xmlns:a16="http://schemas.microsoft.com/office/drawing/2014/main" id="{ED902350-3414-0213-4414-B3A072EAC249}"/>
              </a:ext>
            </a:extLst>
          </p:cNvPr>
          <p:cNvSpPr/>
          <p:nvPr/>
        </p:nvSpPr>
        <p:spPr>
          <a:xfrm>
            <a:off x="4208501" y="4081139"/>
            <a:ext cx="2249419" cy="488447"/>
          </a:xfrm>
          <a:prstGeom prst="flowChartMagneticDisk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perspectiveRelaxedModerately"/>
              <a:lightRig rig="threePt" dir="t"/>
            </a:scene3d>
          </a:bodyPr>
          <a:lstStyle/>
          <a:p>
            <a:pPr algn="ctr"/>
            <a:endParaRPr lang="en-US" sz="1351"/>
          </a:p>
        </p:txBody>
      </p:sp>
      <p:sp>
        <p:nvSpPr>
          <p:cNvPr id="28" name="Flowchart: Magnetic Disk 27">
            <a:extLst>
              <a:ext uri="{FF2B5EF4-FFF2-40B4-BE49-F238E27FC236}">
                <a16:creationId xmlns:a16="http://schemas.microsoft.com/office/drawing/2014/main" id="{ABBDB214-4FDF-2FF8-E047-E34E6079DC53}"/>
              </a:ext>
            </a:extLst>
          </p:cNvPr>
          <p:cNvSpPr/>
          <p:nvPr/>
        </p:nvSpPr>
        <p:spPr>
          <a:xfrm>
            <a:off x="4604547" y="3005906"/>
            <a:ext cx="1457325" cy="1211022"/>
          </a:xfrm>
          <a:prstGeom prst="flowChartMagneticDisk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bg1">
                  <a:lumMod val="85000"/>
                </a:schemeClr>
              </a:gs>
              <a:gs pos="91602">
                <a:srgbClr val="979797"/>
              </a:gs>
              <a:gs pos="83000">
                <a:srgbClr val="979797"/>
              </a:gs>
              <a:gs pos="43364">
                <a:srgbClr val="F5F5F5"/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>
            <a:solidFill>
              <a:srgbClr val="979797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9FBE6FC-FFAF-0E56-A8EE-5CDC150BE357}"/>
              </a:ext>
            </a:extLst>
          </p:cNvPr>
          <p:cNvCxnSpPr>
            <a:cxnSpLocks/>
          </p:cNvCxnSpPr>
          <p:nvPr/>
        </p:nvCxnSpPr>
        <p:spPr>
          <a:xfrm>
            <a:off x="5019339" y="1971716"/>
            <a:ext cx="0" cy="113785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Flowchart: Process 29">
            <a:extLst>
              <a:ext uri="{FF2B5EF4-FFF2-40B4-BE49-F238E27FC236}">
                <a16:creationId xmlns:a16="http://schemas.microsoft.com/office/drawing/2014/main" id="{3EA6253F-5A71-D98A-4610-336F60F115D2}"/>
              </a:ext>
            </a:extLst>
          </p:cNvPr>
          <p:cNvSpPr/>
          <p:nvPr/>
        </p:nvSpPr>
        <p:spPr>
          <a:xfrm>
            <a:off x="4807024" y="3109569"/>
            <a:ext cx="407081" cy="506389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1" name="Cylinder 30">
            <a:extLst>
              <a:ext uri="{FF2B5EF4-FFF2-40B4-BE49-F238E27FC236}">
                <a16:creationId xmlns:a16="http://schemas.microsoft.com/office/drawing/2014/main" id="{5035B276-F3B9-278F-4815-0A9603E21F22}"/>
              </a:ext>
            </a:extLst>
          </p:cNvPr>
          <p:cNvSpPr/>
          <p:nvPr/>
        </p:nvSpPr>
        <p:spPr>
          <a:xfrm>
            <a:off x="4610571" y="2476541"/>
            <a:ext cx="1457325" cy="1736802"/>
          </a:xfrm>
          <a:prstGeom prst="ca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2" name="Cylinder 31">
            <a:extLst>
              <a:ext uri="{FF2B5EF4-FFF2-40B4-BE49-F238E27FC236}">
                <a16:creationId xmlns:a16="http://schemas.microsoft.com/office/drawing/2014/main" id="{0CC8411D-13BD-9948-E87D-0F9CB588B522}"/>
              </a:ext>
            </a:extLst>
          </p:cNvPr>
          <p:cNvSpPr/>
          <p:nvPr/>
        </p:nvSpPr>
        <p:spPr>
          <a:xfrm>
            <a:off x="5647521" y="2136881"/>
            <a:ext cx="109208" cy="1554226"/>
          </a:xfrm>
          <a:prstGeom prst="ca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09851B2-A452-1AF3-3D76-7B0D92C474A6}"/>
              </a:ext>
            </a:extLst>
          </p:cNvPr>
          <p:cNvCxnSpPr/>
          <p:nvPr/>
        </p:nvCxnSpPr>
        <p:spPr>
          <a:xfrm>
            <a:off x="5702125" y="1998381"/>
            <a:ext cx="0" cy="160945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83D1E69D-6E51-2152-8E7D-D746EC0B86B8}"/>
              </a:ext>
            </a:extLst>
          </p:cNvPr>
          <p:cNvSpPr/>
          <p:nvPr/>
        </p:nvSpPr>
        <p:spPr>
          <a:xfrm>
            <a:off x="5501890" y="1865870"/>
            <a:ext cx="41694" cy="1745547"/>
          </a:xfrm>
          <a:prstGeom prst="rect">
            <a:avLst/>
          </a:prstGeom>
          <a:solidFill>
            <a:srgbClr val="E0E0E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D578047-24F6-1D4D-D56C-BC65960646D2}"/>
              </a:ext>
            </a:extLst>
          </p:cNvPr>
          <p:cNvSpPr/>
          <p:nvPr/>
        </p:nvSpPr>
        <p:spPr>
          <a:xfrm>
            <a:off x="5313529" y="1875450"/>
            <a:ext cx="41694" cy="1745547"/>
          </a:xfrm>
          <a:prstGeom prst="rect">
            <a:avLst/>
          </a:prstGeom>
          <a:solidFill>
            <a:srgbClr val="DB5D25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6" name="Flowchart: Magnetic Disk 35">
            <a:extLst>
              <a:ext uri="{FF2B5EF4-FFF2-40B4-BE49-F238E27FC236}">
                <a16:creationId xmlns:a16="http://schemas.microsoft.com/office/drawing/2014/main" id="{B8ED6EF8-023B-95FE-79B7-38764E741036}"/>
              </a:ext>
            </a:extLst>
          </p:cNvPr>
          <p:cNvSpPr/>
          <p:nvPr/>
        </p:nvSpPr>
        <p:spPr>
          <a:xfrm>
            <a:off x="4610571" y="2518376"/>
            <a:ext cx="1457325" cy="347740"/>
          </a:xfrm>
          <a:prstGeom prst="flowChartMagneticDisk">
            <a:avLst/>
          </a:prstGeom>
          <a:gradFill flip="none" rotWithShape="1">
            <a:gsLst>
              <a:gs pos="0">
                <a:schemeClr val="bg1"/>
              </a:gs>
              <a:gs pos="74000">
                <a:schemeClr val="bg1"/>
              </a:gs>
              <a:gs pos="83000">
                <a:schemeClr val="bg1"/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  <a:prstDash val="solid"/>
          </a:ln>
          <a:scene3d>
            <a:camera prst="perspectiveAbove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3D07AE1-88AE-965A-6F99-DCC89B22D05B}"/>
              </a:ext>
            </a:extLst>
          </p:cNvPr>
          <p:cNvCxnSpPr/>
          <p:nvPr/>
        </p:nvCxnSpPr>
        <p:spPr>
          <a:xfrm flipV="1">
            <a:off x="5527097" y="1793899"/>
            <a:ext cx="229632" cy="2044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3C28EBE-1BE2-8794-827D-6EB1ACE2F1CE}"/>
              </a:ext>
            </a:extLst>
          </p:cNvPr>
          <p:cNvCxnSpPr/>
          <p:nvPr/>
        </p:nvCxnSpPr>
        <p:spPr>
          <a:xfrm>
            <a:off x="5756729" y="2275380"/>
            <a:ext cx="44514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9A062FE-BC04-D8CC-BD7D-3EC971583E43}"/>
              </a:ext>
            </a:extLst>
          </p:cNvPr>
          <p:cNvCxnSpPr>
            <a:cxnSpLocks/>
            <a:stCxn id="30" idx="1"/>
          </p:cNvCxnSpPr>
          <p:nvPr/>
        </p:nvCxnSpPr>
        <p:spPr>
          <a:xfrm flipV="1">
            <a:off x="4807024" y="3109568"/>
            <a:ext cx="339158" cy="2531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1C425F1-CC69-83EA-B489-D9D0C2AE17F8}"/>
              </a:ext>
            </a:extLst>
          </p:cNvPr>
          <p:cNvCxnSpPr/>
          <p:nvPr/>
        </p:nvCxnSpPr>
        <p:spPr>
          <a:xfrm flipV="1">
            <a:off x="4810037" y="3309526"/>
            <a:ext cx="407081" cy="2923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FA43534-692C-757F-074B-A776A3A4ABFE}"/>
              </a:ext>
            </a:extLst>
          </p:cNvPr>
          <p:cNvCxnSpPr>
            <a:cxnSpLocks/>
          </p:cNvCxnSpPr>
          <p:nvPr/>
        </p:nvCxnSpPr>
        <p:spPr>
          <a:xfrm flipV="1">
            <a:off x="4823917" y="3200943"/>
            <a:ext cx="376289" cy="2653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907CD65-DE94-69AE-5AEA-74DB2D3CFC1A}"/>
              </a:ext>
            </a:extLst>
          </p:cNvPr>
          <p:cNvCxnSpPr/>
          <p:nvPr/>
        </p:nvCxnSpPr>
        <p:spPr>
          <a:xfrm flipV="1">
            <a:off x="4907281" y="1998381"/>
            <a:ext cx="0" cy="3135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B518BC6-19B4-3482-F1B7-454712E24452}"/>
              </a:ext>
            </a:extLst>
          </p:cNvPr>
          <p:cNvCxnSpPr/>
          <p:nvPr/>
        </p:nvCxnSpPr>
        <p:spPr>
          <a:xfrm flipV="1">
            <a:off x="5350666" y="1648694"/>
            <a:ext cx="176431" cy="2773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D94256E-DA89-6612-025E-51D636ADE128}"/>
              </a:ext>
            </a:extLst>
          </p:cNvPr>
          <p:cNvCxnSpPr>
            <a:endCxn id="21" idx="2"/>
          </p:cNvCxnSpPr>
          <p:nvPr/>
        </p:nvCxnSpPr>
        <p:spPr>
          <a:xfrm flipV="1">
            <a:off x="5041201" y="1730573"/>
            <a:ext cx="195644" cy="358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D09FE7F-8E03-5318-0BD6-A985C83EB529}"/>
              </a:ext>
            </a:extLst>
          </p:cNvPr>
          <p:cNvSpPr txBox="1"/>
          <p:nvPr/>
        </p:nvSpPr>
        <p:spPr>
          <a:xfrm>
            <a:off x="4624346" y="3848898"/>
            <a:ext cx="149038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1B2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Reline + Regolith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8B3A23C-882D-E9FE-7871-281A98BB0D39}"/>
              </a:ext>
            </a:extLst>
          </p:cNvPr>
          <p:cNvSpPr txBox="1"/>
          <p:nvPr/>
        </p:nvSpPr>
        <p:spPr>
          <a:xfrm>
            <a:off x="2087903" y="3451759"/>
            <a:ext cx="647701" cy="3002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51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LMS1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C05F07B-018A-C3F8-7463-ABF84B2E5A6E}"/>
              </a:ext>
            </a:extLst>
          </p:cNvPr>
          <p:cNvCxnSpPr>
            <a:cxnSpLocks/>
            <a:endCxn id="30" idx="0"/>
          </p:cNvCxnSpPr>
          <p:nvPr/>
        </p:nvCxnSpPr>
        <p:spPr>
          <a:xfrm flipV="1">
            <a:off x="4815156" y="3109569"/>
            <a:ext cx="195409" cy="1265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13940A-F74A-1540-B829-32EFEFB3D7C7}"/>
              </a:ext>
            </a:extLst>
          </p:cNvPr>
          <p:cNvCxnSpPr>
            <a:stCxn id="30" idx="2"/>
          </p:cNvCxnSpPr>
          <p:nvPr/>
        </p:nvCxnSpPr>
        <p:spPr>
          <a:xfrm flipV="1">
            <a:off x="5010565" y="3480403"/>
            <a:ext cx="196517" cy="1355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C540986-969C-6A9F-5D9E-A664AA31A6ED}"/>
              </a:ext>
            </a:extLst>
          </p:cNvPr>
          <p:cNvCxnSpPr>
            <a:stCxn id="30" idx="1"/>
            <a:endCxn id="30" idx="2"/>
          </p:cNvCxnSpPr>
          <p:nvPr/>
        </p:nvCxnSpPr>
        <p:spPr>
          <a:xfrm>
            <a:off x="4807024" y="3362764"/>
            <a:ext cx="203541" cy="2531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9C02DF0-9AFD-0825-33B1-6FE37C0FF2AF}"/>
              </a:ext>
            </a:extLst>
          </p:cNvPr>
          <p:cNvCxnSpPr>
            <a:cxnSpLocks/>
          </p:cNvCxnSpPr>
          <p:nvPr/>
        </p:nvCxnSpPr>
        <p:spPr>
          <a:xfrm>
            <a:off x="4803527" y="3240509"/>
            <a:ext cx="310140" cy="3781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21A6E93-5B2B-FC28-8C12-6A1A32DC330A}"/>
              </a:ext>
            </a:extLst>
          </p:cNvPr>
          <p:cNvCxnSpPr>
            <a:cxnSpLocks/>
          </p:cNvCxnSpPr>
          <p:nvPr/>
        </p:nvCxnSpPr>
        <p:spPr>
          <a:xfrm>
            <a:off x="4803592" y="3123013"/>
            <a:ext cx="387758" cy="4913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F72494B-51C5-3FEC-79AD-143ECC1CE97C}"/>
              </a:ext>
            </a:extLst>
          </p:cNvPr>
          <p:cNvCxnSpPr>
            <a:stCxn id="30" idx="0"/>
            <a:endCxn id="30" idx="3"/>
          </p:cNvCxnSpPr>
          <p:nvPr/>
        </p:nvCxnSpPr>
        <p:spPr>
          <a:xfrm>
            <a:off x="5010565" y="3109569"/>
            <a:ext cx="203540" cy="2531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7E76D7B-0BA7-C606-2AE1-C1AB66CDF6E0}"/>
              </a:ext>
            </a:extLst>
          </p:cNvPr>
          <p:cNvCxnSpPr>
            <a:cxnSpLocks/>
          </p:cNvCxnSpPr>
          <p:nvPr/>
        </p:nvCxnSpPr>
        <p:spPr>
          <a:xfrm>
            <a:off x="4884489" y="3115276"/>
            <a:ext cx="310140" cy="3781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E4282B1-F836-D253-ED2E-08857E4AEC8B}"/>
              </a:ext>
            </a:extLst>
          </p:cNvPr>
          <p:cNvCxnSpPr>
            <a:cxnSpLocks/>
          </p:cNvCxnSpPr>
          <p:nvPr/>
        </p:nvCxnSpPr>
        <p:spPr>
          <a:xfrm>
            <a:off x="5734972" y="3035539"/>
            <a:ext cx="1165361" cy="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5517F6E-DEAF-7AFE-000A-E9F4D1AF6157}"/>
              </a:ext>
            </a:extLst>
          </p:cNvPr>
          <p:cNvCxnSpPr>
            <a:cxnSpLocks/>
          </p:cNvCxnSpPr>
          <p:nvPr/>
        </p:nvCxnSpPr>
        <p:spPr>
          <a:xfrm>
            <a:off x="5370680" y="3802552"/>
            <a:ext cx="1583913" cy="0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F94C6AD-BF47-EE5C-7618-1161EC914FBD}"/>
              </a:ext>
            </a:extLst>
          </p:cNvPr>
          <p:cNvCxnSpPr>
            <a:cxnSpLocks/>
          </p:cNvCxnSpPr>
          <p:nvPr/>
        </p:nvCxnSpPr>
        <p:spPr>
          <a:xfrm>
            <a:off x="6140296" y="3067226"/>
            <a:ext cx="0" cy="68474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DABFFA2F-5532-9DB0-DE97-E631F670D69E}"/>
              </a:ext>
            </a:extLst>
          </p:cNvPr>
          <p:cNvSpPr txBox="1"/>
          <p:nvPr/>
        </p:nvSpPr>
        <p:spPr>
          <a:xfrm>
            <a:off x="6027884" y="3192473"/>
            <a:ext cx="10422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Supernatant</a:t>
            </a: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layer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068D76B-60B6-7026-6BFB-AB93782296BD}"/>
              </a:ext>
            </a:extLst>
          </p:cNvPr>
          <p:cNvSpPr/>
          <p:nvPr/>
        </p:nvSpPr>
        <p:spPr>
          <a:xfrm>
            <a:off x="5076951" y="2442041"/>
            <a:ext cx="210302" cy="7205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2E470A4-8C44-A2D1-007C-42F33284BA39}"/>
              </a:ext>
            </a:extLst>
          </p:cNvPr>
          <p:cNvSpPr/>
          <p:nvPr/>
        </p:nvSpPr>
        <p:spPr>
          <a:xfrm>
            <a:off x="4884490" y="2476541"/>
            <a:ext cx="116186" cy="4571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D2B573F-D2D6-425B-449F-D24B35DE1FDE}"/>
              </a:ext>
            </a:extLst>
          </p:cNvPr>
          <p:cNvSpPr/>
          <p:nvPr/>
        </p:nvSpPr>
        <p:spPr>
          <a:xfrm>
            <a:off x="5369244" y="2453532"/>
            <a:ext cx="108000" cy="5063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EB102E7-D33E-1210-6B3D-077EC7791858}"/>
              </a:ext>
            </a:extLst>
          </p:cNvPr>
          <p:cNvSpPr/>
          <p:nvPr/>
        </p:nvSpPr>
        <p:spPr>
          <a:xfrm>
            <a:off x="5573242" y="2463218"/>
            <a:ext cx="48277" cy="5157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3C320ABF-37D8-155D-3E91-EBBAE53FD276}"/>
              </a:ext>
            </a:extLst>
          </p:cNvPr>
          <p:cNvCxnSpPr>
            <a:cxnSpLocks/>
          </p:cNvCxnSpPr>
          <p:nvPr/>
        </p:nvCxnSpPr>
        <p:spPr>
          <a:xfrm>
            <a:off x="4005641" y="2411829"/>
            <a:ext cx="36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303B1A29-6432-90E9-67A8-C31D290780D3}"/>
              </a:ext>
            </a:extLst>
          </p:cNvPr>
          <p:cNvSpPr txBox="1"/>
          <p:nvPr/>
        </p:nvSpPr>
        <p:spPr>
          <a:xfrm>
            <a:off x="0" y="6188985"/>
            <a:ext cx="12192000" cy="64633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LMS 1 major oxide composition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SiO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₂ (42.81 wt.%),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Al₂O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₃ (14.13 wt.%),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FeO</a:t>
            </a:r>
            <a:r>
              <a:rPr lang="en-US" sz="1800" baseline="-250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(7.87 wt.%), MgO (18.89 wt.%), Cr</a:t>
            </a:r>
            <a:r>
              <a:rPr lang="en-US" sz="18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</a:t>
            </a:r>
            <a:r>
              <a:rPr lang="en-US" sz="18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(0.21 wt.%)</a:t>
            </a:r>
            <a:endParaRPr lang="en-US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CC41618D-16DD-8761-87C4-5EF138B7E2E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187" y="2809283"/>
            <a:ext cx="2292863" cy="1986538"/>
          </a:xfrm>
          <a:prstGeom prst="rect">
            <a:avLst/>
          </a:prstGeom>
          <a:ln>
            <a:solidFill>
              <a:srgbClr val="1B2A4A"/>
            </a:solidFill>
          </a:ln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6C50A700-ABF0-F2E2-DCDF-58318C932FB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985"/>
          <a:stretch>
            <a:fillRect/>
          </a:stretch>
        </p:blipFill>
        <p:spPr>
          <a:xfrm>
            <a:off x="8576680" y="1311533"/>
            <a:ext cx="2236739" cy="2079698"/>
          </a:xfrm>
          <a:prstGeom prst="ellipse">
            <a:avLst/>
          </a:prstGeom>
          <a:ln>
            <a:solidFill>
              <a:srgbClr val="1B2A4A"/>
            </a:solidFill>
          </a:ln>
          <a:effectLst>
            <a:glow rad="101600">
              <a:srgbClr val="979797">
                <a:alpha val="60000"/>
              </a:srgbClr>
            </a:glow>
          </a:effec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80407918-86A6-A4F2-2CF3-33B403C6F5FB}"/>
              </a:ext>
            </a:extLst>
          </p:cNvPr>
          <p:cNvSpPr txBox="1"/>
          <p:nvPr/>
        </p:nvSpPr>
        <p:spPr>
          <a:xfrm>
            <a:off x="10639317" y="3551460"/>
            <a:ext cx="14221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SEM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EDS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XRD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ICP-OES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13C5813-42D1-85EB-F992-3C0375A5D16E}"/>
              </a:ext>
            </a:extLst>
          </p:cNvPr>
          <p:cNvSpPr txBox="1"/>
          <p:nvPr/>
        </p:nvSpPr>
        <p:spPr>
          <a:xfrm>
            <a:off x="345440" y="4704077"/>
            <a:ext cx="2993127" cy="1200329"/>
          </a:xfrm>
          <a:prstGeom prst="rect">
            <a:avLst/>
          </a:prstGeom>
          <a:noFill/>
          <a:ln>
            <a:solidFill>
              <a:srgbClr val="1B2A4A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– Working electrode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 – Reference electrode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 – Counter electrode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343 K – Working temperature</a:t>
            </a: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A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1AD705-ADB3-A870-2FFC-95810E0E7FDF}"/>
              </a:ext>
            </a:extLst>
          </p:cNvPr>
          <p:cNvSpPr txBox="1"/>
          <p:nvPr/>
        </p:nvSpPr>
        <p:spPr>
          <a:xfrm>
            <a:off x="67644" y="675353"/>
            <a:ext cx="114026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LMS-1 was dissolved in freshly prepared reline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ChCl:Urea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ICP–OES analysis revealed selective oxide dissolution, highlighting the potential of reline for selective metal extraction from lunar regolith.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FCC9519-4A52-D48B-4CE5-B9B125ED08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598130"/>
              </p:ext>
            </p:extLst>
          </p:nvPr>
        </p:nvGraphicFramePr>
        <p:xfrm>
          <a:off x="238979" y="1321684"/>
          <a:ext cx="10216986" cy="10767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5313">
                  <a:extLst>
                    <a:ext uri="{9D8B030D-6E8A-4147-A177-3AD203B41FA5}">
                      <a16:colId xmlns:a16="http://schemas.microsoft.com/office/drawing/2014/main" val="3143289300"/>
                    </a:ext>
                  </a:extLst>
                </a:gridCol>
                <a:gridCol w="1477342">
                  <a:extLst>
                    <a:ext uri="{9D8B030D-6E8A-4147-A177-3AD203B41FA5}">
                      <a16:colId xmlns:a16="http://schemas.microsoft.com/office/drawing/2014/main" val="2685301613"/>
                    </a:ext>
                  </a:extLst>
                </a:gridCol>
                <a:gridCol w="1513397">
                  <a:extLst>
                    <a:ext uri="{9D8B030D-6E8A-4147-A177-3AD203B41FA5}">
                      <a16:colId xmlns:a16="http://schemas.microsoft.com/office/drawing/2014/main" val="751407386"/>
                    </a:ext>
                  </a:extLst>
                </a:gridCol>
                <a:gridCol w="1402663">
                  <a:extLst>
                    <a:ext uri="{9D8B030D-6E8A-4147-A177-3AD203B41FA5}">
                      <a16:colId xmlns:a16="http://schemas.microsoft.com/office/drawing/2014/main" val="3123178061"/>
                    </a:ext>
                  </a:extLst>
                </a:gridCol>
                <a:gridCol w="1402662">
                  <a:extLst>
                    <a:ext uri="{9D8B030D-6E8A-4147-A177-3AD203B41FA5}">
                      <a16:colId xmlns:a16="http://schemas.microsoft.com/office/drawing/2014/main" val="4156484301"/>
                    </a:ext>
                  </a:extLst>
                </a:gridCol>
                <a:gridCol w="1505609">
                  <a:extLst>
                    <a:ext uri="{9D8B030D-6E8A-4147-A177-3AD203B41FA5}">
                      <a16:colId xmlns:a16="http://schemas.microsoft.com/office/drawing/2014/main" val="621706756"/>
                    </a:ext>
                  </a:extLst>
                </a:gridCol>
              </a:tblGrid>
              <a:tr h="18669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Oxide Solubility Rate in Reline (wt.%)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Al₂O₃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</a:t>
                      </a:r>
                      <a:r>
                        <a:rPr lang="en-US" sz="160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r>
                        <a:rPr lang="en-US" sz="160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FeO</a:t>
                      </a:r>
                      <a:r>
                        <a:rPr lang="en-US" sz="160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631086"/>
                  </a:ext>
                </a:extLst>
              </a:tr>
              <a:tr h="186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14.6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2.27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4.10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0603559"/>
                  </a:ext>
                </a:extLst>
              </a:tr>
              <a:tr h="18669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Equilibrium potentials of dissolved metals (V vs. Pt)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9136297"/>
                  </a:ext>
                </a:extLst>
              </a:tr>
              <a:tr h="186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–0.580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–0.250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Cr= </a:t>
                      </a: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–0.144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–0.110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kern="100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–1.280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3094380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C49CA4EB-961E-4511-6EA8-C6531B16C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11" y="2626010"/>
            <a:ext cx="3457094" cy="277494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381ADDC-6D77-AF11-82E3-39FE5745ADA8}"/>
              </a:ext>
            </a:extLst>
          </p:cNvPr>
          <p:cNvSpPr txBox="1"/>
          <p:nvPr/>
        </p:nvSpPr>
        <p:spPr>
          <a:xfrm>
            <a:off x="394667" y="5535697"/>
            <a:ext cx="73435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 and EDS of Au cathode after electrolysis at cathodic potential of –0.800 V and V –1.250 V vs. Pt for 4 h, from the reline + regolith electrolyte, temperature 343 K.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0BC0D3-57A4-4815-A067-FE90609BACC9}"/>
              </a:ext>
            </a:extLst>
          </p:cNvPr>
          <p:cNvSpPr txBox="1"/>
          <p:nvPr/>
        </p:nvSpPr>
        <p:spPr>
          <a:xfrm>
            <a:off x="8437079" y="3813927"/>
            <a:ext cx="35408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ICP-OES analysis data of the resulting deposit obtained at V –1.250 V vs. Pt  demonstrate that on average 7 % of Si, 20 % of Al, 23 % of Cr and 5 % of Fe were electrodeposited from the resulting electrolyte. 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A7C50EFD-FDE6-6677-F2FC-D70CAC81085B}"/>
              </a:ext>
            </a:extLst>
          </p:cNvPr>
          <p:cNvSpPr/>
          <p:nvPr/>
        </p:nvSpPr>
        <p:spPr>
          <a:xfrm rot="1240294">
            <a:off x="8011345" y="3495300"/>
            <a:ext cx="448470" cy="39942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D39407-BFDC-9F02-D632-1FF26CDA3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000" y="2626010"/>
            <a:ext cx="3456000" cy="281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A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DE8013-C4D5-29A4-A18E-EAD24D72D77E}"/>
              </a:ext>
            </a:extLst>
          </p:cNvPr>
          <p:cNvSpPr txBox="1"/>
          <p:nvPr/>
        </p:nvSpPr>
        <p:spPr>
          <a:xfrm>
            <a:off x="632747" y="1517633"/>
            <a:ext cx="10208526" cy="2912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8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First report of lunar regolith oxide dissolution in choline-chloride-based DES.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8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Reline dissolved regolith oxides (extra N–H / C=O donor sites, higher Cl⁻ activity).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8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Equilibrium potentials predict the deposition sequence: Fe → Cr → Si → Al → Mg.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800" dirty="0" err="1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Potentiostatic</a:t>
            </a:r>
            <a:r>
              <a:rPr lang="en-US" sz="1800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electrolysis confirmed selectivity: Si-rich deposit at −0.800 V vs. Pt; Si + Al (with Cr, Fe) at −1.250 V vs. Pt.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buSzPct val="100000"/>
              <a:buChar char="●"/>
            </a:pPr>
            <a:r>
              <a:rPr lang="en-US" sz="1800" b="1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Demonstrates a low-temperature, DES-based electrochemical route for selective ISRU metal recovery from lunar regolith.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45B13A-1127-F969-FDD6-3CE3F5BFC349}"/>
              </a:ext>
            </a:extLst>
          </p:cNvPr>
          <p:cNvSpPr txBox="1"/>
          <p:nvPr/>
        </p:nvSpPr>
        <p:spPr>
          <a:xfrm>
            <a:off x="278099" y="5272120"/>
            <a:ext cx="11846257" cy="10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Acknowledgments
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was supported by the Science Fund of the RS, #Grant No. 270, Applying advanced product intellectual properties and industrialization workflows to innovative fundamental research ideas in the area of rare earth electrochemical recovery – REMEDIS. V.S.C. and N.M.P. acknowledge the financial support from the Ministry of Science, Technological Development and Innovation of the RS (Contract No: 451-03-33/2026-03/200026).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DCA87D-57B8-4510-9665-9E75299929F1}">
  <ds:schemaRefs>
    <ds:schemaRef ds:uri="c9b645eb-e6fe-4b35-9d45-bd7394162d21"/>
    <ds:schemaRef ds:uri="http://purl.org/dc/terms/"/>
    <ds:schemaRef ds:uri="http://schemas.microsoft.com/office/2006/metadata/properties"/>
    <ds:schemaRef ds:uri="http://purl.org/dc/dcmitype/"/>
    <ds:schemaRef ds:uri="http://www.w3.org/XML/1998/namespace"/>
    <ds:schemaRef ds:uri="98621ed1-ae24-4a21-b80a-89d572d87e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830</TotalTime>
  <Words>755</Words>
  <Application>Microsoft Office PowerPoint</Application>
  <PresentationFormat>Widescreen</PresentationFormat>
  <Paragraphs>76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PF BeauSans Pro</vt:lpstr>
      <vt:lpstr>Times New Roman</vt:lpstr>
      <vt:lpstr>Palatino Linotype</vt:lpstr>
      <vt:lpstr>Aptos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Vesna Cvetkovic</cp:lastModifiedBy>
  <cp:revision>59</cp:revision>
  <dcterms:created xsi:type="dcterms:W3CDTF">2025-07-07T08:04:39Z</dcterms:created>
  <dcterms:modified xsi:type="dcterms:W3CDTF">2026-09-14T07:24:37Z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