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0"/>
  </p:notesMasterIdLst>
  <p:sldIdLst>
    <p:sldId id="288" r:id="rId5"/>
    <p:sldId id="289" r:id="rId6"/>
    <p:sldId id="290" r:id="rId7"/>
    <p:sldId id="291" r:id="rId8"/>
    <p:sldId id="292" r:id="rId9"/>
  </p:sldIdLst>
  <p:sldSz cx="12192000" cy="6858000"/>
  <p:notesSz cx="6858000" cy="9144000"/>
  <p:embeddedFontLst>
    <p:embeddedFont>
      <p:font typeface="Arial Narrow" panose="020B0606020202030204" pitchFamily="34" charset="0"/>
      <p:regular r:id="rId11"/>
      <p:bold r:id="rId12"/>
      <p:italic r:id="rId13"/>
      <p:boldItalic r:id="rId14"/>
    </p:embeddedFont>
    <p:embeddedFont>
      <p:font typeface="PF BeauSans Pro" panose="02000800000000020004" charset="0"/>
      <p:bold r:id="rId15"/>
    </p:embeddedFont>
  </p:embeddedFontLst>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00FF"/>
    <a:srgbClr val="F8E4F6"/>
    <a:srgbClr val="E9F8E4"/>
    <a:srgbClr val="FFFFE7"/>
    <a:srgbClr val="00CC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showGuides="1">
      <p:cViewPr varScale="1">
        <p:scale>
          <a:sx n="82" d="100"/>
          <a:sy n="82" d="100"/>
        </p:scale>
        <p:origin x="672"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3.fntdata"/><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font" Target="fonts/font2.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1.fntdata"/><Relationship Id="rId5" Type="http://schemas.openxmlformats.org/officeDocument/2006/relationships/slide" Target="slides/slide1.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33EEBE-6EF2-4A30-9BB5-ADF69B8FE442}" type="datetimeFigureOut">
              <a:rPr lang="LID4096" smtClean="0"/>
              <a:t>07/09/2026</a:t>
            </a:fld>
            <a:endParaRPr lang="LID4096"/>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F0BC0F-45C1-49E1-AA7C-ADC7CFB2B8EC}" type="slidenum">
              <a:rPr lang="LID4096" smtClean="0"/>
              <a:t>‹#›</a:t>
            </a:fld>
            <a:endParaRPr lang="LID4096"/>
          </a:p>
        </p:txBody>
      </p:sp>
    </p:spTree>
    <p:extLst>
      <p:ext uri="{BB962C8B-B14F-4D97-AF65-F5344CB8AC3E}">
        <p14:creationId xmlns:p14="http://schemas.microsoft.com/office/powerpoint/2010/main" val="1960268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F77E-5340-6F11-CE59-0326DE4353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ID4096"/>
          </a:p>
        </p:txBody>
      </p:sp>
      <p:sp>
        <p:nvSpPr>
          <p:cNvPr id="3" name="Subtitle 2">
            <a:extLst>
              <a:ext uri="{FF2B5EF4-FFF2-40B4-BE49-F238E27FC236}">
                <a16:creationId xmlns:a16="http://schemas.microsoft.com/office/drawing/2014/main" id="{67D51601-841B-3FB4-453E-322FE9E60B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ID4096"/>
          </a:p>
        </p:txBody>
      </p:sp>
      <p:sp>
        <p:nvSpPr>
          <p:cNvPr id="4" name="Date Placeholder 3">
            <a:extLst>
              <a:ext uri="{FF2B5EF4-FFF2-40B4-BE49-F238E27FC236}">
                <a16:creationId xmlns:a16="http://schemas.microsoft.com/office/drawing/2014/main" id="{D6F9D5A1-1825-3A6E-319A-6273FE062222}"/>
              </a:ext>
            </a:extLst>
          </p:cNvPr>
          <p:cNvSpPr>
            <a:spLocks noGrp="1"/>
          </p:cNvSpPr>
          <p:nvPr>
            <p:ph type="dt" sz="half" idx="10"/>
          </p:nvPr>
        </p:nvSpPr>
        <p:spPr/>
        <p:txBody>
          <a:bodyPr/>
          <a:lstStyle/>
          <a:p>
            <a:fld id="{B8AC25C7-462D-4C9E-B6CA-D24B18B0DD77}" type="datetimeFigureOut">
              <a:rPr lang="LID4096" smtClean="0"/>
              <a:t>07/09/2026</a:t>
            </a:fld>
            <a:endParaRPr lang="LID4096"/>
          </a:p>
        </p:txBody>
      </p:sp>
      <p:sp>
        <p:nvSpPr>
          <p:cNvPr id="5" name="Footer Placeholder 4">
            <a:extLst>
              <a:ext uri="{FF2B5EF4-FFF2-40B4-BE49-F238E27FC236}">
                <a16:creationId xmlns:a16="http://schemas.microsoft.com/office/drawing/2014/main" id="{000690C7-92D8-CD22-1096-92DFB1B8379E}"/>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14284CC3-2120-30CF-5C97-77E7D07C692A}"/>
              </a:ext>
            </a:extLst>
          </p:cNvPr>
          <p:cNvSpPr>
            <a:spLocks noGrp="1"/>
          </p:cNvSpPr>
          <p:nvPr>
            <p:ph type="sldNum" sz="quarter" idx="12"/>
          </p:nvPr>
        </p:nvSpPr>
        <p:spPr/>
        <p:txBody>
          <a:bodyPr/>
          <a:lstStyle/>
          <a:p>
            <a:fld id="{9B863B7F-C974-40B7-90A7-729664DB1E8C}" type="slidenum">
              <a:rPr lang="LID4096" smtClean="0"/>
              <a:t>‹#›</a:t>
            </a:fld>
            <a:endParaRPr lang="LID4096"/>
          </a:p>
        </p:txBody>
      </p:sp>
    </p:spTree>
    <p:extLst>
      <p:ext uri="{BB962C8B-B14F-4D97-AF65-F5344CB8AC3E}">
        <p14:creationId xmlns:p14="http://schemas.microsoft.com/office/powerpoint/2010/main" val="3260317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5FB19-4B06-A891-F98F-5E08CB1A9B47}"/>
              </a:ext>
            </a:extLst>
          </p:cNvPr>
          <p:cNvSpPr>
            <a:spLocks noGrp="1"/>
          </p:cNvSpPr>
          <p:nvPr>
            <p:ph type="title"/>
          </p:nvPr>
        </p:nvSpPr>
        <p:spPr/>
        <p:txBody>
          <a:bodyPr/>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D666DBCD-6428-8D93-355D-5DF1689DD2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E5C0DA6A-C08B-B3F6-E93C-E7BBA016F78C}"/>
              </a:ext>
            </a:extLst>
          </p:cNvPr>
          <p:cNvSpPr>
            <a:spLocks noGrp="1"/>
          </p:cNvSpPr>
          <p:nvPr>
            <p:ph type="dt" sz="half" idx="10"/>
          </p:nvPr>
        </p:nvSpPr>
        <p:spPr/>
        <p:txBody>
          <a:bodyPr/>
          <a:lstStyle/>
          <a:p>
            <a:fld id="{B8AC25C7-462D-4C9E-B6CA-D24B18B0DD77}" type="datetimeFigureOut">
              <a:rPr lang="LID4096" smtClean="0"/>
              <a:t>07/09/2026</a:t>
            </a:fld>
            <a:endParaRPr lang="LID4096"/>
          </a:p>
        </p:txBody>
      </p:sp>
      <p:sp>
        <p:nvSpPr>
          <p:cNvPr id="5" name="Footer Placeholder 4">
            <a:extLst>
              <a:ext uri="{FF2B5EF4-FFF2-40B4-BE49-F238E27FC236}">
                <a16:creationId xmlns:a16="http://schemas.microsoft.com/office/drawing/2014/main" id="{F7488850-CD14-19F5-4EC1-E7C240ACC16D}"/>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0A18CD6D-B615-15DC-F144-55EB749D4FD0}"/>
              </a:ext>
            </a:extLst>
          </p:cNvPr>
          <p:cNvSpPr>
            <a:spLocks noGrp="1"/>
          </p:cNvSpPr>
          <p:nvPr>
            <p:ph type="sldNum" sz="quarter" idx="12"/>
          </p:nvPr>
        </p:nvSpPr>
        <p:spPr/>
        <p:txBody>
          <a:bodyPr/>
          <a:lstStyle/>
          <a:p>
            <a:fld id="{9B863B7F-C974-40B7-90A7-729664DB1E8C}" type="slidenum">
              <a:rPr lang="LID4096" smtClean="0"/>
              <a:t>‹#›</a:t>
            </a:fld>
            <a:endParaRPr lang="LID4096"/>
          </a:p>
        </p:txBody>
      </p:sp>
    </p:spTree>
    <p:extLst>
      <p:ext uri="{BB962C8B-B14F-4D97-AF65-F5344CB8AC3E}">
        <p14:creationId xmlns:p14="http://schemas.microsoft.com/office/powerpoint/2010/main" val="3284202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54B3E7-A7A3-4B87-7DED-801B9082C6A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DF2F6281-F388-344C-DE81-1ACE578A24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E51FE492-B181-7B51-FAE1-39CE71A2D7BA}"/>
              </a:ext>
            </a:extLst>
          </p:cNvPr>
          <p:cNvSpPr>
            <a:spLocks noGrp="1"/>
          </p:cNvSpPr>
          <p:nvPr>
            <p:ph type="dt" sz="half" idx="10"/>
          </p:nvPr>
        </p:nvSpPr>
        <p:spPr/>
        <p:txBody>
          <a:bodyPr/>
          <a:lstStyle/>
          <a:p>
            <a:fld id="{B8AC25C7-462D-4C9E-B6CA-D24B18B0DD77}" type="datetimeFigureOut">
              <a:rPr lang="LID4096" smtClean="0"/>
              <a:t>07/09/2026</a:t>
            </a:fld>
            <a:endParaRPr lang="LID4096"/>
          </a:p>
        </p:txBody>
      </p:sp>
      <p:sp>
        <p:nvSpPr>
          <p:cNvPr id="5" name="Footer Placeholder 4">
            <a:extLst>
              <a:ext uri="{FF2B5EF4-FFF2-40B4-BE49-F238E27FC236}">
                <a16:creationId xmlns:a16="http://schemas.microsoft.com/office/drawing/2014/main" id="{2D34FB65-CB6D-ABC8-027C-7017BA18EDDC}"/>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7BDC1C15-80CC-801E-67F8-2BEA62AC69F7}"/>
              </a:ext>
            </a:extLst>
          </p:cNvPr>
          <p:cNvSpPr>
            <a:spLocks noGrp="1"/>
          </p:cNvSpPr>
          <p:nvPr>
            <p:ph type="sldNum" sz="quarter" idx="12"/>
          </p:nvPr>
        </p:nvSpPr>
        <p:spPr/>
        <p:txBody>
          <a:bodyPr/>
          <a:lstStyle/>
          <a:p>
            <a:fld id="{9B863B7F-C974-40B7-90A7-729664DB1E8C}" type="slidenum">
              <a:rPr lang="LID4096" smtClean="0"/>
              <a:t>‹#›</a:t>
            </a:fld>
            <a:endParaRPr lang="LID4096"/>
          </a:p>
        </p:txBody>
      </p:sp>
    </p:spTree>
    <p:extLst>
      <p:ext uri="{BB962C8B-B14F-4D97-AF65-F5344CB8AC3E}">
        <p14:creationId xmlns:p14="http://schemas.microsoft.com/office/powerpoint/2010/main" val="3319951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309192"/>
            <a:ext cx="113608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3200">
                <a:solidFill>
                  <a:srgbClr val="0000FF"/>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8" name="Google Shape;18;p4"/>
          <p:cNvSpPr txBox="1">
            <a:spLocks noGrp="1"/>
          </p:cNvSpPr>
          <p:nvPr>
            <p:ph type="body" idx="1"/>
          </p:nvPr>
        </p:nvSpPr>
        <p:spPr>
          <a:xfrm>
            <a:off x="415600" y="1252461"/>
            <a:ext cx="11360800" cy="5296349"/>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Clr>
                <a:schemeClr val="tx1"/>
              </a:buClr>
              <a:buSzPts val="1800"/>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1219170" lvl="1" indent="-423323">
              <a:spcBef>
                <a:spcPts val="0"/>
              </a:spcBef>
              <a:spcAft>
                <a:spcPts val="0"/>
              </a:spcAft>
              <a:buSzPts val="1400"/>
              <a:buChar char="○"/>
              <a:defRPr sz="2667">
                <a:solidFill>
                  <a:schemeClr val="tx1"/>
                </a:solidFill>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lang="sl-SI" dirty="0"/>
          </a:p>
          <a:p>
            <a:pPr lvl="1"/>
            <a:endParaRPr dirty="0"/>
          </a:p>
        </p:txBody>
      </p:sp>
    </p:spTree>
    <p:extLst>
      <p:ext uri="{BB962C8B-B14F-4D97-AF65-F5344CB8AC3E}">
        <p14:creationId xmlns:p14="http://schemas.microsoft.com/office/powerpoint/2010/main" val="190736709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76859-C160-F34C-C99E-FF6EB187DA9A}"/>
              </a:ext>
            </a:extLst>
          </p:cNvPr>
          <p:cNvSpPr>
            <a:spLocks noGrp="1"/>
          </p:cNvSpPr>
          <p:nvPr>
            <p:ph type="title"/>
          </p:nvPr>
        </p:nvSpPr>
        <p:spPr>
          <a:xfrm>
            <a:off x="838201" y="136525"/>
            <a:ext cx="10515600" cy="722270"/>
          </a:xfrm>
        </p:spPr>
        <p:txBody>
          <a:bodyPr>
            <a:normAutofit/>
          </a:bodyPr>
          <a:lstStyle>
            <a:lvl1pPr algn="ctr">
              <a:defRPr sz="3200" b="1">
                <a:solidFill>
                  <a:srgbClr val="0000FF"/>
                </a:solidFill>
              </a:defRPr>
            </a:lvl1pPr>
          </a:lstStyle>
          <a:p>
            <a:r>
              <a:rPr lang="en-US" dirty="0"/>
              <a:t>Click to edit Master title style</a:t>
            </a:r>
            <a:endParaRPr lang="LID4096" dirty="0"/>
          </a:p>
        </p:txBody>
      </p:sp>
      <p:sp>
        <p:nvSpPr>
          <p:cNvPr id="3" name="Content Placeholder 2">
            <a:extLst>
              <a:ext uri="{FF2B5EF4-FFF2-40B4-BE49-F238E27FC236}">
                <a16:creationId xmlns:a16="http://schemas.microsoft.com/office/drawing/2014/main" id="{A91A138E-9F02-7798-7745-90828C995241}"/>
              </a:ext>
            </a:extLst>
          </p:cNvPr>
          <p:cNvSpPr>
            <a:spLocks noGrp="1"/>
          </p:cNvSpPr>
          <p:nvPr>
            <p:ph idx="1"/>
          </p:nvPr>
        </p:nvSpPr>
        <p:spPr>
          <a:xfrm>
            <a:off x="838201" y="922639"/>
            <a:ext cx="10515600" cy="5254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663F3594-F10A-0CEE-9D12-49FBA78FDA64}"/>
              </a:ext>
            </a:extLst>
          </p:cNvPr>
          <p:cNvSpPr>
            <a:spLocks noGrp="1"/>
          </p:cNvSpPr>
          <p:nvPr>
            <p:ph type="dt" sz="half" idx="10"/>
          </p:nvPr>
        </p:nvSpPr>
        <p:spPr/>
        <p:txBody>
          <a:bodyPr/>
          <a:lstStyle/>
          <a:p>
            <a:fld id="{B8AC25C7-462D-4C9E-B6CA-D24B18B0DD77}" type="datetimeFigureOut">
              <a:rPr lang="LID4096" smtClean="0"/>
              <a:t>07/09/2026</a:t>
            </a:fld>
            <a:endParaRPr lang="LID4096"/>
          </a:p>
        </p:txBody>
      </p:sp>
      <p:sp>
        <p:nvSpPr>
          <p:cNvPr id="5" name="Footer Placeholder 4">
            <a:extLst>
              <a:ext uri="{FF2B5EF4-FFF2-40B4-BE49-F238E27FC236}">
                <a16:creationId xmlns:a16="http://schemas.microsoft.com/office/drawing/2014/main" id="{BAE583D6-7817-DBAD-5E7F-C3F027B54FB7}"/>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F567A904-59A1-2458-588A-82BBD09BC7FC}"/>
              </a:ext>
            </a:extLst>
          </p:cNvPr>
          <p:cNvSpPr>
            <a:spLocks noGrp="1"/>
          </p:cNvSpPr>
          <p:nvPr>
            <p:ph type="sldNum" sz="quarter" idx="12"/>
          </p:nvPr>
        </p:nvSpPr>
        <p:spPr/>
        <p:txBody>
          <a:bodyPr/>
          <a:lstStyle/>
          <a:p>
            <a:fld id="{9B863B7F-C974-40B7-90A7-729664DB1E8C}" type="slidenum">
              <a:rPr lang="LID4096" smtClean="0"/>
              <a:t>‹#›</a:t>
            </a:fld>
            <a:endParaRPr lang="LID4096"/>
          </a:p>
        </p:txBody>
      </p:sp>
    </p:spTree>
    <p:extLst>
      <p:ext uri="{BB962C8B-B14F-4D97-AF65-F5344CB8AC3E}">
        <p14:creationId xmlns:p14="http://schemas.microsoft.com/office/powerpoint/2010/main" val="23539140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7688C-9A9E-7411-C1D1-0F1B1788BCC6}"/>
              </a:ext>
            </a:extLst>
          </p:cNvPr>
          <p:cNvSpPr>
            <a:spLocks noGrp="1"/>
          </p:cNvSpPr>
          <p:nvPr>
            <p:ph type="title"/>
          </p:nvPr>
        </p:nvSpPr>
        <p:spPr>
          <a:xfrm>
            <a:off x="831850" y="1709740"/>
            <a:ext cx="10515600" cy="2852737"/>
          </a:xfrm>
        </p:spPr>
        <p:txBody>
          <a:bodyPr anchor="b"/>
          <a:lstStyle>
            <a:lvl1pPr>
              <a:defRPr sz="6000"/>
            </a:lvl1pPr>
          </a:lstStyle>
          <a:p>
            <a:r>
              <a:rPr lang="en-US"/>
              <a:t>Click to edit Master title style</a:t>
            </a:r>
            <a:endParaRPr lang="LID4096"/>
          </a:p>
        </p:txBody>
      </p:sp>
      <p:sp>
        <p:nvSpPr>
          <p:cNvPr id="3" name="Text Placeholder 2">
            <a:extLst>
              <a:ext uri="{FF2B5EF4-FFF2-40B4-BE49-F238E27FC236}">
                <a16:creationId xmlns:a16="http://schemas.microsoft.com/office/drawing/2014/main" id="{AA8E937B-6C06-4E46-67F8-8BAB5F6F66C6}"/>
              </a:ext>
            </a:extLst>
          </p:cNvPr>
          <p:cNvSpPr>
            <a:spLocks noGrp="1"/>
          </p:cNvSpPr>
          <p:nvPr>
            <p:ph type="body" idx="1"/>
          </p:nvPr>
        </p:nvSpPr>
        <p:spPr>
          <a:xfrm>
            <a:off x="831850" y="4589465"/>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4E0ACD-78FD-90A0-6364-691676E6E5F0}"/>
              </a:ext>
            </a:extLst>
          </p:cNvPr>
          <p:cNvSpPr>
            <a:spLocks noGrp="1"/>
          </p:cNvSpPr>
          <p:nvPr>
            <p:ph type="dt" sz="half" idx="10"/>
          </p:nvPr>
        </p:nvSpPr>
        <p:spPr/>
        <p:txBody>
          <a:bodyPr/>
          <a:lstStyle/>
          <a:p>
            <a:fld id="{B8AC25C7-462D-4C9E-B6CA-D24B18B0DD77}" type="datetimeFigureOut">
              <a:rPr lang="LID4096" smtClean="0"/>
              <a:t>07/09/2026</a:t>
            </a:fld>
            <a:endParaRPr lang="LID4096"/>
          </a:p>
        </p:txBody>
      </p:sp>
      <p:sp>
        <p:nvSpPr>
          <p:cNvPr id="5" name="Footer Placeholder 4">
            <a:extLst>
              <a:ext uri="{FF2B5EF4-FFF2-40B4-BE49-F238E27FC236}">
                <a16:creationId xmlns:a16="http://schemas.microsoft.com/office/drawing/2014/main" id="{DD0C16D6-807F-51C9-C8F9-987338EBFF80}"/>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3EF4CDB3-7FFF-0EC6-9ACD-A05CF1DBE44C}"/>
              </a:ext>
            </a:extLst>
          </p:cNvPr>
          <p:cNvSpPr>
            <a:spLocks noGrp="1"/>
          </p:cNvSpPr>
          <p:nvPr>
            <p:ph type="sldNum" sz="quarter" idx="12"/>
          </p:nvPr>
        </p:nvSpPr>
        <p:spPr/>
        <p:txBody>
          <a:bodyPr/>
          <a:lstStyle/>
          <a:p>
            <a:fld id="{9B863B7F-C974-40B7-90A7-729664DB1E8C}" type="slidenum">
              <a:rPr lang="LID4096" smtClean="0"/>
              <a:t>‹#›</a:t>
            </a:fld>
            <a:endParaRPr lang="LID4096"/>
          </a:p>
        </p:txBody>
      </p:sp>
    </p:spTree>
    <p:extLst>
      <p:ext uri="{BB962C8B-B14F-4D97-AF65-F5344CB8AC3E}">
        <p14:creationId xmlns:p14="http://schemas.microsoft.com/office/powerpoint/2010/main" val="1703685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6A264-6464-B9B6-695C-545AE1F719E9}"/>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99D2097E-1979-3069-5BC7-083E01720E68}"/>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Content Placeholder 3">
            <a:extLst>
              <a:ext uri="{FF2B5EF4-FFF2-40B4-BE49-F238E27FC236}">
                <a16:creationId xmlns:a16="http://schemas.microsoft.com/office/drawing/2014/main" id="{9110DE3A-9ABF-A311-CD9E-2F1D2E1476C7}"/>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Date Placeholder 4">
            <a:extLst>
              <a:ext uri="{FF2B5EF4-FFF2-40B4-BE49-F238E27FC236}">
                <a16:creationId xmlns:a16="http://schemas.microsoft.com/office/drawing/2014/main" id="{44A13B27-43B9-DBD1-6B1D-9AE649C4957F}"/>
              </a:ext>
            </a:extLst>
          </p:cNvPr>
          <p:cNvSpPr>
            <a:spLocks noGrp="1"/>
          </p:cNvSpPr>
          <p:nvPr>
            <p:ph type="dt" sz="half" idx="10"/>
          </p:nvPr>
        </p:nvSpPr>
        <p:spPr/>
        <p:txBody>
          <a:bodyPr/>
          <a:lstStyle/>
          <a:p>
            <a:fld id="{B8AC25C7-462D-4C9E-B6CA-D24B18B0DD77}" type="datetimeFigureOut">
              <a:rPr lang="LID4096" smtClean="0"/>
              <a:t>07/09/2026</a:t>
            </a:fld>
            <a:endParaRPr lang="LID4096"/>
          </a:p>
        </p:txBody>
      </p:sp>
      <p:sp>
        <p:nvSpPr>
          <p:cNvPr id="6" name="Footer Placeholder 5">
            <a:extLst>
              <a:ext uri="{FF2B5EF4-FFF2-40B4-BE49-F238E27FC236}">
                <a16:creationId xmlns:a16="http://schemas.microsoft.com/office/drawing/2014/main" id="{550FCCB0-0D0D-36AD-6A6B-7299BE0DA670}"/>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DB9FD1D2-86E7-DDB4-3552-591293DA7D85}"/>
              </a:ext>
            </a:extLst>
          </p:cNvPr>
          <p:cNvSpPr>
            <a:spLocks noGrp="1"/>
          </p:cNvSpPr>
          <p:nvPr>
            <p:ph type="sldNum" sz="quarter" idx="12"/>
          </p:nvPr>
        </p:nvSpPr>
        <p:spPr/>
        <p:txBody>
          <a:bodyPr/>
          <a:lstStyle/>
          <a:p>
            <a:fld id="{9B863B7F-C974-40B7-90A7-729664DB1E8C}" type="slidenum">
              <a:rPr lang="LID4096" smtClean="0"/>
              <a:t>‹#›</a:t>
            </a:fld>
            <a:endParaRPr lang="LID4096"/>
          </a:p>
        </p:txBody>
      </p:sp>
    </p:spTree>
    <p:extLst>
      <p:ext uri="{BB962C8B-B14F-4D97-AF65-F5344CB8AC3E}">
        <p14:creationId xmlns:p14="http://schemas.microsoft.com/office/powerpoint/2010/main" val="2144537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673B8-0BCF-8E8A-7C8E-73BAD281E8C3}"/>
              </a:ext>
            </a:extLst>
          </p:cNvPr>
          <p:cNvSpPr>
            <a:spLocks noGrp="1"/>
          </p:cNvSpPr>
          <p:nvPr>
            <p:ph type="title"/>
          </p:nvPr>
        </p:nvSpPr>
        <p:spPr>
          <a:xfrm>
            <a:off x="839789" y="365127"/>
            <a:ext cx="10515600" cy="1325563"/>
          </a:xfrm>
        </p:spPr>
        <p:txBody>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5C84C5B5-66E1-0359-09D4-6E762927BE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ADDE67-8883-9B5A-70F3-F9A1AFDFE7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Text Placeholder 4">
            <a:extLst>
              <a:ext uri="{FF2B5EF4-FFF2-40B4-BE49-F238E27FC236}">
                <a16:creationId xmlns:a16="http://schemas.microsoft.com/office/drawing/2014/main" id="{524FABE1-0E9A-A67C-F652-1EF262C0E4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AD8E88-C558-4C0E-1DB9-AAEC5EA86F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7" name="Date Placeholder 6">
            <a:extLst>
              <a:ext uri="{FF2B5EF4-FFF2-40B4-BE49-F238E27FC236}">
                <a16:creationId xmlns:a16="http://schemas.microsoft.com/office/drawing/2014/main" id="{969A0B7D-FC87-D8E0-416B-6A46CB76C620}"/>
              </a:ext>
            </a:extLst>
          </p:cNvPr>
          <p:cNvSpPr>
            <a:spLocks noGrp="1"/>
          </p:cNvSpPr>
          <p:nvPr>
            <p:ph type="dt" sz="half" idx="10"/>
          </p:nvPr>
        </p:nvSpPr>
        <p:spPr/>
        <p:txBody>
          <a:bodyPr/>
          <a:lstStyle/>
          <a:p>
            <a:fld id="{B8AC25C7-462D-4C9E-B6CA-D24B18B0DD77}" type="datetimeFigureOut">
              <a:rPr lang="LID4096" smtClean="0"/>
              <a:t>07/09/2026</a:t>
            </a:fld>
            <a:endParaRPr lang="LID4096"/>
          </a:p>
        </p:txBody>
      </p:sp>
      <p:sp>
        <p:nvSpPr>
          <p:cNvPr id="8" name="Footer Placeholder 7">
            <a:extLst>
              <a:ext uri="{FF2B5EF4-FFF2-40B4-BE49-F238E27FC236}">
                <a16:creationId xmlns:a16="http://schemas.microsoft.com/office/drawing/2014/main" id="{8D4B7372-E042-6815-8C56-6E8E29FCABA6}"/>
              </a:ext>
            </a:extLst>
          </p:cNvPr>
          <p:cNvSpPr>
            <a:spLocks noGrp="1"/>
          </p:cNvSpPr>
          <p:nvPr>
            <p:ph type="ftr" sz="quarter" idx="11"/>
          </p:nvPr>
        </p:nvSpPr>
        <p:spPr/>
        <p:txBody>
          <a:bodyPr/>
          <a:lstStyle/>
          <a:p>
            <a:endParaRPr lang="LID4096"/>
          </a:p>
        </p:txBody>
      </p:sp>
      <p:sp>
        <p:nvSpPr>
          <p:cNvPr id="9" name="Slide Number Placeholder 8">
            <a:extLst>
              <a:ext uri="{FF2B5EF4-FFF2-40B4-BE49-F238E27FC236}">
                <a16:creationId xmlns:a16="http://schemas.microsoft.com/office/drawing/2014/main" id="{5918FF73-8CF6-7F85-C3AF-24B6879DE657}"/>
              </a:ext>
            </a:extLst>
          </p:cNvPr>
          <p:cNvSpPr>
            <a:spLocks noGrp="1"/>
          </p:cNvSpPr>
          <p:nvPr>
            <p:ph type="sldNum" sz="quarter" idx="12"/>
          </p:nvPr>
        </p:nvSpPr>
        <p:spPr/>
        <p:txBody>
          <a:bodyPr/>
          <a:lstStyle/>
          <a:p>
            <a:fld id="{9B863B7F-C974-40B7-90A7-729664DB1E8C}" type="slidenum">
              <a:rPr lang="LID4096" smtClean="0"/>
              <a:t>‹#›</a:t>
            </a:fld>
            <a:endParaRPr lang="LID4096"/>
          </a:p>
        </p:txBody>
      </p:sp>
    </p:spTree>
    <p:extLst>
      <p:ext uri="{BB962C8B-B14F-4D97-AF65-F5344CB8AC3E}">
        <p14:creationId xmlns:p14="http://schemas.microsoft.com/office/powerpoint/2010/main" val="2559669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8CE4D-48AB-7A0F-7AA8-E55BEA0D5CC4}"/>
              </a:ext>
            </a:extLst>
          </p:cNvPr>
          <p:cNvSpPr>
            <a:spLocks noGrp="1"/>
          </p:cNvSpPr>
          <p:nvPr>
            <p:ph type="title"/>
          </p:nvPr>
        </p:nvSpPr>
        <p:spPr/>
        <p:txBody>
          <a:bodyPr/>
          <a:lstStyle/>
          <a:p>
            <a:r>
              <a:rPr lang="en-US"/>
              <a:t>Click to edit Master title style</a:t>
            </a:r>
            <a:endParaRPr lang="LID4096"/>
          </a:p>
        </p:txBody>
      </p:sp>
      <p:sp>
        <p:nvSpPr>
          <p:cNvPr id="3" name="Date Placeholder 2">
            <a:extLst>
              <a:ext uri="{FF2B5EF4-FFF2-40B4-BE49-F238E27FC236}">
                <a16:creationId xmlns:a16="http://schemas.microsoft.com/office/drawing/2014/main" id="{13AFDDFD-D6BC-3BB6-F329-738F3282F194}"/>
              </a:ext>
            </a:extLst>
          </p:cNvPr>
          <p:cNvSpPr>
            <a:spLocks noGrp="1"/>
          </p:cNvSpPr>
          <p:nvPr>
            <p:ph type="dt" sz="half" idx="10"/>
          </p:nvPr>
        </p:nvSpPr>
        <p:spPr/>
        <p:txBody>
          <a:bodyPr/>
          <a:lstStyle/>
          <a:p>
            <a:fld id="{B8AC25C7-462D-4C9E-B6CA-D24B18B0DD77}" type="datetimeFigureOut">
              <a:rPr lang="LID4096" smtClean="0"/>
              <a:t>07/09/2026</a:t>
            </a:fld>
            <a:endParaRPr lang="LID4096"/>
          </a:p>
        </p:txBody>
      </p:sp>
      <p:sp>
        <p:nvSpPr>
          <p:cNvPr id="4" name="Footer Placeholder 3">
            <a:extLst>
              <a:ext uri="{FF2B5EF4-FFF2-40B4-BE49-F238E27FC236}">
                <a16:creationId xmlns:a16="http://schemas.microsoft.com/office/drawing/2014/main" id="{41C91AC4-195C-C6AE-BE11-D3159C67360B}"/>
              </a:ext>
            </a:extLst>
          </p:cNvPr>
          <p:cNvSpPr>
            <a:spLocks noGrp="1"/>
          </p:cNvSpPr>
          <p:nvPr>
            <p:ph type="ftr" sz="quarter" idx="11"/>
          </p:nvPr>
        </p:nvSpPr>
        <p:spPr/>
        <p:txBody>
          <a:bodyPr/>
          <a:lstStyle/>
          <a:p>
            <a:endParaRPr lang="LID4096"/>
          </a:p>
        </p:txBody>
      </p:sp>
      <p:sp>
        <p:nvSpPr>
          <p:cNvPr id="5" name="Slide Number Placeholder 4">
            <a:extLst>
              <a:ext uri="{FF2B5EF4-FFF2-40B4-BE49-F238E27FC236}">
                <a16:creationId xmlns:a16="http://schemas.microsoft.com/office/drawing/2014/main" id="{5A3A1460-14CF-D3C6-4335-9C7375B36BDC}"/>
              </a:ext>
            </a:extLst>
          </p:cNvPr>
          <p:cNvSpPr>
            <a:spLocks noGrp="1"/>
          </p:cNvSpPr>
          <p:nvPr>
            <p:ph type="sldNum" sz="quarter" idx="12"/>
          </p:nvPr>
        </p:nvSpPr>
        <p:spPr/>
        <p:txBody>
          <a:bodyPr/>
          <a:lstStyle/>
          <a:p>
            <a:fld id="{9B863B7F-C974-40B7-90A7-729664DB1E8C}" type="slidenum">
              <a:rPr lang="LID4096" smtClean="0"/>
              <a:t>‹#›</a:t>
            </a:fld>
            <a:endParaRPr lang="LID4096"/>
          </a:p>
        </p:txBody>
      </p:sp>
    </p:spTree>
    <p:extLst>
      <p:ext uri="{BB962C8B-B14F-4D97-AF65-F5344CB8AC3E}">
        <p14:creationId xmlns:p14="http://schemas.microsoft.com/office/powerpoint/2010/main" val="4185348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B7AF1A-805F-E135-E9F7-712DADA68396}"/>
              </a:ext>
            </a:extLst>
          </p:cNvPr>
          <p:cNvSpPr>
            <a:spLocks noGrp="1"/>
          </p:cNvSpPr>
          <p:nvPr>
            <p:ph type="dt" sz="half" idx="10"/>
          </p:nvPr>
        </p:nvSpPr>
        <p:spPr/>
        <p:txBody>
          <a:bodyPr/>
          <a:lstStyle/>
          <a:p>
            <a:fld id="{B8AC25C7-462D-4C9E-B6CA-D24B18B0DD77}" type="datetimeFigureOut">
              <a:rPr lang="LID4096" smtClean="0"/>
              <a:t>07/09/2026</a:t>
            </a:fld>
            <a:endParaRPr lang="LID4096"/>
          </a:p>
        </p:txBody>
      </p:sp>
      <p:sp>
        <p:nvSpPr>
          <p:cNvPr id="3" name="Footer Placeholder 2">
            <a:extLst>
              <a:ext uri="{FF2B5EF4-FFF2-40B4-BE49-F238E27FC236}">
                <a16:creationId xmlns:a16="http://schemas.microsoft.com/office/drawing/2014/main" id="{D68C5015-6E82-E204-0F64-A62E0B2E4AFF}"/>
              </a:ext>
            </a:extLst>
          </p:cNvPr>
          <p:cNvSpPr>
            <a:spLocks noGrp="1"/>
          </p:cNvSpPr>
          <p:nvPr>
            <p:ph type="ftr" sz="quarter" idx="11"/>
          </p:nvPr>
        </p:nvSpPr>
        <p:spPr/>
        <p:txBody>
          <a:bodyPr/>
          <a:lstStyle/>
          <a:p>
            <a:endParaRPr lang="LID4096"/>
          </a:p>
        </p:txBody>
      </p:sp>
      <p:sp>
        <p:nvSpPr>
          <p:cNvPr id="4" name="Slide Number Placeholder 3">
            <a:extLst>
              <a:ext uri="{FF2B5EF4-FFF2-40B4-BE49-F238E27FC236}">
                <a16:creationId xmlns:a16="http://schemas.microsoft.com/office/drawing/2014/main" id="{4B3DDD6C-E1EA-7C92-CB16-0D46A3AEA574}"/>
              </a:ext>
            </a:extLst>
          </p:cNvPr>
          <p:cNvSpPr>
            <a:spLocks noGrp="1"/>
          </p:cNvSpPr>
          <p:nvPr>
            <p:ph type="sldNum" sz="quarter" idx="12"/>
          </p:nvPr>
        </p:nvSpPr>
        <p:spPr/>
        <p:txBody>
          <a:bodyPr/>
          <a:lstStyle/>
          <a:p>
            <a:fld id="{9B863B7F-C974-40B7-90A7-729664DB1E8C}" type="slidenum">
              <a:rPr lang="LID4096" smtClean="0"/>
              <a:t>‹#›</a:t>
            </a:fld>
            <a:endParaRPr lang="LID4096"/>
          </a:p>
        </p:txBody>
      </p:sp>
    </p:spTree>
    <p:extLst>
      <p:ext uri="{BB962C8B-B14F-4D97-AF65-F5344CB8AC3E}">
        <p14:creationId xmlns:p14="http://schemas.microsoft.com/office/powerpoint/2010/main" val="2368901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74AA7-30B2-4926-2F0F-9548011A9270}"/>
              </a:ext>
            </a:extLst>
          </p:cNvPr>
          <p:cNvSpPr>
            <a:spLocks noGrp="1"/>
          </p:cNvSpPr>
          <p:nvPr>
            <p:ph type="title"/>
          </p:nvPr>
        </p:nvSpPr>
        <p:spPr>
          <a:xfrm>
            <a:off x="839789" y="457200"/>
            <a:ext cx="3932238" cy="1600200"/>
          </a:xfrm>
        </p:spPr>
        <p:txBody>
          <a:bodyPr anchor="b"/>
          <a:lstStyle>
            <a:lvl1pPr>
              <a:defRPr sz="3200"/>
            </a:lvl1pPr>
          </a:lstStyle>
          <a:p>
            <a:r>
              <a:rPr lang="en-US"/>
              <a:t>Click to edit Master title style</a:t>
            </a:r>
            <a:endParaRPr lang="LID4096"/>
          </a:p>
        </p:txBody>
      </p:sp>
      <p:sp>
        <p:nvSpPr>
          <p:cNvPr id="3" name="Content Placeholder 2">
            <a:extLst>
              <a:ext uri="{FF2B5EF4-FFF2-40B4-BE49-F238E27FC236}">
                <a16:creationId xmlns:a16="http://schemas.microsoft.com/office/drawing/2014/main" id="{71991D22-00F3-DB8E-BE46-ADE46647ACD0}"/>
              </a:ext>
            </a:extLst>
          </p:cNvPr>
          <p:cNvSpPr>
            <a:spLocks noGrp="1"/>
          </p:cNvSpPr>
          <p:nvPr>
            <p:ph idx="1"/>
          </p:nvPr>
        </p:nvSpPr>
        <p:spPr>
          <a:xfrm>
            <a:off x="5183188" y="987427"/>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Text Placeholder 3">
            <a:extLst>
              <a:ext uri="{FF2B5EF4-FFF2-40B4-BE49-F238E27FC236}">
                <a16:creationId xmlns:a16="http://schemas.microsoft.com/office/drawing/2014/main" id="{667D6925-84A6-D555-9FB1-CC2DBB79343C}"/>
              </a:ext>
            </a:extLst>
          </p:cNvPr>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B048FE-D7B4-19D5-1850-4C484D850977}"/>
              </a:ext>
            </a:extLst>
          </p:cNvPr>
          <p:cNvSpPr>
            <a:spLocks noGrp="1"/>
          </p:cNvSpPr>
          <p:nvPr>
            <p:ph type="dt" sz="half" idx="10"/>
          </p:nvPr>
        </p:nvSpPr>
        <p:spPr/>
        <p:txBody>
          <a:bodyPr/>
          <a:lstStyle/>
          <a:p>
            <a:fld id="{B8AC25C7-462D-4C9E-B6CA-D24B18B0DD77}" type="datetimeFigureOut">
              <a:rPr lang="LID4096" smtClean="0"/>
              <a:t>07/09/2026</a:t>
            </a:fld>
            <a:endParaRPr lang="LID4096"/>
          </a:p>
        </p:txBody>
      </p:sp>
      <p:sp>
        <p:nvSpPr>
          <p:cNvPr id="6" name="Footer Placeholder 5">
            <a:extLst>
              <a:ext uri="{FF2B5EF4-FFF2-40B4-BE49-F238E27FC236}">
                <a16:creationId xmlns:a16="http://schemas.microsoft.com/office/drawing/2014/main" id="{3C448EF6-B87D-50BB-E2B1-73596E46098C}"/>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D3A19D42-8020-454D-D017-37290324F15B}"/>
              </a:ext>
            </a:extLst>
          </p:cNvPr>
          <p:cNvSpPr>
            <a:spLocks noGrp="1"/>
          </p:cNvSpPr>
          <p:nvPr>
            <p:ph type="sldNum" sz="quarter" idx="12"/>
          </p:nvPr>
        </p:nvSpPr>
        <p:spPr/>
        <p:txBody>
          <a:bodyPr/>
          <a:lstStyle/>
          <a:p>
            <a:fld id="{9B863B7F-C974-40B7-90A7-729664DB1E8C}" type="slidenum">
              <a:rPr lang="LID4096" smtClean="0"/>
              <a:t>‹#›</a:t>
            </a:fld>
            <a:endParaRPr lang="LID4096"/>
          </a:p>
        </p:txBody>
      </p:sp>
    </p:spTree>
    <p:extLst>
      <p:ext uri="{BB962C8B-B14F-4D97-AF65-F5344CB8AC3E}">
        <p14:creationId xmlns:p14="http://schemas.microsoft.com/office/powerpoint/2010/main" val="3996853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4B420-F969-6052-6ACB-01A0DBCB4252}"/>
              </a:ext>
            </a:extLst>
          </p:cNvPr>
          <p:cNvSpPr>
            <a:spLocks noGrp="1"/>
          </p:cNvSpPr>
          <p:nvPr>
            <p:ph type="title"/>
          </p:nvPr>
        </p:nvSpPr>
        <p:spPr>
          <a:xfrm>
            <a:off x="839789" y="457200"/>
            <a:ext cx="3932238" cy="1600200"/>
          </a:xfrm>
        </p:spPr>
        <p:txBody>
          <a:bodyPr anchor="b"/>
          <a:lstStyle>
            <a:lvl1pPr>
              <a:defRPr sz="3200"/>
            </a:lvl1pPr>
          </a:lstStyle>
          <a:p>
            <a:r>
              <a:rPr lang="en-US"/>
              <a:t>Click to edit Master title style</a:t>
            </a:r>
            <a:endParaRPr lang="LID4096"/>
          </a:p>
        </p:txBody>
      </p:sp>
      <p:sp>
        <p:nvSpPr>
          <p:cNvPr id="3" name="Picture Placeholder 2">
            <a:extLst>
              <a:ext uri="{FF2B5EF4-FFF2-40B4-BE49-F238E27FC236}">
                <a16:creationId xmlns:a16="http://schemas.microsoft.com/office/drawing/2014/main" id="{EA9229F8-87BB-A5CC-A1C2-8F2E5A868BE1}"/>
              </a:ext>
            </a:extLst>
          </p:cNvPr>
          <p:cNvSpPr>
            <a:spLocks noGrp="1"/>
          </p:cNvSpPr>
          <p:nvPr>
            <p:ph type="pic" idx="1"/>
          </p:nvPr>
        </p:nvSpPr>
        <p:spPr>
          <a:xfrm>
            <a:off x="5183188" y="987427"/>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ID4096"/>
          </a:p>
        </p:txBody>
      </p:sp>
      <p:sp>
        <p:nvSpPr>
          <p:cNvPr id="4" name="Text Placeholder 3">
            <a:extLst>
              <a:ext uri="{FF2B5EF4-FFF2-40B4-BE49-F238E27FC236}">
                <a16:creationId xmlns:a16="http://schemas.microsoft.com/office/drawing/2014/main" id="{54B7576A-4E47-781F-75D0-3D3CEF74C616}"/>
              </a:ext>
            </a:extLst>
          </p:cNvPr>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1727B3-A6CF-EDD1-1D20-3AAF25B48096}"/>
              </a:ext>
            </a:extLst>
          </p:cNvPr>
          <p:cNvSpPr>
            <a:spLocks noGrp="1"/>
          </p:cNvSpPr>
          <p:nvPr>
            <p:ph type="dt" sz="half" idx="10"/>
          </p:nvPr>
        </p:nvSpPr>
        <p:spPr/>
        <p:txBody>
          <a:bodyPr/>
          <a:lstStyle/>
          <a:p>
            <a:fld id="{B8AC25C7-462D-4C9E-B6CA-D24B18B0DD77}" type="datetimeFigureOut">
              <a:rPr lang="LID4096" smtClean="0"/>
              <a:t>07/09/2026</a:t>
            </a:fld>
            <a:endParaRPr lang="LID4096"/>
          </a:p>
        </p:txBody>
      </p:sp>
      <p:sp>
        <p:nvSpPr>
          <p:cNvPr id="6" name="Footer Placeholder 5">
            <a:extLst>
              <a:ext uri="{FF2B5EF4-FFF2-40B4-BE49-F238E27FC236}">
                <a16:creationId xmlns:a16="http://schemas.microsoft.com/office/drawing/2014/main" id="{83E6A1B4-B1EC-00B3-146F-8FC5D44D8E26}"/>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6635DC63-C252-48B2-BDD6-F149BB28B6F5}"/>
              </a:ext>
            </a:extLst>
          </p:cNvPr>
          <p:cNvSpPr>
            <a:spLocks noGrp="1"/>
          </p:cNvSpPr>
          <p:nvPr>
            <p:ph type="sldNum" sz="quarter" idx="12"/>
          </p:nvPr>
        </p:nvSpPr>
        <p:spPr/>
        <p:txBody>
          <a:bodyPr/>
          <a:lstStyle/>
          <a:p>
            <a:fld id="{9B863B7F-C974-40B7-90A7-729664DB1E8C}" type="slidenum">
              <a:rPr lang="LID4096" smtClean="0"/>
              <a:t>‹#›</a:t>
            </a:fld>
            <a:endParaRPr lang="LID4096"/>
          </a:p>
        </p:txBody>
      </p:sp>
    </p:spTree>
    <p:extLst>
      <p:ext uri="{BB962C8B-B14F-4D97-AF65-F5344CB8AC3E}">
        <p14:creationId xmlns:p14="http://schemas.microsoft.com/office/powerpoint/2010/main" val="1186795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8C86FD-10A5-9206-D22C-3A1632D54359}"/>
              </a:ext>
            </a:extLst>
          </p:cNvPr>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BBFD8A61-EC12-DF5F-A81E-D8BA2A5D6F46}"/>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A66CB82E-A88B-B81D-92C7-3BE2647E137B}"/>
              </a:ext>
            </a:extLst>
          </p:cNvPr>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8AC25C7-462D-4C9E-B6CA-D24B18B0DD77}" type="datetimeFigureOut">
              <a:rPr lang="LID4096" smtClean="0"/>
              <a:t>07/09/2026</a:t>
            </a:fld>
            <a:endParaRPr lang="LID4096"/>
          </a:p>
        </p:txBody>
      </p:sp>
      <p:sp>
        <p:nvSpPr>
          <p:cNvPr id="5" name="Footer Placeholder 4">
            <a:extLst>
              <a:ext uri="{FF2B5EF4-FFF2-40B4-BE49-F238E27FC236}">
                <a16:creationId xmlns:a16="http://schemas.microsoft.com/office/drawing/2014/main" id="{AC53087C-A940-0184-425E-72131492575A}"/>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LID4096"/>
          </a:p>
        </p:txBody>
      </p:sp>
      <p:sp>
        <p:nvSpPr>
          <p:cNvPr id="6" name="Slide Number Placeholder 5">
            <a:extLst>
              <a:ext uri="{FF2B5EF4-FFF2-40B4-BE49-F238E27FC236}">
                <a16:creationId xmlns:a16="http://schemas.microsoft.com/office/drawing/2014/main" id="{2524BECD-0812-2265-FD01-D2C3340B07D3}"/>
              </a:ext>
            </a:extLst>
          </p:cNvPr>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B863B7F-C974-40B7-90A7-729664DB1E8C}" type="slidenum">
              <a:rPr lang="LID4096" smtClean="0"/>
              <a:t>‹#›</a:t>
            </a:fld>
            <a:endParaRPr lang="LID4096"/>
          </a:p>
        </p:txBody>
      </p:sp>
    </p:spTree>
    <p:extLst>
      <p:ext uri="{BB962C8B-B14F-4D97-AF65-F5344CB8AC3E}">
        <p14:creationId xmlns:p14="http://schemas.microsoft.com/office/powerpoint/2010/main" val="3405945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slide" Target="slide5.xml"/><Relationship Id="rId3" Type="http://schemas.openxmlformats.org/officeDocument/2006/relationships/image" Target="../media/image2.png"/><Relationship Id="rId7" Type="http://schemas.openxmlformats.org/officeDocument/2006/relationships/slide" Target="slide3.xml"/><Relationship Id="rId12" Type="http://schemas.openxmlformats.org/officeDocument/2006/relationships/image" Target="../media/image6.png"/><Relationship Id="rId17" Type="http://schemas.openxmlformats.org/officeDocument/2006/relationships/image" Target="../media/image9.pn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5.png"/><Relationship Id="rId5" Type="http://schemas.openxmlformats.org/officeDocument/2006/relationships/image" Target="../media/image20.png"/><Relationship Id="rId15" Type="http://schemas.openxmlformats.org/officeDocument/2006/relationships/image" Target="../media/image7.png"/><Relationship Id="rId10" Type="http://schemas.openxmlformats.org/officeDocument/2006/relationships/slide" Target="slide4.xml"/><Relationship Id="rId4" Type="http://schemas.openxmlformats.org/officeDocument/2006/relationships/slide" Target="slide2.xml"/><Relationship Id="rId9" Type="http://schemas.openxmlformats.org/officeDocument/2006/relationships/image" Target="../media/image4.png"/><Relationship Id="rId14" Type="http://schemas.openxmlformats.org/officeDocument/2006/relationships/image" Target="../media/image6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8F6E7-5BBF-2D5F-55F6-B937B6F0DA4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3439C26-5568-BE06-7EE7-36EA4BC5E645}"/>
              </a:ext>
            </a:extLst>
          </p:cNvPr>
          <p:cNvSpPr/>
          <p:nvPr/>
        </p:nvSpPr>
        <p:spPr>
          <a:xfrm>
            <a:off x="0" y="502"/>
            <a:ext cx="12120880" cy="338554"/>
          </a:xfrm>
          <a:prstGeom prst="rect">
            <a:avLst/>
          </a:prstGeom>
        </p:spPr>
        <p:txBody>
          <a:bodyPr wrap="square">
            <a:spAutoFit/>
          </a:bodyPr>
          <a:lstStyle/>
          <a:p>
            <a:pPr algn="ctr"/>
            <a:r>
              <a:rPr lang="en-US" sz="1600" dirty="0">
                <a:solidFill>
                  <a:srgbClr val="00CC00"/>
                </a:solidFill>
                <a:latin typeface="Arial Narrow" panose="020B0606020202030204" pitchFamily="34" charset="0"/>
              </a:rPr>
              <a:t>28</a:t>
            </a:r>
            <a:r>
              <a:rPr lang="en-US" sz="1600" baseline="30000" dirty="0">
                <a:solidFill>
                  <a:srgbClr val="00CC00"/>
                </a:solidFill>
                <a:latin typeface="Arial Narrow" panose="020B0606020202030204" pitchFamily="34" charset="0"/>
              </a:rPr>
              <a:t>th</a:t>
            </a:r>
            <a:r>
              <a:rPr lang="en-US" sz="1600" dirty="0">
                <a:solidFill>
                  <a:srgbClr val="00CC00"/>
                </a:solidFill>
                <a:latin typeface="Arial Narrow" panose="020B0606020202030204" pitchFamily="34" charset="0"/>
              </a:rPr>
              <a:t> Congress of SCTM, 23-26 September, </a:t>
            </a:r>
            <a:r>
              <a:rPr lang="en-US" sz="1600" dirty="0" err="1">
                <a:solidFill>
                  <a:srgbClr val="00CC00"/>
                </a:solidFill>
                <a:latin typeface="Arial Narrow" panose="020B0606020202030204" pitchFamily="34" charset="0"/>
              </a:rPr>
              <a:t>Ohrid</a:t>
            </a:r>
            <a:r>
              <a:rPr lang="en-US" sz="1600" dirty="0">
                <a:solidFill>
                  <a:srgbClr val="00CC00"/>
                </a:solidFill>
                <a:latin typeface="Arial Narrow" panose="020B0606020202030204" pitchFamily="34" charset="0"/>
              </a:rPr>
              <a:t>, Macedonia</a:t>
            </a:r>
            <a:endParaRPr lang="mk-MK" sz="1600" dirty="0">
              <a:solidFill>
                <a:srgbClr val="00CC00"/>
              </a:solidFill>
              <a:latin typeface="Arial Narrow" panose="020B0606020202030204" pitchFamily="34" charset="0"/>
            </a:endParaRPr>
          </a:p>
        </p:txBody>
      </p:sp>
      <p:sp>
        <p:nvSpPr>
          <p:cNvPr id="5" name="AutoShape 5">
            <a:extLst>
              <a:ext uri="{FF2B5EF4-FFF2-40B4-BE49-F238E27FC236}">
                <a16:creationId xmlns:a16="http://schemas.microsoft.com/office/drawing/2014/main" id="{9882EDD9-BC4B-8B1B-7397-6287C5B19DA0}"/>
              </a:ext>
            </a:extLst>
          </p:cNvPr>
          <p:cNvSpPr>
            <a:spLocks noChangeArrowheads="1"/>
          </p:cNvSpPr>
          <p:nvPr/>
        </p:nvSpPr>
        <p:spPr bwMode="auto">
          <a:xfrm>
            <a:off x="-189568" y="209192"/>
            <a:ext cx="12191576" cy="851297"/>
          </a:xfrm>
          <a:prstGeom prst="roundRect">
            <a:avLst>
              <a:gd name="adj" fmla="val 16667"/>
            </a:avLst>
          </a:prstGeom>
          <a:noFill/>
          <a:ln>
            <a:noFill/>
          </a:ln>
          <a:effectLst/>
        </p:spPr>
        <p:txBody>
          <a:bodyPr wrap="square" anchor="ctr">
            <a:spAutoFit/>
          </a:bodyPr>
          <a:lstStyle>
            <a:lvl1pPr defTabSz="4011613">
              <a:defRPr>
                <a:solidFill>
                  <a:schemeClr val="tx1"/>
                </a:solidFill>
                <a:latin typeface="Arial" charset="0"/>
              </a:defRPr>
            </a:lvl1pPr>
            <a:lvl2pPr defTabSz="4011613">
              <a:defRPr>
                <a:solidFill>
                  <a:schemeClr val="tx1"/>
                </a:solidFill>
                <a:latin typeface="Arial" charset="0"/>
              </a:defRPr>
            </a:lvl2pPr>
            <a:lvl3pPr defTabSz="4011613">
              <a:defRPr>
                <a:solidFill>
                  <a:schemeClr val="tx1"/>
                </a:solidFill>
                <a:latin typeface="Arial" charset="0"/>
              </a:defRPr>
            </a:lvl3pPr>
            <a:lvl4pPr defTabSz="4011613">
              <a:defRPr>
                <a:solidFill>
                  <a:schemeClr val="tx1"/>
                </a:solidFill>
                <a:latin typeface="Arial" charset="0"/>
              </a:defRPr>
            </a:lvl4pPr>
            <a:lvl5pPr defTabSz="4011613">
              <a:defRPr>
                <a:solidFill>
                  <a:schemeClr val="tx1"/>
                </a:solidFill>
                <a:latin typeface="Arial" charset="0"/>
              </a:defRPr>
            </a:lvl5pPr>
            <a:lvl6pPr defTabSz="4011613" fontAlgn="base">
              <a:spcBef>
                <a:spcPct val="0"/>
              </a:spcBef>
              <a:spcAft>
                <a:spcPct val="0"/>
              </a:spcAft>
              <a:defRPr>
                <a:solidFill>
                  <a:schemeClr val="tx1"/>
                </a:solidFill>
                <a:latin typeface="Arial" charset="0"/>
              </a:defRPr>
            </a:lvl6pPr>
            <a:lvl7pPr defTabSz="4011613" fontAlgn="base">
              <a:spcBef>
                <a:spcPct val="0"/>
              </a:spcBef>
              <a:spcAft>
                <a:spcPct val="0"/>
              </a:spcAft>
              <a:defRPr>
                <a:solidFill>
                  <a:schemeClr val="tx1"/>
                </a:solidFill>
                <a:latin typeface="Arial" charset="0"/>
              </a:defRPr>
            </a:lvl7pPr>
            <a:lvl8pPr defTabSz="4011613" fontAlgn="base">
              <a:spcBef>
                <a:spcPct val="0"/>
              </a:spcBef>
              <a:spcAft>
                <a:spcPct val="0"/>
              </a:spcAft>
              <a:defRPr>
                <a:solidFill>
                  <a:schemeClr val="tx1"/>
                </a:solidFill>
                <a:latin typeface="Arial" charset="0"/>
              </a:defRPr>
            </a:lvl8pPr>
            <a:lvl9pPr defTabSz="4011613" fontAlgn="base">
              <a:spcBef>
                <a:spcPct val="0"/>
              </a:spcBef>
              <a:spcAft>
                <a:spcPct val="0"/>
              </a:spcAft>
              <a:defRPr>
                <a:solidFill>
                  <a:schemeClr val="tx1"/>
                </a:solidFill>
                <a:latin typeface="Arial" charset="0"/>
              </a:defRPr>
            </a:lvl9pPr>
          </a:lstStyle>
          <a:p>
            <a:pPr algn="ctr"/>
            <a:r>
              <a:rPr lang="en-US" sz="2200" b="1" cap="all" dirty="0">
                <a:solidFill>
                  <a:schemeClr val="accent5"/>
                </a:solidFill>
                <a:latin typeface="PF BeauSans Pro" panose="02000800000000020004" pitchFamily="2" charset="0"/>
                <a:cs typeface="Arial" panose="020B0604020202020204" pitchFamily="34" charset="0"/>
              </a:rPr>
              <a:t>Quantitative Evaluation of Nutritional and Safety-Relevant Elements</a:t>
            </a:r>
          </a:p>
          <a:p>
            <a:pPr algn="ctr"/>
            <a:r>
              <a:rPr lang="en-US" sz="2200" b="1" cap="all" dirty="0">
                <a:solidFill>
                  <a:schemeClr val="accent5"/>
                </a:solidFill>
                <a:latin typeface="PF BeauSans Pro" panose="02000800000000020004" pitchFamily="2" charset="0"/>
                <a:cs typeface="Arial" panose="020B0604020202020204" pitchFamily="34" charset="0"/>
              </a:rPr>
              <a:t>in Sesame Seeds Using LIBS</a:t>
            </a:r>
          </a:p>
        </p:txBody>
      </p:sp>
      <p:sp>
        <p:nvSpPr>
          <p:cNvPr id="6" name="Rectangle 5">
            <a:extLst>
              <a:ext uri="{FF2B5EF4-FFF2-40B4-BE49-F238E27FC236}">
                <a16:creationId xmlns:a16="http://schemas.microsoft.com/office/drawing/2014/main" id="{F805163C-4208-4EF2-A4BC-9554DE18179C}"/>
              </a:ext>
            </a:extLst>
          </p:cNvPr>
          <p:cNvSpPr>
            <a:spLocks noChangeArrowheads="1"/>
          </p:cNvSpPr>
          <p:nvPr/>
        </p:nvSpPr>
        <p:spPr bwMode="auto">
          <a:xfrm>
            <a:off x="0" y="932655"/>
            <a:ext cx="12192000" cy="1384995"/>
          </a:xfrm>
          <a:prstGeom prst="rect">
            <a:avLst/>
          </a:prstGeom>
          <a:noFill/>
          <a:ln>
            <a:noFill/>
          </a:ln>
          <a:effectLst/>
        </p:spPr>
        <p:txBody>
          <a:bodyPr wrap="square">
            <a:spAutoFit/>
          </a:bodyPr>
          <a:lstStyle>
            <a:lvl1pPr defTabSz="4176713">
              <a:defRPr>
                <a:solidFill>
                  <a:schemeClr val="tx1"/>
                </a:solidFill>
                <a:latin typeface="Arial" charset="0"/>
              </a:defRPr>
            </a:lvl1pPr>
            <a:lvl2pPr defTabSz="4176713">
              <a:defRPr>
                <a:solidFill>
                  <a:schemeClr val="tx1"/>
                </a:solidFill>
                <a:latin typeface="Arial" charset="0"/>
              </a:defRPr>
            </a:lvl2pPr>
            <a:lvl3pPr defTabSz="4176713">
              <a:defRPr>
                <a:solidFill>
                  <a:schemeClr val="tx1"/>
                </a:solidFill>
                <a:latin typeface="Arial" charset="0"/>
              </a:defRPr>
            </a:lvl3pPr>
            <a:lvl4pPr defTabSz="4176713">
              <a:defRPr>
                <a:solidFill>
                  <a:schemeClr val="tx1"/>
                </a:solidFill>
                <a:latin typeface="Arial" charset="0"/>
              </a:defRPr>
            </a:lvl4pPr>
            <a:lvl5pPr defTabSz="4176713">
              <a:defRPr>
                <a:solidFill>
                  <a:schemeClr val="tx1"/>
                </a:solidFill>
                <a:latin typeface="Arial" charset="0"/>
              </a:defRPr>
            </a:lvl5pPr>
            <a:lvl6pPr defTabSz="4176713" fontAlgn="base">
              <a:spcBef>
                <a:spcPct val="0"/>
              </a:spcBef>
              <a:spcAft>
                <a:spcPct val="0"/>
              </a:spcAft>
              <a:defRPr>
                <a:solidFill>
                  <a:schemeClr val="tx1"/>
                </a:solidFill>
                <a:latin typeface="Arial" charset="0"/>
              </a:defRPr>
            </a:lvl6pPr>
            <a:lvl7pPr defTabSz="4176713" fontAlgn="base">
              <a:spcBef>
                <a:spcPct val="0"/>
              </a:spcBef>
              <a:spcAft>
                <a:spcPct val="0"/>
              </a:spcAft>
              <a:defRPr>
                <a:solidFill>
                  <a:schemeClr val="tx1"/>
                </a:solidFill>
                <a:latin typeface="Arial" charset="0"/>
              </a:defRPr>
            </a:lvl7pPr>
            <a:lvl8pPr defTabSz="4176713" fontAlgn="base">
              <a:spcBef>
                <a:spcPct val="0"/>
              </a:spcBef>
              <a:spcAft>
                <a:spcPct val="0"/>
              </a:spcAft>
              <a:defRPr>
                <a:solidFill>
                  <a:schemeClr val="tx1"/>
                </a:solidFill>
                <a:latin typeface="Arial" charset="0"/>
              </a:defRPr>
            </a:lvl8pPr>
            <a:lvl9pPr defTabSz="4176713" fontAlgn="base">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sng" strike="noStrike" kern="1200" cap="none" spc="0" normalizeH="0" baseline="0" noProof="0" dirty="0">
                <a:ln>
                  <a:noFill/>
                </a:ln>
                <a:solidFill>
                  <a:srgbClr val="000099"/>
                </a:solidFill>
                <a:effectLst/>
                <a:uLnTx/>
                <a:uFillTx/>
                <a:latin typeface="Arial Narrow" panose="020B0606020202030204" pitchFamily="34" charset="0"/>
                <a:ea typeface="Times New Roman" panose="02020603050405020304" pitchFamily="18" charset="0"/>
                <a:cs typeface="Arial" panose="020B0604020202020204" pitchFamily="34" charset="0"/>
              </a:rPr>
              <a:t>Marjetka </a:t>
            </a:r>
            <a:r>
              <a:rPr kumimoji="0" lang="en-US" sz="1400" b="1" i="0" u="sng" strike="noStrike" kern="1200" cap="none" spc="0" normalizeH="0" baseline="0" noProof="0" dirty="0" err="1">
                <a:ln>
                  <a:noFill/>
                </a:ln>
                <a:solidFill>
                  <a:srgbClr val="000099"/>
                </a:solidFill>
                <a:effectLst/>
                <a:uLnTx/>
                <a:uFillTx/>
                <a:latin typeface="Arial Narrow" panose="020B0606020202030204" pitchFamily="34" charset="0"/>
                <a:ea typeface="Times New Roman" panose="02020603050405020304" pitchFamily="18" charset="0"/>
                <a:cs typeface="Arial" panose="020B0604020202020204" pitchFamily="34" charset="0"/>
              </a:rPr>
              <a:t>Savić</a:t>
            </a:r>
            <a:r>
              <a:rPr kumimoji="0" lang="sr-Cyrl-RS" sz="1400" b="1" i="0" u="sng" strike="noStrike" kern="1200" cap="none" spc="0" normalizeH="0" baseline="0" noProof="0" dirty="0">
                <a:ln>
                  <a:noFill/>
                </a:ln>
                <a:solidFill>
                  <a:srgbClr val="000099"/>
                </a:solidFill>
                <a:effectLst/>
                <a:uLnTx/>
                <a:uFillTx/>
                <a:latin typeface="Arial Narrow" panose="020B0606020202030204" pitchFamily="34" charset="0"/>
                <a:ea typeface="Times New Roman" panose="02020603050405020304" pitchFamily="18" charset="0"/>
                <a:cs typeface="Arial" panose="020B0604020202020204" pitchFamily="34" charset="0"/>
              </a:rPr>
              <a:t> </a:t>
            </a:r>
            <a:r>
              <a:rPr kumimoji="0" lang="en-US" sz="1400" b="1" i="0" u="sng" strike="noStrike" kern="1200" cap="none" spc="0" normalizeH="0" baseline="30000" noProof="0" dirty="0">
                <a:ln>
                  <a:noFill/>
                </a:ln>
                <a:solidFill>
                  <a:srgbClr val="000099"/>
                </a:solidFill>
                <a:effectLst/>
                <a:uLnTx/>
                <a:uFillTx/>
                <a:latin typeface="Arial Narrow" panose="020B0606020202030204" pitchFamily="34" charset="0"/>
                <a:ea typeface="Times New Roman" panose="02020603050405020304" pitchFamily="18" charset="0"/>
                <a:cs typeface="Arial" panose="020B0604020202020204" pitchFamily="34" charset="0"/>
              </a:rPr>
              <a:t>1</a:t>
            </a:r>
            <a:r>
              <a:rPr kumimoji="0" lang="en-US" sz="1400" b="1" i="0" u="none" strike="noStrike" kern="1200" cap="none" spc="0" normalizeH="0" baseline="0" noProof="0" dirty="0">
                <a:ln>
                  <a:noFill/>
                </a:ln>
                <a:solidFill>
                  <a:srgbClr val="000099"/>
                </a:solidFill>
                <a:effectLst/>
                <a:uLnTx/>
                <a:uFillTx/>
                <a:latin typeface="Arial Narrow" panose="020B0606020202030204" pitchFamily="34" charset="0"/>
                <a:ea typeface="Times New Roman" panose="02020603050405020304" pitchFamily="18" charset="0"/>
                <a:cs typeface="Arial" panose="020B0604020202020204" pitchFamily="34" charset="0"/>
              </a:rPr>
              <a:t>, Dragan </a:t>
            </a:r>
            <a:r>
              <a:rPr kumimoji="0" lang="en-US" sz="1400" b="1" i="0" u="none" strike="noStrike" kern="1200" cap="none" spc="0" normalizeH="0" baseline="0" noProof="0" dirty="0" err="1">
                <a:ln>
                  <a:noFill/>
                </a:ln>
                <a:solidFill>
                  <a:srgbClr val="000099"/>
                </a:solidFill>
                <a:effectLst/>
                <a:uLnTx/>
                <a:uFillTx/>
                <a:latin typeface="Arial Narrow" panose="020B0606020202030204" pitchFamily="34" charset="0"/>
                <a:ea typeface="Times New Roman" panose="02020603050405020304" pitchFamily="18" charset="0"/>
                <a:cs typeface="Arial" panose="020B0604020202020204" pitchFamily="34" charset="0"/>
              </a:rPr>
              <a:t>Ranković</a:t>
            </a:r>
            <a:r>
              <a:rPr kumimoji="0" lang="sr-Cyrl-RS" sz="1400" b="1" i="0" u="none" strike="noStrike" kern="1200" cap="none" spc="0" normalizeH="0" baseline="0" noProof="0" dirty="0">
                <a:ln>
                  <a:noFill/>
                </a:ln>
                <a:solidFill>
                  <a:srgbClr val="000099"/>
                </a:solidFill>
                <a:effectLst/>
                <a:uLnTx/>
                <a:uFillTx/>
                <a:latin typeface="Arial Narrow" panose="020B0606020202030204" pitchFamily="34" charset="0"/>
                <a:ea typeface="Times New Roman" panose="02020603050405020304" pitchFamily="18" charset="0"/>
                <a:cs typeface="Arial" panose="020B0604020202020204" pitchFamily="34" charset="0"/>
              </a:rPr>
              <a:t> </a:t>
            </a:r>
            <a:r>
              <a:rPr kumimoji="0" lang="en-US" sz="1400" b="1" i="0" u="none" strike="noStrike" kern="1200" cap="none" spc="0" normalizeH="0" baseline="30000" noProof="0" dirty="0">
                <a:ln>
                  <a:noFill/>
                </a:ln>
                <a:solidFill>
                  <a:srgbClr val="000099"/>
                </a:solidFill>
                <a:effectLst/>
                <a:uLnTx/>
                <a:uFillTx/>
                <a:latin typeface="Arial Narrow" panose="020B0606020202030204" pitchFamily="34" charset="0"/>
                <a:ea typeface="Times New Roman" panose="02020603050405020304" pitchFamily="18" charset="0"/>
                <a:cs typeface="Arial" panose="020B0604020202020204" pitchFamily="34" charset="0"/>
              </a:rPr>
              <a:t>1</a:t>
            </a:r>
            <a:r>
              <a:rPr kumimoji="0" lang="en-US" sz="1400" b="1" i="0" u="none" strike="noStrike" kern="1200" cap="none" spc="0" normalizeH="0" baseline="0" noProof="0" dirty="0">
                <a:ln>
                  <a:noFill/>
                </a:ln>
                <a:solidFill>
                  <a:srgbClr val="000099"/>
                </a:solidFill>
                <a:effectLst/>
                <a:uLnTx/>
                <a:uFillTx/>
                <a:latin typeface="Arial Narrow" panose="020B0606020202030204" pitchFamily="34" charset="0"/>
                <a:ea typeface="Times New Roman" panose="02020603050405020304" pitchFamily="18" charset="0"/>
                <a:cs typeface="Arial" panose="020B0604020202020204" pitchFamily="34" charset="0"/>
              </a:rPr>
              <a:t>, Aleksandra </a:t>
            </a:r>
            <a:r>
              <a:rPr kumimoji="0" lang="en-US" sz="1400" b="1" i="0" u="none" strike="noStrike" kern="1200" cap="none" spc="0" normalizeH="0" baseline="0" noProof="0" dirty="0" err="1">
                <a:ln>
                  <a:noFill/>
                </a:ln>
                <a:solidFill>
                  <a:srgbClr val="000099"/>
                </a:solidFill>
                <a:effectLst/>
                <a:uLnTx/>
                <a:uFillTx/>
                <a:latin typeface="Arial Narrow" panose="020B0606020202030204" pitchFamily="34" charset="0"/>
                <a:ea typeface="Times New Roman" panose="02020603050405020304" pitchFamily="18" charset="0"/>
                <a:cs typeface="Arial" panose="020B0604020202020204" pitchFamily="34" charset="0"/>
              </a:rPr>
              <a:t>Šajić</a:t>
            </a:r>
            <a:r>
              <a:rPr kumimoji="0" lang="sr-Cyrl-RS" sz="1400" b="1" i="0" u="none" strike="noStrike" kern="1200" cap="none" spc="0" normalizeH="0" baseline="0" noProof="0" dirty="0">
                <a:ln>
                  <a:noFill/>
                </a:ln>
                <a:solidFill>
                  <a:srgbClr val="000099"/>
                </a:solidFill>
                <a:effectLst/>
                <a:uLnTx/>
                <a:uFillTx/>
                <a:latin typeface="Arial Narrow" panose="020B0606020202030204" pitchFamily="34" charset="0"/>
                <a:ea typeface="Times New Roman" panose="02020603050405020304" pitchFamily="18" charset="0"/>
                <a:cs typeface="Arial" panose="020B0604020202020204" pitchFamily="34" charset="0"/>
              </a:rPr>
              <a:t> </a:t>
            </a:r>
            <a:r>
              <a:rPr kumimoji="0" lang="en-US" sz="1400" b="1" i="0" u="none" strike="noStrike" kern="1200" cap="none" spc="0" normalizeH="0" baseline="30000" noProof="0" dirty="0">
                <a:ln>
                  <a:noFill/>
                </a:ln>
                <a:solidFill>
                  <a:srgbClr val="000099"/>
                </a:solidFill>
                <a:effectLst/>
                <a:uLnTx/>
                <a:uFillTx/>
                <a:latin typeface="Arial Narrow" panose="020B0606020202030204" pitchFamily="34" charset="0"/>
                <a:ea typeface="Times New Roman" panose="02020603050405020304" pitchFamily="18" charset="0"/>
                <a:cs typeface="Arial" panose="020B0604020202020204" pitchFamily="34" charset="0"/>
              </a:rPr>
              <a:t>2</a:t>
            </a:r>
            <a:r>
              <a:rPr kumimoji="0" lang="en-US" sz="1400" b="1" i="0" u="none" strike="noStrike" kern="1200" cap="none" spc="0" normalizeH="0" baseline="0" noProof="0" dirty="0">
                <a:ln>
                  <a:noFill/>
                </a:ln>
                <a:solidFill>
                  <a:srgbClr val="000099"/>
                </a:solidFill>
                <a:effectLst/>
                <a:uLnTx/>
                <a:uFillTx/>
                <a:latin typeface="Arial Narrow" panose="020B0606020202030204" pitchFamily="34" charset="0"/>
                <a:ea typeface="Times New Roman" panose="02020603050405020304" pitchFamily="18" charset="0"/>
                <a:cs typeface="Arial" panose="020B0604020202020204" pitchFamily="34" charset="0"/>
              </a:rPr>
              <a:t>, Aleksandr N. </a:t>
            </a:r>
            <a:r>
              <a:rPr kumimoji="0" lang="en-US" sz="1400" b="1" i="0" u="none" strike="noStrike" kern="1200" cap="none" spc="0" normalizeH="0" baseline="0" noProof="0" dirty="0" err="1">
                <a:ln>
                  <a:noFill/>
                </a:ln>
                <a:solidFill>
                  <a:srgbClr val="000099"/>
                </a:solidFill>
                <a:effectLst/>
                <a:uLnTx/>
                <a:uFillTx/>
                <a:latin typeface="Arial Narrow" panose="020B0606020202030204" pitchFamily="34" charset="0"/>
                <a:ea typeface="Times New Roman" panose="02020603050405020304" pitchFamily="18" charset="0"/>
                <a:cs typeface="Arial" panose="020B0604020202020204" pitchFamily="34" charset="0"/>
              </a:rPr>
              <a:t>Chumakov</a:t>
            </a:r>
            <a:r>
              <a:rPr kumimoji="0" lang="sr-Cyrl-RS" sz="1400" b="1" i="0" u="none" strike="noStrike" kern="1200" cap="none" spc="0" normalizeH="0" baseline="0" noProof="0" dirty="0">
                <a:ln>
                  <a:noFill/>
                </a:ln>
                <a:solidFill>
                  <a:srgbClr val="000099"/>
                </a:solidFill>
                <a:effectLst/>
                <a:uLnTx/>
                <a:uFillTx/>
                <a:latin typeface="Arial Narrow" panose="020B0606020202030204" pitchFamily="34" charset="0"/>
                <a:ea typeface="Times New Roman" panose="02020603050405020304" pitchFamily="18" charset="0"/>
                <a:cs typeface="Arial" panose="020B0604020202020204" pitchFamily="34" charset="0"/>
              </a:rPr>
              <a:t> </a:t>
            </a:r>
            <a:r>
              <a:rPr kumimoji="0" lang="en-US" sz="1400" b="1" i="0" u="none" strike="noStrike" kern="1200" cap="none" spc="0" normalizeH="0" baseline="30000" noProof="0" dirty="0">
                <a:ln>
                  <a:noFill/>
                </a:ln>
                <a:solidFill>
                  <a:srgbClr val="000099"/>
                </a:solidFill>
                <a:effectLst/>
                <a:uLnTx/>
                <a:uFillTx/>
                <a:latin typeface="Arial Narrow" panose="020B0606020202030204" pitchFamily="34" charset="0"/>
                <a:ea typeface="Times New Roman" panose="02020603050405020304" pitchFamily="18" charset="0"/>
                <a:cs typeface="Arial" panose="020B0604020202020204" pitchFamily="34" charset="0"/>
              </a:rPr>
              <a:t>3</a:t>
            </a:r>
            <a:r>
              <a:rPr kumimoji="0" lang="en-US" sz="1400" b="1" i="0" u="none" strike="noStrike" kern="1200" cap="none" spc="0" normalizeH="0" baseline="0" noProof="0" dirty="0">
                <a:ln>
                  <a:noFill/>
                </a:ln>
                <a:solidFill>
                  <a:srgbClr val="000099"/>
                </a:solidFill>
                <a:effectLst/>
                <a:uLnTx/>
                <a:uFillTx/>
                <a:latin typeface="Arial Narrow" panose="020B0606020202030204" pitchFamily="34" charset="0"/>
                <a:ea typeface="Times New Roman" panose="02020603050405020304" pitchFamily="18" charset="0"/>
                <a:cs typeface="Arial" panose="020B0604020202020204" pitchFamily="34" charset="0"/>
              </a:rPr>
              <a:t>, </a:t>
            </a:r>
            <a:r>
              <a:rPr kumimoji="0" lang="en-US" sz="1400" b="1" i="0" u="none" strike="noStrike" kern="1200" cap="none" spc="0" normalizeH="0" baseline="0" noProof="0" dirty="0" err="1">
                <a:ln>
                  <a:noFill/>
                </a:ln>
                <a:solidFill>
                  <a:srgbClr val="000099"/>
                </a:solidFill>
                <a:effectLst/>
                <a:uLnTx/>
                <a:uFillTx/>
                <a:latin typeface="Arial Narrow" panose="020B0606020202030204" pitchFamily="34" charset="0"/>
                <a:ea typeface="Times New Roman" panose="02020603050405020304" pitchFamily="18" charset="0"/>
                <a:cs typeface="Arial" panose="020B0604020202020204" pitchFamily="34" charset="0"/>
              </a:rPr>
              <a:t>Аndrija</a:t>
            </a:r>
            <a:r>
              <a:rPr kumimoji="0" lang="en-US" sz="1400" b="1" i="0" u="none" strike="noStrike" kern="1200" cap="none" spc="0" normalizeH="0" baseline="0" noProof="0" dirty="0">
                <a:ln>
                  <a:noFill/>
                </a:ln>
                <a:solidFill>
                  <a:srgbClr val="000099"/>
                </a:solidFill>
                <a:effectLst/>
                <a:uLnTx/>
                <a:uFillTx/>
                <a:latin typeface="Arial Narrow" panose="020B0606020202030204" pitchFamily="34" charset="0"/>
                <a:ea typeface="Times New Roman" panose="02020603050405020304" pitchFamily="18" charset="0"/>
                <a:cs typeface="Arial" panose="020B0604020202020204" pitchFamily="34" charset="0"/>
              </a:rPr>
              <a:t> </a:t>
            </a:r>
            <a:r>
              <a:rPr kumimoji="0" lang="en-US" sz="1400" b="1" i="0" u="none" strike="noStrike" kern="1200" cap="none" spc="0" normalizeH="0" baseline="0" noProof="0" dirty="0" err="1">
                <a:ln>
                  <a:noFill/>
                </a:ln>
                <a:solidFill>
                  <a:srgbClr val="000099"/>
                </a:solidFill>
                <a:effectLst/>
                <a:uLnTx/>
                <a:uFillTx/>
                <a:latin typeface="Arial Narrow" panose="020B0606020202030204" pitchFamily="34" charset="0"/>
                <a:ea typeface="Times New Roman" panose="02020603050405020304" pitchFamily="18" charset="0"/>
                <a:cs typeface="Arial" panose="020B0604020202020204" pitchFamily="34" charset="0"/>
              </a:rPr>
              <a:t>Savić</a:t>
            </a:r>
            <a:r>
              <a:rPr kumimoji="0" lang="sr-Cyrl-RS" sz="1400" b="1" i="0" u="none" strike="noStrike" kern="1200" cap="none" spc="0" normalizeH="0" baseline="0" noProof="0" dirty="0">
                <a:ln>
                  <a:noFill/>
                </a:ln>
                <a:solidFill>
                  <a:srgbClr val="000099"/>
                </a:solidFill>
                <a:effectLst/>
                <a:uLnTx/>
                <a:uFillTx/>
                <a:latin typeface="Arial Narrow" panose="020B0606020202030204" pitchFamily="34" charset="0"/>
                <a:ea typeface="Times New Roman" panose="02020603050405020304" pitchFamily="18" charset="0"/>
                <a:cs typeface="Arial" panose="020B0604020202020204" pitchFamily="34" charset="0"/>
              </a:rPr>
              <a:t> </a:t>
            </a:r>
            <a:r>
              <a:rPr kumimoji="0" lang="en-US" sz="1400" b="1" i="0" u="none" strike="noStrike" kern="1200" cap="none" spc="0" normalizeH="0" baseline="30000" noProof="0" dirty="0">
                <a:ln>
                  <a:noFill/>
                </a:ln>
                <a:solidFill>
                  <a:srgbClr val="000099"/>
                </a:solidFill>
                <a:effectLst/>
                <a:uLnTx/>
                <a:uFillTx/>
                <a:latin typeface="Arial Narrow" panose="020B0606020202030204" pitchFamily="34" charset="0"/>
                <a:ea typeface="Times New Roman" panose="02020603050405020304" pitchFamily="18" charset="0"/>
                <a:cs typeface="Arial" panose="020B0604020202020204" pitchFamily="34" charset="0"/>
              </a:rPr>
              <a:t>1</a:t>
            </a:r>
            <a:r>
              <a:rPr kumimoji="0" lang="en-US" sz="1400" b="1" i="0" u="none" strike="noStrike" kern="1200" cap="none" spc="0" normalizeH="0" baseline="0" noProof="0" dirty="0">
                <a:ln>
                  <a:noFill/>
                </a:ln>
                <a:solidFill>
                  <a:srgbClr val="000099"/>
                </a:solidFill>
                <a:effectLst/>
                <a:uLnTx/>
                <a:uFillTx/>
                <a:latin typeface="Arial Narrow" panose="020B0606020202030204" pitchFamily="34" charset="0"/>
                <a:ea typeface="Times New Roman" panose="02020603050405020304" pitchFamily="18" charset="0"/>
                <a:cs typeface="Arial" panose="020B0604020202020204" pitchFamily="34" charset="0"/>
              </a:rPr>
              <a:t>, </a:t>
            </a:r>
            <a:r>
              <a:rPr kumimoji="0" lang="en-US" sz="1400" b="1" i="0" u="none" strike="noStrike" kern="1200" cap="none" spc="0" normalizeH="0" baseline="0" noProof="0" dirty="0" err="1">
                <a:ln>
                  <a:noFill/>
                </a:ln>
                <a:solidFill>
                  <a:srgbClr val="000099"/>
                </a:solidFill>
                <a:effectLst/>
                <a:uLnTx/>
                <a:uFillTx/>
                <a:latin typeface="Arial Narrow" panose="020B0606020202030204" pitchFamily="34" charset="0"/>
                <a:ea typeface="Times New Roman" panose="02020603050405020304" pitchFamily="18" charset="0"/>
                <a:cs typeface="Arial" panose="020B0604020202020204" pitchFamily="34" charset="0"/>
              </a:rPr>
              <a:t>Slađana</a:t>
            </a:r>
            <a:r>
              <a:rPr kumimoji="0" lang="en-US" sz="1400" b="1" i="0" u="none" strike="noStrike" kern="1200" cap="none" spc="0" normalizeH="0" baseline="0" noProof="0" dirty="0">
                <a:ln>
                  <a:noFill/>
                </a:ln>
                <a:solidFill>
                  <a:srgbClr val="000099"/>
                </a:solidFill>
                <a:effectLst/>
                <a:uLnTx/>
                <a:uFillTx/>
                <a:latin typeface="Arial Narrow" panose="020B0606020202030204" pitchFamily="34" charset="0"/>
                <a:ea typeface="Times New Roman" panose="02020603050405020304" pitchFamily="18" charset="0"/>
                <a:cs typeface="Arial" panose="020B0604020202020204" pitchFamily="34" charset="0"/>
              </a:rPr>
              <a:t> </a:t>
            </a:r>
            <a:r>
              <a:rPr kumimoji="0" lang="en-US" sz="1400" b="1" i="0" u="none" strike="noStrike" kern="1200" cap="none" spc="0" normalizeH="0" baseline="0" noProof="0" dirty="0" err="1">
                <a:ln>
                  <a:noFill/>
                </a:ln>
                <a:solidFill>
                  <a:srgbClr val="000099"/>
                </a:solidFill>
                <a:effectLst/>
                <a:uLnTx/>
                <a:uFillTx/>
                <a:latin typeface="Arial Narrow" panose="020B0606020202030204" pitchFamily="34" charset="0"/>
                <a:ea typeface="Times New Roman" panose="02020603050405020304" pitchFamily="18" charset="0"/>
                <a:cs typeface="Arial" panose="020B0604020202020204" pitchFamily="34" charset="0"/>
              </a:rPr>
              <a:t>Meseldžija</a:t>
            </a:r>
            <a:r>
              <a:rPr kumimoji="0" lang="sr-Cyrl-RS" sz="1400" b="1" i="0" u="none" strike="noStrike" kern="1200" cap="none" spc="0" normalizeH="0" baseline="0" noProof="0" dirty="0">
                <a:ln>
                  <a:noFill/>
                </a:ln>
                <a:solidFill>
                  <a:srgbClr val="000099"/>
                </a:solidFill>
                <a:effectLst/>
                <a:uLnTx/>
                <a:uFillTx/>
                <a:latin typeface="Arial Narrow" panose="020B0606020202030204" pitchFamily="34" charset="0"/>
                <a:ea typeface="Times New Roman" panose="02020603050405020304" pitchFamily="18" charset="0"/>
                <a:cs typeface="Arial" panose="020B0604020202020204" pitchFamily="34" charset="0"/>
              </a:rPr>
              <a:t> </a:t>
            </a:r>
            <a:r>
              <a:rPr kumimoji="0" lang="en-US" sz="1400" b="1" i="0" u="none" strike="noStrike" kern="1200" cap="none" spc="0" normalizeH="0" baseline="30000" noProof="0" dirty="0">
                <a:ln>
                  <a:noFill/>
                </a:ln>
                <a:solidFill>
                  <a:srgbClr val="000099"/>
                </a:solidFill>
                <a:effectLst/>
                <a:uLnTx/>
                <a:uFillTx/>
                <a:latin typeface="Arial Narrow" panose="020B0606020202030204" pitchFamily="34" charset="0"/>
                <a:ea typeface="Times New Roman" panose="02020603050405020304" pitchFamily="18" charset="0"/>
                <a:cs typeface="Arial" panose="020B0604020202020204" pitchFamily="34" charset="0"/>
              </a:rPr>
              <a:t>1</a:t>
            </a:r>
            <a:r>
              <a:rPr kumimoji="0" lang="sr-Cyrl-RS" sz="1400" b="1" i="0" u="none" strike="noStrike" kern="1200" cap="none" spc="0" normalizeH="0" baseline="0" noProof="0" dirty="0">
                <a:ln>
                  <a:noFill/>
                </a:ln>
                <a:solidFill>
                  <a:srgbClr val="000099"/>
                </a:solidFill>
                <a:effectLst/>
                <a:uLnTx/>
                <a:uFillTx/>
                <a:latin typeface="Arial Narrow" panose="020B0606020202030204" pitchFamily="34" charset="0"/>
                <a:ea typeface="Times New Roman" panose="02020603050405020304" pitchFamily="18" charset="0"/>
                <a:cs typeface="Arial" panose="020B0604020202020204" pitchFamily="34" charset="0"/>
              </a:rPr>
              <a:t>, </a:t>
            </a:r>
            <a:r>
              <a:rPr kumimoji="0" lang="en-US" sz="1400" b="1" i="0" u="none" strike="noStrike" kern="1200" cap="none" spc="0" normalizeH="0" baseline="0" noProof="0" dirty="0">
                <a:ln>
                  <a:noFill/>
                </a:ln>
                <a:solidFill>
                  <a:srgbClr val="000099"/>
                </a:solidFill>
                <a:effectLst/>
                <a:uLnTx/>
                <a:uFillTx/>
                <a:latin typeface="Arial Narrow" panose="020B0606020202030204" pitchFamily="34" charset="0"/>
                <a:ea typeface="Times New Roman" panose="02020603050405020304" pitchFamily="18" charset="0"/>
                <a:cs typeface="Arial" panose="020B0604020202020204" pitchFamily="34" charset="0"/>
              </a:rPr>
              <a:t>Valentina </a:t>
            </a:r>
            <a:r>
              <a:rPr kumimoji="0" lang="en-US" sz="1400" b="1" i="0" u="none" strike="noStrike" kern="1200" cap="none" spc="0" normalizeH="0" baseline="0" noProof="0" dirty="0" err="1">
                <a:ln>
                  <a:noFill/>
                </a:ln>
                <a:solidFill>
                  <a:srgbClr val="000099"/>
                </a:solidFill>
                <a:effectLst/>
                <a:uLnTx/>
                <a:uFillTx/>
                <a:latin typeface="Arial Narrow" panose="020B0606020202030204" pitchFamily="34" charset="0"/>
                <a:ea typeface="Times New Roman" panose="02020603050405020304" pitchFamily="18" charset="0"/>
                <a:cs typeface="Arial" panose="020B0604020202020204" pitchFamily="34" charset="0"/>
              </a:rPr>
              <a:t>Vukobrat</a:t>
            </a:r>
            <a:r>
              <a:rPr kumimoji="0" lang="sr-Cyrl-RS" sz="1400" b="1" i="0" u="none" strike="noStrike" kern="1200" cap="none" spc="0" normalizeH="0" baseline="0" noProof="0" dirty="0">
                <a:ln>
                  <a:noFill/>
                </a:ln>
                <a:solidFill>
                  <a:srgbClr val="000099"/>
                </a:solidFill>
                <a:effectLst/>
                <a:uLnTx/>
                <a:uFillTx/>
                <a:latin typeface="Arial Narrow" panose="020B0606020202030204" pitchFamily="34" charset="0"/>
                <a:ea typeface="Times New Roman" panose="02020603050405020304" pitchFamily="18" charset="0"/>
                <a:cs typeface="Arial" panose="020B0604020202020204" pitchFamily="34" charset="0"/>
              </a:rPr>
              <a:t> </a:t>
            </a:r>
            <a:r>
              <a:rPr kumimoji="0" lang="en-US" sz="1400" b="1" i="0" u="none" strike="noStrike" kern="1200" cap="none" spc="0" normalizeH="0" baseline="30000" noProof="0" dirty="0">
                <a:ln>
                  <a:noFill/>
                </a:ln>
                <a:solidFill>
                  <a:srgbClr val="000099"/>
                </a:solidFill>
                <a:effectLst/>
                <a:uLnTx/>
                <a:uFillTx/>
                <a:latin typeface="Arial Narrow" panose="020B0606020202030204" pitchFamily="34" charset="0"/>
                <a:ea typeface="Times New Roman" panose="02020603050405020304" pitchFamily="18" charset="0"/>
                <a:cs typeface="Arial" panose="020B0604020202020204" pitchFamily="34" charset="0"/>
              </a:rPr>
              <a:t>1</a:t>
            </a:r>
            <a:endParaRPr lang="en-US" sz="1400" dirty="0">
              <a:solidFill>
                <a:srgbClr val="0000FF"/>
              </a:solidFill>
              <a:latin typeface="Arial Narrow" panose="020B0606020202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30000" noProof="0" dirty="0">
                <a:ln>
                  <a:noFill/>
                </a:ln>
                <a:solidFill>
                  <a:schemeClr val="tx2">
                    <a:lumMod val="50000"/>
                    <a:lumOff val="50000"/>
                  </a:schemeClr>
                </a:solidFill>
                <a:effectLst/>
                <a:uLnTx/>
                <a:uFillTx/>
                <a:latin typeface="Arial Narrow" panose="020B0606020202030204" pitchFamily="34" charset="0"/>
                <a:ea typeface="+mn-ea"/>
                <a:cs typeface="Arial" panose="020B0604020202020204" pitchFamily="34" charset="0"/>
              </a:rPr>
              <a:t>1</a:t>
            </a:r>
            <a:r>
              <a:rPr kumimoji="0" lang="en-US" sz="1400" i="0" u="none" strike="noStrike" kern="1200" cap="none" spc="0" normalizeH="0" baseline="0" noProof="0" dirty="0">
                <a:ln>
                  <a:noFill/>
                </a:ln>
                <a:solidFill>
                  <a:schemeClr val="tx2">
                    <a:lumMod val="50000"/>
                    <a:lumOff val="50000"/>
                  </a:schemeClr>
                </a:solidFill>
                <a:effectLst/>
                <a:uLnTx/>
                <a:uFillTx/>
                <a:latin typeface="Arial Narrow" panose="020B0606020202030204" pitchFamily="34" charset="0"/>
                <a:ea typeface="+mn-ea"/>
                <a:cs typeface="Arial" panose="020B0604020202020204" pitchFamily="34" charset="0"/>
              </a:rPr>
              <a:t> VINCA Institute of Nuclear Sciences - National Institute of the Republic of Serbia, University of Belgrade, Mike </a:t>
            </a:r>
            <a:r>
              <a:rPr kumimoji="0" lang="en-US" sz="1400" i="0" u="none" strike="noStrike" kern="1200" cap="none" spc="0" normalizeH="0" baseline="0" noProof="0" dirty="0" err="1">
                <a:ln>
                  <a:noFill/>
                </a:ln>
                <a:solidFill>
                  <a:schemeClr val="tx2">
                    <a:lumMod val="50000"/>
                    <a:lumOff val="50000"/>
                  </a:schemeClr>
                </a:solidFill>
                <a:effectLst/>
                <a:uLnTx/>
                <a:uFillTx/>
                <a:latin typeface="Arial Narrow" panose="020B0606020202030204" pitchFamily="34" charset="0"/>
                <a:ea typeface="+mn-ea"/>
                <a:cs typeface="Arial" panose="020B0604020202020204" pitchFamily="34" charset="0"/>
              </a:rPr>
              <a:t>Alasa</a:t>
            </a:r>
            <a:r>
              <a:rPr kumimoji="0" lang="en-US" sz="1400" i="0" u="none" strike="noStrike" kern="1200" cap="none" spc="0" normalizeH="0" baseline="0" noProof="0" dirty="0">
                <a:ln>
                  <a:noFill/>
                </a:ln>
                <a:solidFill>
                  <a:schemeClr val="tx2">
                    <a:lumMod val="50000"/>
                    <a:lumOff val="50000"/>
                  </a:schemeClr>
                </a:solidFill>
                <a:effectLst/>
                <a:uLnTx/>
                <a:uFillTx/>
                <a:latin typeface="Arial Narrow" panose="020B0606020202030204" pitchFamily="34" charset="0"/>
                <a:ea typeface="+mn-ea"/>
                <a:cs typeface="Arial" panose="020B0604020202020204" pitchFamily="34" charset="0"/>
              </a:rPr>
              <a:t> 12-14, 11001 Belgrade, Serbia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rgbClr val="C00000"/>
                </a:solidFill>
                <a:effectLst/>
                <a:uLnTx/>
                <a:uFillTx/>
                <a:latin typeface="Arial Narrow" panose="020B0606020202030204" pitchFamily="34" charset="0"/>
                <a:ea typeface="+mn-ea"/>
                <a:cs typeface="Arial" panose="020B0604020202020204" pitchFamily="34" charset="0"/>
              </a:rPr>
              <a:t>metk@vin.bg.ac.rs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chemeClr val="tx2">
                    <a:lumMod val="50000"/>
                    <a:lumOff val="50000"/>
                  </a:schemeClr>
                </a:solidFill>
                <a:effectLst/>
                <a:uLnTx/>
                <a:uFillTx/>
                <a:latin typeface="Arial Narrow" panose="020B0606020202030204" pitchFamily="34" charset="0"/>
                <a:ea typeface="+mn-ea"/>
                <a:cs typeface="Arial" panose="020B0604020202020204" pitchFamily="34" charset="0"/>
              </a:rPr>
              <a:t> </a:t>
            </a:r>
            <a:r>
              <a:rPr kumimoji="0" lang="en-US" sz="1400" i="0" u="none" strike="noStrike" kern="1200" cap="none" spc="0" normalizeH="0" baseline="30000" noProof="0" dirty="0">
                <a:ln>
                  <a:noFill/>
                </a:ln>
                <a:solidFill>
                  <a:schemeClr val="tx2">
                    <a:lumMod val="50000"/>
                    <a:lumOff val="50000"/>
                  </a:schemeClr>
                </a:solidFill>
                <a:effectLst/>
                <a:uLnTx/>
                <a:uFillTx/>
                <a:latin typeface="Arial Narrow" panose="020B0606020202030204" pitchFamily="34" charset="0"/>
                <a:ea typeface="+mn-ea"/>
                <a:cs typeface="Arial" panose="020B0604020202020204" pitchFamily="34" charset="0"/>
              </a:rPr>
              <a:t>2</a:t>
            </a:r>
            <a:r>
              <a:rPr kumimoji="0" lang="en-US" sz="1400" i="0" u="none" strike="noStrike" kern="1200" cap="none" spc="0" normalizeH="0" baseline="0" noProof="0" dirty="0">
                <a:ln>
                  <a:noFill/>
                </a:ln>
                <a:solidFill>
                  <a:schemeClr val="tx2">
                    <a:lumMod val="50000"/>
                    <a:lumOff val="50000"/>
                  </a:schemeClr>
                </a:solidFill>
                <a:effectLst/>
                <a:uLnTx/>
                <a:uFillTx/>
                <a:latin typeface="Arial Narrow" panose="020B0606020202030204" pitchFamily="34" charset="0"/>
                <a:ea typeface="+mn-ea"/>
                <a:cs typeface="Arial" panose="020B0604020202020204" pitchFamily="34" charset="0"/>
              </a:rPr>
              <a:t> Faculty for Physical Chemistry, University of Belgrade, Studentski </a:t>
            </a:r>
            <a:r>
              <a:rPr kumimoji="0" lang="en-US" sz="1400" i="0" u="none" strike="noStrike" kern="1200" cap="none" spc="0" normalizeH="0" baseline="0" noProof="0" dirty="0" err="1">
                <a:ln>
                  <a:noFill/>
                </a:ln>
                <a:solidFill>
                  <a:schemeClr val="tx2">
                    <a:lumMod val="50000"/>
                    <a:lumOff val="50000"/>
                  </a:schemeClr>
                </a:solidFill>
                <a:effectLst/>
                <a:uLnTx/>
                <a:uFillTx/>
                <a:latin typeface="Arial Narrow" panose="020B0606020202030204" pitchFamily="34" charset="0"/>
                <a:ea typeface="+mn-ea"/>
                <a:cs typeface="Arial" panose="020B0604020202020204" pitchFamily="34" charset="0"/>
              </a:rPr>
              <a:t>trg</a:t>
            </a:r>
            <a:r>
              <a:rPr kumimoji="0" lang="en-US" sz="1400" i="0" u="none" strike="noStrike" kern="1200" cap="none" spc="0" normalizeH="0" baseline="0" noProof="0" dirty="0">
                <a:ln>
                  <a:noFill/>
                </a:ln>
                <a:solidFill>
                  <a:schemeClr val="tx2">
                    <a:lumMod val="50000"/>
                    <a:lumOff val="50000"/>
                  </a:schemeClr>
                </a:solidFill>
                <a:effectLst/>
                <a:uLnTx/>
                <a:uFillTx/>
                <a:latin typeface="Arial Narrow" panose="020B0606020202030204" pitchFamily="34" charset="0"/>
                <a:ea typeface="+mn-ea"/>
                <a:cs typeface="Arial" panose="020B0604020202020204" pitchFamily="34" charset="0"/>
              </a:rPr>
              <a:t> 12, 11158 Belgrade, Serbia</a:t>
            </a:r>
            <a:endParaRPr kumimoji="0" lang="sr-Cyrl-RS" sz="1400" i="0" u="none" strike="noStrike" kern="1200" cap="none" spc="0" normalizeH="0" baseline="0" noProof="0" dirty="0">
              <a:ln>
                <a:noFill/>
              </a:ln>
              <a:solidFill>
                <a:schemeClr val="tx2">
                  <a:lumMod val="50000"/>
                  <a:lumOff val="50000"/>
                </a:schemeClr>
              </a:solidFill>
              <a:effectLst/>
              <a:uLnTx/>
              <a:uFillTx/>
              <a:latin typeface="Arial Narrow" panose="020B0606020202030204" pitchFamily="34" charset="0"/>
              <a:ea typeface="+mn-ea"/>
              <a:cs typeface="Arial" panose="020B0604020202020204" pitchFamily="34" charset="0"/>
            </a:endParaRPr>
          </a:p>
          <a:p>
            <a:pPr algn="ctr" defTabSz="914400">
              <a:defRPr/>
            </a:pPr>
            <a:r>
              <a:rPr lang="en-US" sz="1400" baseline="30000" dirty="0">
                <a:solidFill>
                  <a:schemeClr val="tx2">
                    <a:lumMod val="50000"/>
                    <a:lumOff val="50000"/>
                  </a:schemeClr>
                </a:solidFill>
                <a:latin typeface="Arial Narrow" panose="020B0606020202030204" pitchFamily="34" charset="0"/>
                <a:ea typeface="Times New Roman" panose="02020603050405020304" pitchFamily="18" charset="0"/>
                <a:cs typeface="Arial" panose="020B0604020202020204" pitchFamily="34" charset="0"/>
              </a:rPr>
              <a:t>3</a:t>
            </a:r>
            <a:r>
              <a:rPr lang="en-US" sz="1400" dirty="0">
                <a:solidFill>
                  <a:schemeClr val="tx2">
                    <a:lumMod val="50000"/>
                    <a:lumOff val="50000"/>
                  </a:schemeClr>
                </a:solidFill>
                <a:latin typeface="Arial Narrow" panose="020B0606020202030204" pitchFamily="34" charset="0"/>
                <a:ea typeface="Times New Roman" panose="02020603050405020304" pitchFamily="18" charset="0"/>
                <a:cs typeface="Arial" panose="020B0604020202020204" pitchFamily="34" charset="0"/>
              </a:rPr>
              <a:t> B. I. Stepanov Institute of Physics, National Academy of Sciences of Belarus, </a:t>
            </a:r>
            <a:r>
              <a:rPr lang="en-US" sz="1400" dirty="0" err="1">
                <a:solidFill>
                  <a:schemeClr val="tx2">
                    <a:lumMod val="50000"/>
                    <a:lumOff val="50000"/>
                  </a:schemeClr>
                </a:solidFill>
                <a:latin typeface="Arial Narrow" panose="020B0606020202030204" pitchFamily="34" charset="0"/>
                <a:ea typeface="Times New Roman" panose="02020603050405020304" pitchFamily="18" charset="0"/>
                <a:cs typeface="Arial" panose="020B0604020202020204" pitchFamily="34" charset="0"/>
              </a:rPr>
              <a:t>Nezalezhnasci</a:t>
            </a:r>
            <a:r>
              <a:rPr lang="en-US" sz="1400" dirty="0">
                <a:solidFill>
                  <a:schemeClr val="tx2">
                    <a:lumMod val="50000"/>
                    <a:lumOff val="50000"/>
                  </a:schemeClr>
                </a:solidFill>
                <a:latin typeface="Arial Narrow" panose="020B0606020202030204" pitchFamily="34" charset="0"/>
                <a:ea typeface="Times New Roman" panose="02020603050405020304" pitchFamily="18" charset="0"/>
                <a:cs typeface="Arial" panose="020B0604020202020204" pitchFamily="34" charset="0"/>
              </a:rPr>
              <a:t> Ave. 68-2, 220072 Minsk, Belarus</a:t>
            </a:r>
            <a:endParaRPr lang="en-GB" altLang="en-US" sz="1400" dirty="0">
              <a:solidFill>
                <a:schemeClr val="tx2">
                  <a:lumMod val="50000"/>
                  <a:lumOff val="50000"/>
                </a:schemeClr>
              </a:solidFill>
              <a:latin typeface="Arial Narrow" panose="020B0606020202030204" pitchFamily="34"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0D301CB3-52B0-EFE7-7AFA-FDA4F20AA2B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3984" y="747739"/>
            <a:ext cx="864245" cy="927582"/>
          </a:xfrm>
          <a:prstGeom prst="rect">
            <a:avLst/>
          </a:prstGeom>
        </p:spPr>
      </p:pic>
      <p:sp>
        <p:nvSpPr>
          <p:cNvPr id="28" name="Rectangle: Rounded Corners 27">
            <a:extLst>
              <a:ext uri="{FF2B5EF4-FFF2-40B4-BE49-F238E27FC236}">
                <a16:creationId xmlns:a16="http://schemas.microsoft.com/office/drawing/2014/main" id="{8101C326-06AB-78CA-A216-7D9AF8F2C16E}"/>
              </a:ext>
            </a:extLst>
          </p:cNvPr>
          <p:cNvSpPr/>
          <p:nvPr/>
        </p:nvSpPr>
        <p:spPr>
          <a:xfrm>
            <a:off x="11558742" y="87808"/>
            <a:ext cx="565850" cy="369277"/>
          </a:xfrm>
          <a:prstGeom prst="roundRect">
            <a:avLst/>
          </a:prstGeom>
          <a:solidFill>
            <a:schemeClr val="accent5">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000</a:t>
            </a:r>
          </a:p>
        </p:txBody>
      </p:sp>
      <mc:AlternateContent xmlns:mc="http://schemas.openxmlformats.org/markup-compatibility/2006" xmlns:pslz="http://schemas.microsoft.com/office/powerpoint/2016/slidezoom">
        <mc:Choice Requires="pslz">
          <p:graphicFrame>
            <p:nvGraphicFramePr>
              <p:cNvPr id="40" name="Slide Zoom 39">
                <a:extLst>
                  <a:ext uri="{FF2B5EF4-FFF2-40B4-BE49-F238E27FC236}">
                    <a16:creationId xmlns:a16="http://schemas.microsoft.com/office/drawing/2014/main" id="{87303067-685B-2FAF-B480-F2354A046FD5}"/>
                  </a:ext>
                </a:extLst>
              </p:cNvPr>
              <p:cNvGraphicFramePr>
                <a:graphicFrameLocks noChangeAspect="1"/>
              </p:cNvGraphicFramePr>
              <p:nvPr>
                <p:extLst>
                  <p:ext uri="{D42A27DB-BD31-4B8C-83A1-F6EECF244321}">
                    <p14:modId xmlns:p14="http://schemas.microsoft.com/office/powerpoint/2010/main" val="3377019053"/>
                  </p:ext>
                </p:extLst>
              </p:nvPr>
            </p:nvGraphicFramePr>
            <p:xfrm>
              <a:off x="1925319" y="2083138"/>
              <a:ext cx="4196081" cy="2566593"/>
            </p:xfrm>
            <a:graphic>
              <a:graphicData uri="http://schemas.microsoft.com/office/powerpoint/2016/slidezoom">
                <pslz:sldZm>
                  <pslz:sldZmObj sldId="289" cId="3882071417">
                    <pslz:zmPr id="{EFAEB726-D5F6-4857-A45F-2CDF2E5C3BCA}" returnToParent="0" transitionDur="1000">
                      <p166:blipFill xmlns:p166="http://schemas.microsoft.com/office/powerpoint/2016/6/main">
                        <a:blip r:embed="rId3"/>
                        <a:stretch>
                          <a:fillRect/>
                        </a:stretch>
                      </p166:blipFill>
                      <p166:spPr xmlns:p166="http://schemas.microsoft.com/office/powerpoint/2016/6/main">
                        <a:xfrm>
                          <a:off x="0" y="0"/>
                          <a:ext cx="4196081" cy="2566593"/>
                        </a:xfrm>
                        <a:prstGeom prst="rect">
                          <a:avLst/>
                        </a:prstGeom>
                        <a:ln w="3175">
                          <a:solidFill>
                            <a:prstClr val="ltGray"/>
                          </a:solidFill>
                        </a:ln>
                      </p166:spPr>
                    </pslz:zmPr>
                  </pslz:sldZmObj>
                </pslz:sldZm>
              </a:graphicData>
            </a:graphic>
          </p:graphicFrame>
        </mc:Choice>
        <mc:Fallback xmlns="">
          <p:pic>
            <p:nvPicPr>
              <p:cNvPr id="40" name="Slide Zoom 39">
                <a:hlinkClick r:id="rId4" action="ppaction://hlinksldjump"/>
                <a:extLst>
                  <a:ext uri="{FF2B5EF4-FFF2-40B4-BE49-F238E27FC236}">
                    <a16:creationId xmlns:a16="http://schemas.microsoft.com/office/drawing/2014/main" id="{87303067-685B-2FAF-B480-F2354A046FD5}"/>
                  </a:ext>
                </a:extLst>
              </p:cNvPr>
              <p:cNvPicPr>
                <a:picLocks noGrp="1" noRot="1" noChangeAspect="1" noMove="1" noResize="1" noEditPoints="1" noAdjustHandles="1" noChangeArrowheads="1" noChangeShapeType="1"/>
              </p:cNvPicPr>
              <p:nvPr/>
            </p:nvPicPr>
            <p:blipFill>
              <a:blip r:embed="rId5"/>
              <a:stretch>
                <a:fillRect/>
              </a:stretch>
            </p:blipFill>
            <p:spPr>
              <a:xfrm>
                <a:off x="1925319" y="2083138"/>
                <a:ext cx="4196081" cy="2566593"/>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44" name="Slide Zoom 43">
                <a:extLst>
                  <a:ext uri="{FF2B5EF4-FFF2-40B4-BE49-F238E27FC236}">
                    <a16:creationId xmlns:a16="http://schemas.microsoft.com/office/drawing/2014/main" id="{4751F1C8-5F54-9BB8-D928-DF025BF83D1B}"/>
                  </a:ext>
                </a:extLst>
              </p:cNvPr>
              <p:cNvGraphicFramePr>
                <a:graphicFrameLocks noChangeAspect="1"/>
              </p:cNvGraphicFramePr>
              <p:nvPr>
                <p:extLst>
                  <p:ext uri="{D42A27DB-BD31-4B8C-83A1-F6EECF244321}">
                    <p14:modId xmlns:p14="http://schemas.microsoft.com/office/powerpoint/2010/main" val="1946074618"/>
                  </p:ext>
                </p:extLst>
              </p:nvPr>
            </p:nvGraphicFramePr>
            <p:xfrm>
              <a:off x="6410961" y="2087726"/>
              <a:ext cx="4196081" cy="2566592"/>
            </p:xfrm>
            <a:graphic>
              <a:graphicData uri="http://schemas.microsoft.com/office/powerpoint/2016/slidezoom">
                <pslz:sldZm>
                  <pslz:sldZmObj sldId="290" cId="3234179505">
                    <pslz:zmPr id="{761436FE-D293-4227-99A3-50F896C1A346}" returnToParent="0" transitionDur="1000">
                      <p166:blipFill xmlns:p166="http://schemas.microsoft.com/office/powerpoint/2016/6/main">
                        <a:blip r:embed="rId6"/>
                        <a:stretch>
                          <a:fillRect/>
                        </a:stretch>
                      </p166:blipFill>
                      <p166:spPr xmlns:p166="http://schemas.microsoft.com/office/powerpoint/2016/6/main">
                        <a:xfrm>
                          <a:off x="0" y="0"/>
                          <a:ext cx="4196081" cy="2566592"/>
                        </a:xfrm>
                        <a:prstGeom prst="rect">
                          <a:avLst/>
                        </a:prstGeom>
                        <a:ln w="3175">
                          <a:solidFill>
                            <a:prstClr val="ltGray"/>
                          </a:solidFill>
                        </a:ln>
                      </p166:spPr>
                    </pslz:zmPr>
                  </pslz:sldZmObj>
                </pslz:sldZm>
              </a:graphicData>
            </a:graphic>
          </p:graphicFrame>
        </mc:Choice>
        <mc:Fallback xmlns="">
          <p:pic>
            <p:nvPicPr>
              <p:cNvPr id="44" name="Slide Zoom 43">
                <a:hlinkClick r:id="rId7" action="ppaction://hlinksldjump"/>
                <a:extLst>
                  <a:ext uri="{FF2B5EF4-FFF2-40B4-BE49-F238E27FC236}">
                    <a16:creationId xmlns:a16="http://schemas.microsoft.com/office/drawing/2014/main" id="{4751F1C8-5F54-9BB8-D928-DF025BF83D1B}"/>
                  </a:ext>
                </a:extLst>
              </p:cNvPr>
              <p:cNvPicPr>
                <a:picLocks noGrp="1" noRot="1" noChangeAspect="1" noMove="1" noResize="1" noEditPoints="1" noAdjustHandles="1" noChangeArrowheads="1" noChangeShapeType="1"/>
              </p:cNvPicPr>
              <p:nvPr/>
            </p:nvPicPr>
            <p:blipFill>
              <a:blip r:embed="rId8"/>
              <a:stretch>
                <a:fillRect/>
              </a:stretch>
            </p:blipFill>
            <p:spPr>
              <a:xfrm>
                <a:off x="6410961" y="2087726"/>
                <a:ext cx="4196081" cy="2566592"/>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46" name="Slide Zoom 45">
                <a:extLst>
                  <a:ext uri="{FF2B5EF4-FFF2-40B4-BE49-F238E27FC236}">
                    <a16:creationId xmlns:a16="http://schemas.microsoft.com/office/drawing/2014/main" id="{CA227813-9B45-3F7D-2B2A-B4C6A8C2A081}"/>
                  </a:ext>
                </a:extLst>
              </p:cNvPr>
              <p:cNvGraphicFramePr>
                <a:graphicFrameLocks noChangeAspect="1"/>
              </p:cNvGraphicFramePr>
              <p:nvPr>
                <p:extLst>
                  <p:ext uri="{D42A27DB-BD31-4B8C-83A1-F6EECF244321}">
                    <p14:modId xmlns:p14="http://schemas.microsoft.com/office/powerpoint/2010/main" val="725758956"/>
                  </p:ext>
                </p:extLst>
              </p:nvPr>
            </p:nvGraphicFramePr>
            <p:xfrm>
              <a:off x="1939599" y="4236043"/>
              <a:ext cx="4181801" cy="2566591"/>
            </p:xfrm>
            <a:graphic>
              <a:graphicData uri="http://schemas.microsoft.com/office/powerpoint/2016/slidezoom">
                <pslz:sldZm>
                  <pslz:sldZmObj sldId="291" cId="1291298690">
                    <pslz:zmPr id="{85EE4F21-B3C6-4BF8-A7B1-FDBBE89999E8}" returnToParent="0" transitionDur="1000">
                      <p166:blipFill xmlns:p166="http://schemas.microsoft.com/office/powerpoint/2016/6/main">
                        <a:blip r:embed="rId9"/>
                        <a:stretch>
                          <a:fillRect/>
                        </a:stretch>
                      </p166:blipFill>
                      <p166:spPr xmlns:p166="http://schemas.microsoft.com/office/powerpoint/2016/6/main">
                        <a:xfrm>
                          <a:off x="0" y="0"/>
                          <a:ext cx="4181801" cy="2566591"/>
                        </a:xfrm>
                        <a:prstGeom prst="rect">
                          <a:avLst/>
                        </a:prstGeom>
                        <a:ln w="3175">
                          <a:solidFill>
                            <a:prstClr val="ltGray"/>
                          </a:solidFill>
                        </a:ln>
                      </p166:spPr>
                    </pslz:zmPr>
                  </pslz:sldZmObj>
                </pslz:sldZm>
              </a:graphicData>
            </a:graphic>
          </p:graphicFrame>
        </mc:Choice>
        <mc:Fallback xmlns="">
          <p:pic>
            <p:nvPicPr>
              <p:cNvPr id="46" name="Slide Zoom 45">
                <a:hlinkClick r:id="rId10" action="ppaction://hlinksldjump"/>
                <a:extLst>
                  <a:ext uri="{FF2B5EF4-FFF2-40B4-BE49-F238E27FC236}">
                    <a16:creationId xmlns:a16="http://schemas.microsoft.com/office/drawing/2014/main" id="{CA227813-9B45-3F7D-2B2A-B4C6A8C2A081}"/>
                  </a:ext>
                </a:extLst>
              </p:cNvPr>
              <p:cNvPicPr>
                <a:picLocks noGrp="1" noRot="1" noChangeAspect="1" noMove="1" noResize="1" noEditPoints="1" noAdjustHandles="1" noChangeArrowheads="1" noChangeShapeType="1"/>
              </p:cNvPicPr>
              <p:nvPr/>
            </p:nvPicPr>
            <p:blipFill>
              <a:blip r:embed="rId11"/>
              <a:stretch>
                <a:fillRect/>
              </a:stretch>
            </p:blipFill>
            <p:spPr>
              <a:xfrm>
                <a:off x="1939599" y="4236043"/>
                <a:ext cx="4181801" cy="2566591"/>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48" name="Slide Zoom 47">
                <a:extLst>
                  <a:ext uri="{FF2B5EF4-FFF2-40B4-BE49-F238E27FC236}">
                    <a16:creationId xmlns:a16="http://schemas.microsoft.com/office/drawing/2014/main" id="{AE3981C1-ED72-7A48-D57F-4104B91463D8}"/>
                  </a:ext>
                </a:extLst>
              </p:cNvPr>
              <p:cNvGraphicFramePr>
                <a:graphicFrameLocks noChangeAspect="1"/>
              </p:cNvGraphicFramePr>
              <p:nvPr>
                <p:extLst>
                  <p:ext uri="{D42A27DB-BD31-4B8C-83A1-F6EECF244321}">
                    <p14:modId xmlns:p14="http://schemas.microsoft.com/office/powerpoint/2010/main" val="1630801815"/>
                  </p:ext>
                </p:extLst>
              </p:nvPr>
            </p:nvGraphicFramePr>
            <p:xfrm>
              <a:off x="6410961" y="4510625"/>
              <a:ext cx="4196081" cy="2274223"/>
            </p:xfrm>
            <a:graphic>
              <a:graphicData uri="http://schemas.microsoft.com/office/powerpoint/2016/slidezoom">
                <pslz:sldZm>
                  <pslz:sldZmObj sldId="292" cId="1890793623">
                    <pslz:zmPr id="{FA31A952-E933-4967-A7D1-DFDE7CDF1E04}" returnToParent="0" transitionDur="1000">
                      <p166:blipFill xmlns:p166="http://schemas.microsoft.com/office/powerpoint/2016/6/main">
                        <a:blip r:embed="rId12"/>
                        <a:stretch>
                          <a:fillRect/>
                        </a:stretch>
                      </p166:blipFill>
                      <p166:spPr xmlns:p166="http://schemas.microsoft.com/office/powerpoint/2016/6/main">
                        <a:xfrm>
                          <a:off x="0" y="0"/>
                          <a:ext cx="4196081" cy="2274223"/>
                        </a:xfrm>
                        <a:prstGeom prst="rect">
                          <a:avLst/>
                        </a:prstGeom>
                        <a:ln w="3175">
                          <a:solidFill>
                            <a:prstClr val="ltGray"/>
                          </a:solidFill>
                        </a:ln>
                      </p166:spPr>
                    </pslz:zmPr>
                  </pslz:sldZmObj>
                </pslz:sldZm>
              </a:graphicData>
            </a:graphic>
          </p:graphicFrame>
        </mc:Choice>
        <mc:Fallback xmlns="">
          <p:pic>
            <p:nvPicPr>
              <p:cNvPr id="48" name="Slide Zoom 47">
                <a:hlinkClick r:id="rId13" action="ppaction://hlinksldjump"/>
                <a:extLst>
                  <a:ext uri="{FF2B5EF4-FFF2-40B4-BE49-F238E27FC236}">
                    <a16:creationId xmlns:a16="http://schemas.microsoft.com/office/drawing/2014/main" id="{AE3981C1-ED72-7A48-D57F-4104B91463D8}"/>
                  </a:ext>
                </a:extLst>
              </p:cNvPr>
              <p:cNvPicPr>
                <a:picLocks noGrp="1" noRot="1" noChangeAspect="1" noMove="1" noResize="1" noEditPoints="1" noAdjustHandles="1" noChangeArrowheads="1" noChangeShapeType="1"/>
              </p:cNvPicPr>
              <p:nvPr/>
            </p:nvPicPr>
            <p:blipFill>
              <a:blip r:embed="rId14"/>
              <a:stretch>
                <a:fillRect/>
              </a:stretch>
            </p:blipFill>
            <p:spPr>
              <a:xfrm>
                <a:off x="6410961" y="4510625"/>
                <a:ext cx="4196081" cy="2274223"/>
              </a:xfrm>
              <a:prstGeom prst="rect">
                <a:avLst/>
              </a:prstGeom>
              <a:ln w="3175">
                <a:solidFill>
                  <a:prstClr val="ltGray"/>
                </a:solidFill>
              </a:ln>
            </p:spPr>
          </p:pic>
        </mc:Fallback>
      </mc:AlternateContent>
      <p:pic>
        <p:nvPicPr>
          <p:cNvPr id="2" name="Picture 1">
            <a:extLst>
              <a:ext uri="{FF2B5EF4-FFF2-40B4-BE49-F238E27FC236}">
                <a16:creationId xmlns:a16="http://schemas.microsoft.com/office/drawing/2014/main" id="{4B5AC89D-DEF1-C6DE-9A1D-3834A6D44517}"/>
              </a:ext>
            </a:extLst>
          </p:cNvPr>
          <p:cNvPicPr>
            <a:picLocks noChangeAspect="1"/>
          </p:cNvPicPr>
          <p:nvPr/>
        </p:nvPicPr>
        <p:blipFill>
          <a:blip r:embed="rId15"/>
          <a:stretch>
            <a:fillRect/>
          </a:stretch>
        </p:blipFill>
        <p:spPr>
          <a:xfrm>
            <a:off x="19866" y="1778872"/>
            <a:ext cx="1810669" cy="481626"/>
          </a:xfrm>
          <a:prstGeom prst="rect">
            <a:avLst/>
          </a:prstGeom>
        </p:spPr>
      </p:pic>
      <p:pic>
        <p:nvPicPr>
          <p:cNvPr id="3" name="Picture 2">
            <a:extLst>
              <a:ext uri="{FF2B5EF4-FFF2-40B4-BE49-F238E27FC236}">
                <a16:creationId xmlns:a16="http://schemas.microsoft.com/office/drawing/2014/main" id="{5976F31E-0F64-CAD1-B800-1EB36237DFE5}"/>
              </a:ext>
            </a:extLst>
          </p:cNvPr>
          <p:cNvPicPr>
            <a:picLocks noChangeAspect="1"/>
          </p:cNvPicPr>
          <p:nvPr/>
        </p:nvPicPr>
        <p:blipFill>
          <a:blip r:embed="rId16"/>
          <a:stretch>
            <a:fillRect/>
          </a:stretch>
        </p:blipFill>
        <p:spPr>
          <a:xfrm>
            <a:off x="11178004" y="823087"/>
            <a:ext cx="957155" cy="963251"/>
          </a:xfrm>
          <a:prstGeom prst="rect">
            <a:avLst/>
          </a:prstGeom>
        </p:spPr>
      </p:pic>
      <p:pic>
        <p:nvPicPr>
          <p:cNvPr id="7" name="Picture 6">
            <a:extLst>
              <a:ext uri="{FF2B5EF4-FFF2-40B4-BE49-F238E27FC236}">
                <a16:creationId xmlns:a16="http://schemas.microsoft.com/office/drawing/2014/main" id="{BC171474-F0C7-7F65-930A-009A8E95DDED}"/>
              </a:ext>
            </a:extLst>
          </p:cNvPr>
          <p:cNvPicPr>
            <a:picLocks noChangeAspect="1"/>
          </p:cNvPicPr>
          <p:nvPr/>
        </p:nvPicPr>
        <p:blipFill>
          <a:blip r:embed="rId17"/>
          <a:stretch>
            <a:fillRect/>
          </a:stretch>
        </p:blipFill>
        <p:spPr>
          <a:xfrm>
            <a:off x="11263565" y="1828094"/>
            <a:ext cx="786032" cy="730405"/>
          </a:xfrm>
          <a:prstGeom prst="rect">
            <a:avLst/>
          </a:prstGeom>
        </p:spPr>
      </p:pic>
    </p:spTree>
    <p:extLst>
      <p:ext uri="{BB962C8B-B14F-4D97-AF65-F5344CB8AC3E}">
        <p14:creationId xmlns:p14="http://schemas.microsoft.com/office/powerpoint/2010/main" val="3355045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E4F6"/>
        </a:solidFill>
        <a:effectLst/>
      </p:bgPr>
    </p:bg>
    <p:spTree>
      <p:nvGrpSpPr>
        <p:cNvPr id="1" name=""/>
        <p:cNvGrpSpPr/>
        <p:nvPr/>
      </p:nvGrpSpPr>
      <p:grpSpPr>
        <a:xfrm>
          <a:off x="0" y="0"/>
          <a:ext cx="0" cy="0"/>
          <a:chOff x="0" y="0"/>
          <a:chExt cx="0" cy="0"/>
        </a:xfrm>
      </p:grpSpPr>
      <p:sp>
        <p:nvSpPr>
          <p:cNvPr id="8" name="AutoShape 10">
            <a:extLst>
              <a:ext uri="{FF2B5EF4-FFF2-40B4-BE49-F238E27FC236}">
                <a16:creationId xmlns:a16="http://schemas.microsoft.com/office/drawing/2014/main" id="{0C8B024E-2240-CE77-5AF1-F952B8C049E7}"/>
              </a:ext>
            </a:extLst>
          </p:cNvPr>
          <p:cNvSpPr>
            <a:spLocks noChangeArrowheads="1"/>
          </p:cNvSpPr>
          <p:nvPr/>
        </p:nvSpPr>
        <p:spPr bwMode="auto">
          <a:xfrm>
            <a:off x="67644" y="198627"/>
            <a:ext cx="12056712" cy="476726"/>
          </a:xfrm>
          <a:prstGeom prst="roundRect">
            <a:avLst>
              <a:gd name="adj" fmla="val 16667"/>
            </a:avLst>
          </a:prstGeom>
          <a:solidFill>
            <a:schemeClr val="accent5">
              <a:lumMod val="75000"/>
            </a:schemeClr>
          </a:solidFill>
          <a:ln>
            <a:noFill/>
          </a:ln>
          <a:effectLst/>
        </p:spPr>
        <p:txBody>
          <a:bodyPr wrap="square" anchor="ctr">
            <a:spAutoFit/>
          </a:bodyPr>
          <a:lstStyle>
            <a:lvl1pPr defTabSz="4011613">
              <a:defRPr>
                <a:solidFill>
                  <a:schemeClr val="tx1"/>
                </a:solidFill>
                <a:latin typeface="Arial" charset="0"/>
              </a:defRPr>
            </a:lvl1pPr>
            <a:lvl2pPr defTabSz="4011613">
              <a:defRPr>
                <a:solidFill>
                  <a:schemeClr val="tx1"/>
                </a:solidFill>
                <a:latin typeface="Arial" charset="0"/>
              </a:defRPr>
            </a:lvl2pPr>
            <a:lvl3pPr defTabSz="4011613">
              <a:defRPr>
                <a:solidFill>
                  <a:schemeClr val="tx1"/>
                </a:solidFill>
                <a:latin typeface="Arial" charset="0"/>
              </a:defRPr>
            </a:lvl3pPr>
            <a:lvl4pPr defTabSz="4011613">
              <a:defRPr>
                <a:solidFill>
                  <a:schemeClr val="tx1"/>
                </a:solidFill>
                <a:latin typeface="Arial" charset="0"/>
              </a:defRPr>
            </a:lvl4pPr>
            <a:lvl5pPr defTabSz="4011613">
              <a:defRPr>
                <a:solidFill>
                  <a:schemeClr val="tx1"/>
                </a:solidFill>
                <a:latin typeface="Arial" charset="0"/>
              </a:defRPr>
            </a:lvl5pPr>
            <a:lvl6pPr defTabSz="4011613" fontAlgn="base">
              <a:spcBef>
                <a:spcPct val="0"/>
              </a:spcBef>
              <a:spcAft>
                <a:spcPct val="0"/>
              </a:spcAft>
              <a:defRPr>
                <a:solidFill>
                  <a:schemeClr val="tx1"/>
                </a:solidFill>
                <a:latin typeface="Arial" charset="0"/>
              </a:defRPr>
            </a:lvl6pPr>
            <a:lvl7pPr defTabSz="4011613" fontAlgn="base">
              <a:spcBef>
                <a:spcPct val="0"/>
              </a:spcBef>
              <a:spcAft>
                <a:spcPct val="0"/>
              </a:spcAft>
              <a:defRPr>
                <a:solidFill>
                  <a:schemeClr val="tx1"/>
                </a:solidFill>
                <a:latin typeface="Arial" charset="0"/>
              </a:defRPr>
            </a:lvl7pPr>
            <a:lvl8pPr defTabSz="4011613" fontAlgn="base">
              <a:spcBef>
                <a:spcPct val="0"/>
              </a:spcBef>
              <a:spcAft>
                <a:spcPct val="0"/>
              </a:spcAft>
              <a:defRPr>
                <a:solidFill>
                  <a:schemeClr val="tx1"/>
                </a:solidFill>
                <a:latin typeface="Arial" charset="0"/>
              </a:defRPr>
            </a:lvl8pPr>
            <a:lvl9pPr defTabSz="4011613" fontAlgn="base">
              <a:spcBef>
                <a:spcPct val="0"/>
              </a:spcBef>
              <a:spcAft>
                <a:spcPct val="0"/>
              </a:spcAft>
              <a:defRPr>
                <a:solidFill>
                  <a:schemeClr val="tx1"/>
                </a:solidFill>
                <a:latin typeface="Arial" charset="0"/>
              </a:defRPr>
            </a:lvl9pPr>
          </a:lstStyle>
          <a:p>
            <a:pPr algn="ctr"/>
            <a:r>
              <a:rPr lang="en-US" altLang="sl-SI" sz="2200" b="1" dirty="0">
                <a:solidFill>
                  <a:schemeClr val="bg1"/>
                </a:solidFill>
                <a:effectLst>
                  <a:outerShdw blurRad="38100" dist="38100" dir="2700000" algn="tl">
                    <a:srgbClr val="000000">
                      <a:alpha val="43137"/>
                    </a:srgbClr>
                  </a:outerShdw>
                </a:effectLst>
                <a:latin typeface="PF BeauSans Pro" panose="02000800000000020004" pitchFamily="2" charset="0"/>
                <a:cs typeface="Arial" panose="020B0604020202020204" pitchFamily="34" charset="0"/>
              </a:rPr>
              <a:t>Introduction &amp; Aim</a:t>
            </a:r>
          </a:p>
        </p:txBody>
      </p:sp>
      <p:sp>
        <p:nvSpPr>
          <p:cNvPr id="2" name="TextBox 1">
            <a:extLst>
              <a:ext uri="{FF2B5EF4-FFF2-40B4-BE49-F238E27FC236}">
                <a16:creationId xmlns:a16="http://schemas.microsoft.com/office/drawing/2014/main" id="{8B7DEE7A-36FC-F069-6CE0-5460B0422B8D}"/>
              </a:ext>
            </a:extLst>
          </p:cNvPr>
          <p:cNvSpPr txBox="1"/>
          <p:nvPr/>
        </p:nvSpPr>
        <p:spPr>
          <a:xfrm>
            <a:off x="84060" y="740664"/>
            <a:ext cx="12056712" cy="3544560"/>
          </a:xfrm>
          <a:prstGeom prst="rect">
            <a:avLst/>
          </a:prstGeom>
          <a:noFill/>
        </p:spPr>
        <p:txBody>
          <a:bodyPr wrap="square" rtlCol="0">
            <a:spAutoFit/>
          </a:bodyPr>
          <a:lstStyle/>
          <a:p>
            <a:pPr algn="just">
              <a:spcAft>
                <a:spcPts val="500"/>
              </a:spcAft>
            </a:pPr>
            <a:r>
              <a:rPr lang="en-US" b="1" dirty="0">
                <a:solidFill>
                  <a:srgbClr val="0070C0"/>
                </a:solidFill>
                <a:latin typeface="Arial Narrow" panose="020B0606020202030204" pitchFamily="34" charset="0"/>
              </a:rPr>
              <a:t>Sesame (</a:t>
            </a:r>
            <a:r>
              <a:rPr lang="en-US" b="1" i="1" dirty="0">
                <a:solidFill>
                  <a:srgbClr val="0070C0"/>
                </a:solidFill>
                <a:latin typeface="Arial Narrow" panose="020B0606020202030204" pitchFamily="34" charset="0"/>
              </a:rPr>
              <a:t>Sesamum indicum L</a:t>
            </a:r>
            <a:r>
              <a:rPr lang="en-US" b="1" dirty="0">
                <a:solidFill>
                  <a:srgbClr val="0070C0"/>
                </a:solidFill>
                <a:latin typeface="Arial Narrow" panose="020B0606020202030204" pitchFamily="34" charset="0"/>
              </a:rPr>
              <a:t>.) seeds are among the oldest cultivated oilseed crops and represent an important component of human nutrition due to their high content of proteins, unsaturated lipids, minerals, and bioactive compounds. Besides their nutritional significance, sesame seeds may also accumulate elements originating from environmental conditions or agricultural practices, making their elemental characterization relevant for both nutritional evaluation and food safety assessment.</a:t>
            </a:r>
            <a:endParaRPr lang="sr-Cyrl-RS" b="1" dirty="0">
              <a:solidFill>
                <a:srgbClr val="0070C0"/>
              </a:solidFill>
              <a:latin typeface="Arial Narrow" panose="020B0606020202030204" pitchFamily="34" charset="0"/>
            </a:endParaRPr>
          </a:p>
          <a:p>
            <a:pPr algn="just">
              <a:spcAft>
                <a:spcPts val="500"/>
              </a:spcAft>
            </a:pPr>
            <a:r>
              <a:rPr lang="en-US" b="1" dirty="0">
                <a:solidFill>
                  <a:srgbClr val="0070C0"/>
                </a:solidFill>
                <a:latin typeface="Arial Narrow" panose="020B0606020202030204" pitchFamily="34" charset="0"/>
              </a:rPr>
              <a:t>Laser-induced breakdown spectroscopy (</a:t>
            </a:r>
            <a:r>
              <a:rPr lang="en-US" b="1" i="1" dirty="0">
                <a:solidFill>
                  <a:srgbClr val="0070C0"/>
                </a:solidFill>
                <a:latin typeface="Arial Narrow" panose="020B0606020202030204" pitchFamily="34" charset="0"/>
              </a:rPr>
              <a:t>LIBS</a:t>
            </a:r>
            <a:r>
              <a:rPr lang="en-US" b="1" dirty="0">
                <a:solidFill>
                  <a:srgbClr val="0070C0"/>
                </a:solidFill>
                <a:latin typeface="Arial Narrow" panose="020B0606020202030204" pitchFamily="34" charset="0"/>
              </a:rPr>
              <a:t>) has become an attractive analytical technique for rapid, direct, and minimally destructive multi-elemental analysis of food materials. The method requires little or no sample preparation and enables simultaneous detection of major and trace elements within a single measurement. For oil-rich matrices such as sesame, stable plasma generation and appropriate calibration are essential for achieving reliable quantitative results.</a:t>
            </a:r>
            <a:endParaRPr lang="sr-Cyrl-RS" b="1" dirty="0">
              <a:solidFill>
                <a:srgbClr val="0070C0"/>
              </a:solidFill>
              <a:latin typeface="Arial Narrow" panose="020B0606020202030204" pitchFamily="34" charset="0"/>
            </a:endParaRPr>
          </a:p>
          <a:p>
            <a:pPr algn="just">
              <a:spcAft>
                <a:spcPts val="500"/>
              </a:spcAft>
            </a:pPr>
            <a:r>
              <a:rPr lang="en-US" b="1" dirty="0">
                <a:solidFill>
                  <a:srgbClr val="0070C0"/>
                </a:solidFill>
                <a:latin typeface="Arial Narrow" panose="020B0606020202030204" pitchFamily="34" charset="0"/>
              </a:rPr>
              <a:t>The aim of this study was to evaluate the applicability of </a:t>
            </a:r>
            <a:r>
              <a:rPr lang="en-US" b="1" i="1" dirty="0">
                <a:solidFill>
                  <a:srgbClr val="0070C0"/>
                </a:solidFill>
                <a:latin typeface="Arial Narrow" panose="020B0606020202030204" pitchFamily="34" charset="0"/>
              </a:rPr>
              <a:t>TEA CO₂ </a:t>
            </a:r>
            <a:r>
              <a:rPr lang="en-US" b="1" dirty="0">
                <a:solidFill>
                  <a:srgbClr val="0070C0"/>
                </a:solidFill>
                <a:latin typeface="Arial Narrow" panose="020B0606020202030204" pitchFamily="34" charset="0"/>
              </a:rPr>
              <a:t>laser-induced breakdown spectroscopy (</a:t>
            </a:r>
            <a:r>
              <a:rPr lang="en-US" b="1" i="1" dirty="0">
                <a:solidFill>
                  <a:srgbClr val="0070C0"/>
                </a:solidFill>
                <a:latin typeface="Arial Narrow" panose="020B0606020202030204" pitchFamily="34" charset="0"/>
              </a:rPr>
              <a:t>TEA CO₂ LIBS</a:t>
            </a:r>
            <a:r>
              <a:rPr lang="en-US" b="1" dirty="0">
                <a:solidFill>
                  <a:srgbClr val="0070C0"/>
                </a:solidFill>
                <a:latin typeface="Arial Narrow" panose="020B0606020202030204" pitchFamily="34" charset="0"/>
              </a:rPr>
              <a:t>) for quantitative determination of nutritionally important and safety-relevant elements in sesame seeds. Particular emphasis was placed on quantitative elemental profiling using </a:t>
            </a:r>
            <a:r>
              <a:rPr lang="en-US" b="1" i="1" dirty="0">
                <a:solidFill>
                  <a:srgbClr val="0070C0"/>
                </a:solidFill>
                <a:latin typeface="Arial Narrow" panose="020B0606020202030204" pitchFamily="34" charset="0"/>
              </a:rPr>
              <a:t>ICP–OES</a:t>
            </a:r>
            <a:r>
              <a:rPr lang="en-US" b="1" dirty="0">
                <a:solidFill>
                  <a:srgbClr val="0070C0"/>
                </a:solidFill>
                <a:latin typeface="Arial Narrow" panose="020B0606020202030204" pitchFamily="34" charset="0"/>
              </a:rPr>
              <a:t> as a reference method, demonstrating the potential of </a:t>
            </a:r>
            <a:r>
              <a:rPr lang="en-US" b="1" i="1" dirty="0">
                <a:solidFill>
                  <a:srgbClr val="0070C0"/>
                </a:solidFill>
                <a:latin typeface="Arial Narrow" panose="020B0606020202030204" pitchFamily="34" charset="0"/>
              </a:rPr>
              <a:t>LIBS</a:t>
            </a:r>
            <a:r>
              <a:rPr lang="en-US" b="1" dirty="0">
                <a:solidFill>
                  <a:srgbClr val="0070C0"/>
                </a:solidFill>
                <a:latin typeface="Arial Narrow" panose="020B0606020202030204" pitchFamily="34" charset="0"/>
              </a:rPr>
              <a:t> as a rapid tool for food quality assessment and safety monitoring.</a:t>
            </a:r>
            <a:endParaRPr lang="sr-Latn-RS" b="1" dirty="0">
              <a:solidFill>
                <a:srgbClr val="0070C0"/>
              </a:solidFill>
              <a:latin typeface="Arial Narrow" panose="020B0606020202030204" pitchFamily="34" charset="0"/>
            </a:endParaRPr>
          </a:p>
        </p:txBody>
      </p:sp>
    </p:spTree>
    <p:extLst>
      <p:ext uri="{BB962C8B-B14F-4D97-AF65-F5344CB8AC3E}">
        <p14:creationId xmlns:p14="http://schemas.microsoft.com/office/powerpoint/2010/main" val="3882071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9F8E4"/>
        </a:solidFill>
        <a:effectLst/>
      </p:bgPr>
    </p:bg>
    <p:spTree>
      <p:nvGrpSpPr>
        <p:cNvPr id="1" name="">
          <a:extLst>
            <a:ext uri="{FF2B5EF4-FFF2-40B4-BE49-F238E27FC236}">
              <a16:creationId xmlns:a16="http://schemas.microsoft.com/office/drawing/2014/main" id="{B7CC7725-AC27-8C8C-4B2D-F55F25E8CC20}"/>
            </a:ext>
          </a:extLst>
        </p:cNvPr>
        <p:cNvGrpSpPr/>
        <p:nvPr/>
      </p:nvGrpSpPr>
      <p:grpSpPr>
        <a:xfrm>
          <a:off x="0" y="0"/>
          <a:ext cx="0" cy="0"/>
          <a:chOff x="0" y="0"/>
          <a:chExt cx="0" cy="0"/>
        </a:xfrm>
      </p:grpSpPr>
      <p:sp>
        <p:nvSpPr>
          <p:cNvPr id="8" name="AutoShape 10">
            <a:extLst>
              <a:ext uri="{FF2B5EF4-FFF2-40B4-BE49-F238E27FC236}">
                <a16:creationId xmlns:a16="http://schemas.microsoft.com/office/drawing/2014/main" id="{A7DB3B32-3372-14B3-3F0E-883B493B0F58}"/>
              </a:ext>
            </a:extLst>
          </p:cNvPr>
          <p:cNvSpPr>
            <a:spLocks noChangeArrowheads="1"/>
          </p:cNvSpPr>
          <p:nvPr/>
        </p:nvSpPr>
        <p:spPr bwMode="auto">
          <a:xfrm>
            <a:off x="67644" y="60705"/>
            <a:ext cx="12056712" cy="476726"/>
          </a:xfrm>
          <a:prstGeom prst="roundRect">
            <a:avLst>
              <a:gd name="adj" fmla="val 16667"/>
            </a:avLst>
          </a:prstGeom>
          <a:solidFill>
            <a:srgbClr val="33CC33"/>
          </a:solidFill>
          <a:ln>
            <a:noFill/>
          </a:ln>
          <a:effectLst/>
        </p:spPr>
        <p:txBody>
          <a:bodyPr wrap="square" anchor="ctr">
            <a:spAutoFit/>
          </a:bodyPr>
          <a:lstStyle>
            <a:lvl1pPr defTabSz="4011613">
              <a:defRPr>
                <a:solidFill>
                  <a:schemeClr val="tx1"/>
                </a:solidFill>
                <a:latin typeface="Arial" charset="0"/>
              </a:defRPr>
            </a:lvl1pPr>
            <a:lvl2pPr defTabSz="4011613">
              <a:defRPr>
                <a:solidFill>
                  <a:schemeClr val="tx1"/>
                </a:solidFill>
                <a:latin typeface="Arial" charset="0"/>
              </a:defRPr>
            </a:lvl2pPr>
            <a:lvl3pPr defTabSz="4011613">
              <a:defRPr>
                <a:solidFill>
                  <a:schemeClr val="tx1"/>
                </a:solidFill>
                <a:latin typeface="Arial" charset="0"/>
              </a:defRPr>
            </a:lvl3pPr>
            <a:lvl4pPr defTabSz="4011613">
              <a:defRPr>
                <a:solidFill>
                  <a:schemeClr val="tx1"/>
                </a:solidFill>
                <a:latin typeface="Arial" charset="0"/>
              </a:defRPr>
            </a:lvl4pPr>
            <a:lvl5pPr defTabSz="4011613">
              <a:defRPr>
                <a:solidFill>
                  <a:schemeClr val="tx1"/>
                </a:solidFill>
                <a:latin typeface="Arial" charset="0"/>
              </a:defRPr>
            </a:lvl5pPr>
            <a:lvl6pPr defTabSz="4011613" fontAlgn="base">
              <a:spcBef>
                <a:spcPct val="0"/>
              </a:spcBef>
              <a:spcAft>
                <a:spcPct val="0"/>
              </a:spcAft>
              <a:defRPr>
                <a:solidFill>
                  <a:schemeClr val="tx1"/>
                </a:solidFill>
                <a:latin typeface="Arial" charset="0"/>
              </a:defRPr>
            </a:lvl6pPr>
            <a:lvl7pPr defTabSz="4011613" fontAlgn="base">
              <a:spcBef>
                <a:spcPct val="0"/>
              </a:spcBef>
              <a:spcAft>
                <a:spcPct val="0"/>
              </a:spcAft>
              <a:defRPr>
                <a:solidFill>
                  <a:schemeClr val="tx1"/>
                </a:solidFill>
                <a:latin typeface="Arial" charset="0"/>
              </a:defRPr>
            </a:lvl7pPr>
            <a:lvl8pPr defTabSz="4011613" fontAlgn="base">
              <a:spcBef>
                <a:spcPct val="0"/>
              </a:spcBef>
              <a:spcAft>
                <a:spcPct val="0"/>
              </a:spcAft>
              <a:defRPr>
                <a:solidFill>
                  <a:schemeClr val="tx1"/>
                </a:solidFill>
                <a:latin typeface="Arial" charset="0"/>
              </a:defRPr>
            </a:lvl8pPr>
            <a:lvl9pPr defTabSz="4011613" fontAlgn="base">
              <a:spcBef>
                <a:spcPct val="0"/>
              </a:spcBef>
              <a:spcAft>
                <a:spcPct val="0"/>
              </a:spcAft>
              <a:defRPr>
                <a:solidFill>
                  <a:schemeClr val="tx1"/>
                </a:solidFill>
                <a:latin typeface="Arial" charset="0"/>
              </a:defRPr>
            </a:lvl9pPr>
          </a:lstStyle>
          <a:p>
            <a:pPr algn="ctr"/>
            <a:r>
              <a:rPr lang="en-US" altLang="sl-SI" sz="2200" b="1" dirty="0">
                <a:solidFill>
                  <a:schemeClr val="bg1"/>
                </a:solidFill>
                <a:effectLst>
                  <a:outerShdw blurRad="38100" dist="38100" dir="2700000" algn="tl">
                    <a:srgbClr val="000000">
                      <a:alpha val="43137"/>
                    </a:srgbClr>
                  </a:outerShdw>
                </a:effectLst>
                <a:latin typeface="PF BeauSans Pro" panose="02000800000000020004" pitchFamily="2" charset="0"/>
                <a:cs typeface="Arial" panose="020B0604020202020204" pitchFamily="34" charset="0"/>
              </a:rPr>
              <a:t>Experimental</a:t>
            </a:r>
          </a:p>
        </p:txBody>
      </p:sp>
      <p:sp>
        <p:nvSpPr>
          <p:cNvPr id="3" name="TextBox 2">
            <a:extLst>
              <a:ext uri="{FF2B5EF4-FFF2-40B4-BE49-F238E27FC236}">
                <a16:creationId xmlns:a16="http://schemas.microsoft.com/office/drawing/2014/main" id="{4AD2C130-6A64-F9B2-8671-C2BFBA69161C}"/>
              </a:ext>
            </a:extLst>
          </p:cNvPr>
          <p:cNvSpPr txBox="1"/>
          <p:nvPr/>
        </p:nvSpPr>
        <p:spPr>
          <a:xfrm>
            <a:off x="5815740" y="4924268"/>
            <a:ext cx="6308616" cy="1477328"/>
          </a:xfrm>
          <a:prstGeom prst="rect">
            <a:avLst/>
          </a:prstGeom>
          <a:noFill/>
        </p:spPr>
        <p:txBody>
          <a:bodyPr wrap="square" rtlCol="0">
            <a:spAutoFit/>
          </a:bodyPr>
          <a:lstStyle/>
          <a:p>
            <a:pPr algn="just"/>
            <a:r>
              <a:rPr lang="en-US" b="1" i="1" dirty="0">
                <a:solidFill>
                  <a:srgbClr val="002060"/>
                </a:solidFill>
                <a:latin typeface="Arial Narrow" panose="020B0606020202030204" pitchFamily="34" charset="0"/>
              </a:rPr>
              <a:t>LIBS</a:t>
            </a:r>
            <a:r>
              <a:rPr lang="en-US" b="1" dirty="0">
                <a:solidFill>
                  <a:srgbClr val="002060"/>
                </a:solidFill>
                <a:latin typeface="Arial Narrow" panose="020B0606020202030204" pitchFamily="34" charset="0"/>
              </a:rPr>
              <a:t> measurements were performed using a </a:t>
            </a:r>
            <a:r>
              <a:rPr lang="en-US" b="1" i="1" dirty="0">
                <a:solidFill>
                  <a:srgbClr val="002060"/>
                </a:solidFill>
                <a:latin typeface="Arial Narrow" panose="020B0606020202030204" pitchFamily="34" charset="0"/>
              </a:rPr>
              <a:t>TEA CO₂ </a:t>
            </a:r>
            <a:r>
              <a:rPr lang="en-US" b="1" dirty="0">
                <a:solidFill>
                  <a:srgbClr val="002060"/>
                </a:solidFill>
                <a:latin typeface="Arial Narrow" panose="020B0606020202030204" pitchFamily="34" charset="0"/>
              </a:rPr>
              <a:t>laser (10.6 </a:t>
            </a:r>
            <a:r>
              <a:rPr lang="en-US" b="1" dirty="0" err="1">
                <a:solidFill>
                  <a:srgbClr val="002060"/>
                </a:solidFill>
                <a:latin typeface="Arial Narrow" panose="020B0606020202030204" pitchFamily="34" charset="0"/>
              </a:rPr>
              <a:t>μm</a:t>
            </a:r>
            <a:r>
              <a:rPr lang="en-US" b="1" dirty="0">
                <a:solidFill>
                  <a:srgbClr val="002060"/>
                </a:solidFill>
                <a:latin typeface="Arial Narrow" panose="020B0606020202030204" pitchFamily="34" charset="0"/>
              </a:rPr>
              <a:t>, 150 </a:t>
            </a:r>
            <a:r>
              <a:rPr lang="en-US" b="1" dirty="0" err="1">
                <a:solidFill>
                  <a:srgbClr val="002060"/>
                </a:solidFill>
                <a:latin typeface="Arial Narrow" panose="020B0606020202030204" pitchFamily="34" charset="0"/>
              </a:rPr>
              <a:t>mJ</a:t>
            </a:r>
            <a:r>
              <a:rPr lang="en-US" b="1" dirty="0">
                <a:solidFill>
                  <a:srgbClr val="002060"/>
                </a:solidFill>
                <a:latin typeface="Arial Narrow" panose="020B0606020202030204" pitchFamily="34" charset="0"/>
              </a:rPr>
              <a:t>, 1 Hz). Plasma emission was collected by a fiber-coupled </a:t>
            </a:r>
            <a:r>
              <a:rPr lang="en-US" b="1" i="1" dirty="0">
                <a:solidFill>
                  <a:srgbClr val="002060"/>
                </a:solidFill>
                <a:latin typeface="Arial Narrow" panose="020B0606020202030204" pitchFamily="34" charset="0"/>
              </a:rPr>
              <a:t>CCD</a:t>
            </a:r>
            <a:r>
              <a:rPr lang="en-US" b="1" dirty="0">
                <a:solidFill>
                  <a:srgbClr val="002060"/>
                </a:solidFill>
                <a:latin typeface="Arial Narrow" panose="020B0606020202030204" pitchFamily="34" charset="0"/>
              </a:rPr>
              <a:t> spectrometer, while the sample was translated after each laser shot to expose a fresh surface. Quantitative analysis was based on calibration against </a:t>
            </a:r>
            <a:r>
              <a:rPr lang="en-US" b="1" i="1" dirty="0">
                <a:solidFill>
                  <a:srgbClr val="002060"/>
                </a:solidFill>
                <a:latin typeface="Arial Narrow" panose="020B0606020202030204" pitchFamily="34" charset="0"/>
              </a:rPr>
              <a:t>ICP–OES </a:t>
            </a:r>
            <a:r>
              <a:rPr lang="en-US" b="1" dirty="0">
                <a:solidFill>
                  <a:srgbClr val="002060"/>
                </a:solidFill>
                <a:latin typeface="Arial Narrow" panose="020B0606020202030204" pitchFamily="34" charset="0"/>
              </a:rPr>
              <a:t>reference concentrations.</a:t>
            </a:r>
          </a:p>
        </p:txBody>
      </p:sp>
      <p:sp>
        <p:nvSpPr>
          <p:cNvPr id="4" name="TextBox 3">
            <a:extLst>
              <a:ext uri="{FF2B5EF4-FFF2-40B4-BE49-F238E27FC236}">
                <a16:creationId xmlns:a16="http://schemas.microsoft.com/office/drawing/2014/main" id="{677F2B83-91AC-2D18-0787-B2A7F03EB53D}"/>
              </a:ext>
            </a:extLst>
          </p:cNvPr>
          <p:cNvSpPr txBox="1"/>
          <p:nvPr/>
        </p:nvSpPr>
        <p:spPr>
          <a:xfrm>
            <a:off x="38115" y="3843054"/>
            <a:ext cx="5548046" cy="523220"/>
          </a:xfrm>
          <a:prstGeom prst="rect">
            <a:avLst/>
          </a:prstGeom>
          <a:noFill/>
        </p:spPr>
        <p:txBody>
          <a:bodyPr wrap="square" rtlCol="0">
            <a:spAutoFit/>
          </a:bodyPr>
          <a:lstStyle/>
          <a:p>
            <a:pPr algn="ctr"/>
            <a:r>
              <a:rPr lang="en-US" sz="1400" b="1" dirty="0">
                <a:solidFill>
                  <a:schemeClr val="accent6">
                    <a:lumMod val="75000"/>
                  </a:schemeClr>
                </a:solidFill>
                <a:latin typeface="Arial Narrow" panose="020B0606020202030204" pitchFamily="34" charset="0"/>
              </a:rPr>
              <a:t>Figure 1. Sesame (</a:t>
            </a:r>
            <a:r>
              <a:rPr lang="en-US" sz="1400" b="1" i="1" dirty="0">
                <a:solidFill>
                  <a:schemeClr val="accent6">
                    <a:lumMod val="75000"/>
                  </a:schemeClr>
                </a:solidFill>
                <a:latin typeface="Arial Narrow" panose="020B0606020202030204" pitchFamily="34" charset="0"/>
              </a:rPr>
              <a:t>Sesamum indicum L</a:t>
            </a:r>
            <a:r>
              <a:rPr lang="en-US" sz="1400" b="1" dirty="0">
                <a:solidFill>
                  <a:schemeClr val="accent6">
                    <a:lumMod val="75000"/>
                  </a:schemeClr>
                </a:solidFill>
                <a:latin typeface="Arial Narrow" panose="020B0606020202030204" pitchFamily="34" charset="0"/>
              </a:rPr>
              <a:t>.) samples: (a) plant, (b) seeds, (c) ground material, (d) LIBS pellet.</a:t>
            </a:r>
          </a:p>
        </p:txBody>
      </p:sp>
      <p:sp>
        <p:nvSpPr>
          <p:cNvPr id="7" name="TextBox 6">
            <a:extLst>
              <a:ext uri="{FF2B5EF4-FFF2-40B4-BE49-F238E27FC236}">
                <a16:creationId xmlns:a16="http://schemas.microsoft.com/office/drawing/2014/main" id="{BA33C894-40B8-A81C-01BA-BF0E8CAD5A95}"/>
              </a:ext>
            </a:extLst>
          </p:cNvPr>
          <p:cNvSpPr txBox="1"/>
          <p:nvPr/>
        </p:nvSpPr>
        <p:spPr>
          <a:xfrm>
            <a:off x="5815740" y="3440023"/>
            <a:ext cx="6479568" cy="523220"/>
          </a:xfrm>
          <a:prstGeom prst="rect">
            <a:avLst/>
          </a:prstGeom>
          <a:noFill/>
        </p:spPr>
        <p:txBody>
          <a:bodyPr wrap="square" rtlCol="0">
            <a:spAutoFit/>
          </a:bodyPr>
          <a:lstStyle/>
          <a:p>
            <a:r>
              <a:rPr lang="en-US" sz="1400" b="1" dirty="0">
                <a:solidFill>
                  <a:schemeClr val="accent6">
                    <a:lumMod val="75000"/>
                  </a:schemeClr>
                </a:solidFill>
                <a:latin typeface="Arial Narrow" panose="020B0606020202030204" pitchFamily="34" charset="0"/>
              </a:rPr>
              <a:t>Table </a:t>
            </a:r>
            <a:r>
              <a:rPr lang="sr-Cyrl-RS" sz="1400" b="1" dirty="0">
                <a:solidFill>
                  <a:schemeClr val="accent6">
                    <a:lumMod val="75000"/>
                  </a:schemeClr>
                </a:solidFill>
                <a:latin typeface="Arial Narrow" panose="020B0606020202030204" pitchFamily="34" charset="0"/>
              </a:rPr>
              <a:t>1</a:t>
            </a:r>
            <a:r>
              <a:rPr lang="en-US" sz="1400" b="1" dirty="0">
                <a:solidFill>
                  <a:schemeClr val="accent6">
                    <a:lumMod val="75000"/>
                  </a:schemeClr>
                </a:solidFill>
                <a:latin typeface="Arial Narrow" panose="020B0606020202030204" pitchFamily="34" charset="0"/>
              </a:rPr>
              <a:t>. Concentrations of selected nutritional and safety-relevant elements in sesame seeds determined by ICP-OES.</a:t>
            </a:r>
          </a:p>
        </p:txBody>
      </p:sp>
      <p:sp>
        <p:nvSpPr>
          <p:cNvPr id="13" name="TextBox 12">
            <a:extLst>
              <a:ext uri="{FF2B5EF4-FFF2-40B4-BE49-F238E27FC236}">
                <a16:creationId xmlns:a16="http://schemas.microsoft.com/office/drawing/2014/main" id="{AD8D4034-D6F3-8DF9-FF6D-71757DED2897}"/>
              </a:ext>
            </a:extLst>
          </p:cNvPr>
          <p:cNvSpPr txBox="1"/>
          <p:nvPr/>
        </p:nvSpPr>
        <p:spPr>
          <a:xfrm>
            <a:off x="5768115" y="1747617"/>
            <a:ext cx="6331418" cy="1754326"/>
          </a:xfrm>
          <a:prstGeom prst="rect">
            <a:avLst/>
          </a:prstGeom>
          <a:noFill/>
        </p:spPr>
        <p:txBody>
          <a:bodyPr wrap="square">
            <a:spAutoFit/>
          </a:bodyPr>
          <a:lstStyle/>
          <a:p>
            <a:pPr algn="just"/>
            <a:r>
              <a:rPr lang="en-US" b="1" dirty="0">
                <a:solidFill>
                  <a:srgbClr val="002060"/>
                </a:solidFill>
                <a:latin typeface="Arial Narrow" panose="020B0606020202030204" pitchFamily="34" charset="0"/>
              </a:rPr>
              <a:t>Commercial sesame (</a:t>
            </a:r>
            <a:r>
              <a:rPr lang="en-US" b="1" i="1" dirty="0">
                <a:solidFill>
                  <a:srgbClr val="002060"/>
                </a:solidFill>
                <a:latin typeface="Arial Narrow" panose="020B0606020202030204" pitchFamily="34" charset="0"/>
              </a:rPr>
              <a:t>Sesamum indicum L</a:t>
            </a:r>
            <a:r>
              <a:rPr lang="en-US" b="1" dirty="0">
                <a:solidFill>
                  <a:srgbClr val="002060"/>
                </a:solidFill>
                <a:latin typeface="Arial Narrow" panose="020B0606020202030204" pitchFamily="34" charset="0"/>
              </a:rPr>
              <a:t>.) seeds were ground into a fine powder and compressed into pellets (25 mm diameter, ~4 mm thickness) for </a:t>
            </a:r>
            <a:r>
              <a:rPr lang="en-US" b="1" i="1" dirty="0">
                <a:solidFill>
                  <a:srgbClr val="002060"/>
                </a:solidFill>
                <a:latin typeface="Arial Narrow" panose="020B0606020202030204" pitchFamily="34" charset="0"/>
              </a:rPr>
              <a:t>LIBS</a:t>
            </a:r>
            <a:r>
              <a:rPr lang="en-US" b="1" dirty="0">
                <a:solidFill>
                  <a:srgbClr val="002060"/>
                </a:solidFill>
                <a:latin typeface="Arial Narrow" panose="020B0606020202030204" pitchFamily="34" charset="0"/>
              </a:rPr>
              <a:t> measurements. Elemental concentrations were determined independently by </a:t>
            </a:r>
            <a:r>
              <a:rPr lang="en-US" b="1" i="1" dirty="0">
                <a:solidFill>
                  <a:srgbClr val="002060"/>
                </a:solidFill>
                <a:latin typeface="Arial Narrow" panose="020B0606020202030204" pitchFamily="34" charset="0"/>
              </a:rPr>
              <a:t>ICP–OES </a:t>
            </a:r>
            <a:r>
              <a:rPr lang="en-US" b="1" dirty="0">
                <a:solidFill>
                  <a:srgbClr val="002060"/>
                </a:solidFill>
                <a:latin typeface="Arial Narrow" panose="020B0606020202030204" pitchFamily="34" charset="0"/>
              </a:rPr>
              <a:t>following microwave-assisted acid digestion and used as reference values for quantitative calibration.</a:t>
            </a:r>
          </a:p>
        </p:txBody>
      </p:sp>
      <p:sp>
        <p:nvSpPr>
          <p:cNvPr id="16" name="TextBox 15">
            <a:extLst>
              <a:ext uri="{FF2B5EF4-FFF2-40B4-BE49-F238E27FC236}">
                <a16:creationId xmlns:a16="http://schemas.microsoft.com/office/drawing/2014/main" id="{2DE4BEC7-9D46-135A-F225-CCBEB2888570}"/>
              </a:ext>
            </a:extLst>
          </p:cNvPr>
          <p:cNvSpPr txBox="1"/>
          <p:nvPr/>
        </p:nvSpPr>
        <p:spPr>
          <a:xfrm>
            <a:off x="92466" y="4330680"/>
            <a:ext cx="5502365" cy="2246769"/>
          </a:xfrm>
          <a:prstGeom prst="rect">
            <a:avLst/>
          </a:prstGeom>
          <a:solidFill>
            <a:schemeClr val="accent6">
              <a:lumMod val="60000"/>
              <a:lumOff val="40000"/>
            </a:schemeClr>
          </a:solidFill>
        </p:spPr>
        <p:txBody>
          <a:bodyPr wrap="square" rtlCol="0">
            <a:spAutoFit/>
          </a:bodyPr>
          <a:lstStyle/>
          <a:p>
            <a:pPr algn="just">
              <a:defRPr/>
            </a:pPr>
            <a:r>
              <a:rPr lang="en-US" sz="2000" b="1" dirty="0">
                <a:solidFill>
                  <a:schemeClr val="tx2">
                    <a:lumMod val="90000"/>
                    <a:lumOff val="10000"/>
                  </a:schemeClr>
                </a:solidFill>
                <a:latin typeface="Arial Narrow" panose="020B0606020202030204" pitchFamily="34" charset="0"/>
              </a:rPr>
              <a:t>Food safety &amp; nutritional insight</a:t>
            </a:r>
          </a:p>
          <a:p>
            <a:pPr marL="500005" indent="-500005" algn="just">
              <a:buFont typeface="Arial" panose="020B0604020202020204" pitchFamily="34" charset="0"/>
              <a:buChar char="•"/>
              <a:defRPr/>
            </a:pPr>
            <a:r>
              <a:rPr lang="en-US" sz="2000" b="1" dirty="0">
                <a:solidFill>
                  <a:schemeClr val="bg1"/>
                </a:solidFill>
                <a:latin typeface="Arial Narrow" panose="020B0606020202030204" pitchFamily="34" charset="0"/>
              </a:rPr>
              <a:t>Identification of essential nutrients (K, P)</a:t>
            </a:r>
            <a:endParaRPr lang="sr-Cyrl-RS" sz="2000" b="1" dirty="0">
              <a:solidFill>
                <a:schemeClr val="bg1"/>
              </a:solidFill>
              <a:latin typeface="Arial Narrow" panose="020B0606020202030204" pitchFamily="34" charset="0"/>
            </a:endParaRPr>
          </a:p>
          <a:p>
            <a:pPr marL="500005" indent="-500005" algn="just">
              <a:buFont typeface="Arial" panose="020B0604020202020204" pitchFamily="34" charset="0"/>
              <a:buChar char="•"/>
              <a:defRPr/>
            </a:pPr>
            <a:r>
              <a:rPr lang="en-US" sz="2000" b="1" dirty="0">
                <a:solidFill>
                  <a:schemeClr val="bg1"/>
                </a:solidFill>
                <a:latin typeface="Arial Narrow" panose="020B0606020202030204" pitchFamily="34" charset="0"/>
              </a:rPr>
              <a:t>Detection of safety-relevant elements (Sr, Al)</a:t>
            </a:r>
            <a:endParaRPr lang="sr-Cyrl-RS" sz="2000" b="1" dirty="0">
              <a:solidFill>
                <a:schemeClr val="bg1"/>
              </a:solidFill>
              <a:latin typeface="Arial Narrow" panose="020B0606020202030204" pitchFamily="34" charset="0"/>
            </a:endParaRPr>
          </a:p>
          <a:p>
            <a:pPr marL="500005" indent="-500005" algn="just">
              <a:buFont typeface="Arial" panose="020B0604020202020204" pitchFamily="34" charset="0"/>
              <a:buChar char="•"/>
              <a:defRPr/>
            </a:pPr>
            <a:r>
              <a:rPr lang="en-US" sz="2000" b="1" dirty="0">
                <a:solidFill>
                  <a:schemeClr val="bg1"/>
                </a:solidFill>
                <a:latin typeface="Arial Narrow" panose="020B0606020202030204" pitchFamily="34" charset="0"/>
              </a:rPr>
              <a:t>Fast screening of sesame composition</a:t>
            </a:r>
            <a:endParaRPr lang="sr-Cyrl-RS" sz="2000" b="1" dirty="0">
              <a:solidFill>
                <a:schemeClr val="bg1"/>
              </a:solidFill>
              <a:latin typeface="Arial Narrow" panose="020B0606020202030204" pitchFamily="34" charset="0"/>
            </a:endParaRPr>
          </a:p>
          <a:p>
            <a:pPr marL="500005" indent="-500005" algn="just">
              <a:buFont typeface="Arial" panose="020B0604020202020204" pitchFamily="34" charset="0"/>
              <a:buChar char="•"/>
              <a:defRPr/>
            </a:pPr>
            <a:r>
              <a:rPr lang="en-US" sz="2000" b="1" dirty="0">
                <a:solidFill>
                  <a:schemeClr val="bg1"/>
                </a:solidFill>
                <a:latin typeface="Arial Narrow" panose="020B0606020202030204" pitchFamily="34" charset="0"/>
              </a:rPr>
              <a:t>Suitable for routine food quality monitoring</a:t>
            </a:r>
            <a:endParaRPr lang="sr-Cyrl-RS" sz="2000" b="1" dirty="0">
              <a:solidFill>
                <a:schemeClr val="bg1"/>
              </a:solidFill>
              <a:latin typeface="Arial Narrow" panose="020B0606020202030204" pitchFamily="34" charset="0"/>
            </a:endParaRPr>
          </a:p>
          <a:p>
            <a:pPr marL="500005" indent="-500005" algn="just">
              <a:buFont typeface="Arial" panose="020B0604020202020204" pitchFamily="34" charset="0"/>
              <a:buChar char="•"/>
              <a:defRPr/>
            </a:pPr>
            <a:r>
              <a:rPr lang="en-US" sz="2000" b="1" dirty="0">
                <a:solidFill>
                  <a:schemeClr val="bg1"/>
                </a:solidFill>
                <a:latin typeface="Arial Narrow" panose="020B0606020202030204" pitchFamily="34" charset="0"/>
              </a:rPr>
              <a:t>Good agreement with </a:t>
            </a:r>
            <a:r>
              <a:rPr lang="en-US" sz="2000" b="1" i="1" dirty="0">
                <a:solidFill>
                  <a:schemeClr val="bg1"/>
                </a:solidFill>
                <a:latin typeface="Arial Narrow" panose="020B0606020202030204" pitchFamily="34" charset="0"/>
              </a:rPr>
              <a:t>ICP–OES</a:t>
            </a:r>
            <a:r>
              <a:rPr lang="sr-Cyrl-RS" sz="2000" b="1" i="1" dirty="0">
                <a:solidFill>
                  <a:schemeClr val="bg1"/>
                </a:solidFill>
                <a:latin typeface="Arial Narrow" panose="020B0606020202030204" pitchFamily="34" charset="0"/>
              </a:rPr>
              <a:t> </a:t>
            </a:r>
            <a:r>
              <a:rPr lang="sr-Latn-RS" sz="2000" b="1" dirty="0">
                <a:solidFill>
                  <a:schemeClr val="bg1"/>
                </a:solidFill>
                <a:latin typeface="Arial Narrow" panose="020B0606020202030204" pitchFamily="34" charset="0"/>
              </a:rPr>
              <a:t>(validates applicability)</a:t>
            </a:r>
            <a:endParaRPr lang="en-US" sz="2000" b="1" dirty="0">
              <a:solidFill>
                <a:schemeClr val="bg1"/>
              </a:solidFill>
              <a:latin typeface="Arial Narrow" panose="020B0606020202030204" pitchFamily="34" charset="0"/>
            </a:endParaRPr>
          </a:p>
        </p:txBody>
      </p:sp>
      <p:sp>
        <p:nvSpPr>
          <p:cNvPr id="12" name="TextBox 11">
            <a:extLst>
              <a:ext uri="{FF2B5EF4-FFF2-40B4-BE49-F238E27FC236}">
                <a16:creationId xmlns:a16="http://schemas.microsoft.com/office/drawing/2014/main" id="{3D947108-2AAA-5B55-5826-ABBB7160613D}"/>
              </a:ext>
            </a:extLst>
          </p:cNvPr>
          <p:cNvSpPr txBox="1"/>
          <p:nvPr/>
        </p:nvSpPr>
        <p:spPr>
          <a:xfrm>
            <a:off x="67643" y="584533"/>
            <a:ext cx="4833129" cy="1938992"/>
          </a:xfrm>
          <a:prstGeom prst="rect">
            <a:avLst/>
          </a:prstGeom>
          <a:solidFill>
            <a:schemeClr val="accent6">
              <a:lumMod val="60000"/>
              <a:lumOff val="40000"/>
            </a:schemeClr>
          </a:solidFill>
        </p:spPr>
        <p:txBody>
          <a:bodyPr wrap="square">
            <a:spAutoFit/>
          </a:bodyPr>
          <a:lstStyle/>
          <a:p>
            <a:r>
              <a:rPr lang="en-US" sz="2000" b="1" dirty="0">
                <a:solidFill>
                  <a:srgbClr val="002060"/>
                </a:solidFill>
                <a:latin typeface="Arial Narrow" panose="020B0606020202030204" pitchFamily="34" charset="0"/>
              </a:rPr>
              <a:t>WHY SESAME?</a:t>
            </a:r>
          </a:p>
          <a:p>
            <a:pPr marL="285750" indent="-285750" algn="just">
              <a:buFont typeface="Wingdings" panose="05000000000000000000" pitchFamily="2" charset="2"/>
              <a:buChar char="Ø"/>
            </a:pPr>
            <a:r>
              <a:rPr lang="en-US" sz="2000" b="1" dirty="0">
                <a:solidFill>
                  <a:schemeClr val="bg1"/>
                </a:solidFill>
                <a:latin typeface="Arial Narrow" panose="020B0606020202030204" pitchFamily="34" charset="0"/>
              </a:rPr>
              <a:t>Rich source of proteins, minerals and unsaturated oils</a:t>
            </a:r>
          </a:p>
          <a:p>
            <a:pPr marL="285750" indent="-285750" algn="just">
              <a:buFont typeface="Wingdings" panose="05000000000000000000" pitchFamily="2" charset="2"/>
              <a:buChar char="Ø"/>
            </a:pPr>
            <a:r>
              <a:rPr lang="en-US" sz="2000" b="1" dirty="0">
                <a:solidFill>
                  <a:schemeClr val="bg1"/>
                </a:solidFill>
                <a:latin typeface="Arial Narrow" panose="020B0606020202030204" pitchFamily="34" charset="0"/>
              </a:rPr>
              <a:t>Oil-rich and compact plant matrix</a:t>
            </a:r>
          </a:p>
          <a:p>
            <a:pPr marL="285750" indent="-285750" algn="just">
              <a:buFont typeface="Wingdings" panose="05000000000000000000" pitchFamily="2" charset="2"/>
              <a:buChar char="Ø"/>
            </a:pPr>
            <a:r>
              <a:rPr lang="en-US" sz="2000" b="1" dirty="0">
                <a:solidFill>
                  <a:schemeClr val="bg1"/>
                </a:solidFill>
                <a:latin typeface="Arial Narrow" panose="020B0606020202030204" pitchFamily="34" charset="0"/>
              </a:rPr>
              <a:t>Relevant for nutritional assessment</a:t>
            </a:r>
          </a:p>
          <a:p>
            <a:pPr marL="285750" indent="-285750" algn="just">
              <a:buFont typeface="Wingdings" panose="05000000000000000000" pitchFamily="2" charset="2"/>
              <a:buChar char="Ø"/>
            </a:pPr>
            <a:r>
              <a:rPr lang="en-US" sz="2000" b="1" dirty="0">
                <a:solidFill>
                  <a:schemeClr val="bg1"/>
                </a:solidFill>
                <a:latin typeface="Arial Narrow" panose="020B0606020202030204" pitchFamily="34" charset="0"/>
              </a:rPr>
              <a:t>Important for food safety monitoring</a:t>
            </a:r>
            <a:endParaRPr lang="sr-Latn-RS" sz="2000" b="1" dirty="0">
              <a:solidFill>
                <a:schemeClr val="bg1"/>
              </a:solidFill>
              <a:latin typeface="Arial Narrow" panose="020B0606020202030204" pitchFamily="34" charset="0"/>
            </a:endParaRPr>
          </a:p>
        </p:txBody>
      </p:sp>
      <p:sp>
        <p:nvSpPr>
          <p:cNvPr id="18" name="TextBox 2">
            <a:extLst>
              <a:ext uri="{FF2B5EF4-FFF2-40B4-BE49-F238E27FC236}">
                <a16:creationId xmlns:a16="http://schemas.microsoft.com/office/drawing/2014/main" id="{B09AB5D0-2064-FDEB-81EF-F91FC24161B3}"/>
              </a:ext>
            </a:extLst>
          </p:cNvPr>
          <p:cNvSpPr txBox="1">
            <a:spLocks noChangeArrowheads="1"/>
          </p:cNvSpPr>
          <p:nvPr/>
        </p:nvSpPr>
        <p:spPr bwMode="auto">
          <a:xfrm>
            <a:off x="4995706" y="581295"/>
            <a:ext cx="7096976" cy="1154162"/>
          </a:xfrm>
          <a:prstGeom prst="rect">
            <a:avLst/>
          </a:prstGeom>
          <a:solidFill>
            <a:schemeClr val="accent6">
              <a:lumMod val="60000"/>
              <a:lumOff val="40000"/>
            </a:schemeClr>
          </a:solidFill>
          <a:ln w="9525">
            <a:solidFill>
              <a:schemeClr val="tx1"/>
            </a:solidFill>
            <a:miter lim="800000"/>
            <a:headEnd/>
            <a:tailEnd/>
          </a:ln>
        </p:spPr>
        <p:txBody>
          <a:bodyPr wrap="square">
            <a:spAutoFit/>
          </a:bodyPr>
          <a:lstStyle/>
          <a:p>
            <a:pPr>
              <a:defRPr/>
            </a:pPr>
            <a:endParaRPr lang="en-US" altLang="sr-Latn-RS" sz="1050" b="1" dirty="0"/>
          </a:p>
          <a:p>
            <a:pPr>
              <a:defRPr/>
            </a:pPr>
            <a:r>
              <a:rPr lang="en-US" altLang="sr-Latn-RS" sz="2400" b="1" dirty="0">
                <a:solidFill>
                  <a:srgbClr val="002060"/>
                </a:solidFill>
                <a:latin typeface="Arial Narrow" panose="020B0606020202030204" pitchFamily="34" charset="0"/>
              </a:rPr>
              <a:t>W</a:t>
            </a:r>
            <a:r>
              <a:rPr lang="sr-Latn-RS" altLang="sr-Latn-RS" sz="2400" b="1" dirty="0">
                <a:solidFill>
                  <a:srgbClr val="002060"/>
                </a:solidFill>
                <a:latin typeface="Arial Narrow" panose="020B0606020202030204" pitchFamily="34" charset="0"/>
              </a:rPr>
              <a:t>orkflow</a:t>
            </a:r>
            <a:endParaRPr lang="sr-Cyrl-RS" altLang="sr-Latn-RS" sz="2400" b="1" dirty="0">
              <a:solidFill>
                <a:srgbClr val="002060"/>
              </a:solidFill>
              <a:latin typeface="Arial Narrow" panose="020B0606020202030204" pitchFamily="34" charset="0"/>
            </a:endParaRPr>
          </a:p>
          <a:p>
            <a:pPr>
              <a:defRPr/>
            </a:pPr>
            <a:r>
              <a:rPr lang="sr-Latn-RS" altLang="sr-Latn-RS" sz="2400" b="1" dirty="0">
                <a:solidFill>
                  <a:schemeClr val="bg1"/>
                </a:solidFill>
                <a:latin typeface="Arial Narrow" panose="020B0606020202030204" pitchFamily="34" charset="0"/>
              </a:rPr>
              <a:t>Seed → grinding → pellet → </a:t>
            </a:r>
            <a:r>
              <a:rPr lang="sr-Latn-RS" altLang="sr-Latn-RS" sz="2400" b="1" i="1" dirty="0">
                <a:solidFill>
                  <a:schemeClr val="bg1"/>
                </a:solidFill>
                <a:latin typeface="Arial Narrow" panose="020B0606020202030204" pitchFamily="34" charset="0"/>
              </a:rPr>
              <a:t>LIBS</a:t>
            </a:r>
            <a:r>
              <a:rPr lang="sr-Latn-RS" altLang="sr-Latn-RS" sz="2400" b="1" dirty="0">
                <a:solidFill>
                  <a:schemeClr val="bg1"/>
                </a:solidFill>
                <a:latin typeface="Arial Narrow" panose="020B0606020202030204" pitchFamily="34" charset="0"/>
              </a:rPr>
              <a:t> → </a:t>
            </a:r>
            <a:r>
              <a:rPr lang="sr-Latn-RS" altLang="sr-Latn-RS" sz="2400" b="1" i="1" dirty="0">
                <a:solidFill>
                  <a:schemeClr val="bg1"/>
                </a:solidFill>
                <a:latin typeface="Arial Narrow" panose="020B0606020202030204" pitchFamily="34" charset="0"/>
              </a:rPr>
              <a:t>ICP-OES</a:t>
            </a:r>
            <a:r>
              <a:rPr lang="sr-Latn-RS" altLang="sr-Latn-RS" sz="2400" b="1" dirty="0">
                <a:solidFill>
                  <a:schemeClr val="bg1"/>
                </a:solidFill>
                <a:latin typeface="Arial Narrow" panose="020B0606020202030204" pitchFamily="34" charset="0"/>
              </a:rPr>
              <a:t> validation</a:t>
            </a:r>
            <a:endParaRPr lang="en-US" altLang="sr-Latn-RS" sz="2400" b="1" dirty="0">
              <a:solidFill>
                <a:schemeClr val="bg1"/>
              </a:solidFill>
              <a:latin typeface="Arial Narrow" panose="020B0606020202030204" pitchFamily="34" charset="0"/>
            </a:endParaRPr>
          </a:p>
          <a:p>
            <a:pPr>
              <a:defRPr/>
            </a:pPr>
            <a:endParaRPr lang="sr-Latn-RS" altLang="sr-Latn-RS" sz="1050" dirty="0"/>
          </a:p>
        </p:txBody>
      </p:sp>
      <p:pic>
        <p:nvPicPr>
          <p:cNvPr id="19" name="Picture 18">
            <a:extLst>
              <a:ext uri="{FF2B5EF4-FFF2-40B4-BE49-F238E27FC236}">
                <a16:creationId xmlns:a16="http://schemas.microsoft.com/office/drawing/2014/main" id="{25094009-D6FD-42DC-85B6-99CC1E0B33E2}"/>
              </a:ext>
            </a:extLst>
          </p:cNvPr>
          <p:cNvPicPr>
            <a:picLocks noChangeAspect="1"/>
          </p:cNvPicPr>
          <p:nvPr/>
        </p:nvPicPr>
        <p:blipFill>
          <a:blip r:embed="rId2"/>
          <a:stretch>
            <a:fillRect/>
          </a:stretch>
        </p:blipFill>
        <p:spPr>
          <a:xfrm>
            <a:off x="38114" y="2593775"/>
            <a:ext cx="5619965" cy="1253551"/>
          </a:xfrm>
          <a:prstGeom prst="rect">
            <a:avLst/>
          </a:prstGeom>
        </p:spPr>
      </p:pic>
      <p:pic>
        <p:nvPicPr>
          <p:cNvPr id="21" name="Picture 20">
            <a:extLst>
              <a:ext uri="{FF2B5EF4-FFF2-40B4-BE49-F238E27FC236}">
                <a16:creationId xmlns:a16="http://schemas.microsoft.com/office/drawing/2014/main" id="{85995039-293D-698E-1C7D-D5B1DBC636CE}"/>
              </a:ext>
            </a:extLst>
          </p:cNvPr>
          <p:cNvPicPr>
            <a:picLocks noChangeAspect="1"/>
          </p:cNvPicPr>
          <p:nvPr/>
        </p:nvPicPr>
        <p:blipFill>
          <a:blip r:embed="rId3"/>
          <a:stretch>
            <a:fillRect/>
          </a:stretch>
        </p:blipFill>
        <p:spPr>
          <a:xfrm>
            <a:off x="5836288" y="3935564"/>
            <a:ext cx="6273197" cy="925959"/>
          </a:xfrm>
          <a:prstGeom prst="rect">
            <a:avLst/>
          </a:prstGeom>
        </p:spPr>
      </p:pic>
    </p:spTree>
    <p:extLst>
      <p:ext uri="{BB962C8B-B14F-4D97-AF65-F5344CB8AC3E}">
        <p14:creationId xmlns:p14="http://schemas.microsoft.com/office/powerpoint/2010/main" val="3234179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E7"/>
        </a:solidFill>
        <a:effectLst/>
      </p:bgPr>
    </p:bg>
    <p:spTree>
      <p:nvGrpSpPr>
        <p:cNvPr id="1" name="">
          <a:extLst>
            <a:ext uri="{FF2B5EF4-FFF2-40B4-BE49-F238E27FC236}">
              <a16:creationId xmlns:a16="http://schemas.microsoft.com/office/drawing/2014/main" id="{E1EE15AB-D2F4-36F6-0AB3-B182914A5B16}"/>
            </a:ext>
          </a:extLst>
        </p:cNvPr>
        <p:cNvGrpSpPr/>
        <p:nvPr/>
      </p:nvGrpSpPr>
      <p:grpSpPr>
        <a:xfrm>
          <a:off x="0" y="0"/>
          <a:ext cx="0" cy="0"/>
          <a:chOff x="0" y="0"/>
          <a:chExt cx="0" cy="0"/>
        </a:xfrm>
      </p:grpSpPr>
      <p:sp>
        <p:nvSpPr>
          <p:cNvPr id="8" name="AutoShape 10">
            <a:extLst>
              <a:ext uri="{FF2B5EF4-FFF2-40B4-BE49-F238E27FC236}">
                <a16:creationId xmlns:a16="http://schemas.microsoft.com/office/drawing/2014/main" id="{DF4043DD-F7BE-828E-B46D-08E22FFF75BC}"/>
              </a:ext>
            </a:extLst>
          </p:cNvPr>
          <p:cNvSpPr>
            <a:spLocks noChangeArrowheads="1"/>
          </p:cNvSpPr>
          <p:nvPr/>
        </p:nvSpPr>
        <p:spPr bwMode="auto">
          <a:xfrm>
            <a:off x="67644" y="52323"/>
            <a:ext cx="12056712" cy="476726"/>
          </a:xfrm>
          <a:prstGeom prst="roundRect">
            <a:avLst>
              <a:gd name="adj" fmla="val 16667"/>
            </a:avLst>
          </a:prstGeom>
          <a:solidFill>
            <a:schemeClr val="accent5">
              <a:lumMod val="75000"/>
            </a:schemeClr>
          </a:solidFill>
          <a:ln>
            <a:noFill/>
          </a:ln>
          <a:effectLst/>
        </p:spPr>
        <p:txBody>
          <a:bodyPr wrap="square" anchor="ctr">
            <a:spAutoFit/>
          </a:bodyPr>
          <a:lstStyle>
            <a:lvl1pPr defTabSz="4011613">
              <a:defRPr>
                <a:solidFill>
                  <a:schemeClr val="tx1"/>
                </a:solidFill>
                <a:latin typeface="Arial" charset="0"/>
              </a:defRPr>
            </a:lvl1pPr>
            <a:lvl2pPr defTabSz="4011613">
              <a:defRPr>
                <a:solidFill>
                  <a:schemeClr val="tx1"/>
                </a:solidFill>
                <a:latin typeface="Arial" charset="0"/>
              </a:defRPr>
            </a:lvl2pPr>
            <a:lvl3pPr defTabSz="4011613">
              <a:defRPr>
                <a:solidFill>
                  <a:schemeClr val="tx1"/>
                </a:solidFill>
                <a:latin typeface="Arial" charset="0"/>
              </a:defRPr>
            </a:lvl3pPr>
            <a:lvl4pPr defTabSz="4011613">
              <a:defRPr>
                <a:solidFill>
                  <a:schemeClr val="tx1"/>
                </a:solidFill>
                <a:latin typeface="Arial" charset="0"/>
              </a:defRPr>
            </a:lvl4pPr>
            <a:lvl5pPr defTabSz="4011613">
              <a:defRPr>
                <a:solidFill>
                  <a:schemeClr val="tx1"/>
                </a:solidFill>
                <a:latin typeface="Arial" charset="0"/>
              </a:defRPr>
            </a:lvl5pPr>
            <a:lvl6pPr defTabSz="4011613" fontAlgn="base">
              <a:spcBef>
                <a:spcPct val="0"/>
              </a:spcBef>
              <a:spcAft>
                <a:spcPct val="0"/>
              </a:spcAft>
              <a:defRPr>
                <a:solidFill>
                  <a:schemeClr val="tx1"/>
                </a:solidFill>
                <a:latin typeface="Arial" charset="0"/>
              </a:defRPr>
            </a:lvl6pPr>
            <a:lvl7pPr defTabSz="4011613" fontAlgn="base">
              <a:spcBef>
                <a:spcPct val="0"/>
              </a:spcBef>
              <a:spcAft>
                <a:spcPct val="0"/>
              </a:spcAft>
              <a:defRPr>
                <a:solidFill>
                  <a:schemeClr val="tx1"/>
                </a:solidFill>
                <a:latin typeface="Arial" charset="0"/>
              </a:defRPr>
            </a:lvl7pPr>
            <a:lvl8pPr defTabSz="4011613" fontAlgn="base">
              <a:spcBef>
                <a:spcPct val="0"/>
              </a:spcBef>
              <a:spcAft>
                <a:spcPct val="0"/>
              </a:spcAft>
              <a:defRPr>
                <a:solidFill>
                  <a:schemeClr val="tx1"/>
                </a:solidFill>
                <a:latin typeface="Arial" charset="0"/>
              </a:defRPr>
            </a:lvl8pPr>
            <a:lvl9pPr defTabSz="4011613" fontAlgn="base">
              <a:spcBef>
                <a:spcPct val="0"/>
              </a:spcBef>
              <a:spcAft>
                <a:spcPct val="0"/>
              </a:spcAft>
              <a:defRPr>
                <a:solidFill>
                  <a:schemeClr val="tx1"/>
                </a:solidFill>
                <a:latin typeface="Arial" charset="0"/>
              </a:defRPr>
            </a:lvl9pPr>
          </a:lstStyle>
          <a:p>
            <a:pPr algn="ctr"/>
            <a:r>
              <a:rPr lang="en-US" altLang="sl-SI" sz="2200" b="1" dirty="0">
                <a:solidFill>
                  <a:schemeClr val="bg1"/>
                </a:solidFill>
                <a:effectLst>
                  <a:outerShdw blurRad="38100" dist="38100" dir="2700000" algn="tl">
                    <a:srgbClr val="000000">
                      <a:alpha val="43137"/>
                    </a:srgbClr>
                  </a:outerShdw>
                </a:effectLst>
                <a:latin typeface="PF BeauSans Pro" panose="02000800000000020004" pitchFamily="2" charset="0"/>
                <a:cs typeface="Arial" panose="020B0604020202020204" pitchFamily="34" charset="0"/>
              </a:rPr>
              <a:t>Results and discussions</a:t>
            </a:r>
          </a:p>
        </p:txBody>
      </p:sp>
      <p:sp>
        <p:nvSpPr>
          <p:cNvPr id="9" name="TextBox 8">
            <a:extLst>
              <a:ext uri="{FF2B5EF4-FFF2-40B4-BE49-F238E27FC236}">
                <a16:creationId xmlns:a16="http://schemas.microsoft.com/office/drawing/2014/main" id="{ABEADDDD-7FB5-B21A-1AFF-D55BA99B5A39}"/>
              </a:ext>
            </a:extLst>
          </p:cNvPr>
          <p:cNvSpPr txBox="1"/>
          <p:nvPr/>
        </p:nvSpPr>
        <p:spPr>
          <a:xfrm>
            <a:off x="667512" y="2994531"/>
            <a:ext cx="8136518" cy="307777"/>
          </a:xfrm>
          <a:prstGeom prst="rect">
            <a:avLst/>
          </a:prstGeom>
          <a:noFill/>
        </p:spPr>
        <p:txBody>
          <a:bodyPr wrap="square">
            <a:spAutoFit/>
          </a:bodyPr>
          <a:lstStyle/>
          <a:p>
            <a:pPr algn="ctr"/>
            <a:r>
              <a:rPr lang="en-US" sz="1400" b="1" dirty="0">
                <a:solidFill>
                  <a:schemeClr val="accent5">
                    <a:lumMod val="75000"/>
                  </a:schemeClr>
                </a:solidFill>
                <a:latin typeface="Arial Narrow" panose="020B0606020202030204" pitchFamily="34" charset="0"/>
              </a:rPr>
              <a:t>Figure </a:t>
            </a:r>
            <a:r>
              <a:rPr lang="sr-Cyrl-RS" sz="1400" b="1" dirty="0">
                <a:solidFill>
                  <a:schemeClr val="accent5">
                    <a:lumMod val="75000"/>
                  </a:schemeClr>
                </a:solidFill>
                <a:latin typeface="Arial Narrow" panose="020B0606020202030204" pitchFamily="34" charset="0"/>
              </a:rPr>
              <a:t>2</a:t>
            </a:r>
            <a:r>
              <a:rPr lang="en-US" sz="1400" b="1" dirty="0">
                <a:solidFill>
                  <a:schemeClr val="accent5">
                    <a:lumMod val="75000"/>
                  </a:schemeClr>
                </a:solidFill>
                <a:latin typeface="Arial Narrow" panose="020B0606020202030204" pitchFamily="34" charset="0"/>
              </a:rPr>
              <a:t>. Selected LIBS spectral regions of sesame seeds showing characteristic emission lines of P,</a:t>
            </a:r>
            <a:r>
              <a:rPr lang="sr-Cyrl-RS" sz="1400" b="1" dirty="0">
                <a:solidFill>
                  <a:schemeClr val="accent5">
                    <a:lumMod val="75000"/>
                  </a:schemeClr>
                </a:solidFill>
                <a:latin typeface="Arial Narrow" panose="020B0606020202030204" pitchFamily="34" charset="0"/>
              </a:rPr>
              <a:t> К,</a:t>
            </a:r>
            <a:r>
              <a:rPr lang="en-US" sz="1400" b="1" dirty="0">
                <a:solidFill>
                  <a:schemeClr val="accent5">
                    <a:lumMod val="75000"/>
                  </a:schemeClr>
                </a:solidFill>
                <a:latin typeface="Arial Narrow" panose="020B0606020202030204" pitchFamily="34" charset="0"/>
              </a:rPr>
              <a:t> Al, and</a:t>
            </a:r>
            <a:r>
              <a:rPr lang="sr-Cyrl-RS" sz="1400" b="1" dirty="0">
                <a:solidFill>
                  <a:schemeClr val="accent5">
                    <a:lumMod val="75000"/>
                  </a:schemeClr>
                </a:solidFill>
                <a:latin typeface="Arial Narrow" panose="020B0606020202030204" pitchFamily="34" charset="0"/>
              </a:rPr>
              <a:t> </a:t>
            </a:r>
            <a:r>
              <a:rPr lang="en-US" sz="1400" b="1" dirty="0">
                <a:solidFill>
                  <a:schemeClr val="accent5">
                    <a:lumMod val="75000"/>
                  </a:schemeClr>
                </a:solidFill>
                <a:latin typeface="Arial Narrow" panose="020B0606020202030204" pitchFamily="34" charset="0"/>
              </a:rPr>
              <a:t>Sr.</a:t>
            </a:r>
          </a:p>
        </p:txBody>
      </p:sp>
      <p:sp>
        <p:nvSpPr>
          <p:cNvPr id="15" name="TextBox 14">
            <a:extLst>
              <a:ext uri="{FF2B5EF4-FFF2-40B4-BE49-F238E27FC236}">
                <a16:creationId xmlns:a16="http://schemas.microsoft.com/office/drawing/2014/main" id="{7E040ECF-3F7F-3FBD-46D4-2FDC3281A315}"/>
              </a:ext>
            </a:extLst>
          </p:cNvPr>
          <p:cNvSpPr txBox="1"/>
          <p:nvPr/>
        </p:nvSpPr>
        <p:spPr>
          <a:xfrm>
            <a:off x="2153639" y="6489521"/>
            <a:ext cx="4304314" cy="307777"/>
          </a:xfrm>
          <a:prstGeom prst="rect">
            <a:avLst/>
          </a:prstGeom>
          <a:noFill/>
        </p:spPr>
        <p:txBody>
          <a:bodyPr wrap="square">
            <a:spAutoFit/>
          </a:bodyPr>
          <a:lstStyle/>
          <a:p>
            <a:pPr algn="ctr"/>
            <a:r>
              <a:rPr lang="en-US" sz="1400" b="1" dirty="0">
                <a:solidFill>
                  <a:schemeClr val="accent5">
                    <a:lumMod val="75000"/>
                  </a:schemeClr>
                </a:solidFill>
                <a:latin typeface="Arial Narrow" panose="020B0606020202030204" pitchFamily="34" charset="0"/>
              </a:rPr>
              <a:t>Figure </a:t>
            </a:r>
            <a:r>
              <a:rPr lang="sr-Cyrl-RS" sz="1400" b="1" dirty="0">
                <a:solidFill>
                  <a:schemeClr val="accent5">
                    <a:lumMod val="75000"/>
                  </a:schemeClr>
                </a:solidFill>
                <a:latin typeface="Arial Narrow" panose="020B0606020202030204" pitchFamily="34" charset="0"/>
              </a:rPr>
              <a:t>3</a:t>
            </a:r>
            <a:r>
              <a:rPr lang="en-US" sz="1400" b="1" dirty="0">
                <a:solidFill>
                  <a:schemeClr val="accent5">
                    <a:lumMod val="75000"/>
                  </a:schemeClr>
                </a:solidFill>
                <a:latin typeface="Arial Narrow" panose="020B0606020202030204" pitchFamily="34" charset="0"/>
              </a:rPr>
              <a:t>. LIBS calibration curves for K and Al</a:t>
            </a:r>
            <a:r>
              <a:rPr lang="sr-Cyrl-RS" sz="1400" b="1" dirty="0">
                <a:solidFill>
                  <a:schemeClr val="accent5">
                    <a:lumMod val="75000"/>
                  </a:schemeClr>
                </a:solidFill>
                <a:latin typeface="Arial Narrow" panose="020B0606020202030204" pitchFamily="34" charset="0"/>
              </a:rPr>
              <a:t>.</a:t>
            </a:r>
            <a:endParaRPr lang="en-US" sz="1400" b="1" dirty="0">
              <a:solidFill>
                <a:schemeClr val="accent5">
                  <a:lumMod val="75000"/>
                </a:schemeClr>
              </a:solidFill>
              <a:latin typeface="Arial Narrow" panose="020B0606020202030204" pitchFamily="34" charset="0"/>
            </a:endParaRPr>
          </a:p>
        </p:txBody>
      </p:sp>
      <p:sp>
        <p:nvSpPr>
          <p:cNvPr id="19" name="TextBox 18">
            <a:extLst>
              <a:ext uri="{FF2B5EF4-FFF2-40B4-BE49-F238E27FC236}">
                <a16:creationId xmlns:a16="http://schemas.microsoft.com/office/drawing/2014/main" id="{F0B399BC-3F44-7908-ACC2-8F7A8B888108}"/>
              </a:ext>
            </a:extLst>
          </p:cNvPr>
          <p:cNvSpPr txBox="1"/>
          <p:nvPr/>
        </p:nvSpPr>
        <p:spPr>
          <a:xfrm>
            <a:off x="9261319" y="552864"/>
            <a:ext cx="2836193" cy="3785652"/>
          </a:xfrm>
          <a:prstGeom prst="rect">
            <a:avLst/>
          </a:prstGeom>
          <a:noFill/>
        </p:spPr>
        <p:txBody>
          <a:bodyPr wrap="square">
            <a:spAutoFit/>
          </a:bodyPr>
          <a:lstStyle/>
          <a:p>
            <a:pPr algn="just"/>
            <a:r>
              <a:rPr lang="en-US" sz="1600" b="1" dirty="0">
                <a:solidFill>
                  <a:schemeClr val="accent2">
                    <a:lumMod val="50000"/>
                  </a:schemeClr>
                </a:solidFill>
                <a:latin typeface="Arial Narrow" panose="020B0606020202030204" pitchFamily="34" charset="0"/>
              </a:rPr>
              <a:t>Selected spectral regions of the </a:t>
            </a:r>
            <a:r>
              <a:rPr lang="en-US" sz="1600" b="1" i="1" dirty="0">
                <a:solidFill>
                  <a:schemeClr val="accent2">
                    <a:lumMod val="50000"/>
                  </a:schemeClr>
                </a:solidFill>
                <a:latin typeface="Arial Narrow" panose="020B0606020202030204" pitchFamily="34" charset="0"/>
              </a:rPr>
              <a:t>LIBS</a:t>
            </a:r>
            <a:r>
              <a:rPr lang="en-US" sz="1600" b="1" dirty="0">
                <a:solidFill>
                  <a:schemeClr val="accent2">
                    <a:lumMod val="50000"/>
                  </a:schemeClr>
                </a:solidFill>
                <a:latin typeface="Arial Narrow" panose="020B0606020202030204" pitchFamily="34" charset="0"/>
              </a:rPr>
              <a:t> spectra are presented in Figure 2. Distinct emission lines corresponding to nutritionally important elements (K and P) as well as safety-relevant elements (Al and Sr) were clearly identified in sesame seed pellets. The sharp and well-resolved spectral features demonstrate stable plasma generation under </a:t>
            </a:r>
            <a:r>
              <a:rPr lang="en-US" sz="1600" b="1" i="1" dirty="0">
                <a:solidFill>
                  <a:schemeClr val="accent2">
                    <a:lumMod val="50000"/>
                  </a:schemeClr>
                </a:solidFill>
                <a:latin typeface="Arial Narrow" panose="020B0606020202030204" pitchFamily="34" charset="0"/>
              </a:rPr>
              <a:t>TEA CO₂ </a:t>
            </a:r>
            <a:r>
              <a:rPr lang="en-US" sz="1600" b="1" dirty="0">
                <a:solidFill>
                  <a:schemeClr val="accent2">
                    <a:lumMod val="50000"/>
                  </a:schemeClr>
                </a:solidFill>
                <a:latin typeface="Arial Narrow" panose="020B0606020202030204" pitchFamily="34" charset="0"/>
              </a:rPr>
              <a:t>laser excitation and confirm the suitability of </a:t>
            </a:r>
            <a:r>
              <a:rPr lang="en-US" sz="1600" b="1" i="1" dirty="0">
                <a:solidFill>
                  <a:schemeClr val="accent2">
                    <a:lumMod val="50000"/>
                  </a:schemeClr>
                </a:solidFill>
                <a:latin typeface="Arial Narrow" panose="020B0606020202030204" pitchFamily="34" charset="0"/>
              </a:rPr>
              <a:t>LIBS</a:t>
            </a:r>
            <a:r>
              <a:rPr lang="en-US" sz="1600" b="1" dirty="0">
                <a:solidFill>
                  <a:schemeClr val="accent2">
                    <a:lumMod val="50000"/>
                  </a:schemeClr>
                </a:solidFill>
                <a:latin typeface="Arial Narrow" panose="020B0606020202030204" pitchFamily="34" charset="0"/>
              </a:rPr>
              <a:t> for rapid </a:t>
            </a:r>
            <a:r>
              <a:rPr lang="en-US" sz="1600" b="1" dirty="0" err="1">
                <a:solidFill>
                  <a:schemeClr val="accent2">
                    <a:lumMod val="50000"/>
                  </a:schemeClr>
                </a:solidFill>
                <a:latin typeface="Arial Narrow" panose="020B0606020202030204" pitchFamily="34" charset="0"/>
              </a:rPr>
              <a:t>multielemental</a:t>
            </a:r>
            <a:r>
              <a:rPr lang="en-US" sz="1600" b="1" dirty="0">
                <a:solidFill>
                  <a:schemeClr val="accent2">
                    <a:lumMod val="50000"/>
                  </a:schemeClr>
                </a:solidFill>
                <a:latin typeface="Arial Narrow" panose="020B0606020202030204" pitchFamily="34" charset="0"/>
              </a:rPr>
              <a:t> characterization of oil-rich plant materials.</a:t>
            </a:r>
          </a:p>
        </p:txBody>
      </p:sp>
      <p:pic>
        <p:nvPicPr>
          <p:cNvPr id="7" name="Picture 6">
            <a:extLst>
              <a:ext uri="{FF2B5EF4-FFF2-40B4-BE49-F238E27FC236}">
                <a16:creationId xmlns:a16="http://schemas.microsoft.com/office/drawing/2014/main" id="{152C088D-DA49-BD68-A498-84870176BA35}"/>
              </a:ext>
            </a:extLst>
          </p:cNvPr>
          <p:cNvPicPr>
            <a:picLocks noChangeAspect="1"/>
          </p:cNvPicPr>
          <p:nvPr/>
        </p:nvPicPr>
        <p:blipFill>
          <a:blip r:embed="rId2"/>
          <a:stretch>
            <a:fillRect/>
          </a:stretch>
        </p:blipFill>
        <p:spPr>
          <a:xfrm>
            <a:off x="71309" y="584030"/>
            <a:ext cx="3158984" cy="2360243"/>
          </a:xfrm>
          <a:prstGeom prst="rect">
            <a:avLst/>
          </a:prstGeom>
        </p:spPr>
      </p:pic>
      <p:pic>
        <p:nvPicPr>
          <p:cNvPr id="12" name="Picture 11">
            <a:extLst>
              <a:ext uri="{FF2B5EF4-FFF2-40B4-BE49-F238E27FC236}">
                <a16:creationId xmlns:a16="http://schemas.microsoft.com/office/drawing/2014/main" id="{3B95BC4F-A100-9DFF-105B-89F0B00A87D9}"/>
              </a:ext>
            </a:extLst>
          </p:cNvPr>
          <p:cNvPicPr>
            <a:picLocks noChangeAspect="1"/>
          </p:cNvPicPr>
          <p:nvPr/>
        </p:nvPicPr>
        <p:blipFill>
          <a:blip r:embed="rId3"/>
          <a:stretch>
            <a:fillRect/>
          </a:stretch>
        </p:blipFill>
        <p:spPr>
          <a:xfrm>
            <a:off x="6227065" y="584030"/>
            <a:ext cx="3034254" cy="2360242"/>
          </a:xfrm>
          <a:prstGeom prst="rect">
            <a:avLst/>
          </a:prstGeom>
        </p:spPr>
      </p:pic>
      <p:pic>
        <p:nvPicPr>
          <p:cNvPr id="14" name="Picture 13">
            <a:extLst>
              <a:ext uri="{FF2B5EF4-FFF2-40B4-BE49-F238E27FC236}">
                <a16:creationId xmlns:a16="http://schemas.microsoft.com/office/drawing/2014/main" id="{FF334EEB-F34F-EC23-2D9A-5EC3D0A67A59}"/>
              </a:ext>
            </a:extLst>
          </p:cNvPr>
          <p:cNvPicPr>
            <a:picLocks noChangeAspect="1"/>
          </p:cNvPicPr>
          <p:nvPr/>
        </p:nvPicPr>
        <p:blipFill>
          <a:blip r:embed="rId4"/>
          <a:stretch>
            <a:fillRect/>
          </a:stretch>
        </p:blipFill>
        <p:spPr>
          <a:xfrm>
            <a:off x="3230293" y="584031"/>
            <a:ext cx="3006356" cy="2360242"/>
          </a:xfrm>
          <a:prstGeom prst="rect">
            <a:avLst/>
          </a:prstGeom>
        </p:spPr>
      </p:pic>
      <p:pic>
        <p:nvPicPr>
          <p:cNvPr id="16" name="Picture 15">
            <a:extLst>
              <a:ext uri="{FF2B5EF4-FFF2-40B4-BE49-F238E27FC236}">
                <a16:creationId xmlns:a16="http://schemas.microsoft.com/office/drawing/2014/main" id="{2FE2E930-357A-F5DE-F9A7-982789E513ED}"/>
              </a:ext>
            </a:extLst>
          </p:cNvPr>
          <p:cNvPicPr>
            <a:picLocks noChangeAspect="1"/>
          </p:cNvPicPr>
          <p:nvPr/>
        </p:nvPicPr>
        <p:blipFill>
          <a:blip r:embed="rId5"/>
          <a:stretch>
            <a:fillRect/>
          </a:stretch>
        </p:blipFill>
        <p:spPr>
          <a:xfrm>
            <a:off x="94488" y="3618216"/>
            <a:ext cx="3870245" cy="2892312"/>
          </a:xfrm>
          <a:prstGeom prst="rect">
            <a:avLst/>
          </a:prstGeom>
        </p:spPr>
      </p:pic>
      <p:pic>
        <p:nvPicPr>
          <p:cNvPr id="18" name="Picture 17">
            <a:extLst>
              <a:ext uri="{FF2B5EF4-FFF2-40B4-BE49-F238E27FC236}">
                <a16:creationId xmlns:a16="http://schemas.microsoft.com/office/drawing/2014/main" id="{7E403811-FB32-DC9D-BCC1-6A5AD5FD86AF}"/>
              </a:ext>
            </a:extLst>
          </p:cNvPr>
          <p:cNvPicPr>
            <a:picLocks noChangeAspect="1"/>
          </p:cNvPicPr>
          <p:nvPr/>
        </p:nvPicPr>
        <p:blipFill>
          <a:blip r:embed="rId6"/>
          <a:stretch>
            <a:fillRect/>
          </a:stretch>
        </p:blipFill>
        <p:spPr>
          <a:xfrm>
            <a:off x="3973878" y="3609070"/>
            <a:ext cx="3878058" cy="2892311"/>
          </a:xfrm>
          <a:prstGeom prst="rect">
            <a:avLst/>
          </a:prstGeom>
        </p:spPr>
      </p:pic>
      <p:sp>
        <p:nvSpPr>
          <p:cNvPr id="21" name="TextBox 20">
            <a:extLst>
              <a:ext uri="{FF2B5EF4-FFF2-40B4-BE49-F238E27FC236}">
                <a16:creationId xmlns:a16="http://schemas.microsoft.com/office/drawing/2014/main" id="{915E5DF6-F995-6C5C-0751-E2778BFC1DE2}"/>
              </a:ext>
            </a:extLst>
          </p:cNvPr>
          <p:cNvSpPr txBox="1"/>
          <p:nvPr/>
        </p:nvSpPr>
        <p:spPr>
          <a:xfrm>
            <a:off x="7886204" y="4449584"/>
            <a:ext cx="4304314" cy="2062103"/>
          </a:xfrm>
          <a:prstGeom prst="rect">
            <a:avLst/>
          </a:prstGeom>
          <a:noFill/>
        </p:spPr>
        <p:txBody>
          <a:bodyPr wrap="square">
            <a:spAutoFit/>
          </a:bodyPr>
          <a:lstStyle/>
          <a:p>
            <a:pPr algn="just"/>
            <a:r>
              <a:rPr lang="en-US" sz="1600" b="1" dirty="0">
                <a:solidFill>
                  <a:schemeClr val="accent2">
                    <a:lumMod val="50000"/>
                  </a:schemeClr>
                </a:solidFill>
                <a:latin typeface="Arial Narrow" panose="020B0606020202030204" pitchFamily="34" charset="0"/>
              </a:rPr>
              <a:t>Representative calibration curves for K and Al are shown in Figure 3, yielding excellent linearity with correlation coefficients of </a:t>
            </a:r>
            <a:r>
              <a:rPr lang="en-US" sz="1600" b="1" i="1" dirty="0">
                <a:solidFill>
                  <a:schemeClr val="accent2">
                    <a:lumMod val="50000"/>
                  </a:schemeClr>
                </a:solidFill>
                <a:latin typeface="Arial Narrow" panose="020B0606020202030204" pitchFamily="34" charset="0"/>
              </a:rPr>
              <a:t>R²</a:t>
            </a:r>
            <a:r>
              <a:rPr lang="en-US" sz="1600" b="1" dirty="0">
                <a:solidFill>
                  <a:schemeClr val="accent2">
                    <a:lumMod val="50000"/>
                  </a:schemeClr>
                </a:solidFill>
                <a:latin typeface="Arial Narrow" panose="020B0606020202030204" pitchFamily="34" charset="0"/>
              </a:rPr>
              <a:t> = 0.991 and 0.981, respectively. The obtained results demonstrate that </a:t>
            </a:r>
            <a:r>
              <a:rPr lang="en-US" sz="1600" b="1" i="1" dirty="0">
                <a:solidFill>
                  <a:schemeClr val="accent2">
                    <a:lumMod val="50000"/>
                  </a:schemeClr>
                </a:solidFill>
                <a:latin typeface="Arial Narrow" panose="020B0606020202030204" pitchFamily="34" charset="0"/>
              </a:rPr>
              <a:t>TEA CO₂ LIBS </a:t>
            </a:r>
            <a:r>
              <a:rPr lang="en-US" sz="1600" b="1" dirty="0">
                <a:solidFill>
                  <a:schemeClr val="accent2">
                    <a:lumMod val="50000"/>
                  </a:schemeClr>
                </a:solidFill>
                <a:latin typeface="Arial Narrow" panose="020B0606020202030204" pitchFamily="34" charset="0"/>
              </a:rPr>
              <a:t>provides reliable quantitative determination of both nutritional and safety-relevant elements in sesame seeds, supporting its application for rapid food quality assessment.</a:t>
            </a:r>
            <a:endParaRPr lang="sr-Latn-RS" sz="1600" b="1" dirty="0">
              <a:solidFill>
                <a:schemeClr val="accent2">
                  <a:lumMod val="50000"/>
                </a:schemeClr>
              </a:solidFill>
              <a:latin typeface="Arial Narrow" panose="020B0606020202030204" pitchFamily="34" charset="0"/>
            </a:endParaRPr>
          </a:p>
        </p:txBody>
      </p:sp>
      <p:sp>
        <p:nvSpPr>
          <p:cNvPr id="23" name="TextBox 22">
            <a:extLst>
              <a:ext uri="{FF2B5EF4-FFF2-40B4-BE49-F238E27FC236}">
                <a16:creationId xmlns:a16="http://schemas.microsoft.com/office/drawing/2014/main" id="{287782D1-51AF-881B-F9D8-B815B2DFEE09}"/>
              </a:ext>
            </a:extLst>
          </p:cNvPr>
          <p:cNvSpPr txBox="1"/>
          <p:nvPr/>
        </p:nvSpPr>
        <p:spPr>
          <a:xfrm>
            <a:off x="67644" y="3334435"/>
            <a:ext cx="9101502" cy="338554"/>
          </a:xfrm>
          <a:prstGeom prst="rect">
            <a:avLst/>
          </a:prstGeom>
          <a:noFill/>
        </p:spPr>
        <p:txBody>
          <a:bodyPr wrap="square">
            <a:spAutoFit/>
          </a:bodyPr>
          <a:lstStyle/>
          <a:p>
            <a:r>
              <a:rPr lang="en-US" sz="1600" b="1" dirty="0">
                <a:solidFill>
                  <a:schemeClr val="accent2">
                    <a:lumMod val="50000"/>
                  </a:schemeClr>
                </a:solidFill>
                <a:latin typeface="Arial Narrow" panose="020B0606020202030204" pitchFamily="34" charset="0"/>
              </a:rPr>
              <a:t>Quantitative calibration was performed using </a:t>
            </a:r>
            <a:r>
              <a:rPr lang="en-US" sz="1600" b="1" i="1" dirty="0">
                <a:solidFill>
                  <a:schemeClr val="accent2">
                    <a:lumMod val="50000"/>
                  </a:schemeClr>
                </a:solidFill>
                <a:latin typeface="Arial Narrow" panose="020B0606020202030204" pitchFamily="34" charset="0"/>
              </a:rPr>
              <a:t>LIBS</a:t>
            </a:r>
            <a:r>
              <a:rPr lang="en-US" sz="1600" b="1" dirty="0">
                <a:solidFill>
                  <a:schemeClr val="accent2">
                    <a:lumMod val="50000"/>
                  </a:schemeClr>
                </a:solidFill>
                <a:latin typeface="Arial Narrow" panose="020B0606020202030204" pitchFamily="34" charset="0"/>
              </a:rPr>
              <a:t> signal intensities referenced to </a:t>
            </a:r>
            <a:r>
              <a:rPr lang="en-US" sz="1600" b="1" i="1" dirty="0">
                <a:solidFill>
                  <a:schemeClr val="accent2">
                    <a:lumMod val="50000"/>
                  </a:schemeClr>
                </a:solidFill>
                <a:latin typeface="Arial Narrow" panose="020B0606020202030204" pitchFamily="34" charset="0"/>
              </a:rPr>
              <a:t>ICP–OES </a:t>
            </a:r>
            <a:r>
              <a:rPr lang="en-US" sz="1600" b="1" dirty="0">
                <a:solidFill>
                  <a:schemeClr val="accent2">
                    <a:lumMod val="50000"/>
                  </a:schemeClr>
                </a:solidFill>
                <a:latin typeface="Arial Narrow" panose="020B0606020202030204" pitchFamily="34" charset="0"/>
              </a:rPr>
              <a:t>concentrations. </a:t>
            </a:r>
            <a:endParaRPr lang="sr-Latn-RS" sz="1600" b="1" dirty="0">
              <a:solidFill>
                <a:schemeClr val="accent2">
                  <a:lumMod val="50000"/>
                </a:schemeClr>
              </a:solidFill>
              <a:latin typeface="Arial Narrow" panose="020B0606020202030204" pitchFamily="34" charset="0"/>
            </a:endParaRPr>
          </a:p>
        </p:txBody>
      </p:sp>
    </p:spTree>
    <p:extLst>
      <p:ext uri="{BB962C8B-B14F-4D97-AF65-F5344CB8AC3E}">
        <p14:creationId xmlns:p14="http://schemas.microsoft.com/office/powerpoint/2010/main" val="1291298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E4F6"/>
        </a:solidFill>
        <a:effectLst/>
      </p:bgPr>
    </p:bg>
    <p:spTree>
      <p:nvGrpSpPr>
        <p:cNvPr id="1" name="">
          <a:extLst>
            <a:ext uri="{FF2B5EF4-FFF2-40B4-BE49-F238E27FC236}">
              <a16:creationId xmlns:a16="http://schemas.microsoft.com/office/drawing/2014/main" id="{421D3021-1243-17C1-BD3F-D37B91AE3828}"/>
            </a:ext>
          </a:extLst>
        </p:cNvPr>
        <p:cNvGrpSpPr/>
        <p:nvPr/>
      </p:nvGrpSpPr>
      <p:grpSpPr>
        <a:xfrm>
          <a:off x="0" y="0"/>
          <a:ext cx="0" cy="0"/>
          <a:chOff x="0" y="0"/>
          <a:chExt cx="0" cy="0"/>
        </a:xfrm>
      </p:grpSpPr>
      <p:sp>
        <p:nvSpPr>
          <p:cNvPr id="8" name="AutoShape 10">
            <a:extLst>
              <a:ext uri="{FF2B5EF4-FFF2-40B4-BE49-F238E27FC236}">
                <a16:creationId xmlns:a16="http://schemas.microsoft.com/office/drawing/2014/main" id="{36A7FFAE-660F-43B8-EC28-059AF3EF26C7}"/>
              </a:ext>
            </a:extLst>
          </p:cNvPr>
          <p:cNvSpPr>
            <a:spLocks noChangeArrowheads="1"/>
          </p:cNvSpPr>
          <p:nvPr/>
        </p:nvSpPr>
        <p:spPr bwMode="auto">
          <a:xfrm>
            <a:off x="67644" y="198627"/>
            <a:ext cx="12056712" cy="476726"/>
          </a:xfrm>
          <a:prstGeom prst="roundRect">
            <a:avLst>
              <a:gd name="adj" fmla="val 16667"/>
            </a:avLst>
          </a:prstGeom>
          <a:solidFill>
            <a:schemeClr val="accent5">
              <a:lumMod val="75000"/>
            </a:schemeClr>
          </a:solidFill>
          <a:ln>
            <a:noFill/>
          </a:ln>
          <a:effectLst/>
        </p:spPr>
        <p:txBody>
          <a:bodyPr wrap="square" anchor="ctr">
            <a:spAutoFit/>
          </a:bodyPr>
          <a:lstStyle>
            <a:lvl1pPr defTabSz="4011613">
              <a:defRPr>
                <a:solidFill>
                  <a:schemeClr val="tx1"/>
                </a:solidFill>
                <a:latin typeface="Arial" charset="0"/>
              </a:defRPr>
            </a:lvl1pPr>
            <a:lvl2pPr defTabSz="4011613">
              <a:defRPr>
                <a:solidFill>
                  <a:schemeClr val="tx1"/>
                </a:solidFill>
                <a:latin typeface="Arial" charset="0"/>
              </a:defRPr>
            </a:lvl2pPr>
            <a:lvl3pPr defTabSz="4011613">
              <a:defRPr>
                <a:solidFill>
                  <a:schemeClr val="tx1"/>
                </a:solidFill>
                <a:latin typeface="Arial" charset="0"/>
              </a:defRPr>
            </a:lvl3pPr>
            <a:lvl4pPr defTabSz="4011613">
              <a:defRPr>
                <a:solidFill>
                  <a:schemeClr val="tx1"/>
                </a:solidFill>
                <a:latin typeface="Arial" charset="0"/>
              </a:defRPr>
            </a:lvl4pPr>
            <a:lvl5pPr defTabSz="4011613">
              <a:defRPr>
                <a:solidFill>
                  <a:schemeClr val="tx1"/>
                </a:solidFill>
                <a:latin typeface="Arial" charset="0"/>
              </a:defRPr>
            </a:lvl5pPr>
            <a:lvl6pPr defTabSz="4011613" fontAlgn="base">
              <a:spcBef>
                <a:spcPct val="0"/>
              </a:spcBef>
              <a:spcAft>
                <a:spcPct val="0"/>
              </a:spcAft>
              <a:defRPr>
                <a:solidFill>
                  <a:schemeClr val="tx1"/>
                </a:solidFill>
                <a:latin typeface="Arial" charset="0"/>
              </a:defRPr>
            </a:lvl6pPr>
            <a:lvl7pPr defTabSz="4011613" fontAlgn="base">
              <a:spcBef>
                <a:spcPct val="0"/>
              </a:spcBef>
              <a:spcAft>
                <a:spcPct val="0"/>
              </a:spcAft>
              <a:defRPr>
                <a:solidFill>
                  <a:schemeClr val="tx1"/>
                </a:solidFill>
                <a:latin typeface="Arial" charset="0"/>
              </a:defRPr>
            </a:lvl7pPr>
            <a:lvl8pPr defTabSz="4011613" fontAlgn="base">
              <a:spcBef>
                <a:spcPct val="0"/>
              </a:spcBef>
              <a:spcAft>
                <a:spcPct val="0"/>
              </a:spcAft>
              <a:defRPr>
                <a:solidFill>
                  <a:schemeClr val="tx1"/>
                </a:solidFill>
                <a:latin typeface="Arial" charset="0"/>
              </a:defRPr>
            </a:lvl8pPr>
            <a:lvl9pPr defTabSz="4011613" fontAlgn="base">
              <a:spcBef>
                <a:spcPct val="0"/>
              </a:spcBef>
              <a:spcAft>
                <a:spcPct val="0"/>
              </a:spcAft>
              <a:defRPr>
                <a:solidFill>
                  <a:schemeClr val="tx1"/>
                </a:solidFill>
                <a:latin typeface="Arial" charset="0"/>
              </a:defRPr>
            </a:lvl9pPr>
          </a:lstStyle>
          <a:p>
            <a:pPr algn="ctr"/>
            <a:r>
              <a:rPr lang="en-US" altLang="sl-SI" sz="2200" b="1" dirty="0">
                <a:solidFill>
                  <a:schemeClr val="bg1"/>
                </a:solidFill>
                <a:effectLst>
                  <a:outerShdw blurRad="38100" dist="38100" dir="2700000" algn="tl">
                    <a:srgbClr val="000000">
                      <a:alpha val="43137"/>
                    </a:srgbClr>
                  </a:outerShdw>
                </a:effectLst>
                <a:latin typeface="PF BeauSans Pro" panose="02000800000000020004" pitchFamily="2" charset="0"/>
                <a:cs typeface="Arial" panose="020B0604020202020204" pitchFamily="34" charset="0"/>
              </a:rPr>
              <a:t>Conclusions</a:t>
            </a:r>
          </a:p>
        </p:txBody>
      </p:sp>
      <p:sp>
        <p:nvSpPr>
          <p:cNvPr id="3" name="TextBox 2">
            <a:extLst>
              <a:ext uri="{FF2B5EF4-FFF2-40B4-BE49-F238E27FC236}">
                <a16:creationId xmlns:a16="http://schemas.microsoft.com/office/drawing/2014/main" id="{123B9491-5DAA-97DA-A3FF-7B7E3EAEE6E4}"/>
              </a:ext>
            </a:extLst>
          </p:cNvPr>
          <p:cNvSpPr txBox="1"/>
          <p:nvPr/>
        </p:nvSpPr>
        <p:spPr>
          <a:xfrm>
            <a:off x="67644" y="5639830"/>
            <a:ext cx="12056712" cy="1077218"/>
          </a:xfrm>
          <a:prstGeom prst="rect">
            <a:avLst/>
          </a:prstGeom>
          <a:noFill/>
        </p:spPr>
        <p:txBody>
          <a:bodyPr wrap="square">
            <a:spAutoFit/>
          </a:bodyPr>
          <a:lstStyle/>
          <a:p>
            <a:pPr algn="just"/>
            <a:r>
              <a:rPr lang="en-US" sz="1600" b="1" dirty="0">
                <a:solidFill>
                  <a:schemeClr val="accent5">
                    <a:lumMod val="75000"/>
                  </a:schemeClr>
                </a:solidFill>
                <a:latin typeface="Arial Narrow" panose="020B0606020202030204" pitchFamily="34" charset="0"/>
              </a:rPr>
              <a:t>ACKNOWLEDGEMENT </a:t>
            </a:r>
          </a:p>
          <a:p>
            <a:pPr algn="just"/>
            <a:r>
              <a:rPr lang="en-US" sz="1600" b="1" dirty="0">
                <a:solidFill>
                  <a:schemeClr val="accent2">
                    <a:lumMod val="50000"/>
                  </a:schemeClr>
                </a:solidFill>
                <a:latin typeface="Arial Narrow" panose="020B0606020202030204" pitchFamily="34" charset="0"/>
              </a:rPr>
              <a:t>The research was funded by the Ministry of Education, Science and Technological Development of the Republic of Serbia, Contract numbers: 451-03-34/2026-03/200146, 451-03-33/2026-03/200146, and 451-03-33/2026-03/200017. Additional support was provided by the Belarusian National Research Program „Convergence–2030“, task 2.2.07. </a:t>
            </a:r>
          </a:p>
        </p:txBody>
      </p:sp>
      <p:sp>
        <p:nvSpPr>
          <p:cNvPr id="5" name="TextBox 4">
            <a:extLst>
              <a:ext uri="{FF2B5EF4-FFF2-40B4-BE49-F238E27FC236}">
                <a16:creationId xmlns:a16="http://schemas.microsoft.com/office/drawing/2014/main" id="{F913F669-6CA1-71E2-F976-6F5DF43812BC}"/>
              </a:ext>
            </a:extLst>
          </p:cNvPr>
          <p:cNvSpPr txBox="1"/>
          <p:nvPr/>
        </p:nvSpPr>
        <p:spPr>
          <a:xfrm>
            <a:off x="67644" y="3686788"/>
            <a:ext cx="12056712" cy="1815882"/>
          </a:xfrm>
          <a:prstGeom prst="rect">
            <a:avLst/>
          </a:prstGeom>
          <a:noFill/>
        </p:spPr>
        <p:txBody>
          <a:bodyPr wrap="square">
            <a:spAutoFit/>
          </a:bodyPr>
          <a:lstStyle/>
          <a:p>
            <a:pPr algn="just"/>
            <a:r>
              <a:rPr lang="sr-Latn-RS" sz="1600" b="1" dirty="0">
                <a:solidFill>
                  <a:schemeClr val="accent5">
                    <a:lumMod val="75000"/>
                  </a:schemeClr>
                </a:solidFill>
                <a:latin typeface="Arial Narrow" panose="020B0606020202030204" pitchFamily="34" charset="0"/>
              </a:rPr>
              <a:t>REFERENCES</a:t>
            </a:r>
          </a:p>
          <a:p>
            <a:pPr algn="just"/>
            <a:r>
              <a:rPr lang="sr-Cyrl-RS" sz="1600" b="1" dirty="0">
                <a:solidFill>
                  <a:schemeClr val="accent5">
                    <a:lumMod val="50000"/>
                  </a:schemeClr>
                </a:solidFill>
                <a:latin typeface="Arial Narrow" panose="020B0606020202030204" pitchFamily="34" charset="0"/>
              </a:rPr>
              <a:t>1. </a:t>
            </a:r>
            <a:r>
              <a:rPr lang="sr-Latn-RS" sz="1600" b="1" dirty="0">
                <a:solidFill>
                  <a:schemeClr val="accent5">
                    <a:lumMod val="50000"/>
                  </a:schemeClr>
                </a:solidFill>
                <a:latin typeface="Arial Narrow" panose="020B0606020202030204" pitchFamily="34" charset="0"/>
              </a:rPr>
              <a:t>Ranković, D.; Savić, M.; Stojiljković, M.; Ristić, M.; Luchkouski, V.V.; Đorđević, N.; Chumakov, A.N. Methodological Approach to LIBS Elemental Analysis and Plasma Characterization of Quinoa and Amaranth Pseudocereals Using a TEA CO₂ Laser. Foods 2025, 14, 4199. </a:t>
            </a:r>
            <a:r>
              <a:rPr lang="sr-Latn-RS" sz="1600" b="1" i="1" u="sng" dirty="0">
                <a:solidFill>
                  <a:schemeClr val="accent5">
                    <a:lumMod val="50000"/>
                  </a:schemeClr>
                </a:solidFill>
                <a:latin typeface="Arial Narrow" panose="020B0606020202030204" pitchFamily="34" charset="0"/>
              </a:rPr>
              <a:t>https://doi.org/10.3390/foods14244199 </a:t>
            </a:r>
          </a:p>
          <a:p>
            <a:pPr algn="just"/>
            <a:r>
              <a:rPr lang="sr-Cyrl-RS" sz="1600" b="1" dirty="0">
                <a:solidFill>
                  <a:schemeClr val="accent5">
                    <a:lumMod val="50000"/>
                  </a:schemeClr>
                </a:solidFill>
                <a:latin typeface="Arial Narrow" panose="020B0606020202030204" pitchFamily="34" charset="0"/>
              </a:rPr>
              <a:t>2. </a:t>
            </a:r>
            <a:r>
              <a:rPr lang="sr-Latn-RS" sz="1600" b="1" dirty="0">
                <a:solidFill>
                  <a:schemeClr val="accent5">
                    <a:lumMod val="50000"/>
                  </a:schemeClr>
                </a:solidFill>
                <a:latin typeface="Arial Narrow" panose="020B0606020202030204" pitchFamily="34" charset="0"/>
              </a:rPr>
              <a:t>Savić</a:t>
            </a:r>
            <a:r>
              <a:rPr lang="sr-Cyrl-RS" sz="1600" b="1" dirty="0">
                <a:solidFill>
                  <a:schemeClr val="accent5">
                    <a:lumMod val="50000"/>
                  </a:schemeClr>
                </a:solidFill>
                <a:latin typeface="Arial Narrow" panose="020B0606020202030204" pitchFamily="34" charset="0"/>
              </a:rPr>
              <a:t>, </a:t>
            </a:r>
            <a:r>
              <a:rPr lang="sr-Latn-RS" sz="1600" b="1" dirty="0">
                <a:solidFill>
                  <a:schemeClr val="accent5">
                    <a:lumMod val="50000"/>
                  </a:schemeClr>
                </a:solidFill>
                <a:latin typeface="Arial Narrow" panose="020B0606020202030204" pitchFamily="34" charset="0"/>
              </a:rPr>
              <a:t>M.</a:t>
            </a:r>
            <a:r>
              <a:rPr lang="sr-Cyrl-RS" sz="1600" b="1" dirty="0">
                <a:solidFill>
                  <a:schemeClr val="accent5">
                    <a:lumMod val="50000"/>
                  </a:schemeClr>
                </a:solidFill>
                <a:latin typeface="Arial Narrow" panose="020B0606020202030204" pitchFamily="34" charset="0"/>
              </a:rPr>
              <a:t>;</a:t>
            </a:r>
            <a:r>
              <a:rPr lang="sr-Latn-RS" sz="1600" b="1" dirty="0">
                <a:solidFill>
                  <a:schemeClr val="accent5">
                    <a:lumMod val="50000"/>
                  </a:schemeClr>
                </a:solidFill>
                <a:latin typeface="Arial Narrow" panose="020B0606020202030204" pitchFamily="34" charset="0"/>
              </a:rPr>
              <a:t> Stoiljković, </a:t>
            </a:r>
            <a:r>
              <a:rPr lang="sr-Cyrl-RS" sz="1600" b="1" dirty="0">
                <a:solidFill>
                  <a:schemeClr val="accent5">
                    <a:lumMod val="50000"/>
                  </a:schemeClr>
                </a:solidFill>
                <a:latin typeface="Arial Narrow" panose="020B0606020202030204" pitchFamily="34" charset="0"/>
              </a:rPr>
              <a:t>М.; </a:t>
            </a:r>
            <a:r>
              <a:rPr lang="sr-Latn-RS" sz="1600" b="1" dirty="0">
                <a:solidFill>
                  <a:schemeClr val="accent5">
                    <a:lumMod val="50000"/>
                  </a:schemeClr>
                </a:solidFill>
                <a:latin typeface="Arial Narrow" panose="020B0606020202030204" pitchFamily="34" charset="0"/>
              </a:rPr>
              <a:t>Chumakov, A.N.</a:t>
            </a:r>
            <a:r>
              <a:rPr lang="sr-Cyrl-RS" sz="1600" b="1" dirty="0">
                <a:solidFill>
                  <a:schemeClr val="accent5">
                    <a:lumMod val="50000"/>
                  </a:schemeClr>
                </a:solidFill>
                <a:latin typeface="Arial Narrow" panose="020B0606020202030204" pitchFamily="34" charset="0"/>
              </a:rPr>
              <a:t>; </a:t>
            </a:r>
            <a:r>
              <a:rPr lang="sr-Latn-RS" sz="1600" b="1" dirty="0">
                <a:solidFill>
                  <a:schemeClr val="accent5">
                    <a:lumMod val="50000"/>
                  </a:schemeClr>
                </a:solidFill>
                <a:latin typeface="Arial Narrow" panose="020B0606020202030204" pitchFamily="34" charset="0"/>
              </a:rPr>
              <a:t>Savić, </a:t>
            </a:r>
            <a:r>
              <a:rPr lang="sr-Cyrl-RS" sz="1600" b="1" dirty="0">
                <a:solidFill>
                  <a:schemeClr val="accent5">
                    <a:lumMod val="50000"/>
                  </a:schemeClr>
                </a:solidFill>
                <a:latin typeface="Arial Narrow" panose="020B0606020202030204" pitchFamily="34" charset="0"/>
              </a:rPr>
              <a:t>А.; </a:t>
            </a:r>
            <a:r>
              <a:rPr lang="sr-Latn-RS" sz="1600" b="1" dirty="0">
                <a:solidFill>
                  <a:schemeClr val="accent5">
                    <a:lumMod val="50000"/>
                  </a:schemeClr>
                </a:solidFill>
                <a:latin typeface="Arial Narrow" panose="020B0606020202030204" pitchFamily="34" charset="0"/>
              </a:rPr>
              <a:t>Janković Mandić, Lj.</a:t>
            </a:r>
            <a:r>
              <a:rPr lang="sr-Cyrl-RS" sz="1600" b="1" dirty="0">
                <a:solidFill>
                  <a:schemeClr val="accent5">
                    <a:lumMod val="50000"/>
                  </a:schemeClr>
                </a:solidFill>
                <a:latin typeface="Arial Narrow" panose="020B0606020202030204" pitchFamily="34" charset="0"/>
              </a:rPr>
              <a:t>;</a:t>
            </a:r>
            <a:r>
              <a:rPr lang="sr-Latn-RS" sz="1600" b="1" dirty="0">
                <a:solidFill>
                  <a:schemeClr val="accent5">
                    <a:lumMod val="50000"/>
                  </a:schemeClr>
                </a:solidFill>
                <a:latin typeface="Arial Narrow" panose="020B0606020202030204" pitchFamily="34" charset="0"/>
              </a:rPr>
              <a:t> Lychkouski, V.V.</a:t>
            </a:r>
            <a:r>
              <a:rPr lang="sr-Cyrl-RS" sz="1600" b="1" dirty="0">
                <a:solidFill>
                  <a:schemeClr val="accent5">
                    <a:lumMod val="50000"/>
                  </a:schemeClr>
                </a:solidFill>
                <a:latin typeface="Arial Narrow" panose="020B0606020202030204" pitchFamily="34" charset="0"/>
              </a:rPr>
              <a:t>;</a:t>
            </a:r>
            <a:r>
              <a:rPr lang="sr-Latn-RS" sz="1600" b="1" dirty="0">
                <a:solidFill>
                  <a:schemeClr val="accent5">
                    <a:lumMod val="50000"/>
                  </a:schemeClr>
                </a:solidFill>
                <a:latin typeface="Arial Narrow" panose="020B0606020202030204" pitchFamily="34" charset="0"/>
              </a:rPr>
              <a:t> RankovićD.</a:t>
            </a:r>
            <a:r>
              <a:rPr lang="sr-Cyrl-RS" sz="1600" b="1" dirty="0">
                <a:solidFill>
                  <a:schemeClr val="accent5">
                    <a:lumMod val="50000"/>
                  </a:schemeClr>
                </a:solidFill>
                <a:latin typeface="Arial Narrow" panose="020B0606020202030204" pitchFamily="34" charset="0"/>
              </a:rPr>
              <a:t> </a:t>
            </a:r>
            <a:r>
              <a:rPr lang="sr-Latn-RS" sz="1600" b="1" dirty="0">
                <a:solidFill>
                  <a:schemeClr val="accent5">
                    <a:lumMod val="50000"/>
                  </a:schemeClr>
                </a:solidFill>
                <a:latin typeface="Arial Narrow" panose="020B0606020202030204" pitchFamily="34" charset="0"/>
              </a:rPr>
              <a:t>Laser-Induced Breakdown Spectroscopy for Rapid Elemental Characterization of Vine Shoot Biomass for Carbon Material Production, Appl. Sci. 2026, 16, 5291 (18pp).  </a:t>
            </a:r>
            <a:r>
              <a:rPr lang="sr-Latn-RS" sz="1600" b="1" i="1" u="sng" dirty="0">
                <a:solidFill>
                  <a:schemeClr val="accent5">
                    <a:lumMod val="50000"/>
                  </a:schemeClr>
                </a:solidFill>
                <a:latin typeface="Arial Narrow" panose="020B0606020202030204" pitchFamily="34" charset="0"/>
              </a:rPr>
              <a:t>https://doi.org/10.3390/app16115291</a:t>
            </a:r>
          </a:p>
        </p:txBody>
      </p:sp>
      <p:sp>
        <p:nvSpPr>
          <p:cNvPr id="7" name="TextBox 6">
            <a:extLst>
              <a:ext uri="{FF2B5EF4-FFF2-40B4-BE49-F238E27FC236}">
                <a16:creationId xmlns:a16="http://schemas.microsoft.com/office/drawing/2014/main" id="{5A6D6C3B-422E-6D29-3694-8F54AAAB021F}"/>
              </a:ext>
            </a:extLst>
          </p:cNvPr>
          <p:cNvSpPr txBox="1"/>
          <p:nvPr/>
        </p:nvSpPr>
        <p:spPr>
          <a:xfrm>
            <a:off x="67644" y="803369"/>
            <a:ext cx="12056712" cy="2713563"/>
          </a:xfrm>
          <a:prstGeom prst="rect">
            <a:avLst/>
          </a:prstGeom>
          <a:noFill/>
        </p:spPr>
        <p:txBody>
          <a:bodyPr wrap="square">
            <a:spAutoFit/>
          </a:bodyPr>
          <a:lstStyle/>
          <a:p>
            <a:pPr algn="just">
              <a:spcAft>
                <a:spcPts val="500"/>
              </a:spcAft>
            </a:pPr>
            <a:r>
              <a:rPr lang="en-US" b="1" i="1" dirty="0">
                <a:solidFill>
                  <a:srgbClr val="002060"/>
                </a:solidFill>
                <a:latin typeface="Arial Narrow" panose="020B0606020202030204" pitchFamily="34" charset="0"/>
              </a:rPr>
              <a:t>TEA CO₂ LIBS </a:t>
            </a:r>
            <a:r>
              <a:rPr lang="en-US" b="1" dirty="0">
                <a:solidFill>
                  <a:srgbClr val="002060"/>
                </a:solidFill>
                <a:latin typeface="Arial Narrow" panose="020B0606020202030204" pitchFamily="34" charset="0"/>
              </a:rPr>
              <a:t>was successfully applied for rapid </a:t>
            </a:r>
            <a:r>
              <a:rPr lang="en-US" b="1" dirty="0" err="1">
                <a:solidFill>
                  <a:srgbClr val="002060"/>
                </a:solidFill>
                <a:latin typeface="Arial Narrow" panose="020B0606020202030204" pitchFamily="34" charset="0"/>
              </a:rPr>
              <a:t>multielemental</a:t>
            </a:r>
            <a:r>
              <a:rPr lang="en-US" b="1" dirty="0">
                <a:solidFill>
                  <a:srgbClr val="002060"/>
                </a:solidFill>
                <a:latin typeface="Arial Narrow" panose="020B0606020202030204" pitchFamily="34" charset="0"/>
              </a:rPr>
              <a:t> analysis of sesame seeds, enabling reliable identification and quantitative evaluation of nutritionally important and safety-relevant elements in an oil-rich plant matrix. The obtained spectral features confirmed efficient detection of major and trace elements, while quantitative calibration showed excellent linearity for representative elements such as K (</a:t>
            </a:r>
            <a:r>
              <a:rPr lang="en-US" b="1" i="1" dirty="0">
                <a:solidFill>
                  <a:srgbClr val="002060"/>
                </a:solidFill>
                <a:latin typeface="Arial Narrow" panose="020B0606020202030204" pitchFamily="34" charset="0"/>
              </a:rPr>
              <a:t>R² </a:t>
            </a:r>
            <a:r>
              <a:rPr lang="en-US" b="1" dirty="0">
                <a:solidFill>
                  <a:srgbClr val="002060"/>
                </a:solidFill>
                <a:latin typeface="Arial Narrow" panose="020B0606020202030204" pitchFamily="34" charset="0"/>
              </a:rPr>
              <a:t>= 0.991) and Al (</a:t>
            </a:r>
            <a:r>
              <a:rPr lang="en-US" b="1" i="1" dirty="0">
                <a:solidFill>
                  <a:srgbClr val="002060"/>
                </a:solidFill>
                <a:latin typeface="Arial Narrow" panose="020B0606020202030204" pitchFamily="34" charset="0"/>
              </a:rPr>
              <a:t>R²</a:t>
            </a:r>
            <a:r>
              <a:rPr lang="en-US" b="1" dirty="0">
                <a:solidFill>
                  <a:srgbClr val="002060"/>
                </a:solidFill>
                <a:latin typeface="Arial Narrow" panose="020B0606020202030204" pitchFamily="34" charset="0"/>
              </a:rPr>
              <a:t> = 0.981).</a:t>
            </a:r>
            <a:endParaRPr lang="sr-Cyrl-RS" b="1" dirty="0">
              <a:solidFill>
                <a:srgbClr val="002060"/>
              </a:solidFill>
              <a:latin typeface="Arial Narrow" panose="020B0606020202030204" pitchFamily="34" charset="0"/>
            </a:endParaRPr>
          </a:p>
          <a:p>
            <a:pPr algn="just">
              <a:spcAft>
                <a:spcPts val="500"/>
              </a:spcAft>
            </a:pPr>
            <a:r>
              <a:rPr lang="en-US" b="1" dirty="0">
                <a:solidFill>
                  <a:srgbClr val="002060"/>
                </a:solidFill>
                <a:latin typeface="Arial Narrow" panose="020B0606020202030204" pitchFamily="34" charset="0"/>
              </a:rPr>
              <a:t>The good agreement with </a:t>
            </a:r>
            <a:r>
              <a:rPr lang="en-US" b="1" i="1" dirty="0">
                <a:solidFill>
                  <a:srgbClr val="002060"/>
                </a:solidFill>
                <a:latin typeface="Arial Narrow" panose="020B0606020202030204" pitchFamily="34" charset="0"/>
              </a:rPr>
              <a:t>ICP–OES </a:t>
            </a:r>
            <a:r>
              <a:rPr lang="en-US" b="1" dirty="0">
                <a:solidFill>
                  <a:srgbClr val="002060"/>
                </a:solidFill>
                <a:latin typeface="Arial Narrow" panose="020B0606020202030204" pitchFamily="34" charset="0"/>
              </a:rPr>
              <a:t>reference measurements demonstrates the reliability of the developed </a:t>
            </a:r>
            <a:r>
              <a:rPr lang="en-US" b="1" i="1" dirty="0">
                <a:solidFill>
                  <a:srgbClr val="002060"/>
                </a:solidFill>
                <a:latin typeface="Arial Narrow" panose="020B0606020202030204" pitchFamily="34" charset="0"/>
              </a:rPr>
              <a:t>LIBS</a:t>
            </a:r>
            <a:r>
              <a:rPr lang="en-US" b="1" dirty="0">
                <a:solidFill>
                  <a:srgbClr val="002060"/>
                </a:solidFill>
                <a:latin typeface="Arial Narrow" panose="020B0606020202030204" pitchFamily="34" charset="0"/>
              </a:rPr>
              <a:t> approach for elemental determination in complex food matrices. </a:t>
            </a:r>
            <a:r>
              <a:rPr lang="en-US" b="1" i="1" dirty="0">
                <a:solidFill>
                  <a:srgbClr val="002060"/>
                </a:solidFill>
                <a:latin typeface="Arial Narrow" panose="020B0606020202030204" pitchFamily="34" charset="0"/>
              </a:rPr>
              <a:t>TEA CO₂ LIBS </a:t>
            </a:r>
            <a:r>
              <a:rPr lang="en-US" b="1" dirty="0">
                <a:solidFill>
                  <a:srgbClr val="002060"/>
                </a:solidFill>
                <a:latin typeface="Arial Narrow" panose="020B0606020202030204" pitchFamily="34" charset="0"/>
              </a:rPr>
              <a:t>enables rapid and reliable screening of nutritional and safety-relevant elements in sesame seeds, demonstrating strong potential for food quality monitoring of oil-rich plant materials.</a:t>
            </a:r>
            <a:endParaRPr lang="sr-Cyrl-RS" b="1" dirty="0">
              <a:solidFill>
                <a:srgbClr val="002060"/>
              </a:solidFill>
              <a:latin typeface="Arial Narrow" panose="020B0606020202030204" pitchFamily="34" charset="0"/>
            </a:endParaRPr>
          </a:p>
          <a:p>
            <a:pPr algn="just">
              <a:spcAft>
                <a:spcPts val="500"/>
              </a:spcAft>
            </a:pPr>
            <a:r>
              <a:rPr lang="en-US" b="1" dirty="0">
                <a:solidFill>
                  <a:srgbClr val="002060"/>
                </a:solidFill>
                <a:latin typeface="Arial Narrow" panose="020B0606020202030204" pitchFamily="34" charset="0"/>
              </a:rPr>
              <a:t>The obtained results highlight the applicability of </a:t>
            </a:r>
            <a:r>
              <a:rPr lang="en-US" b="1" i="1" dirty="0">
                <a:solidFill>
                  <a:srgbClr val="002060"/>
                </a:solidFill>
                <a:latin typeface="Arial Narrow" panose="020B0606020202030204" pitchFamily="34" charset="0"/>
              </a:rPr>
              <a:t>LIBS</a:t>
            </a:r>
            <a:r>
              <a:rPr lang="en-US" b="1" dirty="0">
                <a:solidFill>
                  <a:srgbClr val="002060"/>
                </a:solidFill>
                <a:latin typeface="Arial Narrow" panose="020B0606020202030204" pitchFamily="34" charset="0"/>
              </a:rPr>
              <a:t> as a fast, practical, and minimally destructive technique for multielement analysis of plant-based food materials, supporting nutritional profiling and food safety assessment.</a:t>
            </a:r>
            <a:endParaRPr lang="sr-Latn-RS" b="1"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18907936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8621ed1-ae24-4a21-b80a-89d572d87e72">
      <Terms xmlns="http://schemas.microsoft.com/office/infopath/2007/PartnerControls"/>
    </lcf76f155ced4ddcb4097134ff3c332f>
    <TaxCatchAll xmlns="c9b645eb-e6fe-4b35-9d45-bd7394162d2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B57862AA191F54AA52D5C0E2D7CEB1F" ma:contentTypeVersion="10" ma:contentTypeDescription="Create a new document." ma:contentTypeScope="" ma:versionID="c4701db5f4a405b5075fcaf4a161effc">
  <xsd:schema xmlns:xsd="http://www.w3.org/2001/XMLSchema" xmlns:xs="http://www.w3.org/2001/XMLSchema" xmlns:p="http://schemas.microsoft.com/office/2006/metadata/properties" xmlns:ns2="98621ed1-ae24-4a21-b80a-89d572d87e72" xmlns:ns3="c9b645eb-e6fe-4b35-9d45-bd7394162d21" targetNamespace="http://schemas.microsoft.com/office/2006/metadata/properties" ma:root="true" ma:fieldsID="a24117f40ff39982805e5b34d505a45f" ns2:_="" ns3:_="">
    <xsd:import namespace="98621ed1-ae24-4a21-b80a-89d572d87e72"/>
    <xsd:import namespace="c9b645eb-e6fe-4b35-9d45-bd7394162d2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621ed1-ae24-4a21-b80a-89d572d87e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d12074c-465b-416e-9d23-57714290b90f"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b645eb-e6fe-4b35-9d45-bd7394162d2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cb2c372-95c0-40b3-bff4-85b80379a6b7}" ma:internalName="TaxCatchAll" ma:showField="CatchAllData" ma:web="c9b645eb-e6fe-4b35-9d45-bd7394162d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DCA87D-57B8-4510-9665-9E75299929F1}">
  <ds:schemaRefs>
    <ds:schemaRef ds:uri="http://schemas.microsoft.com/office/2006/documentManagement/types"/>
    <ds:schemaRef ds:uri="c9b645eb-e6fe-4b35-9d45-bd7394162d21"/>
    <ds:schemaRef ds:uri="http://purl.org/dc/elements/1.1/"/>
    <ds:schemaRef ds:uri="http://schemas.microsoft.com/office/2006/metadata/properties"/>
    <ds:schemaRef ds:uri="98621ed1-ae24-4a21-b80a-89d572d87e72"/>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BDDFABCD-E61D-4C98-9315-A1FFA74317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621ed1-ae24-4a21-b80a-89d572d87e72"/>
    <ds:schemaRef ds:uri="c9b645eb-e6fe-4b35-9d45-bd7394162d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FBB685D-6988-492A-BD65-CEF42B1080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548</TotalTime>
  <Words>1137</Words>
  <Application>Microsoft Office PowerPoint</Application>
  <PresentationFormat>Widescreen</PresentationFormat>
  <Paragraphs>47</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Aptos</vt:lpstr>
      <vt:lpstr>Wingdings</vt:lpstr>
      <vt:lpstr>PF BeauSans Pro</vt:lpstr>
      <vt:lpstr>Arial Narrow</vt:lpstr>
      <vt:lpstr>Times New Roman</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&amp; instructions for e-poster</dc:title>
  <dc:creator>Marinela Cvetanoska</dc:creator>
  <cp:lastModifiedBy>Aleksa Biserčić</cp:lastModifiedBy>
  <cp:revision>66</cp:revision>
  <dcterms:created xsi:type="dcterms:W3CDTF">2025-07-07T08:04:39Z</dcterms:created>
  <dcterms:modified xsi:type="dcterms:W3CDTF">2026-07-09T07:12:59Z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0x0101005B57862AA191F54AA52D5C0E2D7CEB1F</vt:lpwstr>
  </property>
</Properties>
</file>