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288" r:id="rId5"/>
    <p:sldId id="289" r:id="rId6"/>
    <p:sldId id="290" r:id="rId7"/>
    <p:sldId id="291" r:id="rId8"/>
    <p:sldId id="292" r:id="rId9"/>
  </p:sldIdLst>
  <p:sldSz cx="12192000" cy="6858000"/>
  <p:notesSz cx="6858000" cy="9144000"/>
  <p:embeddedFontLst>
    <p:embeddedFont>
      <p:font typeface="Arial Narrow" panose="020B0606020202030204" pitchFamily="34" charset="0"/>
      <p:regular r:id="rId11"/>
      <p:bold r:id="rId12"/>
      <p:italic r:id="rId13"/>
      <p:boldItalic r:id="rId14"/>
    </p:embeddedFont>
    <p:embeddedFont>
      <p:font typeface="PF BeauSans Pro" panose="02000800000000020004" charset="0"/>
      <p:bold r:id="rId15"/>
    </p:embeddedFont>
  </p:embeddedFontLst>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F8E4F6"/>
    <a:srgbClr val="E9F8E4"/>
    <a:srgbClr val="FFFFE7"/>
    <a:srgbClr val="00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p:scale>
          <a:sx n="66" d="100"/>
          <a:sy n="66" d="100"/>
        </p:scale>
        <p:origin x="632" y="1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3EEBE-6EF2-4A30-9BB5-ADF69B8FE442}" type="datetimeFigureOut">
              <a:rPr lang="LID4096" smtClean="0"/>
              <a:t>07/07/2026</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0BC0F-45C1-49E1-AA7C-ADC7CFB2B8EC}" type="slidenum">
              <a:rPr lang="LID4096" smtClean="0"/>
              <a:t>‹#›</a:t>
            </a:fld>
            <a:endParaRPr lang="LID4096"/>
          </a:p>
        </p:txBody>
      </p:sp>
    </p:spTree>
    <p:extLst>
      <p:ext uri="{BB962C8B-B14F-4D97-AF65-F5344CB8AC3E}">
        <p14:creationId xmlns:p14="http://schemas.microsoft.com/office/powerpoint/2010/main" val="196026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45F0BC0F-45C1-49E1-AA7C-ADC7CFB2B8EC}" type="slidenum">
              <a:rPr lang="LID4096" smtClean="0"/>
              <a:t>4</a:t>
            </a:fld>
            <a:endParaRPr lang="LID4096"/>
          </a:p>
        </p:txBody>
      </p:sp>
    </p:spTree>
    <p:extLst>
      <p:ext uri="{BB962C8B-B14F-4D97-AF65-F5344CB8AC3E}">
        <p14:creationId xmlns:p14="http://schemas.microsoft.com/office/powerpoint/2010/main" val="2279165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F77E-5340-6F11-CE59-0326DE4353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67D51601-841B-3FB4-453E-322FE9E60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D6F9D5A1-1825-3A6E-319A-6273FE062222}"/>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5" name="Footer Placeholder 4">
            <a:extLst>
              <a:ext uri="{FF2B5EF4-FFF2-40B4-BE49-F238E27FC236}">
                <a16:creationId xmlns:a16="http://schemas.microsoft.com/office/drawing/2014/main" id="{000690C7-92D8-CD22-1096-92DFB1B8379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4284CC3-2120-30CF-5C97-77E7D07C692A}"/>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326031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FB19-4B06-A891-F98F-5E08CB1A9B47}"/>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D666DBCD-6428-8D93-355D-5DF1689DD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E5C0DA6A-C08B-B3F6-E93C-E7BBA016F78C}"/>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5" name="Footer Placeholder 4">
            <a:extLst>
              <a:ext uri="{FF2B5EF4-FFF2-40B4-BE49-F238E27FC236}">
                <a16:creationId xmlns:a16="http://schemas.microsoft.com/office/drawing/2014/main" id="{F7488850-CD14-19F5-4EC1-E7C240ACC16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0A18CD6D-B615-15DC-F144-55EB749D4FD0}"/>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328420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54B3E7-A7A3-4B87-7DED-801B9082C6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DF2F6281-F388-344C-DE81-1ACE578A2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E51FE492-B181-7B51-FAE1-39CE71A2D7BA}"/>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5" name="Footer Placeholder 4">
            <a:extLst>
              <a:ext uri="{FF2B5EF4-FFF2-40B4-BE49-F238E27FC236}">
                <a16:creationId xmlns:a16="http://schemas.microsoft.com/office/drawing/2014/main" id="{2D34FB65-CB6D-ABC8-027C-7017BA18EDDC}"/>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7BDC1C15-80CC-801E-67F8-2BEA62AC69F7}"/>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3319951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309192"/>
            <a:ext cx="113608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200">
                <a:solidFill>
                  <a:srgbClr val="0000F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252461"/>
            <a:ext cx="11360800" cy="5296349"/>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Clr>
                <a:schemeClr val="tx1"/>
              </a:buClr>
              <a:buSzPts val="18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1219170" lvl="1" indent="-423323">
              <a:spcBef>
                <a:spcPts val="0"/>
              </a:spcBef>
              <a:spcAft>
                <a:spcPts val="0"/>
              </a:spcAft>
              <a:buSzPts val="1400"/>
              <a:buChar char="○"/>
              <a:defRPr sz="2667">
                <a:solidFill>
                  <a:schemeClr val="tx1"/>
                </a:solidFill>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lang="sl-SI" dirty="0"/>
          </a:p>
          <a:p>
            <a:pPr lvl="1"/>
            <a:endParaRPr dirty="0"/>
          </a:p>
        </p:txBody>
      </p:sp>
    </p:spTree>
    <p:extLst>
      <p:ext uri="{BB962C8B-B14F-4D97-AF65-F5344CB8AC3E}">
        <p14:creationId xmlns:p14="http://schemas.microsoft.com/office/powerpoint/2010/main" val="190736709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6859-C160-F34C-C99E-FF6EB187DA9A}"/>
              </a:ext>
            </a:extLst>
          </p:cNvPr>
          <p:cNvSpPr>
            <a:spLocks noGrp="1"/>
          </p:cNvSpPr>
          <p:nvPr>
            <p:ph type="title"/>
          </p:nvPr>
        </p:nvSpPr>
        <p:spPr>
          <a:xfrm>
            <a:off x="838201" y="136525"/>
            <a:ext cx="10515600" cy="722270"/>
          </a:xfrm>
        </p:spPr>
        <p:txBody>
          <a:bodyPr>
            <a:normAutofit/>
          </a:bodyPr>
          <a:lstStyle>
            <a:lvl1pPr algn="ctr">
              <a:defRPr sz="3200" b="1">
                <a:solidFill>
                  <a:srgbClr val="0000FF"/>
                </a:solidFill>
              </a:defRPr>
            </a:lvl1pPr>
          </a:lstStyle>
          <a:p>
            <a:r>
              <a:rPr lang="en-US" dirty="0"/>
              <a:t>Click to edit Master title style</a:t>
            </a:r>
            <a:endParaRPr lang="LID4096" dirty="0"/>
          </a:p>
        </p:txBody>
      </p:sp>
      <p:sp>
        <p:nvSpPr>
          <p:cNvPr id="3" name="Content Placeholder 2">
            <a:extLst>
              <a:ext uri="{FF2B5EF4-FFF2-40B4-BE49-F238E27FC236}">
                <a16:creationId xmlns:a16="http://schemas.microsoft.com/office/drawing/2014/main" id="{A91A138E-9F02-7798-7745-90828C995241}"/>
              </a:ext>
            </a:extLst>
          </p:cNvPr>
          <p:cNvSpPr>
            <a:spLocks noGrp="1"/>
          </p:cNvSpPr>
          <p:nvPr>
            <p:ph idx="1"/>
          </p:nvPr>
        </p:nvSpPr>
        <p:spPr>
          <a:xfrm>
            <a:off x="838201" y="922639"/>
            <a:ext cx="10515600" cy="525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663F3594-F10A-0CEE-9D12-49FBA78FDA64}"/>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5" name="Footer Placeholder 4">
            <a:extLst>
              <a:ext uri="{FF2B5EF4-FFF2-40B4-BE49-F238E27FC236}">
                <a16:creationId xmlns:a16="http://schemas.microsoft.com/office/drawing/2014/main" id="{BAE583D6-7817-DBAD-5E7F-C3F027B54FB7}"/>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567A904-59A1-2458-588A-82BBD09BC7FC}"/>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23539140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688C-9A9E-7411-C1D1-0F1B1788BCC6}"/>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AA8E937B-6C06-4E46-67F8-8BAB5F6F66C6}"/>
              </a:ext>
            </a:extLst>
          </p:cNvPr>
          <p:cNvSpPr>
            <a:spLocks noGrp="1"/>
          </p:cNvSpPr>
          <p:nvPr>
            <p:ph type="body" idx="1"/>
          </p:nvPr>
        </p:nvSpPr>
        <p:spPr>
          <a:xfrm>
            <a:off x="831850"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E0ACD-78FD-90A0-6364-691676E6E5F0}"/>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5" name="Footer Placeholder 4">
            <a:extLst>
              <a:ext uri="{FF2B5EF4-FFF2-40B4-BE49-F238E27FC236}">
                <a16:creationId xmlns:a16="http://schemas.microsoft.com/office/drawing/2014/main" id="{DD0C16D6-807F-51C9-C8F9-987338EBFF80}"/>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3EF4CDB3-7FFF-0EC6-9ACD-A05CF1DBE44C}"/>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170368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A264-6464-B9B6-695C-545AE1F719E9}"/>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99D2097E-1979-3069-5BC7-083E01720E68}"/>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9110DE3A-9ABF-A311-CD9E-2F1D2E1476C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44A13B27-43B9-DBD1-6B1D-9AE649C4957F}"/>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6" name="Footer Placeholder 5">
            <a:extLst>
              <a:ext uri="{FF2B5EF4-FFF2-40B4-BE49-F238E27FC236}">
                <a16:creationId xmlns:a16="http://schemas.microsoft.com/office/drawing/2014/main" id="{550FCCB0-0D0D-36AD-6A6B-7299BE0DA670}"/>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DB9FD1D2-86E7-DDB4-3552-591293DA7D85}"/>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214453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73B8-0BCF-8E8A-7C8E-73BAD281E8C3}"/>
              </a:ext>
            </a:extLst>
          </p:cNvPr>
          <p:cNvSpPr>
            <a:spLocks noGrp="1"/>
          </p:cNvSpPr>
          <p:nvPr>
            <p:ph type="title"/>
          </p:nvPr>
        </p:nvSpPr>
        <p:spPr>
          <a:xfrm>
            <a:off x="839789" y="365127"/>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5C84C5B5-66E1-0359-09D4-6E762927BE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ADDE67-8883-9B5A-70F3-F9A1AFDFE7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524FABE1-0E9A-A67C-F652-1EF262C0E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AD8E88-C558-4C0E-1DB9-AAEC5EA86F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969A0B7D-FC87-D8E0-416B-6A46CB76C620}"/>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8" name="Footer Placeholder 7">
            <a:extLst>
              <a:ext uri="{FF2B5EF4-FFF2-40B4-BE49-F238E27FC236}">
                <a16:creationId xmlns:a16="http://schemas.microsoft.com/office/drawing/2014/main" id="{8D4B7372-E042-6815-8C56-6E8E29FCABA6}"/>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5918FF73-8CF6-7F85-C3AF-24B6879DE657}"/>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255966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CE4D-48AB-7A0F-7AA8-E55BEA0D5CC4}"/>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13AFDDFD-D6BC-3BB6-F329-738F3282F194}"/>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4" name="Footer Placeholder 3">
            <a:extLst>
              <a:ext uri="{FF2B5EF4-FFF2-40B4-BE49-F238E27FC236}">
                <a16:creationId xmlns:a16="http://schemas.microsoft.com/office/drawing/2014/main" id="{41C91AC4-195C-C6AE-BE11-D3159C67360B}"/>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5A3A1460-14CF-D3C6-4335-9C7375B36BDC}"/>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418534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B7AF1A-805F-E135-E9F7-712DADA68396}"/>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3" name="Footer Placeholder 2">
            <a:extLst>
              <a:ext uri="{FF2B5EF4-FFF2-40B4-BE49-F238E27FC236}">
                <a16:creationId xmlns:a16="http://schemas.microsoft.com/office/drawing/2014/main" id="{D68C5015-6E82-E204-0F64-A62E0B2E4AFF}"/>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4B3DDD6C-E1EA-7C92-CB16-0D46A3AEA574}"/>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236890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4AA7-30B2-4926-2F0F-9548011A9270}"/>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71991D22-00F3-DB8E-BE46-ADE46647ACD0}"/>
              </a:ext>
            </a:extLst>
          </p:cNvPr>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667D6925-84A6-D555-9FB1-CC2DBB79343C}"/>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048FE-D7B4-19D5-1850-4C484D850977}"/>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6" name="Footer Placeholder 5">
            <a:extLst>
              <a:ext uri="{FF2B5EF4-FFF2-40B4-BE49-F238E27FC236}">
                <a16:creationId xmlns:a16="http://schemas.microsoft.com/office/drawing/2014/main" id="{3C448EF6-B87D-50BB-E2B1-73596E46098C}"/>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D3A19D42-8020-454D-D017-37290324F15B}"/>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399685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B420-F969-6052-6ACB-01A0DBCB4252}"/>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EA9229F8-87BB-A5CC-A1C2-8F2E5A868BE1}"/>
              </a:ext>
            </a:extLst>
          </p:cNvPr>
          <p:cNvSpPr>
            <a:spLocks noGrp="1"/>
          </p:cNvSpPr>
          <p:nvPr>
            <p:ph type="pic" idx="1"/>
          </p:nvPr>
        </p:nvSpPr>
        <p:spPr>
          <a:xfrm>
            <a:off x="5183188" y="98742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54B7576A-4E47-781F-75D0-3D3CEF74C616}"/>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727B3-A6CF-EDD1-1D20-3AAF25B48096}"/>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6" name="Footer Placeholder 5">
            <a:extLst>
              <a:ext uri="{FF2B5EF4-FFF2-40B4-BE49-F238E27FC236}">
                <a16:creationId xmlns:a16="http://schemas.microsoft.com/office/drawing/2014/main" id="{83E6A1B4-B1EC-00B3-146F-8FC5D44D8E26}"/>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6635DC63-C252-48B2-BDD6-F149BB28B6F5}"/>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118679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C86FD-10A5-9206-D22C-3A1632D54359}"/>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BBFD8A61-EC12-DF5F-A81E-D8BA2A5D6F46}"/>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66CB82E-A88B-B81D-92C7-3BE2647E137B}"/>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AC25C7-462D-4C9E-B6CA-D24B18B0DD77}" type="datetimeFigureOut">
              <a:rPr lang="LID4096" smtClean="0"/>
              <a:t>07/07/2026</a:t>
            </a:fld>
            <a:endParaRPr lang="LID4096"/>
          </a:p>
        </p:txBody>
      </p:sp>
      <p:sp>
        <p:nvSpPr>
          <p:cNvPr id="5" name="Footer Placeholder 4">
            <a:extLst>
              <a:ext uri="{FF2B5EF4-FFF2-40B4-BE49-F238E27FC236}">
                <a16:creationId xmlns:a16="http://schemas.microsoft.com/office/drawing/2014/main" id="{AC53087C-A940-0184-425E-72131492575A}"/>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ID4096"/>
          </a:p>
        </p:txBody>
      </p:sp>
      <p:sp>
        <p:nvSpPr>
          <p:cNvPr id="6" name="Slide Number Placeholder 5">
            <a:extLst>
              <a:ext uri="{FF2B5EF4-FFF2-40B4-BE49-F238E27FC236}">
                <a16:creationId xmlns:a16="http://schemas.microsoft.com/office/drawing/2014/main" id="{2524BECD-0812-2265-FD01-D2C3340B07D3}"/>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863B7F-C974-40B7-90A7-729664DB1E8C}" type="slidenum">
              <a:rPr lang="LID4096" smtClean="0"/>
              <a:t>‹#›</a:t>
            </a:fld>
            <a:endParaRPr lang="LID4096"/>
          </a:p>
        </p:txBody>
      </p:sp>
    </p:spTree>
    <p:extLst>
      <p:ext uri="{BB962C8B-B14F-4D97-AF65-F5344CB8AC3E}">
        <p14:creationId xmlns:p14="http://schemas.microsoft.com/office/powerpoint/2010/main" val="3405945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slide" Target="slide5.xml"/><Relationship Id="rId4" Type="http://schemas.openxmlformats.org/officeDocument/2006/relationships/slide" Target="slide2.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hyperlink" Target="https://doi.org/10.3390/foods1424419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F6E7-5BBF-2D5F-55F6-B937B6F0DA4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3439C26-5568-BE06-7EE7-36EA4BC5E645}"/>
              </a:ext>
            </a:extLst>
          </p:cNvPr>
          <p:cNvSpPr/>
          <p:nvPr/>
        </p:nvSpPr>
        <p:spPr>
          <a:xfrm>
            <a:off x="0" y="7241"/>
            <a:ext cx="12120880" cy="338554"/>
          </a:xfrm>
          <a:prstGeom prst="rect">
            <a:avLst/>
          </a:prstGeom>
        </p:spPr>
        <p:txBody>
          <a:bodyPr wrap="square">
            <a:spAutoFit/>
          </a:bodyPr>
          <a:lstStyle/>
          <a:p>
            <a:pPr algn="ctr"/>
            <a:r>
              <a:rPr lang="en-US" sz="1600" dirty="0">
                <a:solidFill>
                  <a:srgbClr val="00CC00"/>
                </a:solidFill>
                <a:latin typeface="Arial Narrow" panose="020B0606020202030204" pitchFamily="34" charset="0"/>
              </a:rPr>
              <a:t>28</a:t>
            </a:r>
            <a:r>
              <a:rPr lang="en-US" sz="1600" baseline="30000" dirty="0">
                <a:solidFill>
                  <a:srgbClr val="00CC00"/>
                </a:solidFill>
                <a:latin typeface="Arial Narrow" panose="020B0606020202030204" pitchFamily="34" charset="0"/>
              </a:rPr>
              <a:t>th</a:t>
            </a:r>
            <a:r>
              <a:rPr lang="en-US" sz="1600" dirty="0">
                <a:solidFill>
                  <a:srgbClr val="00CC00"/>
                </a:solidFill>
                <a:latin typeface="Arial Narrow" panose="020B0606020202030204" pitchFamily="34" charset="0"/>
              </a:rPr>
              <a:t> Congress of SCTM, 23-26 September, </a:t>
            </a:r>
            <a:r>
              <a:rPr lang="en-US" sz="1600" dirty="0" err="1">
                <a:solidFill>
                  <a:srgbClr val="00CC00"/>
                </a:solidFill>
                <a:latin typeface="Arial Narrow" panose="020B0606020202030204" pitchFamily="34" charset="0"/>
              </a:rPr>
              <a:t>Ohrid</a:t>
            </a:r>
            <a:r>
              <a:rPr lang="en-US" sz="1600" dirty="0">
                <a:solidFill>
                  <a:srgbClr val="00CC00"/>
                </a:solidFill>
                <a:latin typeface="Arial Narrow" panose="020B0606020202030204" pitchFamily="34" charset="0"/>
              </a:rPr>
              <a:t>, Macedonia</a:t>
            </a:r>
            <a:endParaRPr lang="mk-MK" sz="1600" dirty="0">
              <a:solidFill>
                <a:srgbClr val="00CC00"/>
              </a:solidFill>
              <a:latin typeface="Arial Narrow" panose="020B0606020202030204" pitchFamily="34" charset="0"/>
            </a:endParaRPr>
          </a:p>
        </p:txBody>
      </p:sp>
      <p:sp>
        <p:nvSpPr>
          <p:cNvPr id="5" name="AutoShape 5">
            <a:extLst>
              <a:ext uri="{FF2B5EF4-FFF2-40B4-BE49-F238E27FC236}">
                <a16:creationId xmlns:a16="http://schemas.microsoft.com/office/drawing/2014/main" id="{9882EDD9-BC4B-8B1B-7397-6287C5B19DA0}"/>
              </a:ext>
            </a:extLst>
          </p:cNvPr>
          <p:cNvSpPr>
            <a:spLocks noChangeArrowheads="1"/>
          </p:cNvSpPr>
          <p:nvPr/>
        </p:nvSpPr>
        <p:spPr bwMode="auto">
          <a:xfrm>
            <a:off x="-70696" y="216412"/>
            <a:ext cx="12191576" cy="851297"/>
          </a:xfrm>
          <a:prstGeom prst="roundRect">
            <a:avLst>
              <a:gd name="adj" fmla="val 16667"/>
            </a:avLst>
          </a:prstGeom>
          <a:no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sz="2200" b="1" cap="all" dirty="0">
                <a:solidFill>
                  <a:schemeClr val="accent5"/>
                </a:solidFill>
                <a:latin typeface="PF BeauSans Pro" panose="02000800000000020004" pitchFamily="2" charset="0"/>
                <a:cs typeface="Arial" panose="020B0604020202020204" pitchFamily="34" charset="0"/>
              </a:rPr>
              <a:t>Plasma Properties and </a:t>
            </a:r>
            <a:r>
              <a:rPr lang="en-US" sz="2200" b="1" cap="all" dirty="0" err="1">
                <a:solidFill>
                  <a:schemeClr val="accent5"/>
                </a:solidFill>
                <a:latin typeface="PF BeauSans Pro" panose="02000800000000020004" pitchFamily="2" charset="0"/>
                <a:cs typeface="Arial" panose="020B0604020202020204" pitchFamily="34" charset="0"/>
              </a:rPr>
              <a:t>Multielemental</a:t>
            </a:r>
            <a:r>
              <a:rPr lang="en-US" sz="2200" b="1" cap="all" dirty="0">
                <a:solidFill>
                  <a:schemeClr val="accent5"/>
                </a:solidFill>
                <a:latin typeface="PF BeauSans Pro" panose="02000800000000020004" pitchFamily="2" charset="0"/>
                <a:cs typeface="Arial" panose="020B0604020202020204" pitchFamily="34" charset="0"/>
              </a:rPr>
              <a:t> Profiling of Flax </a:t>
            </a:r>
          </a:p>
          <a:p>
            <a:pPr algn="ctr"/>
            <a:r>
              <a:rPr lang="en-US" sz="2200" b="1" cap="all" dirty="0">
                <a:solidFill>
                  <a:schemeClr val="accent5"/>
                </a:solidFill>
                <a:latin typeface="PF BeauSans Pro" panose="02000800000000020004" pitchFamily="2" charset="0"/>
                <a:cs typeface="Arial" panose="020B0604020202020204" pitchFamily="34" charset="0"/>
              </a:rPr>
              <a:t>Seeds via TEA CO</a:t>
            </a:r>
            <a:r>
              <a:rPr lang="en-US" sz="1400" b="1" cap="all" dirty="0">
                <a:solidFill>
                  <a:schemeClr val="accent5"/>
                </a:solidFill>
                <a:latin typeface="PF BeauSans Pro" panose="02000800000000020004" pitchFamily="2" charset="0"/>
                <a:cs typeface="Arial" panose="020B0604020202020204" pitchFamily="34" charset="0"/>
              </a:rPr>
              <a:t>2</a:t>
            </a:r>
            <a:r>
              <a:rPr lang="en-US" sz="2200" b="1" cap="all" dirty="0">
                <a:solidFill>
                  <a:schemeClr val="accent5"/>
                </a:solidFill>
                <a:latin typeface="PF BeauSans Pro" panose="02000800000000020004" pitchFamily="2" charset="0"/>
                <a:cs typeface="Arial" panose="020B0604020202020204" pitchFamily="34" charset="0"/>
              </a:rPr>
              <a:t> LIBS</a:t>
            </a:r>
          </a:p>
        </p:txBody>
      </p:sp>
      <p:sp>
        <p:nvSpPr>
          <p:cNvPr id="6" name="Rectangle 5">
            <a:extLst>
              <a:ext uri="{FF2B5EF4-FFF2-40B4-BE49-F238E27FC236}">
                <a16:creationId xmlns:a16="http://schemas.microsoft.com/office/drawing/2014/main" id="{F805163C-4208-4EF2-A4BC-9554DE18179C}"/>
              </a:ext>
            </a:extLst>
          </p:cNvPr>
          <p:cNvSpPr>
            <a:spLocks noChangeArrowheads="1"/>
          </p:cNvSpPr>
          <p:nvPr/>
        </p:nvSpPr>
        <p:spPr bwMode="auto">
          <a:xfrm>
            <a:off x="250288" y="896835"/>
            <a:ext cx="12089032" cy="1169551"/>
          </a:xfrm>
          <a:prstGeom prst="rect">
            <a:avLst/>
          </a:prstGeom>
          <a:noFill/>
          <a:ln>
            <a:noFill/>
          </a:ln>
          <a:effectLst/>
        </p:spPr>
        <p:txBody>
          <a:bodyPr wrap="square">
            <a:spAutoFit/>
          </a:bodyPr>
          <a:lstStyle>
            <a:lvl1pPr defTabSz="4176713">
              <a:defRPr>
                <a:solidFill>
                  <a:schemeClr val="tx1"/>
                </a:solidFill>
                <a:latin typeface="Arial" charset="0"/>
              </a:defRPr>
            </a:lvl1pPr>
            <a:lvl2pPr defTabSz="4176713">
              <a:defRPr>
                <a:solidFill>
                  <a:schemeClr val="tx1"/>
                </a:solidFill>
                <a:latin typeface="Arial" charset="0"/>
              </a:defRPr>
            </a:lvl2pPr>
            <a:lvl3pPr defTabSz="4176713">
              <a:defRPr>
                <a:solidFill>
                  <a:schemeClr val="tx1"/>
                </a:solidFill>
                <a:latin typeface="Arial" charset="0"/>
              </a:defRPr>
            </a:lvl3pPr>
            <a:lvl4pPr defTabSz="4176713">
              <a:defRPr>
                <a:solidFill>
                  <a:schemeClr val="tx1"/>
                </a:solidFill>
                <a:latin typeface="Arial" charset="0"/>
              </a:defRPr>
            </a:lvl4pPr>
            <a:lvl5pPr defTabSz="4176713">
              <a:defRPr>
                <a:solidFill>
                  <a:schemeClr val="tx1"/>
                </a:solidFill>
                <a:latin typeface="Arial" charset="0"/>
              </a:defRPr>
            </a:lvl5pPr>
            <a:lvl6pPr defTabSz="4176713" fontAlgn="base">
              <a:spcBef>
                <a:spcPct val="0"/>
              </a:spcBef>
              <a:spcAft>
                <a:spcPct val="0"/>
              </a:spcAft>
              <a:defRPr>
                <a:solidFill>
                  <a:schemeClr val="tx1"/>
                </a:solidFill>
                <a:latin typeface="Arial" charset="0"/>
              </a:defRPr>
            </a:lvl6pPr>
            <a:lvl7pPr defTabSz="4176713" fontAlgn="base">
              <a:spcBef>
                <a:spcPct val="0"/>
              </a:spcBef>
              <a:spcAft>
                <a:spcPct val="0"/>
              </a:spcAft>
              <a:defRPr>
                <a:solidFill>
                  <a:schemeClr val="tx1"/>
                </a:solidFill>
                <a:latin typeface="Arial" charset="0"/>
              </a:defRPr>
            </a:lvl7pPr>
            <a:lvl8pPr defTabSz="4176713" fontAlgn="base">
              <a:spcBef>
                <a:spcPct val="0"/>
              </a:spcBef>
              <a:spcAft>
                <a:spcPct val="0"/>
              </a:spcAft>
              <a:defRPr>
                <a:solidFill>
                  <a:schemeClr val="tx1"/>
                </a:solidFill>
                <a:latin typeface="Arial" charset="0"/>
              </a:defRPr>
            </a:lvl8pPr>
            <a:lvl9pPr defTabSz="4176713" fontAlgn="base">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Dragan </a:t>
            </a:r>
            <a:r>
              <a:rPr kumimoji="0" lang="en-US" sz="1400" b="1" i="0" u="sng" strike="noStrike" kern="1200" cap="none" spc="0" normalizeH="0" baseline="0" noProof="0" dirty="0" err="1">
                <a:ln>
                  <a:noFill/>
                </a:ln>
                <a:solidFill>
                  <a:srgbClr val="0000FF"/>
                </a:solidFill>
                <a:effectLst/>
                <a:uLnTx/>
                <a:uFillTx/>
                <a:latin typeface="Arial Narrow" panose="020B0606020202030204" pitchFamily="34" charset="0"/>
                <a:ea typeface="+mn-ea"/>
                <a:cs typeface="Arial" panose="020B0604020202020204" pitchFamily="34" charset="0"/>
              </a:rPr>
              <a:t>Ranković</a:t>
            </a:r>
            <a:r>
              <a:rPr kumimoji="0" lang="sr-Cyrl-RS" sz="1400" b="1" i="0" u="sng"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en-US" sz="1400" b="1" i="0" u="none" strike="noStrike" kern="1200" cap="none" spc="0" normalizeH="0" baseline="30000" noProof="0" dirty="0">
                <a:ln>
                  <a:noFill/>
                </a:ln>
                <a:solidFill>
                  <a:srgbClr val="0000FF"/>
                </a:solidFill>
                <a:effectLst/>
                <a:uLnTx/>
                <a:uFillTx/>
                <a:latin typeface="Arial Narrow" panose="020B0606020202030204" pitchFamily="34" charset="0"/>
                <a:ea typeface="+mn-ea"/>
                <a:cs typeface="Arial" panose="020B0604020202020204" pitchFamily="34" charset="0"/>
              </a:rPr>
              <a:t>1</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a:t>
            </a:r>
            <a:r>
              <a:rPr kumimoji="0" lang="sr-Cyrl-R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Milovan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mn-ea"/>
                <a:cs typeface="Arial" panose="020B0604020202020204" pitchFamily="34" charset="0"/>
              </a:rPr>
              <a:t>Stoiljković</a:t>
            </a:r>
            <a:r>
              <a:rPr kumimoji="0" lang="sr-Cyrl-R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en-US" sz="1400" b="1" i="0" u="none" strike="noStrike" kern="1200" cap="none" spc="0" normalizeH="0" baseline="30000" noProof="0" dirty="0">
                <a:ln>
                  <a:noFill/>
                </a:ln>
                <a:solidFill>
                  <a:srgbClr val="0000FF"/>
                </a:solidFill>
                <a:effectLst/>
                <a:uLnTx/>
                <a:uFillTx/>
                <a:latin typeface="Arial Narrow" panose="020B0606020202030204" pitchFamily="34" charset="0"/>
                <a:ea typeface="+mn-ea"/>
                <a:cs typeface="Arial" panose="020B0604020202020204" pitchFamily="34" charset="0"/>
              </a:rPr>
              <a:t>1</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mn-ea"/>
                <a:cs typeface="Arial" panose="020B0604020202020204" pitchFamily="34" charset="0"/>
              </a:rPr>
              <a:t>Marjetka</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mn-ea"/>
                <a:cs typeface="Arial" panose="020B0604020202020204" pitchFamily="34" charset="0"/>
              </a:rPr>
              <a:t>Savić</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en-US" sz="1400" b="1" i="0" u="none" strike="noStrike" kern="1200" cap="none" spc="0" normalizeH="0" baseline="30000" noProof="0" dirty="0">
                <a:ln>
                  <a:noFill/>
                </a:ln>
                <a:solidFill>
                  <a:srgbClr val="0000FF"/>
                </a:solidFill>
                <a:effectLst/>
                <a:uLnTx/>
                <a:uFillTx/>
                <a:latin typeface="Arial Narrow" panose="020B0606020202030204" pitchFamily="34" charset="0"/>
                <a:ea typeface="+mn-ea"/>
                <a:cs typeface="Arial" panose="020B0604020202020204" pitchFamily="34" charset="0"/>
              </a:rPr>
              <a:t>1</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mn-ea"/>
                <a:cs typeface="Arial" panose="020B0604020202020204" pitchFamily="34" charset="0"/>
              </a:rPr>
              <a:t>Ljiljana</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mn-ea"/>
                <a:cs typeface="Arial" panose="020B0604020202020204" pitchFamily="34" charset="0"/>
              </a:rPr>
              <a:t>Janković</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mn-ea"/>
                <a:cs typeface="Arial" panose="020B0604020202020204" pitchFamily="34" charset="0"/>
              </a:rPr>
              <a:t>Mandić</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en-US" sz="1400" b="1" i="0" u="none" strike="noStrike" kern="1200" cap="none" spc="0" normalizeH="0" baseline="30000" noProof="0" dirty="0">
                <a:ln>
                  <a:noFill/>
                </a:ln>
                <a:solidFill>
                  <a:srgbClr val="0000FF"/>
                </a:solidFill>
                <a:effectLst/>
                <a:uLnTx/>
                <a:uFillTx/>
                <a:latin typeface="Arial Narrow" panose="020B0606020202030204" pitchFamily="34" charset="0"/>
                <a:ea typeface="+mn-ea"/>
                <a:cs typeface="Arial" panose="020B0604020202020204" pitchFamily="34" charset="0"/>
              </a:rPr>
              <a:t>1</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Miroslav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mn-ea"/>
                <a:cs typeface="Arial" panose="020B0604020202020204" pitchFamily="34" charset="0"/>
              </a:rPr>
              <a:t>Ristić</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en-US" sz="1400" b="1" i="0" u="none" strike="noStrike" kern="1200" cap="none" spc="0" normalizeH="0" baseline="30000" noProof="0" dirty="0">
                <a:ln>
                  <a:noFill/>
                </a:ln>
                <a:solidFill>
                  <a:srgbClr val="0000FF"/>
                </a:solidFill>
                <a:effectLst/>
                <a:uLnTx/>
                <a:uFillTx/>
                <a:latin typeface="Arial Narrow" panose="020B0606020202030204" pitchFamily="34" charset="0"/>
                <a:ea typeface="Times New Roman" panose="02020603050405020304" pitchFamily="18" charset="0"/>
                <a:cs typeface="Arial" panose="020B0604020202020204" pitchFamily="34" charset="0"/>
              </a:rPr>
              <a:t>2</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ru-RU"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А</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mn-ea"/>
                <a:cs typeface="Arial" panose="020B0604020202020204" pitchFamily="34" charset="0"/>
              </a:rPr>
              <a:t>ndrija</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mn-ea"/>
                <a:cs typeface="Arial" panose="020B0604020202020204" pitchFamily="34" charset="0"/>
              </a:rPr>
              <a:t>Savić</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t>
            </a:r>
            <a:r>
              <a:rPr kumimoji="0" lang="en-US" sz="1400" b="1" i="0" u="none" strike="noStrike" kern="1200" cap="none" spc="0" normalizeH="0" baseline="30000" noProof="0" dirty="0">
                <a:ln>
                  <a:noFill/>
                </a:ln>
                <a:solidFill>
                  <a:srgbClr val="0000FF"/>
                </a:solidFill>
                <a:effectLst/>
                <a:uLnTx/>
                <a:uFillTx/>
                <a:latin typeface="Arial Narrow" panose="020B0606020202030204" pitchFamily="34" charset="0"/>
                <a:ea typeface="+mn-ea"/>
                <a:cs typeface="Arial" panose="020B0604020202020204" pitchFamily="34" charset="0"/>
              </a:rPr>
              <a:t>1</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rPr>
              <a:t>, Aleksandra Šajić</a:t>
            </a:r>
            <a:r>
              <a:rPr kumimoji="0" lang="en-US" sz="1400" b="1" i="0" u="none" strike="noStrike" kern="1200" cap="none" spc="0" normalizeH="0" baseline="30000" noProof="0" dirty="0">
                <a:ln>
                  <a:noFill/>
                </a:ln>
                <a:solidFill>
                  <a:srgbClr val="0000FF"/>
                </a:solidFill>
                <a:effectLst/>
                <a:uLnTx/>
                <a:uFillTx/>
                <a:latin typeface="Arial Narrow" panose="020B0606020202030204" pitchFamily="34" charset="0"/>
                <a:ea typeface="Times New Roman" panose="02020603050405020304" pitchFamily="18" charset="0"/>
                <a:cs typeface="Arial" panose="020B0604020202020204" pitchFamily="34" charset="0"/>
              </a:rPr>
              <a:t>2</a:t>
            </a:r>
            <a:endParaRPr kumimoji="0" lang="en-US" sz="1400" b="0"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30000" dirty="0">
                <a:solidFill>
                  <a:srgbClr val="0070C0"/>
                </a:solidFill>
                <a:latin typeface="Arial Narrow" panose="020B0606020202030204" pitchFamily="34" charset="0"/>
                <a:cs typeface="Arial" panose="020B0604020202020204" pitchFamily="34" charset="0"/>
              </a:rPr>
              <a:t>1</a:t>
            </a:r>
            <a:r>
              <a:rPr lang="en-US" sz="1400" dirty="0">
                <a:solidFill>
                  <a:srgbClr val="0070C0"/>
                </a:solidFill>
                <a:latin typeface="Arial Narrow" panose="020B0606020202030204" pitchFamily="34" charset="0"/>
                <a:cs typeface="Arial" panose="020B0604020202020204" pitchFamily="34" charset="0"/>
              </a:rPr>
              <a:t> </a:t>
            </a:r>
            <a:r>
              <a:rPr kumimoji="0" lang="en-US"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VINCA Institute of Nuclear Sciences - National Institute of the Republic of Serbia, University of Belgrade, Mike </a:t>
            </a:r>
            <a:r>
              <a:rPr kumimoji="0" lang="en-US" sz="1400" b="0" i="0" u="none" strike="noStrike" kern="1200" cap="none" spc="0" normalizeH="0" baseline="0" noProof="0" dirty="0" err="1">
                <a:ln>
                  <a:noFill/>
                </a:ln>
                <a:solidFill>
                  <a:srgbClr val="0070C0"/>
                </a:solidFill>
                <a:effectLst/>
                <a:uLnTx/>
                <a:uFillTx/>
                <a:latin typeface="Arial Narrow" panose="020B0606020202030204" pitchFamily="34" charset="0"/>
                <a:ea typeface="+mn-ea"/>
                <a:cs typeface="Arial" panose="020B0604020202020204" pitchFamily="34" charset="0"/>
              </a:rPr>
              <a:t>Alasa</a:t>
            </a:r>
            <a:r>
              <a:rPr kumimoji="0" lang="en-US"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 12-14, 11001 Belgrade, Serbia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Arial Narrow" panose="020B0606020202030204" pitchFamily="34" charset="0"/>
                <a:ea typeface="+mn-ea"/>
                <a:cs typeface="Arial" panose="020B0604020202020204" pitchFamily="34" charset="0"/>
              </a:rPr>
              <a:t>dragan.rankovic@vin.bg.ac.rs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 </a:t>
            </a:r>
            <a:r>
              <a:rPr kumimoji="0" lang="en-US" sz="1400" b="0" i="0" u="none" strike="noStrike" kern="1200" cap="none" spc="0" normalizeH="0" baseline="30000" noProof="0" dirty="0">
                <a:ln>
                  <a:noFill/>
                </a:ln>
                <a:solidFill>
                  <a:srgbClr val="0070C0"/>
                </a:solidFill>
                <a:effectLst/>
                <a:uLnTx/>
                <a:uFillTx/>
                <a:latin typeface="Arial Narrow" panose="020B0606020202030204" pitchFamily="34" charset="0"/>
                <a:ea typeface="+mn-ea"/>
                <a:cs typeface="Arial" panose="020B0604020202020204" pitchFamily="34" charset="0"/>
              </a:rPr>
              <a:t>2</a:t>
            </a:r>
            <a:r>
              <a:rPr kumimoji="0" lang="en-US"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 Faculty for Physical Chemistry, University of Belgrade, Studentski </a:t>
            </a:r>
            <a:r>
              <a:rPr kumimoji="0" lang="en-US" sz="1400" b="0" i="0" u="none" strike="noStrike" kern="1200" cap="none" spc="0" normalizeH="0" baseline="0" noProof="0" dirty="0" err="1">
                <a:ln>
                  <a:noFill/>
                </a:ln>
                <a:solidFill>
                  <a:srgbClr val="0070C0"/>
                </a:solidFill>
                <a:effectLst/>
                <a:uLnTx/>
                <a:uFillTx/>
                <a:latin typeface="Arial Narrow" panose="020B0606020202030204" pitchFamily="34" charset="0"/>
                <a:ea typeface="+mn-ea"/>
                <a:cs typeface="Arial" panose="020B0604020202020204" pitchFamily="34" charset="0"/>
              </a:rPr>
              <a:t>trg</a:t>
            </a:r>
            <a:r>
              <a:rPr kumimoji="0" lang="en-US"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 12, 11158 Belgrade, Serbia</a:t>
            </a:r>
          </a:p>
          <a:p>
            <a:pPr algn="ctr"/>
            <a:endParaRPr lang="en-US" sz="1400" dirty="0">
              <a:solidFill>
                <a:srgbClr val="00CC00"/>
              </a:solidFill>
              <a:latin typeface="Arial Narrow" panose="020B0606020202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D301CB3-52B0-EFE7-7AFA-FDA4F20AA2B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6719" y="266683"/>
            <a:ext cx="864245" cy="927582"/>
          </a:xfrm>
          <a:prstGeom prst="rect">
            <a:avLst/>
          </a:prstGeom>
        </p:spPr>
      </p:pic>
      <p:sp>
        <p:nvSpPr>
          <p:cNvPr id="28" name="Rectangle: Rounded Corners 27">
            <a:extLst>
              <a:ext uri="{FF2B5EF4-FFF2-40B4-BE49-F238E27FC236}">
                <a16:creationId xmlns:a16="http://schemas.microsoft.com/office/drawing/2014/main" id="{8101C326-06AB-78CA-A216-7D9AF8F2C16E}"/>
              </a:ext>
            </a:extLst>
          </p:cNvPr>
          <p:cNvSpPr/>
          <p:nvPr/>
        </p:nvSpPr>
        <p:spPr>
          <a:xfrm>
            <a:off x="11558742" y="87808"/>
            <a:ext cx="565850" cy="369277"/>
          </a:xfrm>
          <a:prstGeom prst="round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000</a:t>
            </a:r>
          </a:p>
        </p:txBody>
      </p:sp>
      <mc:AlternateContent xmlns:mc="http://schemas.openxmlformats.org/markup-compatibility/2006">
        <mc:Choice xmlns:pslz="http://schemas.microsoft.com/office/powerpoint/2016/slidezoom" Requires="pslz">
          <p:graphicFrame>
            <p:nvGraphicFramePr>
              <p:cNvPr id="40" name="Slide Zoom 39">
                <a:extLst>
                  <a:ext uri="{FF2B5EF4-FFF2-40B4-BE49-F238E27FC236}">
                    <a16:creationId xmlns:a16="http://schemas.microsoft.com/office/drawing/2014/main" id="{87303067-685B-2FAF-B480-F2354A046FD5}"/>
                  </a:ext>
                </a:extLst>
              </p:cNvPr>
              <p:cNvGraphicFramePr>
                <a:graphicFrameLocks noChangeAspect="1"/>
              </p:cNvGraphicFramePr>
              <p:nvPr>
                <p:extLst>
                  <p:ext uri="{D42A27DB-BD31-4B8C-83A1-F6EECF244321}">
                    <p14:modId xmlns:p14="http://schemas.microsoft.com/office/powerpoint/2010/main" val="768736377"/>
                  </p:ext>
                </p:extLst>
              </p:nvPr>
            </p:nvGraphicFramePr>
            <p:xfrm>
              <a:off x="2098723" y="1811880"/>
              <a:ext cx="4196081" cy="2566593"/>
            </p:xfrm>
            <a:graphic>
              <a:graphicData uri="http://schemas.microsoft.com/office/powerpoint/2016/slidezoom">
                <pslz:sldZm>
                  <pslz:sldZmObj sldId="289" cId="3882071417">
                    <pslz:zmPr id="{EFAEB726-D5F6-4857-A45F-2CDF2E5C3BCA}" returnToParent="0" transitionDur="1000">
                      <p166:blipFill xmlns:p166="http://schemas.microsoft.com/office/powerpoint/2016/6/main">
                        <a:blip r:embed="rId3"/>
                        <a:stretch>
                          <a:fillRect/>
                        </a:stretch>
                      </p166:blipFill>
                      <p166:spPr xmlns:p166="http://schemas.microsoft.com/office/powerpoint/2016/6/main">
                        <a:xfrm>
                          <a:off x="0" y="0"/>
                          <a:ext cx="4196081" cy="2566593"/>
                        </a:xfrm>
                        <a:prstGeom prst="rect">
                          <a:avLst/>
                        </a:prstGeom>
                        <a:ln w="3175">
                          <a:solidFill>
                            <a:prstClr val="ltGray"/>
                          </a:solidFill>
                        </a:ln>
                      </p166:spPr>
                    </pslz:zmPr>
                  </pslz:sldZmObj>
                </pslz:sldZm>
              </a:graphicData>
            </a:graphic>
          </p:graphicFrame>
        </mc:Choice>
        <mc:Fallback>
          <p:pic>
            <p:nvPicPr>
              <p:cNvPr id="40" name="Slide Zoom 39">
                <a:hlinkClick r:id="rId4" action="ppaction://hlinksldjump"/>
                <a:extLst>
                  <a:ext uri="{FF2B5EF4-FFF2-40B4-BE49-F238E27FC236}">
                    <a16:creationId xmlns:a16="http://schemas.microsoft.com/office/drawing/2014/main" id="{87303067-685B-2FAF-B480-F2354A046FD5}"/>
                  </a:ext>
                </a:extLst>
              </p:cNvPr>
              <p:cNvPicPr>
                <a:picLocks noGrp="1" noRot="1" noChangeAspect="1" noMove="1" noResize="1" noEditPoints="1" noAdjustHandles="1" noChangeArrowheads="1" noChangeShapeType="1"/>
              </p:cNvPicPr>
              <p:nvPr/>
            </p:nvPicPr>
            <p:blipFill>
              <a:blip r:embed="rId3"/>
              <a:stretch>
                <a:fillRect/>
              </a:stretch>
            </p:blipFill>
            <p:spPr>
              <a:xfrm>
                <a:off x="2098723" y="1811880"/>
                <a:ext cx="4196081" cy="2566593"/>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44" name="Slide Zoom 43">
                <a:extLst>
                  <a:ext uri="{FF2B5EF4-FFF2-40B4-BE49-F238E27FC236}">
                    <a16:creationId xmlns:a16="http://schemas.microsoft.com/office/drawing/2014/main" id="{4751F1C8-5F54-9BB8-D928-DF025BF83D1B}"/>
                  </a:ext>
                </a:extLst>
              </p:cNvPr>
              <p:cNvGraphicFramePr>
                <a:graphicFrameLocks noChangeAspect="1"/>
              </p:cNvGraphicFramePr>
              <p:nvPr>
                <p:extLst>
                  <p:ext uri="{D42A27DB-BD31-4B8C-83A1-F6EECF244321}">
                    <p14:modId xmlns:p14="http://schemas.microsoft.com/office/powerpoint/2010/main" val="487094937"/>
                  </p:ext>
                </p:extLst>
              </p:nvPr>
            </p:nvGraphicFramePr>
            <p:xfrm>
              <a:off x="6410960" y="1849762"/>
              <a:ext cx="4196081" cy="2566592"/>
            </p:xfrm>
            <a:graphic>
              <a:graphicData uri="http://schemas.microsoft.com/office/powerpoint/2016/slidezoom">
                <pslz:sldZm>
                  <pslz:sldZmObj sldId="290" cId="3234179505">
                    <pslz:zmPr id="{761436FE-D293-4227-99A3-50F896C1A346}" returnToParent="0" transitionDur="1000">
                      <p166:blipFill xmlns:p166="http://schemas.microsoft.com/office/powerpoint/2016/6/main">
                        <a:blip r:embed="rId5"/>
                        <a:stretch>
                          <a:fillRect/>
                        </a:stretch>
                      </p166:blipFill>
                      <p166:spPr xmlns:p166="http://schemas.microsoft.com/office/powerpoint/2016/6/main">
                        <a:xfrm>
                          <a:off x="0" y="0"/>
                          <a:ext cx="4196081" cy="2566592"/>
                        </a:xfrm>
                        <a:prstGeom prst="rect">
                          <a:avLst/>
                        </a:prstGeom>
                        <a:ln w="3175">
                          <a:solidFill>
                            <a:prstClr val="ltGray"/>
                          </a:solidFill>
                        </a:ln>
                      </p166:spPr>
                    </pslz:zmPr>
                  </pslz:sldZmObj>
                </pslz:sldZm>
              </a:graphicData>
            </a:graphic>
          </p:graphicFrame>
        </mc:Choice>
        <mc:Fallback>
          <p:pic>
            <p:nvPicPr>
              <p:cNvPr id="44" name="Slide Zoom 43">
                <a:hlinkClick r:id="rId6" action="ppaction://hlinksldjump"/>
                <a:extLst>
                  <a:ext uri="{FF2B5EF4-FFF2-40B4-BE49-F238E27FC236}">
                    <a16:creationId xmlns:a16="http://schemas.microsoft.com/office/drawing/2014/main" id="{4751F1C8-5F54-9BB8-D928-DF025BF83D1B}"/>
                  </a:ext>
                </a:extLst>
              </p:cNvPr>
              <p:cNvPicPr>
                <a:picLocks noGrp="1" noRot="1" noChangeAspect="1" noMove="1" noResize="1" noEditPoints="1" noAdjustHandles="1" noChangeArrowheads="1" noChangeShapeType="1"/>
              </p:cNvPicPr>
              <p:nvPr/>
            </p:nvPicPr>
            <p:blipFill>
              <a:blip r:embed="rId5"/>
              <a:stretch>
                <a:fillRect/>
              </a:stretch>
            </p:blipFill>
            <p:spPr>
              <a:xfrm>
                <a:off x="6410960" y="1849762"/>
                <a:ext cx="4196081" cy="2566592"/>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46" name="Slide Zoom 45">
                <a:extLst>
                  <a:ext uri="{FF2B5EF4-FFF2-40B4-BE49-F238E27FC236}">
                    <a16:creationId xmlns:a16="http://schemas.microsoft.com/office/drawing/2014/main" id="{CA227813-9B45-3F7D-2B2A-B4C6A8C2A081}"/>
                  </a:ext>
                </a:extLst>
              </p:cNvPr>
              <p:cNvGraphicFramePr>
                <a:graphicFrameLocks noChangeAspect="1"/>
              </p:cNvGraphicFramePr>
              <p:nvPr>
                <p:extLst>
                  <p:ext uri="{D42A27DB-BD31-4B8C-83A1-F6EECF244321}">
                    <p14:modId xmlns:p14="http://schemas.microsoft.com/office/powerpoint/2010/main" val="791782568"/>
                  </p:ext>
                </p:extLst>
              </p:nvPr>
            </p:nvGraphicFramePr>
            <p:xfrm>
              <a:off x="2105862" y="4108345"/>
              <a:ext cx="4181801" cy="2644245"/>
            </p:xfrm>
            <a:graphic>
              <a:graphicData uri="http://schemas.microsoft.com/office/powerpoint/2016/slidezoom">
                <pslz:sldZm>
                  <pslz:sldZmObj sldId="291" cId="1291298690">
                    <pslz:zmPr id="{85EE4F21-B3C6-4BF8-A7B1-FDBBE89999E8}" returnToParent="0" transitionDur="1000">
                      <p166:blipFill xmlns:p166="http://schemas.microsoft.com/office/powerpoint/2016/6/main">
                        <a:blip r:embed="rId7"/>
                        <a:stretch>
                          <a:fillRect/>
                        </a:stretch>
                      </p166:blipFill>
                      <p166:spPr xmlns:p166="http://schemas.microsoft.com/office/powerpoint/2016/6/main">
                        <a:xfrm>
                          <a:off x="0" y="0"/>
                          <a:ext cx="4181801" cy="2644245"/>
                        </a:xfrm>
                        <a:prstGeom prst="rect">
                          <a:avLst/>
                        </a:prstGeom>
                        <a:ln w="3175">
                          <a:solidFill>
                            <a:prstClr val="ltGray"/>
                          </a:solidFill>
                        </a:ln>
                      </p166:spPr>
                    </pslz:zmPr>
                  </pslz:sldZmObj>
                </pslz:sldZm>
              </a:graphicData>
            </a:graphic>
          </p:graphicFrame>
        </mc:Choice>
        <mc:Fallback>
          <p:pic>
            <p:nvPicPr>
              <p:cNvPr id="46" name="Slide Zoom 45">
                <a:hlinkClick r:id="rId8" action="ppaction://hlinksldjump"/>
                <a:extLst>
                  <a:ext uri="{FF2B5EF4-FFF2-40B4-BE49-F238E27FC236}">
                    <a16:creationId xmlns:a16="http://schemas.microsoft.com/office/drawing/2014/main" id="{CA227813-9B45-3F7D-2B2A-B4C6A8C2A081}"/>
                  </a:ext>
                </a:extLst>
              </p:cNvPr>
              <p:cNvPicPr>
                <a:picLocks noGrp="1" noRot="1" noChangeAspect="1" noMove="1" noResize="1" noEditPoints="1" noAdjustHandles="1" noChangeArrowheads="1" noChangeShapeType="1"/>
              </p:cNvPicPr>
              <p:nvPr/>
            </p:nvPicPr>
            <p:blipFill>
              <a:blip r:embed="rId7"/>
              <a:stretch>
                <a:fillRect/>
              </a:stretch>
            </p:blipFill>
            <p:spPr>
              <a:xfrm>
                <a:off x="2105862" y="4108345"/>
                <a:ext cx="4181801" cy="2644245"/>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48" name="Slide Zoom 47">
                <a:extLst>
                  <a:ext uri="{FF2B5EF4-FFF2-40B4-BE49-F238E27FC236}">
                    <a16:creationId xmlns:a16="http://schemas.microsoft.com/office/drawing/2014/main" id="{AE3981C1-ED72-7A48-D57F-4104B91463D8}"/>
                  </a:ext>
                </a:extLst>
              </p:cNvPr>
              <p:cNvGraphicFramePr>
                <a:graphicFrameLocks noChangeAspect="1"/>
              </p:cNvGraphicFramePr>
              <p:nvPr>
                <p:extLst>
                  <p:ext uri="{D42A27DB-BD31-4B8C-83A1-F6EECF244321}">
                    <p14:modId xmlns:p14="http://schemas.microsoft.com/office/powerpoint/2010/main" val="3177794462"/>
                  </p:ext>
                </p:extLst>
              </p:nvPr>
            </p:nvGraphicFramePr>
            <p:xfrm>
              <a:off x="6410961" y="4382604"/>
              <a:ext cx="4196081" cy="2369986"/>
            </p:xfrm>
            <a:graphic>
              <a:graphicData uri="http://schemas.microsoft.com/office/powerpoint/2016/slidezoom">
                <pslz:sldZm>
                  <pslz:sldZmObj sldId="292" cId="1890793623">
                    <pslz:zmPr id="{FA31A952-E933-4967-A7D1-DFDE7CDF1E04}" returnToParent="0" transitionDur="1000">
                      <p166:blipFill xmlns:p166="http://schemas.microsoft.com/office/powerpoint/2016/6/main">
                        <a:blip r:embed="rId9"/>
                        <a:stretch>
                          <a:fillRect/>
                        </a:stretch>
                      </p166:blipFill>
                      <p166:spPr xmlns:p166="http://schemas.microsoft.com/office/powerpoint/2016/6/main">
                        <a:xfrm>
                          <a:off x="0" y="0"/>
                          <a:ext cx="4196081" cy="2369986"/>
                        </a:xfrm>
                        <a:prstGeom prst="rect">
                          <a:avLst/>
                        </a:prstGeom>
                        <a:ln w="3175">
                          <a:solidFill>
                            <a:prstClr val="ltGray"/>
                          </a:solidFill>
                        </a:ln>
                      </p166:spPr>
                    </pslz:zmPr>
                  </pslz:sldZmObj>
                </pslz:sldZm>
              </a:graphicData>
            </a:graphic>
          </p:graphicFrame>
        </mc:Choice>
        <mc:Fallback>
          <p:pic>
            <p:nvPicPr>
              <p:cNvPr id="48" name="Slide Zoom 47">
                <a:hlinkClick r:id="rId10" action="ppaction://hlinksldjump"/>
                <a:extLst>
                  <a:ext uri="{FF2B5EF4-FFF2-40B4-BE49-F238E27FC236}">
                    <a16:creationId xmlns:a16="http://schemas.microsoft.com/office/drawing/2014/main" id="{AE3981C1-ED72-7A48-D57F-4104B91463D8}"/>
                  </a:ext>
                </a:extLst>
              </p:cNvPr>
              <p:cNvPicPr>
                <a:picLocks noGrp="1" noRot="1" noChangeAspect="1" noMove="1" noResize="1" noEditPoints="1" noAdjustHandles="1" noChangeArrowheads="1" noChangeShapeType="1"/>
              </p:cNvPicPr>
              <p:nvPr/>
            </p:nvPicPr>
            <p:blipFill>
              <a:blip r:embed="rId9"/>
              <a:stretch>
                <a:fillRect/>
              </a:stretch>
            </p:blipFill>
            <p:spPr>
              <a:xfrm>
                <a:off x="6410961" y="4382604"/>
                <a:ext cx="4196081" cy="2369986"/>
              </a:xfrm>
              <a:prstGeom prst="rect">
                <a:avLst/>
              </a:prstGeom>
              <a:ln w="3175">
                <a:solidFill>
                  <a:prstClr val="ltGray"/>
                </a:solidFill>
              </a:ln>
            </p:spPr>
          </p:pic>
        </mc:Fallback>
      </mc:AlternateContent>
      <p:pic>
        <p:nvPicPr>
          <p:cNvPr id="2" name="Picture 1">
            <a:extLst>
              <a:ext uri="{FF2B5EF4-FFF2-40B4-BE49-F238E27FC236}">
                <a16:creationId xmlns:a16="http://schemas.microsoft.com/office/drawing/2014/main" id="{F917C6CE-757A-77BA-CD24-E8E4216B1AC0}"/>
              </a:ext>
            </a:extLst>
          </p:cNvPr>
          <p:cNvPicPr>
            <a:picLocks noChangeAspect="1"/>
          </p:cNvPicPr>
          <p:nvPr/>
        </p:nvPicPr>
        <p:blipFill>
          <a:blip r:embed="rId11"/>
          <a:stretch>
            <a:fillRect/>
          </a:stretch>
        </p:blipFill>
        <p:spPr>
          <a:xfrm>
            <a:off x="67376" y="1430460"/>
            <a:ext cx="1809512" cy="484970"/>
          </a:xfrm>
          <a:prstGeom prst="rect">
            <a:avLst/>
          </a:prstGeom>
        </p:spPr>
      </p:pic>
      <p:pic>
        <p:nvPicPr>
          <p:cNvPr id="3" name="Picture 2">
            <a:extLst>
              <a:ext uri="{FF2B5EF4-FFF2-40B4-BE49-F238E27FC236}">
                <a16:creationId xmlns:a16="http://schemas.microsoft.com/office/drawing/2014/main" id="{909B5330-B4D9-0547-67C8-CB6A9A9FEF89}"/>
              </a:ext>
            </a:extLst>
          </p:cNvPr>
          <p:cNvPicPr>
            <a:picLocks noChangeAspect="1"/>
          </p:cNvPicPr>
          <p:nvPr/>
        </p:nvPicPr>
        <p:blipFill>
          <a:blip r:embed="rId12"/>
          <a:stretch>
            <a:fillRect/>
          </a:stretch>
        </p:blipFill>
        <p:spPr>
          <a:xfrm>
            <a:off x="422840" y="1983296"/>
            <a:ext cx="955038" cy="962035"/>
          </a:xfrm>
          <a:prstGeom prst="rect">
            <a:avLst/>
          </a:prstGeom>
        </p:spPr>
      </p:pic>
    </p:spTree>
    <p:extLst>
      <p:ext uri="{BB962C8B-B14F-4D97-AF65-F5344CB8AC3E}">
        <p14:creationId xmlns:p14="http://schemas.microsoft.com/office/powerpoint/2010/main" val="335504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4F6"/>
        </a:solidFill>
        <a:effectLst/>
      </p:bgPr>
    </p:bg>
    <p:spTree>
      <p:nvGrpSpPr>
        <p:cNvPr id="1" name=""/>
        <p:cNvGrpSpPr/>
        <p:nvPr/>
      </p:nvGrpSpPr>
      <p:grpSpPr>
        <a:xfrm>
          <a:off x="0" y="0"/>
          <a:ext cx="0" cy="0"/>
          <a:chOff x="0" y="0"/>
          <a:chExt cx="0" cy="0"/>
        </a:xfrm>
      </p:grpSpPr>
      <p:sp>
        <p:nvSpPr>
          <p:cNvPr id="8" name="AutoShape 10">
            <a:extLst>
              <a:ext uri="{FF2B5EF4-FFF2-40B4-BE49-F238E27FC236}">
                <a16:creationId xmlns:a16="http://schemas.microsoft.com/office/drawing/2014/main" id="{0C8B024E-2240-CE77-5AF1-F952B8C049E7}"/>
              </a:ext>
            </a:extLst>
          </p:cNvPr>
          <p:cNvSpPr>
            <a:spLocks noChangeArrowheads="1"/>
          </p:cNvSpPr>
          <p:nvPr/>
        </p:nvSpPr>
        <p:spPr bwMode="auto">
          <a:xfrm>
            <a:off x="67644" y="198627"/>
            <a:ext cx="12056712" cy="476726"/>
          </a:xfrm>
          <a:prstGeom prst="roundRect">
            <a:avLst>
              <a:gd name="adj" fmla="val 16667"/>
            </a:avLst>
          </a:prstGeom>
          <a:solidFill>
            <a:schemeClr val="accent5">
              <a:lumMod val="75000"/>
            </a:schemeClr>
          </a:solid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altLang="sl-SI" sz="2200" b="1" dirty="0">
                <a:solidFill>
                  <a:schemeClr val="bg1"/>
                </a:solidFill>
                <a:effectLst>
                  <a:outerShdw blurRad="38100" dist="38100" dir="2700000" algn="tl">
                    <a:srgbClr val="000000">
                      <a:alpha val="43137"/>
                    </a:srgbClr>
                  </a:outerShdw>
                </a:effectLst>
                <a:latin typeface="PF BeauSans Pro" panose="02000800000000020004" pitchFamily="2" charset="0"/>
                <a:cs typeface="Arial" panose="020B0604020202020204" pitchFamily="34" charset="0"/>
              </a:rPr>
              <a:t>Introduction &amp; Aim</a:t>
            </a:r>
          </a:p>
        </p:txBody>
      </p:sp>
      <p:sp>
        <p:nvSpPr>
          <p:cNvPr id="2" name="TextBox 1">
            <a:extLst>
              <a:ext uri="{FF2B5EF4-FFF2-40B4-BE49-F238E27FC236}">
                <a16:creationId xmlns:a16="http://schemas.microsoft.com/office/drawing/2014/main" id="{AD483B05-E72D-2993-6650-EEC8B1BB6E86}"/>
              </a:ext>
            </a:extLst>
          </p:cNvPr>
          <p:cNvSpPr txBox="1"/>
          <p:nvPr/>
        </p:nvSpPr>
        <p:spPr>
          <a:xfrm>
            <a:off x="271111" y="835141"/>
            <a:ext cx="11649777" cy="5144998"/>
          </a:xfrm>
          <a:prstGeom prst="rect">
            <a:avLst/>
          </a:prstGeom>
          <a:noFill/>
        </p:spPr>
        <p:txBody>
          <a:bodyPr wrap="square" rtlCol="0">
            <a:spAutoFit/>
          </a:bodyPr>
          <a:lstStyle/>
          <a:p>
            <a:pPr algn="just">
              <a:spcAft>
                <a:spcPts val="500"/>
              </a:spcAft>
            </a:pPr>
            <a:r>
              <a:rPr lang="en-US" sz="2000" b="1" dirty="0">
                <a:solidFill>
                  <a:srgbClr val="0070C0"/>
                </a:solidFill>
                <a:latin typeface="Arial Narrow" panose="020B0606020202030204" pitchFamily="34" charset="0"/>
              </a:rPr>
              <a:t>Flax (</a:t>
            </a:r>
            <a:r>
              <a:rPr lang="en-US" sz="2000" b="1" i="1" dirty="0">
                <a:solidFill>
                  <a:srgbClr val="0070C0"/>
                </a:solidFill>
                <a:latin typeface="Arial Narrow" panose="020B0606020202030204" pitchFamily="34" charset="0"/>
              </a:rPr>
              <a:t>Linum </a:t>
            </a:r>
            <a:r>
              <a:rPr lang="en-US" sz="2000" b="1" i="1" dirty="0" err="1">
                <a:solidFill>
                  <a:srgbClr val="0070C0"/>
                </a:solidFill>
                <a:latin typeface="Arial Narrow" panose="020B0606020202030204" pitchFamily="34" charset="0"/>
              </a:rPr>
              <a:t>usitatissimum</a:t>
            </a:r>
            <a:r>
              <a:rPr lang="en-US" sz="2000" b="1" i="1" dirty="0">
                <a:solidFill>
                  <a:srgbClr val="0070C0"/>
                </a:solidFill>
                <a:latin typeface="Arial Narrow" panose="020B0606020202030204" pitchFamily="34" charset="0"/>
              </a:rPr>
              <a:t> L</a:t>
            </a:r>
            <a:r>
              <a:rPr lang="en-US" sz="2000" b="1" dirty="0">
                <a:solidFill>
                  <a:srgbClr val="0070C0"/>
                </a:solidFill>
                <a:latin typeface="Arial Narrow" panose="020B0606020202030204" pitchFamily="34" charset="0"/>
              </a:rPr>
              <a:t>.) seeds are widely recognized as a valuable functional food due to their high nutritional value and rich content of lipids, dietary fibers, proteins, and essential minerals. Their chemical composition makes them an important source of nutrients for human nutrition, while also providing a complex organic matrix for spectroscopic investigations.</a:t>
            </a:r>
          </a:p>
          <a:p>
            <a:pPr algn="just">
              <a:spcAft>
                <a:spcPts val="500"/>
              </a:spcAft>
            </a:pPr>
            <a:r>
              <a:rPr lang="en-US" sz="2000" b="1" dirty="0">
                <a:solidFill>
                  <a:srgbClr val="0070C0"/>
                </a:solidFill>
                <a:latin typeface="Arial Narrow" panose="020B0606020202030204" pitchFamily="34" charset="0"/>
              </a:rPr>
              <a:t>Laser-induced breakdown spectroscopy (</a:t>
            </a:r>
            <a:r>
              <a:rPr lang="en-US" sz="2000" b="1" i="1" dirty="0">
                <a:solidFill>
                  <a:srgbClr val="0070C0"/>
                </a:solidFill>
                <a:latin typeface="Arial Narrow" panose="020B0606020202030204" pitchFamily="34" charset="0"/>
              </a:rPr>
              <a:t>LIBS</a:t>
            </a:r>
            <a:r>
              <a:rPr lang="en-US" sz="2000" b="1" dirty="0">
                <a:solidFill>
                  <a:srgbClr val="0070C0"/>
                </a:solidFill>
                <a:latin typeface="Arial Narrow" panose="020B0606020202030204" pitchFamily="34" charset="0"/>
              </a:rPr>
              <a:t>) has emerged as a rapid, versatile, and minimally destructive analytical technique for direct multi-elemental analysis. The method requires little or no sample preparation, enables real-time measurements, and is suitable for the characterization of a wide range of biological and agricultural materials. However, the accuracy and reproducibility of </a:t>
            </a:r>
            <a:r>
              <a:rPr lang="en-US" sz="2000" b="1" i="1" dirty="0">
                <a:solidFill>
                  <a:srgbClr val="0070C0"/>
                </a:solidFill>
                <a:latin typeface="Arial Narrow" panose="020B0606020202030204" pitchFamily="34" charset="0"/>
              </a:rPr>
              <a:t>LIBS</a:t>
            </a:r>
            <a:r>
              <a:rPr lang="en-US" sz="2000" b="1" dirty="0">
                <a:solidFill>
                  <a:srgbClr val="0070C0"/>
                </a:solidFill>
                <a:latin typeface="Arial Narrow" panose="020B0606020202030204" pitchFamily="34" charset="0"/>
              </a:rPr>
              <a:t> measurements can be significantly affected by matrix effects. In flax seeds, the high lipid and fiber content creates a dense and heterogeneous matrix that influences laser–matter interaction, plasma formation, and the resulting emission spectra, making quantitative analysis more challenging.</a:t>
            </a:r>
          </a:p>
          <a:p>
            <a:pPr algn="just">
              <a:spcAft>
                <a:spcPts val="500"/>
              </a:spcAft>
            </a:pPr>
            <a:r>
              <a:rPr lang="en-US" sz="2000" b="1" dirty="0">
                <a:solidFill>
                  <a:srgbClr val="0070C0"/>
                </a:solidFill>
                <a:latin typeface="Arial Narrow" panose="020B0606020202030204" pitchFamily="34" charset="0"/>
              </a:rPr>
              <a:t>The aim of this study was to investigate the plasma characteristics and </a:t>
            </a:r>
            <a:r>
              <a:rPr lang="en-US" sz="2000" b="1" dirty="0" err="1">
                <a:solidFill>
                  <a:srgbClr val="0070C0"/>
                </a:solidFill>
                <a:latin typeface="Arial Narrow" panose="020B0606020202030204" pitchFamily="34" charset="0"/>
              </a:rPr>
              <a:t>multielemental</a:t>
            </a:r>
            <a:r>
              <a:rPr lang="en-US" sz="2000" b="1" dirty="0">
                <a:solidFill>
                  <a:srgbClr val="0070C0"/>
                </a:solidFill>
                <a:latin typeface="Arial Narrow" panose="020B0606020202030204" pitchFamily="34" charset="0"/>
              </a:rPr>
              <a:t> composition of flax seeds using </a:t>
            </a:r>
            <a:r>
              <a:rPr lang="en-US" sz="2000" b="1" i="1" dirty="0">
                <a:solidFill>
                  <a:srgbClr val="0070C0"/>
                </a:solidFill>
                <a:latin typeface="Arial Narrow" panose="020B0606020202030204" pitchFamily="34" charset="0"/>
              </a:rPr>
              <a:t>TEA CO₂ </a:t>
            </a:r>
            <a:r>
              <a:rPr lang="en-US" sz="2000" b="1" dirty="0">
                <a:solidFill>
                  <a:srgbClr val="0070C0"/>
                </a:solidFill>
                <a:latin typeface="Arial Narrow" panose="020B0606020202030204" pitchFamily="34" charset="0"/>
              </a:rPr>
              <a:t>laser-induced breakdown spectroscopy (</a:t>
            </a:r>
            <a:r>
              <a:rPr lang="en-US" sz="2000" b="1" i="1" dirty="0">
                <a:solidFill>
                  <a:srgbClr val="0070C0"/>
                </a:solidFill>
                <a:latin typeface="Arial Narrow" panose="020B0606020202030204" pitchFamily="34" charset="0"/>
              </a:rPr>
              <a:t>TEA CO₂ LIBS</a:t>
            </a:r>
            <a:r>
              <a:rPr lang="en-US" sz="2000" b="1" dirty="0">
                <a:solidFill>
                  <a:srgbClr val="0070C0"/>
                </a:solidFill>
                <a:latin typeface="Arial Narrow" panose="020B0606020202030204" pitchFamily="34" charset="0"/>
              </a:rPr>
              <a:t>). Particular emphasis was placed on plasma diagnostics, quantitative elemental determination, and evaluation of matrix effects. The analytical performance of the </a:t>
            </a:r>
            <a:r>
              <a:rPr lang="en-US" sz="2000" b="1" i="1" dirty="0">
                <a:solidFill>
                  <a:srgbClr val="0070C0"/>
                </a:solidFill>
                <a:latin typeface="Arial Narrow" panose="020B0606020202030204" pitchFamily="34" charset="0"/>
              </a:rPr>
              <a:t>LIBS</a:t>
            </a:r>
            <a:r>
              <a:rPr lang="en-US" sz="2000" b="1" dirty="0">
                <a:solidFill>
                  <a:srgbClr val="0070C0"/>
                </a:solidFill>
                <a:latin typeface="Arial Narrow" panose="020B0606020202030204" pitchFamily="34" charset="0"/>
              </a:rPr>
              <a:t> method was assessed by comparison with results obtained using inductively coupled plasma–optical emission spectrometry (</a:t>
            </a:r>
            <a:r>
              <a:rPr lang="en-US" sz="2000" b="1" i="1" dirty="0">
                <a:solidFill>
                  <a:srgbClr val="0070C0"/>
                </a:solidFill>
                <a:latin typeface="Arial Narrow" panose="020B0606020202030204" pitchFamily="34" charset="0"/>
              </a:rPr>
              <a:t>ICP–OES</a:t>
            </a:r>
            <a:r>
              <a:rPr lang="en-US" sz="2000" b="1" dirty="0">
                <a:solidFill>
                  <a:srgbClr val="0070C0"/>
                </a:solidFill>
                <a:latin typeface="Arial Narrow" panose="020B0606020202030204" pitchFamily="34" charset="0"/>
              </a:rPr>
              <a:t>), serving as a reference technique.</a:t>
            </a:r>
          </a:p>
        </p:txBody>
      </p:sp>
    </p:spTree>
    <p:extLst>
      <p:ext uri="{BB962C8B-B14F-4D97-AF65-F5344CB8AC3E}">
        <p14:creationId xmlns:p14="http://schemas.microsoft.com/office/powerpoint/2010/main" val="388207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F8E4"/>
        </a:solidFill>
        <a:effectLst/>
      </p:bgPr>
    </p:bg>
    <p:spTree>
      <p:nvGrpSpPr>
        <p:cNvPr id="1" name="">
          <a:extLst>
            <a:ext uri="{FF2B5EF4-FFF2-40B4-BE49-F238E27FC236}">
              <a16:creationId xmlns:a16="http://schemas.microsoft.com/office/drawing/2014/main" id="{B7CC7725-AC27-8C8C-4B2D-F55F25E8CC20}"/>
            </a:ext>
          </a:extLst>
        </p:cNvPr>
        <p:cNvGrpSpPr/>
        <p:nvPr/>
      </p:nvGrpSpPr>
      <p:grpSpPr>
        <a:xfrm>
          <a:off x="0" y="0"/>
          <a:ext cx="0" cy="0"/>
          <a:chOff x="0" y="0"/>
          <a:chExt cx="0" cy="0"/>
        </a:xfrm>
      </p:grpSpPr>
      <p:sp>
        <p:nvSpPr>
          <p:cNvPr id="8" name="AutoShape 10">
            <a:extLst>
              <a:ext uri="{FF2B5EF4-FFF2-40B4-BE49-F238E27FC236}">
                <a16:creationId xmlns:a16="http://schemas.microsoft.com/office/drawing/2014/main" id="{A7DB3B32-3372-14B3-3F0E-883B493B0F58}"/>
              </a:ext>
            </a:extLst>
          </p:cNvPr>
          <p:cNvSpPr>
            <a:spLocks noChangeArrowheads="1"/>
          </p:cNvSpPr>
          <p:nvPr/>
        </p:nvSpPr>
        <p:spPr bwMode="auto">
          <a:xfrm>
            <a:off x="67644" y="92749"/>
            <a:ext cx="12056712" cy="476726"/>
          </a:xfrm>
          <a:prstGeom prst="roundRect">
            <a:avLst>
              <a:gd name="adj" fmla="val 16667"/>
            </a:avLst>
          </a:prstGeom>
          <a:solidFill>
            <a:srgbClr val="33CC33"/>
          </a:solid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altLang="sl-SI" sz="2200" b="1" dirty="0">
                <a:solidFill>
                  <a:schemeClr val="bg1"/>
                </a:solidFill>
                <a:effectLst>
                  <a:outerShdw blurRad="38100" dist="38100" dir="2700000" algn="tl">
                    <a:srgbClr val="000000">
                      <a:alpha val="43137"/>
                    </a:srgbClr>
                  </a:outerShdw>
                </a:effectLst>
                <a:latin typeface="PF BeauSans Pro" panose="02000800000000020004" pitchFamily="2" charset="0"/>
                <a:cs typeface="Arial" panose="020B0604020202020204" pitchFamily="34" charset="0"/>
              </a:rPr>
              <a:t>Experimental</a:t>
            </a:r>
          </a:p>
        </p:txBody>
      </p:sp>
      <p:sp>
        <p:nvSpPr>
          <p:cNvPr id="2" name="TextBox 1">
            <a:extLst>
              <a:ext uri="{FF2B5EF4-FFF2-40B4-BE49-F238E27FC236}">
                <a16:creationId xmlns:a16="http://schemas.microsoft.com/office/drawing/2014/main" id="{34BC7100-534B-21D4-7FBE-7139237C887E}"/>
              </a:ext>
            </a:extLst>
          </p:cNvPr>
          <p:cNvSpPr txBox="1"/>
          <p:nvPr/>
        </p:nvSpPr>
        <p:spPr>
          <a:xfrm>
            <a:off x="67644" y="569475"/>
            <a:ext cx="12056712" cy="1323439"/>
          </a:xfrm>
          <a:prstGeom prst="rect">
            <a:avLst/>
          </a:prstGeom>
          <a:noFill/>
        </p:spPr>
        <p:txBody>
          <a:bodyPr wrap="square" rtlCol="0">
            <a:spAutoFit/>
          </a:bodyPr>
          <a:lstStyle/>
          <a:p>
            <a:pPr algn="just"/>
            <a:r>
              <a:rPr lang="en-US" sz="1600" b="1" dirty="0">
                <a:latin typeface="Arial Narrow" panose="020B0606020202030204" pitchFamily="34" charset="0"/>
              </a:rPr>
              <a:t>Flax (</a:t>
            </a:r>
            <a:r>
              <a:rPr lang="en-US" sz="1600" b="1" i="1" dirty="0">
                <a:latin typeface="Arial Narrow" panose="020B0606020202030204" pitchFamily="34" charset="0"/>
              </a:rPr>
              <a:t>Linum </a:t>
            </a:r>
            <a:r>
              <a:rPr lang="en-US" sz="1600" b="1" i="1" dirty="0" err="1">
                <a:latin typeface="Arial Narrow" panose="020B0606020202030204" pitchFamily="34" charset="0"/>
              </a:rPr>
              <a:t>usitatissimum</a:t>
            </a:r>
            <a:r>
              <a:rPr lang="en-US" sz="1600" b="1" i="1" dirty="0">
                <a:latin typeface="Arial Narrow" panose="020B0606020202030204" pitchFamily="34" charset="0"/>
              </a:rPr>
              <a:t> L</a:t>
            </a:r>
            <a:r>
              <a:rPr lang="en-US" sz="1600" b="1" dirty="0">
                <a:latin typeface="Arial Narrow" panose="020B0606020202030204" pitchFamily="34" charset="0"/>
              </a:rPr>
              <a:t>.) seeds were analyzed without additional chemical treatment. The samples were ground into a fine powder and compressed into cylindrical pellets (25 mm diameter, approximately 4 mm thickness) to ensure a homogeneous surface for </a:t>
            </a:r>
            <a:r>
              <a:rPr lang="en-US" sz="1600" b="1" i="1" dirty="0">
                <a:latin typeface="Arial Narrow" panose="020B0606020202030204" pitchFamily="34" charset="0"/>
              </a:rPr>
              <a:t>LIBS </a:t>
            </a:r>
            <a:r>
              <a:rPr lang="en-US" sz="1600" b="1" dirty="0">
                <a:latin typeface="Arial Narrow" panose="020B0606020202030204" pitchFamily="34" charset="0"/>
              </a:rPr>
              <a:t>measurements.</a:t>
            </a:r>
            <a:r>
              <a:rPr lang="sr-Cyrl-RS" sz="1600" b="1" dirty="0">
                <a:latin typeface="Arial Narrow" panose="020B0606020202030204" pitchFamily="34" charset="0"/>
              </a:rPr>
              <a:t> </a:t>
            </a:r>
          </a:p>
          <a:p>
            <a:pPr algn="just"/>
            <a:r>
              <a:rPr lang="en-US" sz="1600" b="1" dirty="0">
                <a:latin typeface="Arial Narrow" panose="020B0606020202030204" pitchFamily="34" charset="0"/>
              </a:rPr>
              <a:t>The elemental composition of flax seeds was independently determined by inductively coupled plasma–optical emission spectrometry (</a:t>
            </a:r>
            <a:r>
              <a:rPr lang="en-US" sz="1600" b="1" i="1" dirty="0">
                <a:latin typeface="Arial Narrow" panose="020B0606020202030204" pitchFamily="34" charset="0"/>
              </a:rPr>
              <a:t>ICP–OES</a:t>
            </a:r>
            <a:r>
              <a:rPr lang="en-US" sz="1600" b="1" dirty="0">
                <a:latin typeface="Arial Narrow" panose="020B0606020202030204" pitchFamily="34" charset="0"/>
              </a:rPr>
              <a:t>). Prior to </a:t>
            </a:r>
            <a:r>
              <a:rPr lang="en-US" sz="1600" b="1" i="1" dirty="0">
                <a:latin typeface="Arial Narrow" panose="020B0606020202030204" pitchFamily="34" charset="0"/>
              </a:rPr>
              <a:t>ICP–OES </a:t>
            </a:r>
            <a:r>
              <a:rPr lang="en-US" sz="1600" b="1" dirty="0">
                <a:latin typeface="Arial Narrow" panose="020B0606020202030204" pitchFamily="34" charset="0"/>
              </a:rPr>
              <a:t>analysis, samples underwent microwave-assisted acid digestion. The obtained elemental concentrations were used as reference values for the validation of </a:t>
            </a:r>
            <a:r>
              <a:rPr lang="en-US" sz="1600" b="1" i="1" dirty="0">
                <a:latin typeface="Arial Narrow" panose="020B0606020202030204" pitchFamily="34" charset="0"/>
              </a:rPr>
              <a:t>LIBS</a:t>
            </a:r>
            <a:r>
              <a:rPr lang="en-US" sz="1600" b="1" dirty="0">
                <a:latin typeface="Arial Narrow" panose="020B0606020202030204" pitchFamily="34" charset="0"/>
              </a:rPr>
              <a:t> quantitative analysis.</a:t>
            </a:r>
            <a:endParaRPr lang="sr-Cyrl-RS" sz="1600" b="1" dirty="0">
              <a:latin typeface="Arial Narrow" panose="020B0606020202030204" pitchFamily="34" charset="0"/>
            </a:endParaRPr>
          </a:p>
        </p:txBody>
      </p:sp>
      <p:pic>
        <p:nvPicPr>
          <p:cNvPr id="3" name="Picture 2">
            <a:extLst>
              <a:ext uri="{FF2B5EF4-FFF2-40B4-BE49-F238E27FC236}">
                <a16:creationId xmlns:a16="http://schemas.microsoft.com/office/drawing/2014/main" id="{AA39851C-C59F-EE47-D2DB-B3632585E111}"/>
              </a:ext>
            </a:extLst>
          </p:cNvPr>
          <p:cNvPicPr>
            <a:picLocks noChangeAspect="1"/>
          </p:cNvPicPr>
          <p:nvPr/>
        </p:nvPicPr>
        <p:blipFill>
          <a:blip r:embed="rId2"/>
          <a:stretch>
            <a:fillRect/>
          </a:stretch>
        </p:blipFill>
        <p:spPr>
          <a:xfrm>
            <a:off x="6941847" y="1785800"/>
            <a:ext cx="5066597" cy="1113577"/>
          </a:xfrm>
          <a:prstGeom prst="rect">
            <a:avLst/>
          </a:prstGeom>
        </p:spPr>
      </p:pic>
      <p:sp>
        <p:nvSpPr>
          <p:cNvPr id="7" name="TextBox 6">
            <a:extLst>
              <a:ext uri="{FF2B5EF4-FFF2-40B4-BE49-F238E27FC236}">
                <a16:creationId xmlns:a16="http://schemas.microsoft.com/office/drawing/2014/main" id="{F168364E-EA61-751F-3DFF-AAF2E1A6BE2A}"/>
              </a:ext>
            </a:extLst>
          </p:cNvPr>
          <p:cNvSpPr txBox="1"/>
          <p:nvPr/>
        </p:nvSpPr>
        <p:spPr>
          <a:xfrm>
            <a:off x="6897650" y="2945751"/>
            <a:ext cx="5154989" cy="584775"/>
          </a:xfrm>
          <a:prstGeom prst="rect">
            <a:avLst/>
          </a:prstGeom>
          <a:noFill/>
        </p:spPr>
        <p:txBody>
          <a:bodyPr wrap="square" rtlCol="0">
            <a:spAutoFit/>
          </a:bodyPr>
          <a:lstStyle/>
          <a:p>
            <a:pPr algn="ctr"/>
            <a:r>
              <a:rPr lang="en-US" sz="1600" b="1" dirty="0">
                <a:solidFill>
                  <a:schemeClr val="accent2">
                    <a:lumMod val="50000"/>
                  </a:schemeClr>
                </a:solidFill>
                <a:latin typeface="Arial Narrow" panose="020B0606020202030204" pitchFamily="34" charset="0"/>
              </a:rPr>
              <a:t>Figure 1. Flax (</a:t>
            </a:r>
            <a:r>
              <a:rPr lang="en-US" sz="1600" b="1" i="1" dirty="0">
                <a:solidFill>
                  <a:schemeClr val="accent2">
                    <a:lumMod val="50000"/>
                  </a:schemeClr>
                </a:solidFill>
                <a:latin typeface="Arial Narrow" panose="020B0606020202030204" pitchFamily="34" charset="0"/>
              </a:rPr>
              <a:t>Linum </a:t>
            </a:r>
            <a:r>
              <a:rPr lang="en-US" sz="1600" b="1" i="1" dirty="0" err="1">
                <a:solidFill>
                  <a:schemeClr val="accent2">
                    <a:lumMod val="50000"/>
                  </a:schemeClr>
                </a:solidFill>
                <a:latin typeface="Arial Narrow" panose="020B0606020202030204" pitchFamily="34" charset="0"/>
              </a:rPr>
              <a:t>usitatissimum</a:t>
            </a:r>
            <a:r>
              <a:rPr lang="en-US" sz="1600" b="1" i="1" dirty="0">
                <a:solidFill>
                  <a:schemeClr val="accent2">
                    <a:lumMod val="50000"/>
                  </a:schemeClr>
                </a:solidFill>
                <a:latin typeface="Arial Narrow" panose="020B0606020202030204" pitchFamily="34" charset="0"/>
              </a:rPr>
              <a:t> L</a:t>
            </a:r>
            <a:r>
              <a:rPr lang="en-US" sz="1600" b="1" dirty="0">
                <a:solidFill>
                  <a:schemeClr val="accent2">
                    <a:lumMod val="50000"/>
                  </a:schemeClr>
                </a:solidFill>
                <a:latin typeface="Arial Narrow" panose="020B0606020202030204" pitchFamily="34" charset="0"/>
              </a:rPr>
              <a:t>.) samples: (a) plant, (b) seeds, (c) ground material, (d) </a:t>
            </a:r>
            <a:r>
              <a:rPr lang="en-US" sz="1600" b="1" i="1" dirty="0">
                <a:solidFill>
                  <a:schemeClr val="accent2">
                    <a:lumMod val="50000"/>
                  </a:schemeClr>
                </a:solidFill>
                <a:latin typeface="Arial Narrow" panose="020B0606020202030204" pitchFamily="34" charset="0"/>
              </a:rPr>
              <a:t>LIBS</a:t>
            </a:r>
            <a:r>
              <a:rPr lang="en-US" sz="1600" b="1" dirty="0">
                <a:solidFill>
                  <a:schemeClr val="accent2">
                    <a:lumMod val="50000"/>
                  </a:schemeClr>
                </a:solidFill>
                <a:latin typeface="Arial Narrow" panose="020B0606020202030204" pitchFamily="34" charset="0"/>
              </a:rPr>
              <a:t> pellet.</a:t>
            </a:r>
          </a:p>
        </p:txBody>
      </p:sp>
      <p:pic>
        <p:nvPicPr>
          <p:cNvPr id="9" name="Picture 8">
            <a:extLst>
              <a:ext uri="{FF2B5EF4-FFF2-40B4-BE49-F238E27FC236}">
                <a16:creationId xmlns:a16="http://schemas.microsoft.com/office/drawing/2014/main" id="{9339F4D4-3529-B380-949F-CE5158BFECC5}"/>
              </a:ext>
            </a:extLst>
          </p:cNvPr>
          <p:cNvPicPr>
            <a:picLocks noChangeAspect="1"/>
          </p:cNvPicPr>
          <p:nvPr/>
        </p:nvPicPr>
        <p:blipFill>
          <a:blip r:embed="rId3"/>
          <a:stretch>
            <a:fillRect/>
          </a:stretch>
        </p:blipFill>
        <p:spPr>
          <a:xfrm>
            <a:off x="80477" y="5809239"/>
            <a:ext cx="8919144" cy="923636"/>
          </a:xfrm>
          <a:prstGeom prst="rect">
            <a:avLst/>
          </a:prstGeom>
        </p:spPr>
      </p:pic>
      <p:sp>
        <p:nvSpPr>
          <p:cNvPr id="10" name="TextBox 9">
            <a:extLst>
              <a:ext uri="{FF2B5EF4-FFF2-40B4-BE49-F238E27FC236}">
                <a16:creationId xmlns:a16="http://schemas.microsoft.com/office/drawing/2014/main" id="{4F01DE92-8B80-97EB-FC34-DB9F99AFF1D5}"/>
              </a:ext>
            </a:extLst>
          </p:cNvPr>
          <p:cNvSpPr txBox="1"/>
          <p:nvPr/>
        </p:nvSpPr>
        <p:spPr>
          <a:xfrm>
            <a:off x="67643" y="1922209"/>
            <a:ext cx="675829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LIBS measurements were performed under ambient atmospheric conditions using a transversely excited atmospheric </a:t>
            </a:r>
            <a:r>
              <a:rPr kumimoji="0" lang="en-US" sz="16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TEA CO₂ </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laser operating at 10.6 </a:t>
            </a:r>
            <a:r>
              <a:rPr kumimoji="0" lang="en-US" sz="16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μm</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wavelength, 150 </a:t>
            </a:r>
            <a:r>
              <a:rPr kumimoji="0" lang="en-US" sz="16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mJ</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pulse energy, and 1 Hz repetition rate. The laser pulse exhibits a characteristic dual temporal structure consisting of a short high-intensity peak followed by a longer-duration tail, which strongly affects plasma generation and evolution.</a:t>
            </a:r>
            <a:endParaRPr kumimoji="0" lang="sr-Cyrl-R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 name="TextBox 10">
            <a:extLst>
              <a:ext uri="{FF2B5EF4-FFF2-40B4-BE49-F238E27FC236}">
                <a16:creationId xmlns:a16="http://schemas.microsoft.com/office/drawing/2014/main" id="{05356CFF-ABCE-BDE9-EC4B-984035836E65}"/>
              </a:ext>
            </a:extLst>
          </p:cNvPr>
          <p:cNvSpPr txBox="1"/>
          <p:nvPr/>
        </p:nvSpPr>
        <p:spPr>
          <a:xfrm>
            <a:off x="70850" y="5444020"/>
            <a:ext cx="574280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sr-Latn-RS" sz="1600" b="1" i="0" u="none" strike="noStrike" kern="1200" cap="none" spc="0" normalizeH="0" baseline="0" noProof="0" dirty="0">
                <a:ln>
                  <a:noFill/>
                </a:ln>
                <a:solidFill>
                  <a:schemeClr val="accent2">
                    <a:lumMod val="50000"/>
                  </a:schemeClr>
                </a:solidFill>
                <a:effectLst/>
                <a:uLnTx/>
                <a:uFillTx/>
                <a:latin typeface="Arial Narrow" panose="020B0606020202030204" pitchFamily="34" charset="0"/>
                <a:cs typeface="Arial" panose="020B0604020202020204" pitchFamily="34" charset="0"/>
              </a:rPr>
              <a:t>Table</a:t>
            </a:r>
            <a:r>
              <a:rPr kumimoji="0" lang="sr-Cyrl-RS" altLang="sr-Latn-RS" sz="1600" b="1" i="0" u="none" strike="noStrike" kern="1200" cap="none" spc="0" normalizeH="0" baseline="0" noProof="0" dirty="0">
                <a:ln>
                  <a:noFill/>
                </a:ln>
                <a:solidFill>
                  <a:schemeClr val="accent2">
                    <a:lumMod val="50000"/>
                  </a:schemeClr>
                </a:solidFill>
                <a:effectLst/>
                <a:uLnTx/>
                <a:uFillTx/>
                <a:latin typeface="Arial Narrow" panose="020B0606020202030204" pitchFamily="34" charset="0"/>
                <a:cs typeface="Arial" panose="020B0604020202020204" pitchFamily="34" charset="0"/>
              </a:rPr>
              <a:t> 1:</a:t>
            </a:r>
            <a:r>
              <a:rPr kumimoji="0" lang="en-US" altLang="sr-Latn-RS" sz="1600" b="1" i="0" u="none" strike="noStrike" kern="1200" cap="none" spc="0" normalizeH="0" baseline="0" noProof="0" dirty="0">
                <a:ln>
                  <a:noFill/>
                </a:ln>
                <a:solidFill>
                  <a:schemeClr val="accent2">
                    <a:lumMod val="50000"/>
                  </a:schemeClr>
                </a:solidFill>
                <a:effectLst/>
                <a:uLnTx/>
                <a:uFillTx/>
                <a:latin typeface="Arial Narrow" panose="020B0606020202030204" pitchFamily="34" charset="0"/>
                <a:cs typeface="Arial" panose="020B0604020202020204" pitchFamily="34" charset="0"/>
              </a:rPr>
              <a:t> Elemental composition of flax seeds determined by </a:t>
            </a:r>
            <a:r>
              <a:rPr kumimoji="0" lang="en-US" altLang="sr-Latn-RS" sz="1600" b="1" i="1" u="none" strike="noStrike" kern="1200" cap="none" spc="0" normalizeH="0" baseline="0" noProof="0" dirty="0">
                <a:ln>
                  <a:noFill/>
                </a:ln>
                <a:solidFill>
                  <a:schemeClr val="accent2">
                    <a:lumMod val="50000"/>
                  </a:schemeClr>
                </a:solidFill>
                <a:effectLst/>
                <a:uLnTx/>
                <a:uFillTx/>
                <a:latin typeface="Arial Narrow" panose="020B0606020202030204" pitchFamily="34" charset="0"/>
                <a:cs typeface="Arial" panose="020B0604020202020204" pitchFamily="34" charset="0"/>
              </a:rPr>
              <a:t>ICP–OES</a:t>
            </a:r>
            <a:r>
              <a:rPr kumimoji="0" lang="en-US" altLang="sr-Latn-RS" sz="1600" b="1" i="0" u="none" strike="noStrike" kern="1200" cap="none" spc="0" normalizeH="0" baseline="0" noProof="0" dirty="0">
                <a:ln>
                  <a:noFill/>
                </a:ln>
                <a:solidFill>
                  <a:schemeClr val="accent2">
                    <a:lumMod val="50000"/>
                  </a:schemeClr>
                </a:solidFill>
                <a:effectLst/>
                <a:uLnTx/>
                <a:uFillTx/>
                <a:latin typeface="Arial Narrow" panose="020B0606020202030204" pitchFamily="34" charset="0"/>
                <a:cs typeface="Arial" panose="020B0604020202020204" pitchFamily="34" charset="0"/>
              </a:rPr>
              <a:t>.</a:t>
            </a:r>
            <a:endParaRPr kumimoji="0" lang="sr-Latn-RS" altLang="sr-Latn-RS" sz="1600" b="1" i="0" u="none" strike="noStrike" kern="1200" cap="none" spc="0" normalizeH="0" baseline="0" noProof="0" dirty="0">
              <a:ln>
                <a:noFill/>
              </a:ln>
              <a:solidFill>
                <a:schemeClr val="accent2">
                  <a:lumMod val="50000"/>
                </a:schemeClr>
              </a:solidFill>
              <a:effectLst/>
              <a:uLnTx/>
              <a:uFillTx/>
              <a:latin typeface="Arial Narrow" panose="020B0606020202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430AA2D-60CB-F57B-D52B-43D6CC807C08}"/>
              </a:ext>
            </a:extLst>
          </p:cNvPr>
          <p:cNvPicPr>
            <a:picLocks noChangeAspect="1"/>
          </p:cNvPicPr>
          <p:nvPr/>
        </p:nvPicPr>
        <p:blipFill>
          <a:blip r:embed="rId4"/>
          <a:stretch>
            <a:fillRect/>
          </a:stretch>
        </p:blipFill>
        <p:spPr>
          <a:xfrm>
            <a:off x="9057373" y="3530526"/>
            <a:ext cx="3054150" cy="2453721"/>
          </a:xfrm>
          <a:prstGeom prst="rect">
            <a:avLst/>
          </a:prstGeom>
        </p:spPr>
      </p:pic>
      <p:sp>
        <p:nvSpPr>
          <p:cNvPr id="13" name="TextBox 12">
            <a:extLst>
              <a:ext uri="{FF2B5EF4-FFF2-40B4-BE49-F238E27FC236}">
                <a16:creationId xmlns:a16="http://schemas.microsoft.com/office/drawing/2014/main" id="{C00B0628-D56B-3EF5-BD15-61CE92E0AD90}"/>
              </a:ext>
            </a:extLst>
          </p:cNvPr>
          <p:cNvSpPr txBox="1"/>
          <p:nvPr/>
        </p:nvSpPr>
        <p:spPr>
          <a:xfrm>
            <a:off x="80476" y="3476049"/>
            <a:ext cx="8640011"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laser beam was focused onto the pellet surface, and the emitted plasma radiation was collected using a fiber-coupled </a:t>
            </a:r>
            <a:r>
              <a:rPr kumimoji="0" lang="en-US" sz="16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CCD</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spectrometer. During measurements, the sample was continuously translated to expose a fresh surface for each laser shot and reduce the influence of crater formation.</a:t>
            </a:r>
            <a:endParaRPr kumimoji="0" lang="sr-Cyrl-R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Plasma composition and thermodynamic parameters were additionally investigated using numerical equilibrium plasma simulations under the assumption of local thermodynamic equilibrium </a:t>
            </a:r>
            <a:r>
              <a:rPr kumimoji="0" lang="en-US" sz="16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(LTE</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The model included iterative Saha-based calculations of ionization balance and electron density, enabling comparison with experimentally determined plasma characteristics.</a:t>
            </a:r>
            <a:endParaRPr kumimoji="0" lang="sr-Latn-R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4" name="TextBox 13">
            <a:extLst>
              <a:ext uri="{FF2B5EF4-FFF2-40B4-BE49-F238E27FC236}">
                <a16:creationId xmlns:a16="http://schemas.microsoft.com/office/drawing/2014/main" id="{B1C7C0B5-24EB-C330-4DE7-D881749FDF9A}"/>
              </a:ext>
            </a:extLst>
          </p:cNvPr>
          <p:cNvSpPr txBox="1"/>
          <p:nvPr/>
        </p:nvSpPr>
        <p:spPr>
          <a:xfrm>
            <a:off x="9009246" y="5978497"/>
            <a:ext cx="316965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altLang="sr-Latn-RS" sz="1600" b="1" i="0" u="none" strike="noStrike" kern="1200" cap="none" spc="0" normalizeH="0" baseline="0" noProof="0" dirty="0">
                <a:ln>
                  <a:noFill/>
                </a:ln>
                <a:solidFill>
                  <a:schemeClr val="accent2">
                    <a:lumMod val="50000"/>
                  </a:schemeClr>
                </a:solidFill>
                <a:effectLst/>
                <a:uLnTx/>
                <a:uFillTx/>
                <a:latin typeface="Arial Narrow" panose="020B0606020202030204" pitchFamily="34" charset="0"/>
                <a:cs typeface="Arial" panose="020B0604020202020204" pitchFamily="34" charset="0"/>
              </a:rPr>
              <a:t>Figure </a:t>
            </a:r>
            <a:r>
              <a:rPr kumimoji="0" lang="sr-Cyrl-RS" altLang="sr-Latn-RS" sz="1600" b="1" i="0" u="none" strike="noStrike" kern="1200" cap="none" spc="0" normalizeH="0" baseline="0" noProof="0" dirty="0">
                <a:ln>
                  <a:noFill/>
                </a:ln>
                <a:solidFill>
                  <a:schemeClr val="accent2">
                    <a:lumMod val="50000"/>
                  </a:schemeClr>
                </a:solidFill>
                <a:effectLst/>
                <a:uLnTx/>
                <a:uFillTx/>
                <a:latin typeface="Arial Narrow" panose="020B0606020202030204" pitchFamily="34" charset="0"/>
                <a:cs typeface="Arial" panose="020B0604020202020204" pitchFamily="34" charset="0"/>
              </a:rPr>
              <a:t>2</a:t>
            </a:r>
            <a:r>
              <a:rPr kumimoji="0" lang="sr-Latn-RS" altLang="sr-Latn-RS" sz="1600" b="1" i="0" u="none" strike="noStrike" kern="1200" cap="none" spc="0" normalizeH="0" baseline="0" noProof="0" dirty="0">
                <a:ln>
                  <a:noFill/>
                </a:ln>
                <a:solidFill>
                  <a:schemeClr val="accent2">
                    <a:lumMod val="50000"/>
                  </a:schemeClr>
                </a:solidFill>
                <a:effectLst/>
                <a:uLnTx/>
                <a:uFillTx/>
                <a:latin typeface="Arial Narrow" panose="020B0606020202030204" pitchFamily="34" charset="0"/>
                <a:cs typeface="Arial" panose="020B0604020202020204" pitchFamily="34" charset="0"/>
              </a:rPr>
              <a:t>. Temporal profile of </a:t>
            </a:r>
            <a:r>
              <a:rPr kumimoji="0" lang="sr-Latn-RS" altLang="sr-Latn-RS" sz="1600" b="1" i="1" u="none" strike="noStrike" kern="1200" cap="none" spc="0" normalizeH="0" baseline="0" noProof="0" dirty="0">
                <a:ln>
                  <a:noFill/>
                </a:ln>
                <a:solidFill>
                  <a:schemeClr val="accent2">
                    <a:lumMod val="50000"/>
                  </a:schemeClr>
                </a:solidFill>
                <a:effectLst/>
                <a:uLnTx/>
                <a:uFillTx/>
                <a:latin typeface="Arial Narrow" panose="020B0606020202030204" pitchFamily="34" charset="0"/>
                <a:cs typeface="Arial" panose="020B0604020202020204" pitchFamily="34" charset="0"/>
              </a:rPr>
              <a:t>TEA CO₂ </a:t>
            </a:r>
            <a:r>
              <a:rPr kumimoji="0" lang="sr-Latn-RS" altLang="sr-Latn-RS" sz="1600" b="1" i="0" u="none" strike="noStrike" kern="1200" cap="none" spc="0" normalizeH="0" baseline="0" noProof="0" dirty="0">
                <a:ln>
                  <a:noFill/>
                </a:ln>
                <a:solidFill>
                  <a:schemeClr val="accent2">
                    <a:lumMod val="50000"/>
                  </a:schemeClr>
                </a:solidFill>
                <a:effectLst/>
                <a:uLnTx/>
                <a:uFillTx/>
                <a:latin typeface="Arial Narrow" panose="020B0606020202030204" pitchFamily="34" charset="0"/>
                <a:cs typeface="Arial" panose="020B0604020202020204" pitchFamily="34" charset="0"/>
              </a:rPr>
              <a:t>laser pulse</a:t>
            </a:r>
          </a:p>
        </p:txBody>
      </p:sp>
    </p:spTree>
    <p:extLst>
      <p:ext uri="{BB962C8B-B14F-4D97-AF65-F5344CB8AC3E}">
        <p14:creationId xmlns:p14="http://schemas.microsoft.com/office/powerpoint/2010/main" val="323417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a:extLst>
            <a:ext uri="{FF2B5EF4-FFF2-40B4-BE49-F238E27FC236}">
              <a16:creationId xmlns:a16="http://schemas.microsoft.com/office/drawing/2014/main" id="{E1EE15AB-D2F4-36F6-0AB3-B182914A5B16}"/>
            </a:ext>
          </a:extLst>
        </p:cNvPr>
        <p:cNvGrpSpPr/>
        <p:nvPr/>
      </p:nvGrpSpPr>
      <p:grpSpPr>
        <a:xfrm>
          <a:off x="0" y="0"/>
          <a:ext cx="0" cy="0"/>
          <a:chOff x="0" y="0"/>
          <a:chExt cx="0" cy="0"/>
        </a:xfrm>
      </p:grpSpPr>
      <p:sp>
        <p:nvSpPr>
          <p:cNvPr id="8" name="AutoShape 10">
            <a:extLst>
              <a:ext uri="{FF2B5EF4-FFF2-40B4-BE49-F238E27FC236}">
                <a16:creationId xmlns:a16="http://schemas.microsoft.com/office/drawing/2014/main" id="{DF4043DD-F7BE-828E-B46D-08E22FFF75BC}"/>
              </a:ext>
            </a:extLst>
          </p:cNvPr>
          <p:cNvSpPr>
            <a:spLocks noChangeArrowheads="1"/>
          </p:cNvSpPr>
          <p:nvPr/>
        </p:nvSpPr>
        <p:spPr bwMode="auto">
          <a:xfrm>
            <a:off x="67644" y="198627"/>
            <a:ext cx="12056712" cy="476726"/>
          </a:xfrm>
          <a:prstGeom prst="roundRect">
            <a:avLst>
              <a:gd name="adj" fmla="val 16667"/>
            </a:avLst>
          </a:prstGeom>
          <a:solidFill>
            <a:schemeClr val="accent5">
              <a:lumMod val="75000"/>
            </a:schemeClr>
          </a:solid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altLang="sl-SI" sz="2200" b="1" dirty="0">
                <a:solidFill>
                  <a:schemeClr val="bg1"/>
                </a:solidFill>
                <a:effectLst>
                  <a:outerShdw blurRad="38100" dist="38100" dir="2700000" algn="tl">
                    <a:srgbClr val="000000">
                      <a:alpha val="43137"/>
                    </a:srgbClr>
                  </a:outerShdw>
                </a:effectLst>
                <a:latin typeface="PF BeauSans Pro" panose="02000800000000020004" pitchFamily="2" charset="0"/>
                <a:cs typeface="Arial" panose="020B0604020202020204" pitchFamily="34" charset="0"/>
              </a:rPr>
              <a:t>Results and discussions</a:t>
            </a:r>
          </a:p>
        </p:txBody>
      </p:sp>
      <p:pic>
        <p:nvPicPr>
          <p:cNvPr id="2" name="Picture 1">
            <a:extLst>
              <a:ext uri="{FF2B5EF4-FFF2-40B4-BE49-F238E27FC236}">
                <a16:creationId xmlns:a16="http://schemas.microsoft.com/office/drawing/2014/main" id="{C6AB4354-B8A2-E570-24A0-A9DA8F8616D1}"/>
              </a:ext>
            </a:extLst>
          </p:cNvPr>
          <p:cNvPicPr>
            <a:picLocks noChangeAspect="1"/>
          </p:cNvPicPr>
          <p:nvPr/>
        </p:nvPicPr>
        <p:blipFill>
          <a:blip r:embed="rId3"/>
          <a:stretch>
            <a:fillRect/>
          </a:stretch>
        </p:blipFill>
        <p:spPr>
          <a:xfrm>
            <a:off x="3858968" y="806715"/>
            <a:ext cx="8284637" cy="2128943"/>
          </a:xfrm>
          <a:prstGeom prst="rect">
            <a:avLst/>
          </a:prstGeom>
        </p:spPr>
      </p:pic>
      <p:pic>
        <p:nvPicPr>
          <p:cNvPr id="3" name="Picture 2">
            <a:extLst>
              <a:ext uri="{FF2B5EF4-FFF2-40B4-BE49-F238E27FC236}">
                <a16:creationId xmlns:a16="http://schemas.microsoft.com/office/drawing/2014/main" id="{F38326B8-AF26-E771-E8B1-CE5FBA48C691}"/>
              </a:ext>
            </a:extLst>
          </p:cNvPr>
          <p:cNvPicPr>
            <a:picLocks noChangeAspect="1"/>
          </p:cNvPicPr>
          <p:nvPr/>
        </p:nvPicPr>
        <p:blipFill>
          <a:blip r:embed="rId4"/>
          <a:stretch>
            <a:fillRect/>
          </a:stretch>
        </p:blipFill>
        <p:spPr>
          <a:xfrm>
            <a:off x="67644" y="4173676"/>
            <a:ext cx="6169527" cy="2191845"/>
          </a:xfrm>
          <a:prstGeom prst="rect">
            <a:avLst/>
          </a:prstGeom>
        </p:spPr>
      </p:pic>
      <p:sp>
        <p:nvSpPr>
          <p:cNvPr id="4" name="TextBox 3">
            <a:extLst>
              <a:ext uri="{FF2B5EF4-FFF2-40B4-BE49-F238E27FC236}">
                <a16:creationId xmlns:a16="http://schemas.microsoft.com/office/drawing/2014/main" id="{D4661029-36A0-D033-60BE-D85E23E970D1}"/>
              </a:ext>
            </a:extLst>
          </p:cNvPr>
          <p:cNvSpPr txBox="1"/>
          <p:nvPr/>
        </p:nvSpPr>
        <p:spPr>
          <a:xfrm>
            <a:off x="6006163" y="2947827"/>
            <a:ext cx="4870383" cy="307777"/>
          </a:xfrm>
          <a:prstGeom prst="rect">
            <a:avLst/>
          </a:prstGeom>
          <a:noFill/>
        </p:spPr>
        <p:txBody>
          <a:bodyPr wrap="square" rtlCol="0">
            <a:spAutoFit/>
          </a:bodyPr>
          <a:lstStyle/>
          <a:p>
            <a:r>
              <a:rPr lang="en-US" sz="1400" b="1" dirty="0">
                <a:solidFill>
                  <a:schemeClr val="accent2">
                    <a:lumMod val="50000"/>
                  </a:schemeClr>
                </a:solidFill>
                <a:latin typeface="Arial Narrow" panose="020B0606020202030204" pitchFamily="34" charset="0"/>
              </a:rPr>
              <a:t>Figure 3. Selected LIBS spectral regions of flax seeds sample.</a:t>
            </a:r>
          </a:p>
        </p:txBody>
      </p:sp>
      <p:sp>
        <p:nvSpPr>
          <p:cNvPr id="5" name="TextBox 4">
            <a:extLst>
              <a:ext uri="{FF2B5EF4-FFF2-40B4-BE49-F238E27FC236}">
                <a16:creationId xmlns:a16="http://schemas.microsoft.com/office/drawing/2014/main" id="{AD69881D-C4DD-FD59-13B5-45CD7D6B6CD9}"/>
              </a:ext>
            </a:extLst>
          </p:cNvPr>
          <p:cNvSpPr txBox="1"/>
          <p:nvPr/>
        </p:nvSpPr>
        <p:spPr>
          <a:xfrm>
            <a:off x="-9356" y="6321350"/>
            <a:ext cx="6343048" cy="523220"/>
          </a:xfrm>
          <a:prstGeom prst="rect">
            <a:avLst/>
          </a:prstGeom>
          <a:noFill/>
        </p:spPr>
        <p:txBody>
          <a:bodyPr wrap="square" rtlCol="0">
            <a:spAutoFit/>
          </a:bodyPr>
          <a:lstStyle/>
          <a:p>
            <a:pPr algn="ctr"/>
            <a:r>
              <a:rPr lang="en-US" sz="1400" b="1" dirty="0">
                <a:solidFill>
                  <a:schemeClr val="accent2">
                    <a:lumMod val="50000"/>
                  </a:schemeClr>
                </a:solidFill>
                <a:latin typeface="Arial Narrow" panose="020B0606020202030204" pitchFamily="34" charset="0"/>
              </a:rPr>
              <a:t>Figure 4. Simulated number densities of plasma constituents for flax seed at 1 bar. Line styles indicate ionization stages (I–IV), and colors represent different elements.</a:t>
            </a:r>
          </a:p>
        </p:txBody>
      </p:sp>
      <p:sp>
        <p:nvSpPr>
          <p:cNvPr id="9" name="TextBox 8">
            <a:extLst>
              <a:ext uri="{FF2B5EF4-FFF2-40B4-BE49-F238E27FC236}">
                <a16:creationId xmlns:a16="http://schemas.microsoft.com/office/drawing/2014/main" id="{AB4214A4-9897-7514-3BAC-843DFB8F976D}"/>
              </a:ext>
            </a:extLst>
          </p:cNvPr>
          <p:cNvSpPr txBox="1"/>
          <p:nvPr/>
        </p:nvSpPr>
        <p:spPr>
          <a:xfrm>
            <a:off x="-1" y="684979"/>
            <a:ext cx="3858969" cy="3539430"/>
          </a:xfrm>
          <a:prstGeom prst="rect">
            <a:avLst/>
          </a:prstGeom>
          <a:noFill/>
        </p:spPr>
        <p:txBody>
          <a:bodyPr wrap="square" rtlCol="0">
            <a:spAutoFit/>
          </a:bodyPr>
          <a:lstStyle/>
          <a:p>
            <a:pPr algn="just"/>
            <a:r>
              <a:rPr lang="en-US" sz="1400" b="1" dirty="0">
                <a:solidFill>
                  <a:srgbClr val="7030A0"/>
                </a:solidFill>
                <a:latin typeface="Arial Narrow" panose="020B0606020202030204" pitchFamily="34" charset="0"/>
              </a:rPr>
              <a:t>Spectral characteristics and elemental identification</a:t>
            </a:r>
          </a:p>
          <a:p>
            <a:pPr algn="just"/>
            <a:r>
              <a:rPr lang="en-US" sz="1400" b="1" dirty="0">
                <a:solidFill>
                  <a:schemeClr val="accent6">
                    <a:lumMod val="75000"/>
                  </a:schemeClr>
                </a:solidFill>
                <a:latin typeface="Arial Narrow" panose="020B0606020202030204" pitchFamily="34" charset="0"/>
              </a:rPr>
              <a:t>Selected spectral regions of the </a:t>
            </a:r>
            <a:r>
              <a:rPr lang="en-US" sz="1400" b="1" i="1" dirty="0">
                <a:solidFill>
                  <a:schemeClr val="accent6">
                    <a:lumMod val="75000"/>
                  </a:schemeClr>
                </a:solidFill>
                <a:latin typeface="Arial Narrow" panose="020B0606020202030204" pitchFamily="34" charset="0"/>
              </a:rPr>
              <a:t>LIBS</a:t>
            </a:r>
            <a:r>
              <a:rPr lang="en-US" sz="1400" b="1" dirty="0">
                <a:solidFill>
                  <a:schemeClr val="accent6">
                    <a:lumMod val="75000"/>
                  </a:schemeClr>
                </a:solidFill>
                <a:latin typeface="Arial Narrow" panose="020B0606020202030204" pitchFamily="34" charset="0"/>
              </a:rPr>
              <a:t> spectra obtained from flax seed pellets are shown in Figure 3. The recorded spectra exhibit well-resolved emission lines corresponding to major and trace elements present in the sample matrix. The most intense lines originate from K, Ca, Mg, and Fe, confirming efficient plasma excitation under </a:t>
            </a:r>
            <a:r>
              <a:rPr lang="en-US" sz="1400" b="1" i="1" dirty="0">
                <a:solidFill>
                  <a:schemeClr val="accent6">
                    <a:lumMod val="75000"/>
                  </a:schemeClr>
                </a:solidFill>
                <a:latin typeface="Arial Narrow" panose="020B0606020202030204" pitchFamily="34" charset="0"/>
              </a:rPr>
              <a:t>TEA CO₂</a:t>
            </a:r>
            <a:r>
              <a:rPr lang="en-US" sz="1400" b="1" dirty="0">
                <a:solidFill>
                  <a:schemeClr val="accent6">
                    <a:lumMod val="75000"/>
                  </a:schemeClr>
                </a:solidFill>
                <a:latin typeface="Arial Narrow" panose="020B0606020202030204" pitchFamily="34" charset="0"/>
              </a:rPr>
              <a:t> laser conditions. In addition to the major constituents, several trace elements (e.g. Zn, Mn, Cu, and Sr) were also identified, demonstrating the </a:t>
            </a:r>
            <a:r>
              <a:rPr lang="en-US" sz="1400" b="1" dirty="0" err="1">
                <a:solidFill>
                  <a:schemeClr val="accent6">
                    <a:lumMod val="75000"/>
                  </a:schemeClr>
                </a:solidFill>
                <a:latin typeface="Arial Narrow" panose="020B0606020202030204" pitchFamily="34" charset="0"/>
              </a:rPr>
              <a:t>multielemental</a:t>
            </a:r>
            <a:r>
              <a:rPr lang="en-US" sz="1400" b="1" dirty="0">
                <a:solidFill>
                  <a:schemeClr val="accent6">
                    <a:lumMod val="75000"/>
                  </a:schemeClr>
                </a:solidFill>
                <a:latin typeface="Arial Narrow" panose="020B0606020202030204" pitchFamily="34" charset="0"/>
              </a:rPr>
              <a:t> capability of the method. No significant differences in spectral features were observed between repeated measurements, indicating good shot-to-shot reproducibility under optimized conditions.</a:t>
            </a:r>
          </a:p>
        </p:txBody>
      </p:sp>
      <p:sp>
        <p:nvSpPr>
          <p:cNvPr id="11" name="TextBox 10">
            <a:extLst>
              <a:ext uri="{FF2B5EF4-FFF2-40B4-BE49-F238E27FC236}">
                <a16:creationId xmlns:a16="http://schemas.microsoft.com/office/drawing/2014/main" id="{8BA8ACBF-F55E-A868-AF93-1948D42EED55}"/>
              </a:ext>
            </a:extLst>
          </p:cNvPr>
          <p:cNvSpPr txBox="1"/>
          <p:nvPr/>
        </p:nvSpPr>
        <p:spPr>
          <a:xfrm>
            <a:off x="3839719" y="3239780"/>
            <a:ext cx="8284637" cy="954107"/>
          </a:xfrm>
          <a:prstGeom prst="rect">
            <a:avLst/>
          </a:prstGeom>
          <a:noFill/>
        </p:spPr>
        <p:txBody>
          <a:bodyPr wrap="square" rtlCol="0">
            <a:spAutoFit/>
          </a:bodyPr>
          <a:lstStyle/>
          <a:p>
            <a:r>
              <a:rPr lang="en-US" sz="1400" b="1" dirty="0">
                <a:solidFill>
                  <a:srgbClr val="7030A0"/>
                </a:solidFill>
                <a:latin typeface="Arial Narrow" panose="020B0606020202030204" pitchFamily="34" charset="0"/>
              </a:rPr>
              <a:t>Plasma diagnostics and thermodynamic conditions</a:t>
            </a:r>
          </a:p>
          <a:p>
            <a:pPr algn="just"/>
            <a:r>
              <a:rPr lang="en-US" sz="1400" b="1" dirty="0">
                <a:solidFill>
                  <a:schemeClr val="accent6">
                    <a:lumMod val="75000"/>
                  </a:schemeClr>
                </a:solidFill>
                <a:latin typeface="Arial Narrow" panose="020B0606020202030204" pitchFamily="34" charset="0"/>
              </a:rPr>
              <a:t>Plasma characterization revealed an average temperature of approximately 11,000 K and an electron density of 5 × 10¹⁶ cm⁻³, indicating the formation of a hot and dense plasma suitable for efficient atomization and ionization. These parameters satisfy </a:t>
            </a:r>
            <a:r>
              <a:rPr lang="en-US" sz="1400" b="1" i="1" dirty="0">
                <a:solidFill>
                  <a:schemeClr val="accent6">
                    <a:lumMod val="75000"/>
                  </a:schemeClr>
                </a:solidFill>
                <a:latin typeface="Arial Narrow" panose="020B0606020202030204" pitchFamily="34" charset="0"/>
              </a:rPr>
              <a:t>LTE</a:t>
            </a:r>
            <a:r>
              <a:rPr lang="en-US" sz="1400" b="1" dirty="0">
                <a:solidFill>
                  <a:schemeClr val="accent6">
                    <a:lumMod val="75000"/>
                  </a:schemeClr>
                </a:solidFill>
                <a:latin typeface="Arial Narrow" panose="020B0606020202030204" pitchFamily="34" charset="0"/>
              </a:rPr>
              <a:t> conditions and support reliable equilibrium plasma modeling.</a:t>
            </a:r>
          </a:p>
        </p:txBody>
      </p:sp>
      <p:sp>
        <p:nvSpPr>
          <p:cNvPr id="12" name="TextBox 11">
            <a:extLst>
              <a:ext uri="{FF2B5EF4-FFF2-40B4-BE49-F238E27FC236}">
                <a16:creationId xmlns:a16="http://schemas.microsoft.com/office/drawing/2014/main" id="{4ED07B67-AA04-C0C9-891D-13CAFAFFFF2E}"/>
              </a:ext>
            </a:extLst>
          </p:cNvPr>
          <p:cNvSpPr txBox="1"/>
          <p:nvPr/>
        </p:nvSpPr>
        <p:spPr>
          <a:xfrm>
            <a:off x="6256420" y="4186986"/>
            <a:ext cx="5887186" cy="2462213"/>
          </a:xfrm>
          <a:prstGeom prst="rect">
            <a:avLst/>
          </a:prstGeom>
          <a:noFill/>
        </p:spPr>
        <p:txBody>
          <a:bodyPr wrap="square" rtlCol="0">
            <a:spAutoFit/>
          </a:bodyPr>
          <a:lstStyle/>
          <a:p>
            <a:pPr algn="just"/>
            <a:r>
              <a:rPr lang="en-US" sz="1400" b="1" dirty="0">
                <a:solidFill>
                  <a:srgbClr val="7030A0"/>
                </a:solidFill>
                <a:latin typeface="Arial Narrow" panose="020B0606020202030204" pitchFamily="34" charset="0"/>
              </a:rPr>
              <a:t>Numerical modeling of plasma composition</a:t>
            </a:r>
          </a:p>
          <a:p>
            <a:pPr algn="just"/>
            <a:r>
              <a:rPr lang="en-US" sz="1400" b="1" dirty="0">
                <a:solidFill>
                  <a:schemeClr val="accent6">
                    <a:lumMod val="75000"/>
                  </a:schemeClr>
                </a:solidFill>
                <a:latin typeface="Arial Narrow" panose="020B0606020202030204" pitchFamily="34" charset="0"/>
              </a:rPr>
              <a:t>To further investigate plasma behavior under experimental conditions, numerical equilibrium calculations were performed for flax seed composition over a temperature range of 5,000–20,000 K. The results are presented in Figure 4, showing the evolution of species concentrations as a function of temperature.</a:t>
            </a:r>
          </a:p>
          <a:p>
            <a:pPr algn="just"/>
            <a:r>
              <a:rPr lang="sr-Cyrl-RS" sz="1400" b="1" dirty="0">
                <a:solidFill>
                  <a:schemeClr val="accent6">
                    <a:lumMod val="75000"/>
                  </a:schemeClr>
                </a:solidFill>
                <a:latin typeface="Arial Narrow" panose="020B0606020202030204" pitchFamily="34" charset="0"/>
              </a:rPr>
              <a:t>Т</a:t>
            </a:r>
            <a:r>
              <a:rPr lang="en-US" sz="1400" b="1" dirty="0">
                <a:solidFill>
                  <a:schemeClr val="accent6">
                    <a:lumMod val="75000"/>
                  </a:schemeClr>
                </a:solidFill>
                <a:latin typeface="Arial Narrow" panose="020B0606020202030204" pitchFamily="34" charset="0"/>
              </a:rPr>
              <a:t>he simulations show a progressive transition from neutral atoms to singly ionized species with increasing temperature. At intermediate temperatures (7,000–15,000 K), carbon ionization is the main contributor to electron density, while at higher temperatures (&gt;15,000 K), ionization of light elements (H, O, and N) becomes significant. Potassium acts as the dominant electron donor at lower temperatures due to its low ionization potential.</a:t>
            </a:r>
          </a:p>
        </p:txBody>
      </p:sp>
    </p:spTree>
    <p:extLst>
      <p:ext uri="{BB962C8B-B14F-4D97-AF65-F5344CB8AC3E}">
        <p14:creationId xmlns:p14="http://schemas.microsoft.com/office/powerpoint/2010/main" val="129129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4F6"/>
        </a:solidFill>
        <a:effectLst/>
      </p:bgPr>
    </p:bg>
    <p:spTree>
      <p:nvGrpSpPr>
        <p:cNvPr id="1" name="">
          <a:extLst>
            <a:ext uri="{FF2B5EF4-FFF2-40B4-BE49-F238E27FC236}">
              <a16:creationId xmlns:a16="http://schemas.microsoft.com/office/drawing/2014/main" id="{421D3021-1243-17C1-BD3F-D37B91AE3828}"/>
            </a:ext>
          </a:extLst>
        </p:cNvPr>
        <p:cNvGrpSpPr/>
        <p:nvPr/>
      </p:nvGrpSpPr>
      <p:grpSpPr>
        <a:xfrm>
          <a:off x="0" y="0"/>
          <a:ext cx="0" cy="0"/>
          <a:chOff x="0" y="0"/>
          <a:chExt cx="0" cy="0"/>
        </a:xfrm>
      </p:grpSpPr>
      <p:sp>
        <p:nvSpPr>
          <p:cNvPr id="8" name="AutoShape 10">
            <a:extLst>
              <a:ext uri="{FF2B5EF4-FFF2-40B4-BE49-F238E27FC236}">
                <a16:creationId xmlns:a16="http://schemas.microsoft.com/office/drawing/2014/main" id="{36A7FFAE-660F-43B8-EC28-059AF3EF26C7}"/>
              </a:ext>
            </a:extLst>
          </p:cNvPr>
          <p:cNvSpPr>
            <a:spLocks noChangeArrowheads="1"/>
          </p:cNvSpPr>
          <p:nvPr/>
        </p:nvSpPr>
        <p:spPr bwMode="auto">
          <a:xfrm>
            <a:off x="67644" y="198627"/>
            <a:ext cx="12056712" cy="476726"/>
          </a:xfrm>
          <a:prstGeom prst="roundRect">
            <a:avLst>
              <a:gd name="adj" fmla="val 16667"/>
            </a:avLst>
          </a:prstGeom>
          <a:solidFill>
            <a:schemeClr val="accent5">
              <a:lumMod val="75000"/>
            </a:schemeClr>
          </a:solid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altLang="sl-SI" sz="2200" b="1" dirty="0">
                <a:solidFill>
                  <a:schemeClr val="bg1"/>
                </a:solidFill>
                <a:effectLst>
                  <a:outerShdw blurRad="38100" dist="38100" dir="2700000" algn="tl">
                    <a:srgbClr val="000000">
                      <a:alpha val="43137"/>
                    </a:srgbClr>
                  </a:outerShdw>
                </a:effectLst>
                <a:latin typeface="PF BeauSans Pro" panose="02000800000000020004" pitchFamily="2" charset="0"/>
                <a:cs typeface="Arial" panose="020B0604020202020204" pitchFamily="34" charset="0"/>
              </a:rPr>
              <a:t>Conclusions</a:t>
            </a:r>
          </a:p>
        </p:txBody>
      </p:sp>
      <p:sp>
        <p:nvSpPr>
          <p:cNvPr id="2" name="TextBox 1">
            <a:extLst>
              <a:ext uri="{FF2B5EF4-FFF2-40B4-BE49-F238E27FC236}">
                <a16:creationId xmlns:a16="http://schemas.microsoft.com/office/drawing/2014/main" id="{5EDD3695-2BF9-D2F0-945A-48E547283F71}"/>
              </a:ext>
            </a:extLst>
          </p:cNvPr>
          <p:cNvSpPr txBox="1"/>
          <p:nvPr/>
        </p:nvSpPr>
        <p:spPr>
          <a:xfrm>
            <a:off x="0" y="770021"/>
            <a:ext cx="12056712" cy="3139321"/>
          </a:xfrm>
          <a:prstGeom prst="rect">
            <a:avLst/>
          </a:prstGeom>
          <a:noFill/>
        </p:spPr>
        <p:txBody>
          <a:bodyPr wrap="square" rtlCol="0">
            <a:spAutoFit/>
          </a:bodyPr>
          <a:lstStyle/>
          <a:p>
            <a:pPr algn="just"/>
            <a:r>
              <a:rPr lang="en-US" b="1" i="1" dirty="0">
                <a:solidFill>
                  <a:schemeClr val="accent3">
                    <a:lumMod val="75000"/>
                  </a:schemeClr>
                </a:solidFill>
                <a:latin typeface="Arial Narrow" panose="020B0606020202030204" pitchFamily="34" charset="0"/>
              </a:rPr>
              <a:t>TEA CO₂ LIBS </a:t>
            </a:r>
            <a:r>
              <a:rPr lang="en-US" b="1" dirty="0">
                <a:solidFill>
                  <a:schemeClr val="accent3">
                    <a:lumMod val="75000"/>
                  </a:schemeClr>
                </a:solidFill>
                <a:latin typeface="Arial Narrow" panose="020B0606020202030204" pitchFamily="34" charset="0"/>
              </a:rPr>
              <a:t>was successfully applied for </a:t>
            </a:r>
            <a:r>
              <a:rPr lang="en-US" b="1" dirty="0" err="1">
                <a:solidFill>
                  <a:schemeClr val="accent3">
                    <a:lumMod val="75000"/>
                  </a:schemeClr>
                </a:solidFill>
                <a:latin typeface="Arial Narrow" panose="020B0606020202030204" pitchFamily="34" charset="0"/>
              </a:rPr>
              <a:t>multielemental</a:t>
            </a:r>
            <a:r>
              <a:rPr lang="en-US" b="1" dirty="0">
                <a:solidFill>
                  <a:schemeClr val="accent3">
                    <a:lumMod val="75000"/>
                  </a:schemeClr>
                </a:solidFill>
                <a:latin typeface="Arial Narrow" panose="020B0606020202030204" pitchFamily="34" charset="0"/>
              </a:rPr>
              <a:t> analysis and plasma characterization of flax seeds, a dense oil- and fiber-rich plant matrix. The obtained spectral features confirm efficient excitation of both major and trace elements under atmospheric conditions. </a:t>
            </a:r>
            <a:endParaRPr lang="sr-Cyrl-RS" b="1" dirty="0">
              <a:solidFill>
                <a:schemeClr val="accent3">
                  <a:lumMod val="75000"/>
                </a:schemeClr>
              </a:solidFill>
              <a:latin typeface="Arial Narrow" panose="020B0606020202030204" pitchFamily="34" charset="0"/>
            </a:endParaRPr>
          </a:p>
          <a:p>
            <a:pPr algn="just"/>
            <a:r>
              <a:rPr lang="en-US" b="1" dirty="0">
                <a:solidFill>
                  <a:schemeClr val="accent3">
                    <a:lumMod val="75000"/>
                  </a:schemeClr>
                </a:solidFill>
                <a:latin typeface="Arial Narrow" panose="020B0606020202030204" pitchFamily="34" charset="0"/>
              </a:rPr>
              <a:t>Plasma diagnostics revealed stable thermodynamic conditions with an average electron temperature of ~11,000 K and electron number density on the order of 10¹⁶ cm⁻³, confirming the formation of a sufficiently hot and dense plasma for effective atomization and ionization. </a:t>
            </a:r>
            <a:endParaRPr lang="sr-Cyrl-RS" b="1" dirty="0">
              <a:solidFill>
                <a:schemeClr val="accent3">
                  <a:lumMod val="75000"/>
                </a:schemeClr>
              </a:solidFill>
              <a:latin typeface="Arial Narrow" panose="020B0606020202030204" pitchFamily="34" charset="0"/>
            </a:endParaRPr>
          </a:p>
          <a:p>
            <a:pPr algn="just"/>
            <a:r>
              <a:rPr lang="en-US" b="1" dirty="0">
                <a:solidFill>
                  <a:schemeClr val="accent3">
                    <a:lumMod val="75000"/>
                  </a:schemeClr>
                </a:solidFill>
                <a:latin typeface="Arial Narrow" panose="020B0606020202030204" pitchFamily="34" charset="0"/>
              </a:rPr>
              <a:t>Numerical equilibrium simulations provided deeper insight into plasma composition and its temperature-dependent evolution, showing good agreement with experimentally derived plasma parameters. The model successfully reproduced the main ionization trends and identified the dominant contributors to electron density across different temperature regimes. The combined experimental and computational approach demonstrates that </a:t>
            </a:r>
            <a:r>
              <a:rPr lang="en-US" b="1" i="1" dirty="0">
                <a:solidFill>
                  <a:schemeClr val="accent3">
                    <a:lumMod val="75000"/>
                  </a:schemeClr>
                </a:solidFill>
                <a:latin typeface="Arial Narrow" panose="020B0606020202030204" pitchFamily="34" charset="0"/>
              </a:rPr>
              <a:t>TEA CO₂ LIBS</a:t>
            </a:r>
            <a:r>
              <a:rPr lang="en-US" b="1" dirty="0">
                <a:solidFill>
                  <a:schemeClr val="accent3">
                    <a:lumMod val="75000"/>
                  </a:schemeClr>
                </a:solidFill>
                <a:latin typeface="Arial Narrow" panose="020B0606020202030204" pitchFamily="34" charset="0"/>
              </a:rPr>
              <a:t>, supported by plasma modeling, is a powerful tool for studying complex biological matrices and their plasma formation dynamics.</a:t>
            </a:r>
          </a:p>
        </p:txBody>
      </p:sp>
      <p:sp>
        <p:nvSpPr>
          <p:cNvPr id="3" name="TextBox 2">
            <a:extLst>
              <a:ext uri="{FF2B5EF4-FFF2-40B4-BE49-F238E27FC236}">
                <a16:creationId xmlns:a16="http://schemas.microsoft.com/office/drawing/2014/main" id="{B1907FE8-A3C5-8617-ECEF-324B53BCF7EA}"/>
              </a:ext>
            </a:extLst>
          </p:cNvPr>
          <p:cNvSpPr txBox="1"/>
          <p:nvPr/>
        </p:nvSpPr>
        <p:spPr>
          <a:xfrm>
            <a:off x="0" y="5963794"/>
            <a:ext cx="12056712" cy="830997"/>
          </a:xfrm>
          <a:prstGeom prst="rect">
            <a:avLst/>
          </a:prstGeom>
          <a:noFill/>
        </p:spPr>
        <p:txBody>
          <a:bodyPr wrap="square" rtlCol="0">
            <a:spAutoFit/>
          </a:bodyPr>
          <a:lstStyle/>
          <a:p>
            <a:r>
              <a:rPr lang="en-US" sz="1600" b="1" dirty="0">
                <a:solidFill>
                  <a:srgbClr val="7030A0"/>
                </a:solidFill>
                <a:latin typeface="Arial Narrow" panose="020B0606020202030204" pitchFamily="34" charset="0"/>
              </a:rPr>
              <a:t>ACKNOWLEDGEMENT </a:t>
            </a:r>
          </a:p>
          <a:p>
            <a:r>
              <a:rPr lang="en-US" sz="1600" b="1" dirty="0">
                <a:solidFill>
                  <a:schemeClr val="accent5">
                    <a:lumMod val="75000"/>
                  </a:schemeClr>
                </a:solidFill>
                <a:latin typeface="Arial Narrow" panose="020B0606020202030204" pitchFamily="34" charset="0"/>
              </a:rPr>
              <a:t>The research was </a:t>
            </a:r>
            <a:r>
              <a:rPr lang="en-US" sz="1400" b="1" dirty="0">
                <a:solidFill>
                  <a:schemeClr val="accent5">
                    <a:lumMod val="75000"/>
                  </a:schemeClr>
                </a:solidFill>
                <a:latin typeface="Arial Narrow" panose="020B0606020202030204" pitchFamily="34" charset="0"/>
              </a:rPr>
              <a:t>funded</a:t>
            </a:r>
            <a:r>
              <a:rPr lang="en-US" sz="1600" b="1" dirty="0">
                <a:solidFill>
                  <a:schemeClr val="accent5">
                    <a:lumMod val="75000"/>
                  </a:schemeClr>
                </a:solidFill>
                <a:latin typeface="Arial Narrow" panose="020B0606020202030204" pitchFamily="34" charset="0"/>
              </a:rPr>
              <a:t> by the Ministry of Education, Science and Technological Development of the Republic of Serbia, Contract numbers: 451-03-34/2026-03/200146, 451-03-33/2026-03/200146, and 451-03-33/2026-03/200017. </a:t>
            </a:r>
            <a:endParaRPr lang="sr-Latn-RS" sz="1600" b="1" dirty="0">
              <a:solidFill>
                <a:schemeClr val="accent5">
                  <a:lumMod val="75000"/>
                </a:schemeClr>
              </a:solidFill>
              <a:latin typeface="Arial Narrow" panose="020B0606020202030204" pitchFamily="34" charset="0"/>
            </a:endParaRPr>
          </a:p>
        </p:txBody>
      </p:sp>
      <p:sp>
        <p:nvSpPr>
          <p:cNvPr id="4" name="TextBox 3">
            <a:extLst>
              <a:ext uri="{FF2B5EF4-FFF2-40B4-BE49-F238E27FC236}">
                <a16:creationId xmlns:a16="http://schemas.microsoft.com/office/drawing/2014/main" id="{CD3F78B6-4AD1-EFF3-BF2B-07618A6DC1FC}"/>
              </a:ext>
            </a:extLst>
          </p:cNvPr>
          <p:cNvSpPr txBox="1"/>
          <p:nvPr/>
        </p:nvSpPr>
        <p:spPr>
          <a:xfrm>
            <a:off x="9625" y="4072352"/>
            <a:ext cx="12056712"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chemeClr val="accent2">
                    <a:lumMod val="50000"/>
                  </a:schemeClr>
                </a:solidFill>
                <a:effectLst>
                  <a:outerShdw blurRad="38100" dist="38100" dir="2700000" algn="tl">
                    <a:srgbClr val="C0C0C0"/>
                  </a:outerShdw>
                </a:effectLst>
                <a:uLnTx/>
                <a:uFillTx/>
                <a:latin typeface="Arial Narrow" panose="020B0606020202030204" pitchFamily="34" charset="0"/>
              </a:rPr>
              <a:t>REFERENCES</a:t>
            </a:r>
          </a:p>
          <a:p>
            <a:pPr marL="0" marR="0" lvl="0" indent="0" algn="just" defTabSz="457200" rtl="0" eaLnBrk="1" fontAlgn="auto" latinLnBrk="0" hangingPunct="1">
              <a:lnSpc>
                <a:spcPct val="100000"/>
              </a:lnSpc>
              <a:spcBef>
                <a:spcPct val="0"/>
              </a:spcBef>
              <a:spcAft>
                <a:spcPts val="0"/>
              </a:spcAft>
              <a:buClrTx/>
              <a:buSzTx/>
              <a:buFontTx/>
              <a:buAutoNum type="arabicPeriod"/>
              <a:tabLst/>
              <a:defRPr/>
            </a:pPr>
            <a:r>
              <a:rPr kumimoji="0" lang="en-US" altLang="sr-Latn-RS" sz="1600" b="1" i="0" u="none" strike="noStrike" kern="1200" cap="none" spc="0" normalizeH="0" baseline="0" noProof="0" dirty="0" err="1">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Ranković</a:t>
            </a:r>
            <a:r>
              <a:rPr kumimoji="0" lang="en-US" altLang="sr-Latn-RS" sz="1600" b="1" i="0"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 D.; </a:t>
            </a:r>
            <a:r>
              <a:rPr kumimoji="0" lang="en-US" altLang="sr-Latn-RS" sz="1600" b="1" i="0" u="none" strike="noStrike" kern="1200" cap="none" spc="0" normalizeH="0" baseline="0" noProof="0" dirty="0" err="1">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Savić</a:t>
            </a:r>
            <a:r>
              <a:rPr kumimoji="0" lang="en-US" altLang="sr-Latn-RS" sz="1600" b="1" i="0"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 M.; </a:t>
            </a:r>
            <a:r>
              <a:rPr kumimoji="0" lang="en-US" altLang="sr-Latn-RS" sz="1600" b="1" i="0" u="none" strike="noStrike" kern="1200" cap="none" spc="0" normalizeH="0" baseline="0" noProof="0" dirty="0" err="1">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Stojiljković</a:t>
            </a:r>
            <a:r>
              <a:rPr kumimoji="0" lang="en-US" altLang="sr-Latn-RS" sz="1600" b="1" i="0"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 M.; </a:t>
            </a:r>
            <a:r>
              <a:rPr kumimoji="0" lang="en-US" altLang="sr-Latn-RS" sz="1600" b="1" i="0" u="none" strike="noStrike" kern="1200" cap="none" spc="0" normalizeH="0" baseline="0" noProof="0" dirty="0" err="1">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Ristić</a:t>
            </a:r>
            <a:r>
              <a:rPr kumimoji="0" lang="en-US" altLang="sr-Latn-RS" sz="1600" b="1" i="0"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 M.; </a:t>
            </a:r>
            <a:r>
              <a:rPr kumimoji="0" lang="en-US" altLang="sr-Latn-RS" sz="1600" b="1" i="0" u="none" strike="noStrike" kern="1200" cap="none" spc="0" normalizeH="0" baseline="0" noProof="0" dirty="0" err="1">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Luchkouski</a:t>
            </a:r>
            <a:r>
              <a:rPr kumimoji="0" lang="en-US" altLang="sr-Latn-RS" sz="1600" b="1" i="0"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 V.V.; </a:t>
            </a:r>
            <a:r>
              <a:rPr kumimoji="0" lang="en-US" altLang="sr-Latn-RS" sz="1600" b="1" i="0" u="none" strike="noStrike" kern="1200" cap="none" spc="0" normalizeH="0" baseline="0" noProof="0" dirty="0" err="1">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Đorđević</a:t>
            </a:r>
            <a:r>
              <a:rPr kumimoji="0" lang="en-US" altLang="sr-Latn-RS" sz="1600" b="1" i="0"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 N.; </a:t>
            </a:r>
            <a:r>
              <a:rPr kumimoji="0" lang="en-US" altLang="sr-Latn-RS" sz="1600" b="1" i="0" u="none" strike="noStrike" kern="1200" cap="none" spc="0" normalizeH="0" baseline="0" noProof="0" dirty="0" err="1">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Chumakov</a:t>
            </a:r>
            <a:r>
              <a:rPr kumimoji="0" lang="en-US" altLang="sr-Latn-RS" sz="1600" b="1" i="0"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 A.N. Methodological Approach to LIBS Elemental Analysis and Plasma Characterization of Quinoa and Amaranth Pseudocereals Using a TEA CO₂ Laser. </a:t>
            </a:r>
            <a:r>
              <a:rPr kumimoji="0" lang="en-US" altLang="sr-Latn-RS" sz="1600" b="1" i="1"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Foods</a:t>
            </a:r>
            <a:r>
              <a:rPr kumimoji="0" lang="en-US" altLang="sr-Latn-RS" sz="1600" b="1" i="0"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 </a:t>
            </a:r>
            <a:r>
              <a:rPr kumimoji="0" lang="en-US" altLang="sr-Latn-RS" sz="1600" b="1" i="1"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14</a:t>
            </a:r>
            <a:r>
              <a:rPr kumimoji="0" lang="en-US" altLang="sr-Latn-RS" sz="1600" b="1" i="0"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 4199</a:t>
            </a:r>
            <a:r>
              <a:rPr kumimoji="0" lang="sr-Cyrl-RS" altLang="sr-Latn-RS" sz="1600" b="1" i="0"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 2025</a:t>
            </a:r>
            <a:r>
              <a:rPr kumimoji="0" lang="en-US" altLang="sr-Latn-RS" sz="1600" b="1" i="0"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rPr>
              <a:t>. </a:t>
            </a:r>
            <a:r>
              <a:rPr kumimoji="0" lang="en-US" altLang="sr-Latn-RS" sz="1600" b="1" i="1"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https://doi.org/10.3390/foods14244199</a:t>
            </a:r>
            <a:r>
              <a:rPr kumimoji="0" lang="sr-Latn-RS" altLang="sr-Latn-RS" sz="1600" b="1" i="1" u="none" strike="noStrike" kern="120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 </a:t>
            </a:r>
            <a:endParaRPr kumimoji="0" lang="sr-Cyrl-RS" altLang="sr-Latn-RS" sz="1600" b="1" i="1" u="none" strike="noStrike" kern="120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AutoNum type="arabicPeriod"/>
              <a:tabLst/>
              <a:defRPr/>
            </a:pPr>
            <a:r>
              <a:rPr kumimoji="0" lang="sr-Cyrl-RS" altLang="sr-Latn-RS" sz="1600" b="1" i="0" u="none" strike="noStrike" kern="120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 </a:t>
            </a:r>
            <a:r>
              <a:rPr kumimoji="0" lang="sr-Latn-RS" altLang="sr-Latn-RS" sz="1600" b="1" i="0" u="none" strike="noStrike" kern="120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M. Ristić, N. Krstevski, D. Ranković, M. Marković, A. Šajić, M. Kuzmanović, The influence of continuum lowering on the equilibrium composition of plasma: case study of laser-induced plasma on a WC–Cu target, </a:t>
            </a:r>
            <a:r>
              <a:rPr kumimoji="0" lang="sr-Latn-RS" altLang="sr-Latn-RS" sz="1600" b="1" i="1" u="none" strike="noStrike" kern="120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Plasma Phys. Control. Fusion 66</a:t>
            </a:r>
            <a:r>
              <a:rPr kumimoji="0" lang="sr-Latn-RS" altLang="sr-Latn-RS" sz="1600" b="1" i="0" u="none" strike="noStrike" kern="120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 125014 (8pp) 2024</a:t>
            </a:r>
            <a:r>
              <a:rPr kumimoji="0" lang="sr-Cyrl-RS" altLang="sr-Latn-RS" sz="1600" b="1" i="0" u="none" strike="noStrike" kern="120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 </a:t>
            </a:r>
            <a:r>
              <a:rPr kumimoji="0" lang="sr-Latn-RS" altLang="sr-Latn-RS" sz="1600" b="1" i="1" u="sng" strike="noStrike" kern="120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http://doi.org/10.1088/1361-6587/ad8b68</a:t>
            </a:r>
            <a:endParaRPr kumimoji="0" lang="sr-Latn-RS" altLang="sr-Latn-RS" sz="1600" b="1" i="1" u="none" strike="noStrike" kern="120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890793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621ed1-ae24-4a21-b80a-89d572d87e72">
      <Terms xmlns="http://schemas.microsoft.com/office/infopath/2007/PartnerControls"/>
    </lcf76f155ced4ddcb4097134ff3c332f>
    <TaxCatchAll xmlns="c9b645eb-e6fe-4b35-9d45-bd7394162d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57862AA191F54AA52D5C0E2D7CEB1F" ma:contentTypeVersion="10" ma:contentTypeDescription="Create a new document." ma:contentTypeScope="" ma:versionID="c4701db5f4a405b5075fcaf4a161effc">
  <xsd:schema xmlns:xsd="http://www.w3.org/2001/XMLSchema" xmlns:xs="http://www.w3.org/2001/XMLSchema" xmlns:p="http://schemas.microsoft.com/office/2006/metadata/properties" xmlns:ns2="98621ed1-ae24-4a21-b80a-89d572d87e72" xmlns:ns3="c9b645eb-e6fe-4b35-9d45-bd7394162d21" targetNamespace="http://schemas.microsoft.com/office/2006/metadata/properties" ma:root="true" ma:fieldsID="a24117f40ff39982805e5b34d505a45f" ns2:_="" ns3:_="">
    <xsd:import namespace="98621ed1-ae24-4a21-b80a-89d572d87e72"/>
    <xsd:import namespace="c9b645eb-e6fe-4b35-9d45-bd7394162d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621ed1-ae24-4a21-b80a-89d572d87e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d12074c-465b-416e-9d23-57714290b90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b645eb-e6fe-4b35-9d45-bd7394162d2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b2c372-95c0-40b3-bff4-85b80379a6b7}" ma:internalName="TaxCatchAll" ma:showField="CatchAllData" ma:web="c9b645eb-e6fe-4b35-9d45-bd7394162d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BB685D-6988-492A-BD65-CEF42B10809E}">
  <ds:schemaRefs>
    <ds:schemaRef ds:uri="http://schemas.microsoft.com/sharepoint/v3/contenttype/forms"/>
  </ds:schemaRefs>
</ds:datastoreItem>
</file>

<file path=customXml/itemProps2.xml><?xml version="1.0" encoding="utf-8"?>
<ds:datastoreItem xmlns:ds="http://schemas.openxmlformats.org/officeDocument/2006/customXml" ds:itemID="{2BDCA87D-57B8-4510-9665-9E75299929F1}">
  <ds:schemaRefs>
    <ds:schemaRef ds:uri="c9b645eb-e6fe-4b35-9d45-bd7394162d21"/>
    <ds:schemaRef ds:uri="http://purl.org/dc/terms/"/>
    <ds:schemaRef ds:uri="http://schemas.microsoft.com/office/2006/metadata/properties"/>
    <ds:schemaRef ds:uri="http://purl.org/dc/dcmitype/"/>
    <ds:schemaRef ds:uri="http://www.w3.org/XML/1998/namespace"/>
    <ds:schemaRef ds:uri="98621ed1-ae24-4a21-b80a-89d572d87e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BDDFABCD-E61D-4C98-9315-A1FFA7431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621ed1-ae24-4a21-b80a-89d572d87e72"/>
    <ds:schemaRef ds:uri="c9b645eb-e6fe-4b35-9d45-bd7394162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441</TotalTime>
  <Words>1366</Words>
  <Application>Microsoft Office PowerPoint</Application>
  <PresentationFormat>Widescreen</PresentationFormat>
  <Paragraphs>41</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PF BeauSans Pro</vt:lpstr>
      <vt:lpstr>Aptos</vt:lpstr>
      <vt:lpstr>Arial Narrow</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&amp; instructions for e-poster</dc:title>
  <dc:creator>Marinela Cvetanoska</dc:creator>
  <cp:lastModifiedBy>Korisnik</cp:lastModifiedBy>
  <cp:revision>60</cp:revision>
  <dcterms:created xsi:type="dcterms:W3CDTF">2025-07-07T08:04:39Z</dcterms:created>
  <dcterms:modified xsi:type="dcterms:W3CDTF">2026-07-07T07:44:03Z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0x0101005B57862AA191F54AA52D5C0E2D7CEB1F</vt:lpwstr>
  </property>
</Properties>
</file>