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0"/>
  </p:notesMasterIdLst>
  <p:sldIdLst>
    <p:sldId id="288" r:id="rId5"/>
    <p:sldId id="289" r:id="rId6"/>
    <p:sldId id="290" r:id="rId7"/>
    <p:sldId id="291" r:id="rId8"/>
    <p:sldId id="292" r:id="rId9"/>
  </p:sldIdLst>
  <p:sldSz cx="12192000" cy="6858000"/>
  <p:notesSz cx="6858000" cy="9144000"/>
  <p:embeddedFontLst>
    <p:embeddedFont>
      <p:font typeface="Bell MT" panose="02020503060305020303" pitchFamily="18" charset="0"/>
      <p:regular r:id="rId11"/>
      <p:bold r:id="rId12"/>
      <p:italic r:id="rId13"/>
    </p:embeddedFont>
    <p:embeddedFont>
      <p:font typeface="Book Antiqua" panose="02040602050305030304" pitchFamily="18" charset="0"/>
      <p:regular r:id="rId14"/>
      <p:bold r:id="rId15"/>
      <p:italic r:id="rId16"/>
      <p:boldItalic r:id="rId17"/>
    </p:embeddedFont>
    <p:embeddedFont>
      <p:font typeface="Century" panose="02040604050505020304" pitchFamily="18" charset="0"/>
      <p:regular r:id="rId18"/>
    </p:embeddedFont>
    <p:embeddedFont>
      <p:font typeface="Palatino Linotype" panose="02040502050505030304" pitchFamily="18" charset="0"/>
      <p:regular r:id="rId19"/>
      <p:bold r:id="rId20"/>
      <p:italic r:id="rId21"/>
      <p:boldItalic r:id="rId22"/>
    </p:embeddedFont>
    <p:embeddedFont>
      <p:font typeface="PF BeauSans Pro" panose="02000800000000020004" charset="0"/>
      <p:bold r:id="rId23"/>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24303D"/>
    <a:srgbClr val="8A1C1C"/>
    <a:srgbClr val="F8E4F6"/>
    <a:srgbClr val="FFFFE7"/>
    <a:srgbClr val="E9F8E4"/>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104" d="100"/>
          <a:sy n="104" d="100"/>
        </p:scale>
        <p:origin x="732" y="96"/>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11.fntdata"/><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font" Target="fonts/font5.fntdata"/><Relationship Id="rId23" Type="http://schemas.openxmlformats.org/officeDocument/2006/relationships/font" Target="fonts/font13.fntdata"/><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09/17/2026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F0BC0F-45C1-49E1-AA7C-ADC7CFB2B8EC}" type="slidenum">
              <a:rPr lang="LID4096" smtClean="0"/>
              <a:t>2</a:t>
            </a:fld>
            <a:endParaRPr lang="LID4096"/>
          </a:p>
        </p:txBody>
      </p:sp>
    </p:spTree>
    <p:extLst>
      <p:ext uri="{BB962C8B-B14F-4D97-AF65-F5344CB8AC3E}">
        <p14:creationId xmlns:p14="http://schemas.microsoft.com/office/powerpoint/2010/main" val="3219585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09/17/2026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09/17/2026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09/17/2026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09/17/2026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09/17/2026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09/17/2026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09/17/2026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09/17/2026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09/17/2026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09/17/2026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09/17/2026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09/17/2026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image" Target="../media/image5.png"/><Relationship Id="rId1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50.png"/><Relationship Id="rId17" Type="http://schemas.openxmlformats.org/officeDocument/2006/relationships/image" Target="../media/image7.png"/><Relationship Id="rId2" Type="http://schemas.openxmlformats.org/officeDocument/2006/relationships/hyperlink" Target="mailto:Vukicevic@ihtm.bg.ac.rs" TargetMode="External"/><Relationship Id="rId16"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slide" Target="slide4.xml"/><Relationship Id="rId5" Type="http://schemas.openxmlformats.org/officeDocument/2006/relationships/slide" Target="slide2.xml"/><Relationship Id="rId15" Type="http://schemas.openxmlformats.org/officeDocument/2006/relationships/image" Target="../media/image60.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40.png"/><Relationship Id="rId14" Type="http://schemas.openxmlformats.org/officeDocument/2006/relationships/slide" Target="slide5.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tif"/><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E8F6E7-5BBF-2D5F-55F6-B937B6F0DA4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39C26-5568-BE06-7EE7-36EA4BC5E645}"/>
              </a:ext>
            </a:extLst>
          </p:cNvPr>
          <p:cNvSpPr/>
          <p:nvPr/>
        </p:nvSpPr>
        <p:spPr>
          <a:xfrm>
            <a:off x="0" y="55366"/>
            <a:ext cx="12120880" cy="338554"/>
          </a:xfrm>
          <a:prstGeom prst="rect">
            <a:avLst/>
          </a:prstGeom>
        </p:spPr>
        <p:txBody>
          <a:bodyPr wrap="square">
            <a:spAutoFit/>
          </a:bodyPr>
          <a:lstStyle/>
          <a:p>
            <a:pPr algn="ctr"/>
            <a:r>
              <a:rPr lang="en-US" sz="1600" dirty="0">
                <a:solidFill>
                  <a:srgbClr val="00CC00"/>
                </a:solidFill>
                <a:latin typeface="Century" panose="02040604050505020304" pitchFamily="18" charset="0"/>
              </a:rPr>
              <a:t>28</a:t>
            </a:r>
            <a:r>
              <a:rPr lang="en-US" sz="1600" baseline="30000" dirty="0">
                <a:solidFill>
                  <a:srgbClr val="00CC00"/>
                </a:solidFill>
                <a:latin typeface="Century" panose="02040604050505020304" pitchFamily="18" charset="0"/>
              </a:rPr>
              <a:t>th</a:t>
            </a:r>
            <a:r>
              <a:rPr lang="en-US" sz="1600" dirty="0">
                <a:solidFill>
                  <a:srgbClr val="00CC00"/>
                </a:solidFill>
                <a:latin typeface="Century" panose="02040604050505020304" pitchFamily="18" charset="0"/>
              </a:rPr>
              <a:t> Congress of SCTM, 23-26 September, </a:t>
            </a:r>
            <a:r>
              <a:rPr lang="en-US" sz="1600" dirty="0" err="1">
                <a:solidFill>
                  <a:srgbClr val="00CC00"/>
                </a:solidFill>
                <a:latin typeface="Century" panose="02040604050505020304" pitchFamily="18" charset="0"/>
              </a:rPr>
              <a:t>Ohrid</a:t>
            </a:r>
            <a:r>
              <a:rPr lang="en-US" sz="1600" dirty="0">
                <a:solidFill>
                  <a:srgbClr val="00CC00"/>
                </a:solidFill>
                <a:latin typeface="Century" panose="02040604050505020304" pitchFamily="18" charset="0"/>
              </a:rPr>
              <a:t>, Macedonia</a:t>
            </a:r>
            <a:endParaRPr lang="mk-MK" sz="1600" dirty="0">
              <a:solidFill>
                <a:srgbClr val="00CC00"/>
              </a:solidFill>
              <a:latin typeface="Century" panose="02040604050505020304" pitchFamily="18" charset="0"/>
            </a:endParaRPr>
          </a:p>
        </p:txBody>
      </p:sp>
      <p:sp>
        <p:nvSpPr>
          <p:cNvPr id="5" name="AutoShape 5">
            <a:extLst>
              <a:ext uri="{FF2B5EF4-FFF2-40B4-BE49-F238E27FC236}">
                <a16:creationId xmlns:a16="http://schemas.microsoft.com/office/drawing/2014/main" id="{9882EDD9-BC4B-8B1B-7397-6287C5B19DA0}"/>
              </a:ext>
            </a:extLst>
          </p:cNvPr>
          <p:cNvSpPr>
            <a:spLocks noChangeArrowheads="1"/>
          </p:cNvSpPr>
          <p:nvPr/>
        </p:nvSpPr>
        <p:spPr bwMode="auto">
          <a:xfrm>
            <a:off x="630241" y="374454"/>
            <a:ext cx="11460939" cy="476726"/>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cap="all" dirty="0">
                <a:solidFill>
                  <a:srgbClr val="8A1C1C"/>
                </a:solidFill>
                <a:latin typeface="Bell MT" panose="02020503060305020303" pitchFamily="18" charset="0"/>
                <a:cs typeface="Arial" panose="020B0604020202020204" pitchFamily="34" charset="0"/>
              </a:rPr>
              <a:t>Deposition of Dysprosium from Ethaline deep eutectic solvent</a:t>
            </a:r>
          </a:p>
        </p:txBody>
      </p:sp>
      <p:sp>
        <p:nvSpPr>
          <p:cNvPr id="6" name="Rectangle 5">
            <a:extLst>
              <a:ext uri="{FF2B5EF4-FFF2-40B4-BE49-F238E27FC236}">
                <a16:creationId xmlns:a16="http://schemas.microsoft.com/office/drawing/2014/main" id="{F805163C-4208-4EF2-A4BC-9554DE18179C}"/>
              </a:ext>
            </a:extLst>
          </p:cNvPr>
          <p:cNvSpPr>
            <a:spLocks noChangeArrowheads="1"/>
          </p:cNvSpPr>
          <p:nvPr/>
        </p:nvSpPr>
        <p:spPr bwMode="auto">
          <a:xfrm>
            <a:off x="0" y="758694"/>
            <a:ext cx="12192000" cy="969496"/>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1" i="0" u="sng" strike="noStrike" kern="1200" cap="none" spc="0" normalizeH="0" baseline="0" noProof="0" dirty="0">
                <a:ln>
                  <a:noFill/>
                </a:ln>
                <a:solidFill>
                  <a:srgbClr val="1F5C5C"/>
                </a:solidFill>
                <a:effectLst/>
                <a:uLnTx/>
                <a:uFillTx/>
                <a:latin typeface="Bell MT" panose="02020503060305020303" pitchFamily="18" charset="0"/>
                <a:ea typeface="+mn-ea"/>
                <a:cs typeface="Arial" panose="020B0604020202020204" pitchFamily="34" charset="0"/>
              </a:rPr>
              <a:t>Nataša M. Petrović</a:t>
            </a:r>
            <a:r>
              <a:rPr kumimoji="0" lang="en-US" sz="1600" b="1" i="0" u="sng" strike="noStrike" kern="1200" cap="none" spc="0" normalizeH="0" baseline="30000" noProof="0" dirty="0">
                <a:ln>
                  <a:noFill/>
                </a:ln>
                <a:solidFill>
                  <a:srgbClr val="1F5C5C"/>
                </a:solidFill>
                <a:effectLst/>
                <a:uLnTx/>
                <a:uFillTx/>
                <a:latin typeface="Bell MT" panose="02020503060305020303" pitchFamily="18" charset="0"/>
                <a:ea typeface="+mn-ea"/>
                <a:cs typeface="Arial" panose="020B0604020202020204" pitchFamily="34" charset="0"/>
              </a:rPr>
              <a:t>1</a:t>
            </a:r>
            <a:r>
              <a:rPr kumimoji="0" lang="en-US" sz="1600" b="1" i="0" u="none" strike="noStrike" kern="1200" cap="none" spc="0" normalizeH="0" noProof="0" dirty="0">
                <a:ln>
                  <a:noFill/>
                </a:ln>
                <a:solidFill>
                  <a:srgbClr val="1F5C5C"/>
                </a:solidFill>
                <a:effectLst/>
                <a:uLnTx/>
                <a:uFillTx/>
                <a:latin typeface="Bell MT" panose="02020503060305020303" pitchFamily="18" charset="0"/>
                <a:ea typeface="+mn-ea"/>
                <a:cs typeface="Arial" panose="020B0604020202020204" pitchFamily="34" charset="0"/>
              </a:rPr>
              <a:t>, </a:t>
            </a:r>
            <a:r>
              <a:rPr kumimoji="0" lang="en-US" sz="1600" b="1" i="0" u="none" strike="noStrike" kern="1200" cap="none" spc="0" normalizeH="0" baseline="0" noProof="0" dirty="0">
                <a:ln>
                  <a:noFill/>
                </a:ln>
                <a:solidFill>
                  <a:srgbClr val="1F5C5C"/>
                </a:solidFill>
                <a:effectLst/>
                <a:uLnTx/>
                <a:uFillTx/>
                <a:latin typeface="Bell MT" panose="02020503060305020303" pitchFamily="18" charset="0"/>
                <a:ea typeface="+mn-ea"/>
                <a:cs typeface="Arial" panose="020B0604020202020204" pitchFamily="34" charset="0"/>
              </a:rPr>
              <a:t>Vesna S. Cvetković</a:t>
            </a:r>
            <a:r>
              <a:rPr kumimoji="0" lang="en-US" sz="1600" b="1" i="0" u="none" strike="noStrike" kern="1200" cap="none" spc="0" normalizeH="0" baseline="30000" noProof="0" dirty="0">
                <a:ln>
                  <a:noFill/>
                </a:ln>
                <a:solidFill>
                  <a:srgbClr val="1F5C5C"/>
                </a:solidFill>
                <a:effectLst/>
                <a:uLnTx/>
                <a:uFillTx/>
                <a:latin typeface="Bell MT" panose="02020503060305020303" pitchFamily="18" charset="0"/>
                <a:ea typeface="+mn-ea"/>
                <a:cs typeface="Arial" panose="020B0604020202020204" pitchFamily="34" charset="0"/>
              </a:rPr>
              <a:t>1</a:t>
            </a:r>
            <a:r>
              <a:rPr kumimoji="0" lang="en-US" sz="1600" b="1" i="0" u="none" strike="noStrike" kern="1200" cap="none" spc="0" normalizeH="0" baseline="0" noProof="0" dirty="0">
                <a:ln>
                  <a:noFill/>
                </a:ln>
                <a:solidFill>
                  <a:srgbClr val="1F5C5C"/>
                </a:solidFill>
                <a:effectLst/>
                <a:uLnTx/>
                <a:uFillTx/>
                <a:latin typeface="Bell MT" panose="02020503060305020303" pitchFamily="18" charset="0"/>
                <a:ea typeface="+mn-ea"/>
                <a:cs typeface="Arial" panose="020B0604020202020204" pitchFamily="34" charset="0"/>
              </a:rPr>
              <a:t>, </a:t>
            </a:r>
            <a:r>
              <a:rPr kumimoji="0" lang="en-US" sz="1600" b="1" i="0" u="none" strike="noStrike" kern="1200" cap="none" spc="0" normalizeH="0" baseline="0" noProof="0">
                <a:ln>
                  <a:noFill/>
                </a:ln>
                <a:solidFill>
                  <a:srgbClr val="1F5C5C"/>
                </a:solidFill>
                <a:effectLst/>
                <a:uLnTx/>
                <a:uFillTx/>
                <a:latin typeface="Bell MT" panose="02020503060305020303" pitchFamily="18" charset="0"/>
                <a:ea typeface="+mn-ea"/>
                <a:cs typeface="Arial" panose="020B0604020202020204" pitchFamily="34" charset="0"/>
              </a:rPr>
              <a:t>Branislava Vučetić</a:t>
            </a:r>
            <a:r>
              <a:rPr kumimoji="0" lang="en-US" sz="1600" b="1" i="0" u="none" strike="noStrike" kern="1200" cap="none" spc="0" normalizeH="0" baseline="30000" noProof="0">
                <a:ln>
                  <a:noFill/>
                </a:ln>
                <a:solidFill>
                  <a:srgbClr val="1F5C5C"/>
                </a:solidFill>
                <a:effectLst/>
                <a:uLnTx/>
                <a:uFillTx/>
                <a:latin typeface="Bell MT" panose="02020503060305020303" pitchFamily="18" charset="0"/>
                <a:ea typeface="+mn-ea"/>
                <a:cs typeface="Arial" panose="020B0604020202020204" pitchFamily="34" charset="0"/>
              </a:rPr>
              <a:t>2</a:t>
            </a:r>
            <a:r>
              <a:rPr kumimoji="0" lang="en-US" sz="1600" b="1" i="0" u="none" strike="noStrike" kern="1200" cap="none" spc="0" normalizeH="0" baseline="0" noProof="0" dirty="0">
                <a:ln>
                  <a:noFill/>
                </a:ln>
                <a:solidFill>
                  <a:srgbClr val="1F5C5C"/>
                </a:solidFill>
                <a:effectLst/>
                <a:uLnTx/>
                <a:uFillTx/>
                <a:latin typeface="Bell MT" panose="02020503060305020303" pitchFamily="18" charset="0"/>
                <a:ea typeface="+mn-ea"/>
                <a:cs typeface="Arial" panose="020B0604020202020204" pitchFamily="34" charset="0"/>
              </a:rPr>
              <a:t>, Jovan N. Jovićević</a:t>
            </a:r>
            <a:r>
              <a:rPr kumimoji="0" lang="en-US" sz="1600" b="1" i="0" u="none" strike="noStrike" kern="1200" cap="none" spc="0" normalizeH="0" baseline="30000" noProof="0" dirty="0">
                <a:ln>
                  <a:noFill/>
                </a:ln>
                <a:solidFill>
                  <a:srgbClr val="1F5C5C"/>
                </a:solidFill>
                <a:effectLst/>
                <a:uLnTx/>
                <a:uFillTx/>
                <a:latin typeface="Bell MT" panose="02020503060305020303" pitchFamily="18"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1F5C5C"/>
                </a:solidFill>
                <a:effectLst/>
                <a:uLnTx/>
                <a:uFillTx/>
                <a:latin typeface="Book Antiqua" panose="02040602050305030304" pitchFamily="18" charset="0"/>
                <a:cs typeface="Arial" panose="020B0604020202020204" pitchFamily="34" charset="0"/>
              </a:rPr>
              <a:t>1</a:t>
            </a:r>
            <a:r>
              <a:rPr kumimoji="0" lang="en-US" sz="1200" b="0" i="0" u="none" strike="noStrike" kern="1200" cap="none" spc="0" normalizeH="0" baseline="0" noProof="0" dirty="0">
                <a:ln>
                  <a:noFill/>
                </a:ln>
                <a:solidFill>
                  <a:srgbClr val="1F5C5C"/>
                </a:solidFill>
                <a:effectLst/>
                <a:uLnTx/>
                <a:uFillTx/>
                <a:latin typeface="Book Antiqua" panose="02040602050305030304" pitchFamily="18" charset="0"/>
                <a:cs typeface="Arial" panose="020B0604020202020204" pitchFamily="34" charset="0"/>
              </a:rPr>
              <a:t>Department of Electrochemistry, Institute of Chemistry, Technology and Metallurgy, National Institute of the RS, University of Belgrade, Serbia, </a:t>
            </a:r>
            <a:r>
              <a:rPr kumimoji="0" lang="en-US" sz="1200" b="0" i="0" u="none" strike="noStrike" kern="1200" cap="none" spc="0" normalizeH="0" baseline="0" noProof="0" dirty="0">
                <a:ln>
                  <a:noFill/>
                </a:ln>
                <a:solidFill>
                  <a:srgbClr val="1F5C5C"/>
                </a:solidFill>
                <a:effectLst/>
                <a:uLnTx/>
                <a:uFillTx/>
                <a:latin typeface="Book Antiqua" panose="02040602050305030304" pitchFamily="18" charset="0"/>
                <a:cs typeface="Arial" panose="020B0604020202020204" pitchFamily="34" charset="0"/>
                <a:hlinkClick r:id="rId2"/>
              </a:rPr>
              <a:t>vukicevic@ihtm.bg.ac.rs</a:t>
            </a:r>
            <a:r>
              <a:rPr kumimoji="0" lang="en-US" sz="1200" b="0" i="0" u="none" strike="noStrike" kern="1200" cap="none" spc="0" normalizeH="0" baseline="0" noProof="0" dirty="0">
                <a:ln>
                  <a:noFill/>
                </a:ln>
                <a:solidFill>
                  <a:srgbClr val="1F5C5C"/>
                </a:solidFill>
                <a:effectLst/>
                <a:uLnTx/>
                <a:uFillTx/>
                <a:latin typeface="Book Antiqua" panose="02040602050305030304" pitchFamily="18" charset="0"/>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1F5C5C"/>
                </a:solidFill>
                <a:effectLst/>
                <a:uLnTx/>
                <a:uFillTx/>
                <a:latin typeface="Book Antiqua" panose="02040602050305030304" pitchFamily="18" charset="0"/>
                <a:cs typeface="Arial" panose="020B0604020202020204" pitchFamily="34" charset="0"/>
              </a:rPr>
              <a:t>2</a:t>
            </a:r>
            <a:r>
              <a:rPr kumimoji="0" lang="en-US" sz="1200" b="0" i="0" u="none" strike="noStrike" kern="1200" cap="none" spc="0" normalizeH="0" baseline="0" noProof="0" dirty="0">
                <a:ln>
                  <a:noFill/>
                </a:ln>
                <a:solidFill>
                  <a:srgbClr val="1F5C5C"/>
                </a:solidFill>
                <a:effectLst/>
                <a:uLnTx/>
                <a:uFillTx/>
                <a:latin typeface="Book Antiqua" panose="02040602050305030304" pitchFamily="18" charset="0"/>
                <a:cs typeface="Arial" panose="020B0604020202020204" pitchFamily="34" charset="0"/>
              </a:rPr>
              <a:t>Faculty of Physics, University of Belgrade, Serbia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F5C5C"/>
              </a:solidFill>
              <a:effectLst/>
              <a:uLnTx/>
              <a:uFillTx/>
              <a:latin typeface="Bell MT" panose="02020503060305020303" pitchFamily="18" charset="0"/>
              <a:ea typeface="+mn-ea"/>
              <a:cs typeface="Arial" panose="020B0604020202020204" pitchFamily="34" charset="0"/>
            </a:endParaRPr>
          </a:p>
        </p:txBody>
      </p:sp>
      <p:pic>
        <p:nvPicPr>
          <p:cNvPr id="8" name="Picture 7">
            <a:extLst>
              <a:ext uri="{FF2B5EF4-FFF2-40B4-BE49-F238E27FC236}">
                <a16:creationId xmlns:a16="http://schemas.microsoft.com/office/drawing/2014/main" id="{0D301CB3-52B0-EFE7-7AFA-FDA4F20AA2B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98119" y="200435"/>
            <a:ext cx="864245" cy="927582"/>
          </a:xfrm>
          <a:prstGeom prst="rect">
            <a:avLst/>
          </a:prstGeom>
        </p:spPr>
      </p:pic>
      <p:sp>
        <p:nvSpPr>
          <p:cNvPr id="28" name="Rectangle: Rounded Corners 27">
            <a:extLst>
              <a:ext uri="{FF2B5EF4-FFF2-40B4-BE49-F238E27FC236}">
                <a16:creationId xmlns:a16="http://schemas.microsoft.com/office/drawing/2014/main" id="{8101C326-06AB-78CA-A216-7D9AF8F2C16E}"/>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mc:AlternateContent xmlns:mc="http://schemas.openxmlformats.org/markup-compatibility/2006" xmlns:pslz="http://schemas.microsoft.com/office/powerpoint/2016/slidezoom">
        <mc:Choice Requires="pslz">
          <p:graphicFrame>
            <p:nvGraphicFramePr>
              <p:cNvPr id="40" name="Slide Zoom 39">
                <a:extLst>
                  <a:ext uri="{FF2B5EF4-FFF2-40B4-BE49-F238E27FC236}">
                    <a16:creationId xmlns:a16="http://schemas.microsoft.com/office/drawing/2014/main" id="{87303067-685B-2FAF-B480-F2354A046FD5}"/>
                  </a:ext>
                </a:extLst>
              </p:cNvPr>
              <p:cNvGraphicFramePr>
                <a:graphicFrameLocks noChangeAspect="1"/>
              </p:cNvGraphicFramePr>
              <p:nvPr>
                <p:extLst>
                  <p:ext uri="{D42A27DB-BD31-4B8C-83A1-F6EECF244321}">
                    <p14:modId xmlns:p14="http://schemas.microsoft.com/office/powerpoint/2010/main" val="2861459687"/>
                  </p:ext>
                </p:extLst>
              </p:nvPr>
            </p:nvGraphicFramePr>
            <p:xfrm>
              <a:off x="1925319" y="1543642"/>
              <a:ext cx="4196081" cy="2566593"/>
            </p:xfrm>
            <a:graphic>
              <a:graphicData uri="http://schemas.microsoft.com/office/powerpoint/2016/slidezoom">
                <pslz:sldZm>
                  <pslz:sldZmObj sldId="289" cId="3882071417">
                    <pslz:zmPr id="{EFAEB726-D5F6-4857-A45F-2CDF2E5C3BCA}" returnToParent="0" transitionDur="1000">
                      <p166:blipFill xmlns:p166="http://schemas.microsoft.com/office/powerpoint/2016/6/main">
                        <a:blip r:embed="rId4"/>
                        <a:stretch>
                          <a:fillRect/>
                        </a:stretch>
                      </p166:blipFill>
                      <p166:spPr xmlns:p166="http://schemas.microsoft.com/office/powerpoint/2016/6/main">
                        <a:xfrm>
                          <a:off x="0" y="0"/>
                          <a:ext cx="4196081" cy="2566593"/>
                        </a:xfrm>
                        <a:prstGeom prst="rect">
                          <a:avLst/>
                        </a:prstGeom>
                        <a:ln w="3175">
                          <a:solidFill>
                            <a:prstClr val="ltGray"/>
                          </a:solidFill>
                        </a:ln>
                      </p166:spPr>
                    </pslz:zmPr>
                  </pslz:sldZmObj>
                </pslz:sldZm>
              </a:graphicData>
            </a:graphic>
          </p:graphicFrame>
        </mc:Choice>
        <mc:Fallback xmlns="">
          <p:pic>
            <p:nvPicPr>
              <p:cNvPr id="40" name="Slide Zoom 39">
                <a:hlinkClick r:id="rId5" action="ppaction://hlinksldjump"/>
                <a:extLst>
                  <a:ext uri="{FF2B5EF4-FFF2-40B4-BE49-F238E27FC236}">
                    <a16:creationId xmlns:a16="http://schemas.microsoft.com/office/drawing/2014/main" id="{87303067-685B-2FAF-B480-F2354A046FD5}"/>
                  </a:ext>
                </a:extLst>
              </p:cNvPr>
              <p:cNvPicPr>
                <a:picLocks noGrp="1" noRot="1" noChangeAspect="1" noMove="1" noResize="1" noEditPoints="1" noAdjustHandles="1" noChangeArrowheads="1" noChangeShapeType="1"/>
              </p:cNvPicPr>
              <p:nvPr/>
            </p:nvPicPr>
            <p:blipFill>
              <a:blip r:embed="rId6"/>
              <a:stretch>
                <a:fillRect/>
              </a:stretch>
            </p:blipFill>
            <p:spPr>
              <a:xfrm>
                <a:off x="1925319" y="1543642"/>
                <a:ext cx="4196081" cy="2566593"/>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4" name="Slide Zoom 43">
                <a:extLst>
                  <a:ext uri="{FF2B5EF4-FFF2-40B4-BE49-F238E27FC236}">
                    <a16:creationId xmlns:a16="http://schemas.microsoft.com/office/drawing/2014/main" id="{4751F1C8-5F54-9BB8-D928-DF025BF83D1B}"/>
                  </a:ext>
                </a:extLst>
              </p:cNvPr>
              <p:cNvGraphicFramePr>
                <a:graphicFrameLocks noChangeAspect="1"/>
              </p:cNvGraphicFramePr>
              <p:nvPr>
                <p:extLst>
                  <p:ext uri="{D42A27DB-BD31-4B8C-83A1-F6EECF244321}">
                    <p14:modId xmlns:p14="http://schemas.microsoft.com/office/powerpoint/2010/main" val="2375025148"/>
                  </p:ext>
                </p:extLst>
              </p:nvPr>
            </p:nvGraphicFramePr>
            <p:xfrm>
              <a:off x="6410961" y="1557374"/>
              <a:ext cx="4196081" cy="2566592"/>
            </p:xfrm>
            <a:graphic>
              <a:graphicData uri="http://schemas.microsoft.com/office/powerpoint/2016/slidezoom">
                <pslz:sldZm>
                  <pslz:sldZmObj sldId="290" cId="3234179505">
                    <pslz:zmPr id="{761436FE-D293-4227-99A3-50F896C1A346}" returnToParent="0" transitionDur="1000">
                      <p166:blipFill xmlns:p166="http://schemas.microsoft.com/office/powerpoint/2016/6/main">
                        <a:blip r:embed="rId7"/>
                        <a:stretch>
                          <a:fillRect/>
                        </a:stretch>
                      </p166:blipFill>
                      <p166:spPr xmlns:p166="http://schemas.microsoft.com/office/powerpoint/2016/6/main">
                        <a:xfrm>
                          <a:off x="0" y="0"/>
                          <a:ext cx="4196081" cy="2566592"/>
                        </a:xfrm>
                        <a:prstGeom prst="rect">
                          <a:avLst/>
                        </a:prstGeom>
                        <a:ln w="3175">
                          <a:solidFill>
                            <a:prstClr val="ltGray"/>
                          </a:solidFill>
                        </a:ln>
                      </p166:spPr>
                    </pslz:zmPr>
                  </pslz:sldZmObj>
                </pslz:sldZm>
              </a:graphicData>
            </a:graphic>
          </p:graphicFrame>
        </mc:Choice>
        <mc:Fallback xmlns="">
          <p:pic>
            <p:nvPicPr>
              <p:cNvPr id="44" name="Slide Zoom 43">
                <a:hlinkClick r:id="rId8" action="ppaction://hlinksldjump"/>
                <a:extLst>
                  <a:ext uri="{FF2B5EF4-FFF2-40B4-BE49-F238E27FC236}">
                    <a16:creationId xmlns:a16="http://schemas.microsoft.com/office/drawing/2014/main" id="{4751F1C8-5F54-9BB8-D928-DF025BF83D1B}"/>
                  </a:ext>
                </a:extLst>
              </p:cNvPr>
              <p:cNvPicPr>
                <a:picLocks noGrp="1" noRot="1" noChangeAspect="1" noMove="1" noResize="1" noEditPoints="1" noAdjustHandles="1" noChangeArrowheads="1" noChangeShapeType="1"/>
              </p:cNvPicPr>
              <p:nvPr/>
            </p:nvPicPr>
            <p:blipFill>
              <a:blip r:embed="rId9"/>
              <a:stretch>
                <a:fillRect/>
              </a:stretch>
            </p:blipFill>
            <p:spPr>
              <a:xfrm>
                <a:off x="6410961" y="1557374"/>
                <a:ext cx="4196081" cy="2566592"/>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6" name="Slide Zoom 45">
                <a:extLst>
                  <a:ext uri="{FF2B5EF4-FFF2-40B4-BE49-F238E27FC236}">
                    <a16:creationId xmlns:a16="http://schemas.microsoft.com/office/drawing/2014/main" id="{CA227813-9B45-3F7D-2B2A-B4C6A8C2A081}"/>
                  </a:ext>
                </a:extLst>
              </p:cNvPr>
              <p:cNvGraphicFramePr>
                <a:graphicFrameLocks noChangeAspect="1"/>
              </p:cNvGraphicFramePr>
              <p:nvPr>
                <p:extLst>
                  <p:ext uri="{D42A27DB-BD31-4B8C-83A1-F6EECF244321}">
                    <p14:modId xmlns:p14="http://schemas.microsoft.com/office/powerpoint/2010/main" val="725758956"/>
                  </p:ext>
                </p:extLst>
              </p:nvPr>
            </p:nvGraphicFramePr>
            <p:xfrm>
              <a:off x="1939599" y="4236043"/>
              <a:ext cx="4181801" cy="2566591"/>
            </p:xfrm>
            <a:graphic>
              <a:graphicData uri="http://schemas.microsoft.com/office/powerpoint/2016/slidezoom">
                <pslz:sldZm>
                  <pslz:sldZmObj sldId="291" cId="1291298690">
                    <pslz:zmPr id="{85EE4F21-B3C6-4BF8-A7B1-FDBBE89999E8}" returnToParent="0" transitionDur="1000">
                      <p166:blipFill xmlns:p166="http://schemas.microsoft.com/office/powerpoint/2016/6/main">
                        <a:blip r:embed="rId10"/>
                        <a:stretch>
                          <a:fillRect/>
                        </a:stretch>
                      </p166:blipFill>
                      <p166:spPr xmlns:p166="http://schemas.microsoft.com/office/powerpoint/2016/6/main">
                        <a:xfrm>
                          <a:off x="0" y="0"/>
                          <a:ext cx="4181801" cy="2566591"/>
                        </a:xfrm>
                        <a:prstGeom prst="rect">
                          <a:avLst/>
                        </a:prstGeom>
                        <a:ln w="3175">
                          <a:solidFill>
                            <a:prstClr val="ltGray"/>
                          </a:solidFill>
                        </a:ln>
                      </p166:spPr>
                    </pslz:zmPr>
                  </pslz:sldZmObj>
                </pslz:sldZm>
              </a:graphicData>
            </a:graphic>
          </p:graphicFrame>
        </mc:Choice>
        <mc:Fallback xmlns="">
          <p:pic>
            <p:nvPicPr>
              <p:cNvPr id="46" name="Slide Zoom 45">
                <a:hlinkClick r:id="rId11" action="ppaction://hlinksldjump"/>
                <a:extLst>
                  <a:ext uri="{FF2B5EF4-FFF2-40B4-BE49-F238E27FC236}">
                    <a16:creationId xmlns:a16="http://schemas.microsoft.com/office/drawing/2014/main" id="{CA227813-9B45-3F7D-2B2A-B4C6A8C2A081}"/>
                  </a:ext>
                </a:extLst>
              </p:cNvPr>
              <p:cNvPicPr>
                <a:picLocks noGrp="1" noRot="1" noChangeAspect="1" noMove="1" noResize="1" noEditPoints="1" noAdjustHandles="1" noChangeArrowheads="1" noChangeShapeType="1"/>
              </p:cNvPicPr>
              <p:nvPr/>
            </p:nvPicPr>
            <p:blipFill>
              <a:blip r:embed="rId12"/>
              <a:stretch>
                <a:fillRect/>
              </a:stretch>
            </p:blipFill>
            <p:spPr>
              <a:xfrm>
                <a:off x="1939599" y="4236043"/>
                <a:ext cx="4181801" cy="2566591"/>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8" name="Slide Zoom 47">
                <a:extLst>
                  <a:ext uri="{FF2B5EF4-FFF2-40B4-BE49-F238E27FC236}">
                    <a16:creationId xmlns:a16="http://schemas.microsoft.com/office/drawing/2014/main" id="{AE3981C1-ED72-7A48-D57F-4104B91463D8}"/>
                  </a:ext>
                </a:extLst>
              </p:cNvPr>
              <p:cNvGraphicFramePr>
                <a:graphicFrameLocks noChangeAspect="1"/>
              </p:cNvGraphicFramePr>
              <p:nvPr>
                <p:extLst>
                  <p:ext uri="{D42A27DB-BD31-4B8C-83A1-F6EECF244321}">
                    <p14:modId xmlns:p14="http://schemas.microsoft.com/office/powerpoint/2010/main" val="3734127994"/>
                  </p:ext>
                </p:extLst>
              </p:nvPr>
            </p:nvGraphicFramePr>
            <p:xfrm>
              <a:off x="6410961" y="4199729"/>
              <a:ext cx="4196081" cy="2552862"/>
            </p:xfrm>
            <a:graphic>
              <a:graphicData uri="http://schemas.microsoft.com/office/powerpoint/2016/slidezoom">
                <pslz:sldZm>
                  <pslz:sldZmObj sldId="292" cId="1890793623">
                    <pslz:zmPr id="{FA31A952-E933-4967-A7D1-DFDE7CDF1E04}" returnToParent="0" transitionDur="1000">
                      <p166:blipFill xmlns:p166="http://schemas.microsoft.com/office/powerpoint/2016/6/main">
                        <a:blip r:embed="rId13"/>
                        <a:stretch>
                          <a:fillRect/>
                        </a:stretch>
                      </p166:blipFill>
                      <p166:spPr xmlns:p166="http://schemas.microsoft.com/office/powerpoint/2016/6/main">
                        <a:xfrm>
                          <a:off x="0" y="0"/>
                          <a:ext cx="4196081" cy="2552862"/>
                        </a:xfrm>
                        <a:prstGeom prst="rect">
                          <a:avLst/>
                        </a:prstGeom>
                        <a:ln w="3175">
                          <a:solidFill>
                            <a:prstClr val="ltGray"/>
                          </a:solidFill>
                        </a:ln>
                      </p166:spPr>
                    </pslz:zmPr>
                  </pslz:sldZmObj>
                </pslz:sldZm>
              </a:graphicData>
            </a:graphic>
          </p:graphicFrame>
        </mc:Choice>
        <mc:Fallback xmlns="">
          <p:pic>
            <p:nvPicPr>
              <p:cNvPr id="48" name="Slide Zoom 47">
                <a:hlinkClick r:id="rId14" action="ppaction://hlinksldjump"/>
                <a:extLst>
                  <a:ext uri="{FF2B5EF4-FFF2-40B4-BE49-F238E27FC236}">
                    <a16:creationId xmlns:a16="http://schemas.microsoft.com/office/drawing/2014/main" id="{AE3981C1-ED72-7A48-D57F-4104B91463D8}"/>
                  </a:ext>
                </a:extLst>
              </p:cNvPr>
              <p:cNvPicPr>
                <a:picLocks noGrp="1" noRot="1" noChangeAspect="1" noMove="1" noResize="1" noEditPoints="1" noAdjustHandles="1" noChangeArrowheads="1" noChangeShapeType="1"/>
              </p:cNvPicPr>
              <p:nvPr/>
            </p:nvPicPr>
            <p:blipFill>
              <a:blip r:embed="rId15"/>
              <a:stretch>
                <a:fillRect/>
              </a:stretch>
            </p:blipFill>
            <p:spPr>
              <a:xfrm>
                <a:off x="6410961" y="4199729"/>
                <a:ext cx="4196081" cy="2552862"/>
              </a:xfrm>
              <a:prstGeom prst="rect">
                <a:avLst/>
              </a:prstGeom>
              <a:ln w="3175">
                <a:solidFill>
                  <a:prstClr val="ltGray"/>
                </a:solidFill>
              </a:ln>
            </p:spPr>
          </p:pic>
        </mc:Fallback>
      </mc:AlternateContent>
      <p:pic>
        <p:nvPicPr>
          <p:cNvPr id="2" name="Picture 1">
            <a:extLst>
              <a:ext uri="{FF2B5EF4-FFF2-40B4-BE49-F238E27FC236}">
                <a16:creationId xmlns:a16="http://schemas.microsoft.com/office/drawing/2014/main" id="{9880EE6D-248A-FB3F-EFD9-A7389FC5027C}"/>
              </a:ext>
            </a:extLst>
          </p:cNvPr>
          <p:cNvPicPr>
            <a:picLocks noChangeAspect="1"/>
          </p:cNvPicPr>
          <p:nvPr/>
        </p:nvPicPr>
        <p:blipFill>
          <a:blip r:embed="rId16"/>
          <a:stretch>
            <a:fillRect/>
          </a:stretch>
        </p:blipFill>
        <p:spPr>
          <a:xfrm>
            <a:off x="198119" y="5519338"/>
            <a:ext cx="882018" cy="908347"/>
          </a:xfrm>
          <a:prstGeom prst="rect">
            <a:avLst/>
          </a:prstGeom>
        </p:spPr>
      </p:pic>
      <p:pic>
        <p:nvPicPr>
          <p:cNvPr id="3" name="Picture 2">
            <a:extLst>
              <a:ext uri="{FF2B5EF4-FFF2-40B4-BE49-F238E27FC236}">
                <a16:creationId xmlns:a16="http://schemas.microsoft.com/office/drawing/2014/main" id="{B233B27F-FE67-4DA1-73BA-2F060DD9D7D1}"/>
              </a:ext>
            </a:extLst>
          </p:cNvPr>
          <p:cNvPicPr>
            <a:picLocks noChangeAspect="1"/>
          </p:cNvPicPr>
          <p:nvPr/>
        </p:nvPicPr>
        <p:blipFill>
          <a:blip r:embed="rId17"/>
          <a:stretch>
            <a:fillRect/>
          </a:stretch>
        </p:blipFill>
        <p:spPr>
          <a:xfrm>
            <a:off x="10873563" y="5271902"/>
            <a:ext cx="968104" cy="978085"/>
          </a:xfrm>
          <a:prstGeom prst="rect">
            <a:avLst/>
          </a:prstGeom>
        </p:spPr>
      </p:pic>
      <p:pic>
        <p:nvPicPr>
          <p:cNvPr id="7" name="Picture 6">
            <a:extLst>
              <a:ext uri="{FF2B5EF4-FFF2-40B4-BE49-F238E27FC236}">
                <a16:creationId xmlns:a16="http://schemas.microsoft.com/office/drawing/2014/main" id="{1D03D620-02AB-FC71-F550-83E30BC65F7F}"/>
              </a:ext>
            </a:extLst>
          </p:cNvPr>
          <p:cNvPicPr>
            <a:picLocks noChangeAspect="1"/>
          </p:cNvPicPr>
          <p:nvPr/>
        </p:nvPicPr>
        <p:blipFill>
          <a:blip r:embed="rId18"/>
          <a:stretch>
            <a:fillRect/>
          </a:stretch>
        </p:blipFill>
        <p:spPr>
          <a:xfrm>
            <a:off x="10719461" y="6273059"/>
            <a:ext cx="1371719" cy="475529"/>
          </a:xfrm>
          <a:prstGeom prst="rect">
            <a:avLst/>
          </a:prstGeom>
        </p:spPr>
      </p:pic>
    </p:spTree>
    <p:extLst>
      <p:ext uri="{BB962C8B-B14F-4D97-AF65-F5344CB8AC3E}">
        <p14:creationId xmlns:p14="http://schemas.microsoft.com/office/powerpoint/2010/main" val="335504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3" name="AutoShape 10">
            <a:extLst>
              <a:ext uri="{FF2B5EF4-FFF2-40B4-BE49-F238E27FC236}">
                <a16:creationId xmlns:a16="http://schemas.microsoft.com/office/drawing/2014/main" id="{0C8B024E-2240-CE77-5AF1-F952B8C049E7}"/>
              </a:ext>
            </a:extLst>
          </p:cNvPr>
          <p:cNvSpPr>
            <a:spLocks noChangeArrowheads="1"/>
          </p:cNvSpPr>
          <p:nvPr/>
        </p:nvSpPr>
        <p:spPr bwMode="auto">
          <a:xfrm>
            <a:off x="77262" y="81489"/>
            <a:ext cx="12056712" cy="476726"/>
          </a:xfrm>
          <a:prstGeom prst="roundRect">
            <a:avLst>
              <a:gd name="adj" fmla="val 16667"/>
            </a:avLst>
          </a:prstGeom>
          <a:solidFill>
            <a:srgbClr val="8A1C1C"/>
          </a:solidFill>
          <a:ln>
            <a:noFill/>
          </a:ln>
          <a:effectLst/>
        </p:spPr>
        <p:txBody>
          <a:bodyPr wrap="square" anchor="ctr">
            <a:spAutoFit/>
          </a:bodyPr>
          <a:lstStyle>
            <a:defPPr>
              <a:defRPr lang="LID4096"/>
            </a:defPPr>
            <a:lvl1pPr marL="0" algn="l" defTabSz="4011613" rtl="0" eaLnBrk="1" latinLnBrk="0" hangingPunct="1">
              <a:defRPr sz="1800" kern="1200">
                <a:solidFill>
                  <a:schemeClr val="tx1"/>
                </a:solidFill>
                <a:latin typeface="Arial" charset="0"/>
                <a:ea typeface="+mn-ea"/>
                <a:cs typeface="+mn-cs"/>
              </a:defRPr>
            </a:lvl1pPr>
            <a:lvl2pPr marL="457200" algn="l" defTabSz="4011613" rtl="0" eaLnBrk="1" latinLnBrk="0" hangingPunct="1">
              <a:defRPr sz="1800" kern="1200">
                <a:solidFill>
                  <a:schemeClr val="tx1"/>
                </a:solidFill>
                <a:latin typeface="Arial" charset="0"/>
                <a:ea typeface="+mn-ea"/>
                <a:cs typeface="+mn-cs"/>
              </a:defRPr>
            </a:lvl2pPr>
            <a:lvl3pPr marL="914400" algn="l" defTabSz="4011613" rtl="0" eaLnBrk="1" latinLnBrk="0" hangingPunct="1">
              <a:defRPr sz="1800" kern="1200">
                <a:solidFill>
                  <a:schemeClr val="tx1"/>
                </a:solidFill>
                <a:latin typeface="Arial" charset="0"/>
                <a:ea typeface="+mn-ea"/>
                <a:cs typeface="+mn-cs"/>
              </a:defRPr>
            </a:lvl3pPr>
            <a:lvl4pPr marL="1371600" algn="l" defTabSz="4011613" rtl="0" eaLnBrk="1" latinLnBrk="0" hangingPunct="1">
              <a:defRPr sz="1800" kern="1200">
                <a:solidFill>
                  <a:schemeClr val="tx1"/>
                </a:solidFill>
                <a:latin typeface="Arial" charset="0"/>
                <a:ea typeface="+mn-ea"/>
                <a:cs typeface="+mn-cs"/>
              </a:defRPr>
            </a:lvl4pPr>
            <a:lvl5pPr marL="1828800" algn="l" defTabSz="4011613" rtl="0" eaLnBrk="1" latinLnBrk="0" hangingPunct="1">
              <a:defRPr sz="1800" kern="1200">
                <a:solidFill>
                  <a:schemeClr val="tx1"/>
                </a:solidFill>
                <a:latin typeface="Arial" charset="0"/>
                <a:ea typeface="+mn-ea"/>
                <a:cs typeface="+mn-cs"/>
              </a:defRPr>
            </a:lvl5pPr>
            <a:lvl6pPr marL="2286000" algn="l" defTabSz="4011613" rtl="0" eaLnBrk="1" fontAlgn="base" latinLnBrk="0" hangingPunct="1">
              <a:spcBef>
                <a:spcPct val="0"/>
              </a:spcBef>
              <a:spcAft>
                <a:spcPct val="0"/>
              </a:spcAft>
              <a:defRPr sz="1800" kern="1200">
                <a:solidFill>
                  <a:schemeClr val="tx1"/>
                </a:solidFill>
                <a:latin typeface="Arial" charset="0"/>
                <a:ea typeface="+mn-ea"/>
                <a:cs typeface="+mn-cs"/>
              </a:defRPr>
            </a:lvl6pPr>
            <a:lvl7pPr marL="2743200" algn="l" defTabSz="4011613" rtl="0" eaLnBrk="1" fontAlgn="base" latinLnBrk="0" hangingPunct="1">
              <a:spcBef>
                <a:spcPct val="0"/>
              </a:spcBef>
              <a:spcAft>
                <a:spcPct val="0"/>
              </a:spcAft>
              <a:defRPr sz="1800" kern="1200">
                <a:solidFill>
                  <a:schemeClr val="tx1"/>
                </a:solidFill>
                <a:latin typeface="Arial" charset="0"/>
                <a:ea typeface="+mn-ea"/>
                <a:cs typeface="+mn-cs"/>
              </a:defRPr>
            </a:lvl7pPr>
            <a:lvl8pPr marL="3200400" algn="l" defTabSz="4011613" rtl="0" eaLnBrk="1" fontAlgn="base" latinLnBrk="0" hangingPunct="1">
              <a:spcBef>
                <a:spcPct val="0"/>
              </a:spcBef>
              <a:spcAft>
                <a:spcPct val="0"/>
              </a:spcAft>
              <a:defRPr sz="1800" kern="1200">
                <a:solidFill>
                  <a:schemeClr val="tx1"/>
                </a:solidFill>
                <a:latin typeface="Arial" charset="0"/>
                <a:ea typeface="+mn-ea"/>
                <a:cs typeface="+mn-cs"/>
              </a:defRPr>
            </a:lvl8pPr>
            <a:lvl9pPr marL="3657600" algn="l" defTabSz="4011613" rtl="0" eaLnBrk="1" fontAlgn="base" latinLnBrk="0" hangingPunct="1">
              <a:spcBef>
                <a:spcPct val="0"/>
              </a:spcBef>
              <a:spcAft>
                <a:spcPct val="0"/>
              </a:spcAft>
              <a:defRPr sz="1800" kern="1200">
                <a:solidFill>
                  <a:schemeClr val="tx1"/>
                </a:solidFill>
                <a:latin typeface="Arial" charset="0"/>
                <a:ea typeface="+mn-ea"/>
                <a:cs typeface="+mn-cs"/>
              </a:defRPr>
            </a:lvl9pPr>
          </a:lstStyle>
          <a:p>
            <a:pPr algn="ctr"/>
            <a:r>
              <a:rPr lang="en-US" altLang="sl-SI" sz="2200" b="1" dirty="0">
                <a:solidFill>
                  <a:schemeClr val="bg1"/>
                </a:solidFill>
                <a:effectLst>
                  <a:outerShdw blurRad="38100" dist="38100" dir="2700000" algn="tl">
                    <a:srgbClr val="000000">
                      <a:alpha val="43137"/>
                    </a:srgbClr>
                  </a:outerShdw>
                </a:effectLst>
                <a:latin typeface="Bell MT" panose="02020503060305020303" pitchFamily="18" charset="0"/>
                <a:cs typeface="Arial" panose="020B0604020202020204" pitchFamily="34" charset="0"/>
              </a:rPr>
              <a:t>Introduction &amp; Aim</a:t>
            </a:r>
          </a:p>
        </p:txBody>
      </p:sp>
      <p:sp>
        <p:nvSpPr>
          <p:cNvPr id="4" name="Shape 2">
            <a:extLst>
              <a:ext uri="{FF2B5EF4-FFF2-40B4-BE49-F238E27FC236}">
                <a16:creationId xmlns:a16="http://schemas.microsoft.com/office/drawing/2014/main" id="{7C654276-6037-5E2E-EE10-3129316324D4}"/>
              </a:ext>
            </a:extLst>
          </p:cNvPr>
          <p:cNvSpPr/>
          <p:nvPr/>
        </p:nvSpPr>
        <p:spPr>
          <a:xfrm>
            <a:off x="132643" y="1435158"/>
            <a:ext cx="5680613" cy="4266876"/>
          </a:xfrm>
          <a:prstGeom prst="roundRect">
            <a:avLst>
              <a:gd name="adj" fmla="val 2667"/>
            </a:avLst>
          </a:prstGeom>
          <a:solidFill>
            <a:srgbClr val="F2F2F2"/>
          </a:solidFill>
          <a:ln>
            <a:noFill/>
          </a:ln>
        </p:spPr>
        <p:style>
          <a:lnRef idx="2">
            <a:schemeClr val="accent6"/>
          </a:lnRef>
          <a:fillRef idx="1">
            <a:schemeClr val="lt1"/>
          </a:fillRef>
          <a:effectRef idx="0">
            <a:schemeClr val="accent6"/>
          </a:effectRef>
          <a:fontRef idx="minor">
            <a:schemeClr val="dk1"/>
          </a:fontRef>
        </p:style>
        <p:txBody>
          <a:bodyPr/>
          <a:lstStyle/>
          <a:p>
            <a:endParaRPr lang="en-US"/>
          </a:p>
        </p:txBody>
      </p:sp>
      <p:sp>
        <p:nvSpPr>
          <p:cNvPr id="5" name="Shape 4">
            <a:extLst>
              <a:ext uri="{FF2B5EF4-FFF2-40B4-BE49-F238E27FC236}">
                <a16:creationId xmlns:a16="http://schemas.microsoft.com/office/drawing/2014/main" id="{9BE373FC-6EE1-6E97-8C26-5C06B1485EBE}"/>
              </a:ext>
            </a:extLst>
          </p:cNvPr>
          <p:cNvSpPr/>
          <p:nvPr/>
        </p:nvSpPr>
        <p:spPr>
          <a:xfrm>
            <a:off x="132643" y="1484540"/>
            <a:ext cx="1051560" cy="1051560"/>
          </a:xfrm>
          <a:prstGeom prst="ellipse">
            <a:avLst/>
          </a:prstGeom>
          <a:solidFill>
            <a:srgbClr val="8A1C1C"/>
          </a:solidFill>
          <a:ln/>
          <a:effectLst>
            <a:outerShdw blurRad="101600" dist="38100" dir="5400000" algn="bl" rotWithShape="0">
              <a:srgbClr val="065A82">
                <a:alpha val="35000"/>
              </a:srgbClr>
            </a:outerShdw>
          </a:effectLst>
        </p:spPr>
        <p:txBody>
          <a:bodyP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Bell MT" panose="02020503060305020303" pitchFamily="18" charset="0"/>
            </a:endParaRPr>
          </a:p>
        </p:txBody>
      </p:sp>
      <p:sp>
        <p:nvSpPr>
          <p:cNvPr id="6" name="Text 5">
            <a:extLst>
              <a:ext uri="{FF2B5EF4-FFF2-40B4-BE49-F238E27FC236}">
                <a16:creationId xmlns:a16="http://schemas.microsoft.com/office/drawing/2014/main" id="{BAE21DAE-70E9-D02F-1054-FF23E2AD5DF6}"/>
              </a:ext>
            </a:extLst>
          </p:cNvPr>
          <p:cNvSpPr/>
          <p:nvPr/>
        </p:nvSpPr>
        <p:spPr>
          <a:xfrm>
            <a:off x="1813886" y="1358397"/>
            <a:ext cx="2552048" cy="439114"/>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5000"/>
              </a:lnSpc>
            </a:pPr>
            <a:r>
              <a:rPr lang="en-US" sz="1600" b="1" dirty="0">
                <a:solidFill>
                  <a:srgbClr val="1E2B4D"/>
                </a:solidFill>
                <a:latin typeface="Book Antiqua" panose="02040602050305030304" pitchFamily="18" charset="0"/>
                <a:ea typeface="Cambria" pitchFamily="34" charset="-122"/>
                <a:cs typeface="Cambria" pitchFamily="34" charset="-120"/>
              </a:rPr>
              <a:t>NdFeB Permanent Magnets</a:t>
            </a:r>
            <a:endParaRPr lang="en-US" sz="1600" dirty="0">
              <a:solidFill>
                <a:prstClr val="black"/>
              </a:solidFill>
              <a:latin typeface="Book Antiqua" panose="02040602050305030304" pitchFamily="18" charset="0"/>
            </a:endParaRPr>
          </a:p>
        </p:txBody>
      </p:sp>
      <p:sp>
        <p:nvSpPr>
          <p:cNvPr id="7" name="Shape 9">
            <a:extLst>
              <a:ext uri="{FF2B5EF4-FFF2-40B4-BE49-F238E27FC236}">
                <a16:creationId xmlns:a16="http://schemas.microsoft.com/office/drawing/2014/main" id="{FC800B89-23E8-E8A9-DF3C-A0F175AC2476}"/>
              </a:ext>
            </a:extLst>
          </p:cNvPr>
          <p:cNvSpPr/>
          <p:nvPr/>
        </p:nvSpPr>
        <p:spPr>
          <a:xfrm>
            <a:off x="85610" y="4230947"/>
            <a:ext cx="1051560" cy="1051560"/>
          </a:xfrm>
          <a:prstGeom prst="ellipse">
            <a:avLst/>
          </a:prstGeom>
          <a:solidFill>
            <a:srgbClr val="8A1C1C"/>
          </a:solidFill>
          <a:ln/>
          <a:effectLst>
            <a:outerShdw blurRad="101600" dist="38100" dir="5400000" algn="bl" rotWithShape="0">
              <a:srgbClr val="1E2B4D">
                <a:alpha val="35000"/>
              </a:srgbClr>
            </a:outerShdw>
          </a:effectLst>
        </p:spPr>
        <p:txBody>
          <a:bodyP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pic>
        <p:nvPicPr>
          <p:cNvPr id="9" name="Image 1">
            <a:extLst>
              <a:ext uri="{FF2B5EF4-FFF2-40B4-BE49-F238E27FC236}">
                <a16:creationId xmlns:a16="http://schemas.microsoft.com/office/drawing/2014/main" id="{80984691-FF1C-6727-D489-970384F20D9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62000"/>
                    </a14:imgEffect>
                    <a14:imgEffect>
                      <a14:brightnessContrast bright="-100000" contrast="-40000"/>
                    </a14:imgEffect>
                  </a14:imgLayer>
                </a14:imgProps>
              </a:ext>
            </a:extLst>
          </a:blip>
          <a:stretch>
            <a:fillRect/>
          </a:stretch>
        </p:blipFill>
        <p:spPr>
          <a:xfrm>
            <a:off x="341545" y="4457674"/>
            <a:ext cx="539496" cy="539496"/>
          </a:xfrm>
          <a:prstGeom prst="rect">
            <a:avLst/>
          </a:prstGeom>
          <a:noFill/>
        </p:spPr>
      </p:pic>
      <p:sp>
        <p:nvSpPr>
          <p:cNvPr id="10" name="Text 10">
            <a:extLst>
              <a:ext uri="{FF2B5EF4-FFF2-40B4-BE49-F238E27FC236}">
                <a16:creationId xmlns:a16="http://schemas.microsoft.com/office/drawing/2014/main" id="{64DD5159-F0FA-0D7E-18E1-1DD6464069AE}"/>
              </a:ext>
            </a:extLst>
          </p:cNvPr>
          <p:cNvSpPr/>
          <p:nvPr/>
        </p:nvSpPr>
        <p:spPr>
          <a:xfrm>
            <a:off x="1732419" y="3991457"/>
            <a:ext cx="2880360" cy="458101"/>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5000"/>
              </a:lnSpc>
            </a:pPr>
            <a:r>
              <a:rPr lang="en-US" sz="1600" b="1" dirty="0">
                <a:solidFill>
                  <a:srgbClr val="1E2B4D"/>
                </a:solidFill>
                <a:latin typeface="Book Antiqua" panose="02040602050305030304" pitchFamily="18" charset="0"/>
                <a:ea typeface="Cambria" pitchFamily="34" charset="-122"/>
                <a:cs typeface="Cambria" pitchFamily="34" charset="-120"/>
              </a:rPr>
              <a:t>Nuclear Reactor Control Rods</a:t>
            </a:r>
            <a:endParaRPr lang="en-US" sz="1600" dirty="0">
              <a:solidFill>
                <a:prstClr val="black"/>
              </a:solidFill>
              <a:latin typeface="Book Antiqua" panose="02040602050305030304" pitchFamily="18" charset="0"/>
            </a:endParaRPr>
          </a:p>
        </p:txBody>
      </p:sp>
      <p:sp>
        <p:nvSpPr>
          <p:cNvPr id="11" name="Text 11">
            <a:extLst>
              <a:ext uri="{FF2B5EF4-FFF2-40B4-BE49-F238E27FC236}">
                <a16:creationId xmlns:a16="http://schemas.microsoft.com/office/drawing/2014/main" id="{6719698E-AE7B-2243-62D2-A6F2D8195406}"/>
              </a:ext>
            </a:extLst>
          </p:cNvPr>
          <p:cNvSpPr/>
          <p:nvPr/>
        </p:nvSpPr>
        <p:spPr>
          <a:xfrm>
            <a:off x="1305933" y="4629151"/>
            <a:ext cx="4457602" cy="770446"/>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8000"/>
              </a:lnSpc>
            </a:pPr>
            <a:r>
              <a:rPr lang="en-US" sz="1600" dirty="0">
                <a:solidFill>
                  <a:srgbClr val="24303D"/>
                </a:solidFill>
                <a:latin typeface="Book Antiqua" panose="02040602050305030304" pitchFamily="18" charset="0"/>
                <a:ea typeface="Calibri" pitchFamily="34" charset="-122"/>
                <a:cs typeface="Calibri" pitchFamily="34" charset="-120"/>
              </a:rPr>
              <a:t>High neutron absorption cross - section combined with strong resistance to radiation-induced swelling.</a:t>
            </a:r>
            <a:endParaRPr lang="en-US" sz="1600" dirty="0">
              <a:solidFill>
                <a:prstClr val="black"/>
              </a:solidFill>
              <a:latin typeface="Book Antiqua" panose="02040602050305030304" pitchFamily="18" charset="0"/>
            </a:endParaRPr>
          </a:p>
        </p:txBody>
      </p:sp>
      <p:sp>
        <p:nvSpPr>
          <p:cNvPr id="12" name="Text 18">
            <a:extLst>
              <a:ext uri="{FF2B5EF4-FFF2-40B4-BE49-F238E27FC236}">
                <a16:creationId xmlns:a16="http://schemas.microsoft.com/office/drawing/2014/main" id="{C268509C-7471-94D4-1CE0-361E927D88F1}"/>
              </a:ext>
            </a:extLst>
          </p:cNvPr>
          <p:cNvSpPr/>
          <p:nvPr/>
        </p:nvSpPr>
        <p:spPr>
          <a:xfrm>
            <a:off x="1300959" y="5929248"/>
            <a:ext cx="10085832" cy="713232"/>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00" dirty="0">
              <a:solidFill>
                <a:prstClr val="black"/>
              </a:solidFill>
              <a:latin typeface="Bell MT" panose="02020503060305020303" pitchFamily="18" charset="0"/>
            </a:endParaRPr>
          </a:p>
        </p:txBody>
      </p:sp>
      <p:sp>
        <p:nvSpPr>
          <p:cNvPr id="13" name="Shape 2">
            <a:extLst>
              <a:ext uri="{FF2B5EF4-FFF2-40B4-BE49-F238E27FC236}">
                <a16:creationId xmlns:a16="http://schemas.microsoft.com/office/drawing/2014/main" id="{9AEC3D47-1C97-A8A1-A28E-09818C4AA402}"/>
              </a:ext>
            </a:extLst>
          </p:cNvPr>
          <p:cNvSpPr/>
          <p:nvPr/>
        </p:nvSpPr>
        <p:spPr>
          <a:xfrm flipH="1">
            <a:off x="5919270" y="623361"/>
            <a:ext cx="13780" cy="4875297"/>
          </a:xfrm>
          <a:prstGeom prst="line">
            <a:avLst/>
          </a:prstGeom>
          <a:noFill/>
          <a:ln w="15875">
            <a:solidFill>
              <a:srgbClr val="D8D2C2"/>
            </a:solidFill>
            <a:prstDash val="dash"/>
          </a:ln>
        </p:spPr>
        <p:txBody>
          <a:bodyPr/>
          <a:lstStyle/>
          <a:p>
            <a:endParaRPr lang="en-US"/>
          </a:p>
        </p:txBody>
      </p:sp>
      <p:sp>
        <p:nvSpPr>
          <p:cNvPr id="14" name="Text 3">
            <a:extLst>
              <a:ext uri="{FF2B5EF4-FFF2-40B4-BE49-F238E27FC236}">
                <a16:creationId xmlns:a16="http://schemas.microsoft.com/office/drawing/2014/main" id="{36F879F0-C0AA-281E-9563-18464306BEC1}"/>
              </a:ext>
            </a:extLst>
          </p:cNvPr>
          <p:cNvSpPr/>
          <p:nvPr/>
        </p:nvSpPr>
        <p:spPr>
          <a:xfrm>
            <a:off x="150902" y="751077"/>
            <a:ext cx="5394960" cy="365760"/>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800" b="1" dirty="0">
                <a:solidFill>
                  <a:srgbClr val="2E6F6F"/>
                </a:solidFill>
                <a:latin typeface="Book Antiqua" panose="02040602050305030304" pitchFamily="18" charset="0"/>
                <a:ea typeface="Georgia" pitchFamily="34" charset="-122"/>
                <a:cs typeface="Georgia" pitchFamily="34" charset="-120"/>
              </a:rPr>
              <a:t>Why Dysprosium Matters ?</a:t>
            </a:r>
            <a:endParaRPr lang="en-US" sz="1800" dirty="0">
              <a:solidFill>
                <a:srgbClr val="2E6F6F"/>
              </a:solidFill>
              <a:latin typeface="Book Antiqua" panose="02040602050305030304" pitchFamily="18" charset="0"/>
            </a:endParaRPr>
          </a:p>
        </p:txBody>
      </p:sp>
      <p:pic>
        <p:nvPicPr>
          <p:cNvPr id="15" name="Image 0">
            <a:extLst>
              <a:ext uri="{FF2B5EF4-FFF2-40B4-BE49-F238E27FC236}">
                <a16:creationId xmlns:a16="http://schemas.microsoft.com/office/drawing/2014/main" id="{8D19F63F-A1E1-A5A2-F091-FC716743A6E2}"/>
              </a:ext>
            </a:extLst>
          </p:cNvPr>
          <p:cNvPicPr>
            <a:picLocks noChangeAspect="1"/>
          </p:cNvPicPr>
          <p:nvPr/>
        </p:nvPicPr>
        <p:blipFill>
          <a:blip r:embed="rId5"/>
          <a:stretch>
            <a:fillRect/>
          </a:stretch>
        </p:blipFill>
        <p:spPr>
          <a:xfrm>
            <a:off x="399017" y="1752726"/>
            <a:ext cx="548640" cy="548640"/>
          </a:xfrm>
          <a:prstGeom prst="rect">
            <a:avLst/>
          </a:prstGeom>
        </p:spPr>
      </p:pic>
      <p:sp>
        <p:nvSpPr>
          <p:cNvPr id="16" name="Text 7">
            <a:extLst>
              <a:ext uri="{FF2B5EF4-FFF2-40B4-BE49-F238E27FC236}">
                <a16:creationId xmlns:a16="http://schemas.microsoft.com/office/drawing/2014/main" id="{E532755C-B7CE-1D40-6B33-25E11E3F1A16}"/>
              </a:ext>
            </a:extLst>
          </p:cNvPr>
          <p:cNvSpPr/>
          <p:nvPr/>
        </p:nvSpPr>
        <p:spPr>
          <a:xfrm>
            <a:off x="718530" y="2555160"/>
            <a:ext cx="1257300" cy="457200"/>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dirty="0">
                <a:solidFill>
                  <a:srgbClr val="1E2B4D"/>
                </a:solidFill>
                <a:latin typeface="Book Antiqua" panose="02040602050305030304" pitchFamily="18" charset="0"/>
                <a:ea typeface="Georgia" pitchFamily="34" charset="-122"/>
                <a:cs typeface="Georgia" pitchFamily="34" charset="-120"/>
              </a:rPr>
              <a:t>Wind turbines</a:t>
            </a:r>
            <a:endParaRPr lang="en-US" sz="1400" dirty="0">
              <a:solidFill>
                <a:srgbClr val="1E2B4D"/>
              </a:solidFill>
              <a:latin typeface="Book Antiqua" panose="02040602050305030304" pitchFamily="18" charset="0"/>
            </a:endParaRPr>
          </a:p>
        </p:txBody>
      </p:sp>
      <p:sp>
        <p:nvSpPr>
          <p:cNvPr id="17" name="Text 8">
            <a:extLst>
              <a:ext uri="{FF2B5EF4-FFF2-40B4-BE49-F238E27FC236}">
                <a16:creationId xmlns:a16="http://schemas.microsoft.com/office/drawing/2014/main" id="{0CD6803F-F7AD-87E5-CE3B-800D9A12C4EE}"/>
              </a:ext>
            </a:extLst>
          </p:cNvPr>
          <p:cNvSpPr/>
          <p:nvPr/>
        </p:nvSpPr>
        <p:spPr>
          <a:xfrm>
            <a:off x="2262447" y="2662486"/>
            <a:ext cx="1257300" cy="457200"/>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dirty="0">
                <a:solidFill>
                  <a:srgbClr val="1E2B4D"/>
                </a:solidFill>
                <a:latin typeface="Book Antiqua" panose="02040602050305030304" pitchFamily="18" charset="0"/>
                <a:ea typeface="Georgia" pitchFamily="34" charset="-122"/>
                <a:cs typeface="Georgia" pitchFamily="34" charset="-120"/>
              </a:rPr>
              <a:t>HEV and EV traction motors</a:t>
            </a:r>
            <a:endParaRPr lang="en-US" sz="1400" dirty="0">
              <a:solidFill>
                <a:srgbClr val="1E2B4D"/>
              </a:solidFill>
              <a:latin typeface="Book Antiqua" panose="02040602050305030304" pitchFamily="18" charset="0"/>
            </a:endParaRPr>
          </a:p>
        </p:txBody>
      </p:sp>
      <p:sp>
        <p:nvSpPr>
          <p:cNvPr id="18" name="Text 9">
            <a:extLst>
              <a:ext uri="{FF2B5EF4-FFF2-40B4-BE49-F238E27FC236}">
                <a16:creationId xmlns:a16="http://schemas.microsoft.com/office/drawing/2014/main" id="{9AE7C475-ACA4-DAD3-3C1D-6DD61E0280A8}"/>
              </a:ext>
            </a:extLst>
          </p:cNvPr>
          <p:cNvSpPr/>
          <p:nvPr/>
        </p:nvSpPr>
        <p:spPr>
          <a:xfrm>
            <a:off x="3885302" y="2641005"/>
            <a:ext cx="1257300" cy="457200"/>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dirty="0">
                <a:solidFill>
                  <a:srgbClr val="1E2B4D"/>
                </a:solidFill>
                <a:latin typeface="Book Antiqua" panose="02040602050305030304" pitchFamily="18" charset="0"/>
                <a:ea typeface="Georgia" pitchFamily="34" charset="-122"/>
                <a:cs typeface="Georgia" pitchFamily="34" charset="-120"/>
              </a:rPr>
              <a:t>Electronics / robotics</a:t>
            </a:r>
            <a:endParaRPr lang="en-US" sz="1400" dirty="0">
              <a:solidFill>
                <a:srgbClr val="1E2B4D"/>
              </a:solidFill>
              <a:latin typeface="Book Antiqua" panose="02040602050305030304" pitchFamily="18" charset="0"/>
            </a:endParaRPr>
          </a:p>
        </p:txBody>
      </p:sp>
      <p:sp>
        <p:nvSpPr>
          <p:cNvPr id="20" name="Text 14">
            <a:extLst>
              <a:ext uri="{FF2B5EF4-FFF2-40B4-BE49-F238E27FC236}">
                <a16:creationId xmlns:a16="http://schemas.microsoft.com/office/drawing/2014/main" id="{C0D83BAA-8BC5-5640-17A7-AAF4B87202FD}"/>
              </a:ext>
            </a:extLst>
          </p:cNvPr>
          <p:cNvSpPr/>
          <p:nvPr/>
        </p:nvSpPr>
        <p:spPr>
          <a:xfrm>
            <a:off x="99390" y="5547717"/>
            <a:ext cx="11959967" cy="1294978"/>
          </a:xfrm>
          <a:prstGeom prst="roundRect">
            <a:avLst/>
          </a:prstGeom>
          <a:solidFill>
            <a:schemeClr val="bg1"/>
          </a:solidFill>
          <a:ln>
            <a:solidFill>
              <a:srgbClr val="8A1C1C"/>
            </a:solidFill>
          </a:ln>
        </p:spPr>
        <p:style>
          <a:lnRef idx="0">
            <a:scrgbClr r="0" g="0" b="0"/>
          </a:lnRef>
          <a:fillRef idx="0">
            <a:scrgbClr r="0" g="0" b="0"/>
          </a:fillRef>
          <a:effectRef idx="0">
            <a:scrgbClr r="0" g="0" b="0"/>
          </a:effectRef>
          <a:fontRef idx="minor">
            <a:schemeClr val="lt1"/>
          </a:fontRef>
        </p:style>
        <p:txBody>
          <a:bodyPr wrap="square" lIns="0" tIns="0" rIns="0" bIns="0" rtlCol="0" anchor="ctr"/>
          <a:lstStyle>
            <a:defPPr>
              <a:defRPr lang="LID4096"/>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indent="0" algn="ctr">
              <a:buNone/>
            </a:pPr>
            <a:endParaRPr lang="en-US" sz="1200" dirty="0">
              <a:latin typeface="Bell MT" panose="02020503060305020303" pitchFamily="18" charset="0"/>
            </a:endParaRPr>
          </a:p>
          <a:p>
            <a:pPr marL="0" indent="0" algn="ctr">
              <a:buNone/>
            </a:pPr>
            <a:endParaRPr lang="en-US" sz="1200" dirty="0">
              <a:latin typeface="Bell MT" panose="02020503060305020303" pitchFamily="18" charset="0"/>
            </a:endParaRPr>
          </a:p>
        </p:txBody>
      </p:sp>
      <p:sp>
        <p:nvSpPr>
          <p:cNvPr id="21" name="Text 15">
            <a:extLst>
              <a:ext uri="{FF2B5EF4-FFF2-40B4-BE49-F238E27FC236}">
                <a16:creationId xmlns:a16="http://schemas.microsoft.com/office/drawing/2014/main" id="{1E4FFBF2-64CF-2506-AA20-1145D5FB9E72}"/>
              </a:ext>
            </a:extLst>
          </p:cNvPr>
          <p:cNvSpPr/>
          <p:nvPr/>
        </p:nvSpPr>
        <p:spPr>
          <a:xfrm>
            <a:off x="6023835" y="751077"/>
            <a:ext cx="5486400" cy="365760"/>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800" b="1" dirty="0">
                <a:solidFill>
                  <a:srgbClr val="2E6F6F"/>
                </a:solidFill>
                <a:latin typeface="Book Antiqua" panose="02040602050305030304" pitchFamily="18" charset="0"/>
                <a:ea typeface="Georgia" pitchFamily="34" charset="-122"/>
                <a:cs typeface="Georgia" pitchFamily="34" charset="-120"/>
              </a:rPr>
              <a:t>Dy Electrodeposition: State of the Art</a:t>
            </a:r>
            <a:endParaRPr lang="en-US" sz="1800" dirty="0">
              <a:latin typeface="Book Antiqua" panose="02040602050305030304" pitchFamily="18" charset="0"/>
            </a:endParaRPr>
          </a:p>
        </p:txBody>
      </p:sp>
      <p:sp>
        <p:nvSpPr>
          <p:cNvPr id="22" name="Shape 16">
            <a:extLst>
              <a:ext uri="{FF2B5EF4-FFF2-40B4-BE49-F238E27FC236}">
                <a16:creationId xmlns:a16="http://schemas.microsoft.com/office/drawing/2014/main" id="{8BDF985A-2F3A-3355-7465-93DAF4A7D321}"/>
              </a:ext>
            </a:extLst>
          </p:cNvPr>
          <p:cNvSpPr/>
          <p:nvPr/>
        </p:nvSpPr>
        <p:spPr>
          <a:xfrm flipV="1">
            <a:off x="6261258" y="1899215"/>
            <a:ext cx="5171649" cy="14796"/>
          </a:xfrm>
          <a:prstGeom prst="line">
            <a:avLst/>
          </a:prstGeom>
          <a:noFill/>
          <a:ln w="19050">
            <a:solidFill>
              <a:srgbClr val="3A3A3A"/>
            </a:solidFill>
            <a:prstDash val="solid"/>
            <a:tailEnd type="triangle"/>
          </a:ln>
        </p:spPr>
        <p:txBody>
          <a:bodyP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Bell MT" panose="02020503060305020303" pitchFamily="18" charset="0"/>
            </a:endParaRPr>
          </a:p>
        </p:txBody>
      </p:sp>
      <p:sp>
        <p:nvSpPr>
          <p:cNvPr id="23" name="Shape 17">
            <a:extLst>
              <a:ext uri="{FF2B5EF4-FFF2-40B4-BE49-F238E27FC236}">
                <a16:creationId xmlns:a16="http://schemas.microsoft.com/office/drawing/2014/main" id="{FBE2CF32-44E3-0DE9-3898-C702105AB9E0}"/>
              </a:ext>
            </a:extLst>
          </p:cNvPr>
          <p:cNvSpPr/>
          <p:nvPr/>
        </p:nvSpPr>
        <p:spPr>
          <a:xfrm>
            <a:off x="6469082" y="1844035"/>
            <a:ext cx="144000" cy="144000"/>
          </a:xfrm>
          <a:prstGeom prst="ellipse">
            <a:avLst/>
          </a:prstGeom>
          <a:solidFill>
            <a:srgbClr val="8A1C1C"/>
          </a:solidFill>
          <a:ln/>
        </p:spPr>
        <p:txBody>
          <a:bodyPr/>
          <a:lstStyle/>
          <a:p>
            <a:endParaRPr lang="en-US"/>
          </a:p>
        </p:txBody>
      </p:sp>
      <p:sp>
        <p:nvSpPr>
          <p:cNvPr id="24" name="Text 18">
            <a:extLst>
              <a:ext uri="{FF2B5EF4-FFF2-40B4-BE49-F238E27FC236}">
                <a16:creationId xmlns:a16="http://schemas.microsoft.com/office/drawing/2014/main" id="{C2F3AFD5-16D6-9633-620F-981DFB0F88CC}"/>
              </a:ext>
            </a:extLst>
          </p:cNvPr>
          <p:cNvSpPr/>
          <p:nvPr/>
        </p:nvSpPr>
        <p:spPr>
          <a:xfrm>
            <a:off x="5960666" y="2008595"/>
            <a:ext cx="1371600" cy="228600"/>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dirty="0">
                <a:solidFill>
                  <a:srgbClr val="1F1F1F"/>
                </a:solidFill>
                <a:latin typeface="Book Antiqua" panose="02040602050305030304" pitchFamily="18" charset="0"/>
                <a:ea typeface="Georgia" pitchFamily="34" charset="-122"/>
                <a:cs typeface="Georgia" pitchFamily="34" charset="-120"/>
              </a:rPr>
              <a:t>Molten salts</a:t>
            </a:r>
            <a:endParaRPr lang="en-US" sz="1400" dirty="0">
              <a:latin typeface="Book Antiqua" panose="02040602050305030304" pitchFamily="18" charset="0"/>
            </a:endParaRPr>
          </a:p>
        </p:txBody>
      </p:sp>
      <p:sp>
        <p:nvSpPr>
          <p:cNvPr id="25" name="Text 19">
            <a:extLst>
              <a:ext uri="{FF2B5EF4-FFF2-40B4-BE49-F238E27FC236}">
                <a16:creationId xmlns:a16="http://schemas.microsoft.com/office/drawing/2014/main" id="{A5E225DA-D042-3B88-8400-CD59871608F4}"/>
              </a:ext>
            </a:extLst>
          </p:cNvPr>
          <p:cNvSpPr/>
          <p:nvPr/>
        </p:nvSpPr>
        <p:spPr>
          <a:xfrm>
            <a:off x="5960666" y="2189227"/>
            <a:ext cx="1645920" cy="274320"/>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dirty="0">
                <a:solidFill>
                  <a:srgbClr val="6B6B6B"/>
                </a:solidFill>
                <a:latin typeface="Book Antiqua" panose="02040602050305030304" pitchFamily="18" charset="0"/>
                <a:ea typeface="Georgia" pitchFamily="34" charset="-122"/>
                <a:cs typeface="Georgia" pitchFamily="34" charset="-120"/>
              </a:rPr>
              <a:t>(chlorides / fluorides)</a:t>
            </a:r>
            <a:endParaRPr lang="en-US" sz="1200" dirty="0">
              <a:latin typeface="Book Antiqua" panose="02040602050305030304" pitchFamily="18" charset="0"/>
            </a:endParaRPr>
          </a:p>
        </p:txBody>
      </p:sp>
      <p:sp>
        <p:nvSpPr>
          <p:cNvPr id="26" name="Shape 20">
            <a:extLst>
              <a:ext uri="{FF2B5EF4-FFF2-40B4-BE49-F238E27FC236}">
                <a16:creationId xmlns:a16="http://schemas.microsoft.com/office/drawing/2014/main" id="{CFBBC97E-8291-5BE5-388B-593AA38EDEEA}"/>
              </a:ext>
            </a:extLst>
          </p:cNvPr>
          <p:cNvSpPr/>
          <p:nvPr/>
        </p:nvSpPr>
        <p:spPr>
          <a:xfrm>
            <a:off x="8894181" y="1835913"/>
            <a:ext cx="144000" cy="144000"/>
          </a:xfrm>
          <a:prstGeom prst="ellipse">
            <a:avLst/>
          </a:prstGeom>
          <a:solidFill>
            <a:srgbClr val="B5762B"/>
          </a:solidFill>
          <a:ln/>
        </p:spPr>
        <p:txBody>
          <a:bodyPr/>
          <a:lstStyle/>
          <a:p>
            <a:endParaRPr lang="en-US"/>
          </a:p>
        </p:txBody>
      </p:sp>
      <p:sp>
        <p:nvSpPr>
          <p:cNvPr id="27" name="Text 21">
            <a:extLst>
              <a:ext uri="{FF2B5EF4-FFF2-40B4-BE49-F238E27FC236}">
                <a16:creationId xmlns:a16="http://schemas.microsoft.com/office/drawing/2014/main" id="{0EF0DCDA-413D-E352-49FB-CFEAC0666063}"/>
              </a:ext>
            </a:extLst>
          </p:cNvPr>
          <p:cNvSpPr/>
          <p:nvPr/>
        </p:nvSpPr>
        <p:spPr>
          <a:xfrm>
            <a:off x="8197129" y="2009390"/>
            <a:ext cx="1371600" cy="228600"/>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dirty="0">
                <a:solidFill>
                  <a:srgbClr val="1F1F1F"/>
                </a:solidFill>
                <a:latin typeface="Book Antiqua" panose="02040602050305030304" pitchFamily="18" charset="0"/>
                <a:ea typeface="Georgia" pitchFamily="34" charset="-122"/>
                <a:cs typeface="Georgia" pitchFamily="34" charset="-120"/>
              </a:rPr>
              <a:t>Ionic liquids</a:t>
            </a:r>
            <a:endParaRPr lang="en-US" sz="1400" dirty="0">
              <a:latin typeface="Book Antiqua" panose="02040602050305030304" pitchFamily="18" charset="0"/>
            </a:endParaRPr>
          </a:p>
        </p:txBody>
      </p:sp>
      <p:sp>
        <p:nvSpPr>
          <p:cNvPr id="28" name="Text 22">
            <a:extLst>
              <a:ext uri="{FF2B5EF4-FFF2-40B4-BE49-F238E27FC236}">
                <a16:creationId xmlns:a16="http://schemas.microsoft.com/office/drawing/2014/main" id="{1A5D698B-6F36-BB7C-C1D0-3D1ACC5CF60E}"/>
              </a:ext>
            </a:extLst>
          </p:cNvPr>
          <p:cNvSpPr/>
          <p:nvPr/>
        </p:nvSpPr>
        <p:spPr>
          <a:xfrm>
            <a:off x="8133772" y="2261780"/>
            <a:ext cx="1645920" cy="274320"/>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dirty="0">
                <a:solidFill>
                  <a:srgbClr val="6B6B6B"/>
                </a:solidFill>
                <a:latin typeface="Book Antiqua" panose="02040602050305030304" pitchFamily="18" charset="0"/>
                <a:ea typeface="Georgia" pitchFamily="34" charset="-122"/>
                <a:cs typeface="Georgia" pitchFamily="34" charset="-120"/>
              </a:rPr>
              <a:t>(imidazolium, pyrrolidinium</a:t>
            </a:r>
            <a:r>
              <a:rPr lang="en-US" sz="850" dirty="0">
                <a:solidFill>
                  <a:srgbClr val="6B6B6B"/>
                </a:solidFill>
                <a:latin typeface="Bell MT" panose="02020503060305020303" pitchFamily="18" charset="0"/>
                <a:ea typeface="Georgia" pitchFamily="34" charset="-122"/>
                <a:cs typeface="Georgia" pitchFamily="34" charset="-120"/>
              </a:rPr>
              <a:t>)</a:t>
            </a:r>
            <a:endParaRPr lang="en-US" sz="850" dirty="0">
              <a:latin typeface="Bell MT" panose="02020503060305020303" pitchFamily="18" charset="0"/>
            </a:endParaRPr>
          </a:p>
        </p:txBody>
      </p:sp>
      <p:sp>
        <p:nvSpPr>
          <p:cNvPr id="29" name="Shape 23">
            <a:extLst>
              <a:ext uri="{FF2B5EF4-FFF2-40B4-BE49-F238E27FC236}">
                <a16:creationId xmlns:a16="http://schemas.microsoft.com/office/drawing/2014/main" id="{2905C284-4F2E-4FD2-AAE6-530722E20387}"/>
              </a:ext>
            </a:extLst>
          </p:cNvPr>
          <p:cNvSpPr/>
          <p:nvPr/>
        </p:nvSpPr>
        <p:spPr>
          <a:xfrm>
            <a:off x="11077664" y="1829154"/>
            <a:ext cx="144000" cy="144000"/>
          </a:xfrm>
          <a:prstGeom prst="ellipse">
            <a:avLst/>
          </a:prstGeom>
          <a:solidFill>
            <a:srgbClr val="2E6F6F"/>
          </a:solidFill>
          <a:ln/>
        </p:spPr>
        <p:txBody>
          <a:bodyPr/>
          <a:lstStyle/>
          <a:p>
            <a:endParaRPr lang="en-US"/>
          </a:p>
        </p:txBody>
      </p:sp>
      <p:sp>
        <p:nvSpPr>
          <p:cNvPr id="30" name="Text 24">
            <a:extLst>
              <a:ext uri="{FF2B5EF4-FFF2-40B4-BE49-F238E27FC236}">
                <a16:creationId xmlns:a16="http://schemas.microsoft.com/office/drawing/2014/main" id="{0E4CDBAF-BC2B-1987-DBC5-E2EA6C1DF482}"/>
              </a:ext>
            </a:extLst>
          </p:cNvPr>
          <p:cNvSpPr/>
          <p:nvPr/>
        </p:nvSpPr>
        <p:spPr>
          <a:xfrm>
            <a:off x="10482859" y="2011530"/>
            <a:ext cx="1371600" cy="228600"/>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dirty="0">
                <a:solidFill>
                  <a:srgbClr val="1F1F1F"/>
                </a:solidFill>
                <a:latin typeface="Book Antiqua" panose="02040602050305030304" pitchFamily="18" charset="0"/>
                <a:ea typeface="Georgia" pitchFamily="34" charset="-122"/>
                <a:cs typeface="Georgia" pitchFamily="34" charset="-120"/>
              </a:rPr>
              <a:t>DES ?</a:t>
            </a:r>
            <a:endParaRPr lang="en-US" sz="1400" dirty="0">
              <a:latin typeface="Book Antiqua" panose="02040602050305030304" pitchFamily="18" charset="0"/>
            </a:endParaRPr>
          </a:p>
        </p:txBody>
      </p:sp>
      <p:sp>
        <p:nvSpPr>
          <p:cNvPr id="31" name="Text 25">
            <a:extLst>
              <a:ext uri="{FF2B5EF4-FFF2-40B4-BE49-F238E27FC236}">
                <a16:creationId xmlns:a16="http://schemas.microsoft.com/office/drawing/2014/main" id="{7515751E-73E9-3252-2FE6-A37BBDC8B541}"/>
              </a:ext>
            </a:extLst>
          </p:cNvPr>
          <p:cNvSpPr/>
          <p:nvPr/>
        </p:nvSpPr>
        <p:spPr>
          <a:xfrm>
            <a:off x="10278184" y="2266426"/>
            <a:ext cx="1645920" cy="274320"/>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dirty="0">
                <a:solidFill>
                  <a:srgbClr val="6B6B6B"/>
                </a:solidFill>
                <a:latin typeface="Book Antiqua" panose="02040602050305030304" pitchFamily="18" charset="0"/>
                <a:ea typeface="Georgia" pitchFamily="34" charset="-122"/>
                <a:cs typeface="Georgia" pitchFamily="34" charset="-120"/>
              </a:rPr>
              <a:t>(ethaline)</a:t>
            </a:r>
            <a:endParaRPr lang="en-US" sz="1200" dirty="0">
              <a:latin typeface="Book Antiqua" panose="02040602050305030304" pitchFamily="18" charset="0"/>
            </a:endParaRPr>
          </a:p>
        </p:txBody>
      </p:sp>
      <p:sp>
        <p:nvSpPr>
          <p:cNvPr id="40" name="Shape 34">
            <a:extLst>
              <a:ext uri="{FF2B5EF4-FFF2-40B4-BE49-F238E27FC236}">
                <a16:creationId xmlns:a16="http://schemas.microsoft.com/office/drawing/2014/main" id="{4C5C6F2A-BED2-9FDD-A0F7-E51ABA74FA3E}"/>
              </a:ext>
            </a:extLst>
          </p:cNvPr>
          <p:cNvSpPr/>
          <p:nvPr/>
        </p:nvSpPr>
        <p:spPr>
          <a:xfrm>
            <a:off x="6096000" y="2815962"/>
            <a:ext cx="5630139" cy="2507376"/>
          </a:xfrm>
          <a:prstGeom prst="roundRect">
            <a:avLst>
              <a:gd name="adj" fmla="val 3200"/>
            </a:avLst>
          </a:prstGeom>
          <a:solidFill>
            <a:srgbClr val="E9F8E4"/>
          </a:solidFill>
          <a:ln w="19050">
            <a:solidFill>
              <a:srgbClr val="2E6F6F"/>
            </a:solidFill>
            <a:prstDash val="solid"/>
          </a:ln>
        </p:spPr>
        <p:txBody>
          <a:bodyPr/>
          <a:lstStyle/>
          <a:p>
            <a:endParaRPr lang="en-US"/>
          </a:p>
        </p:txBody>
      </p:sp>
      <p:sp>
        <p:nvSpPr>
          <p:cNvPr id="41" name="Text 35">
            <a:extLst>
              <a:ext uri="{FF2B5EF4-FFF2-40B4-BE49-F238E27FC236}">
                <a16:creationId xmlns:a16="http://schemas.microsoft.com/office/drawing/2014/main" id="{A5B71702-B8E9-9B88-7627-77AA81B6F1A5}"/>
              </a:ext>
            </a:extLst>
          </p:cNvPr>
          <p:cNvSpPr/>
          <p:nvPr/>
        </p:nvSpPr>
        <p:spPr>
          <a:xfrm>
            <a:off x="6322339" y="2905065"/>
            <a:ext cx="4846320" cy="274320"/>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50" b="1" dirty="0">
                <a:solidFill>
                  <a:srgbClr val="1F5C5C"/>
                </a:solidFill>
                <a:latin typeface="Bell MT" panose="02020503060305020303" pitchFamily="18" charset="0"/>
                <a:ea typeface="Georgia" pitchFamily="34" charset="-122"/>
                <a:cs typeface="Georgia" pitchFamily="34" charset="-120"/>
              </a:rPr>
              <a:t>Why Deep Eutectic Solvents (DES) ?</a:t>
            </a:r>
            <a:endParaRPr lang="en-US" sz="1450" dirty="0">
              <a:latin typeface="Bell MT" panose="02020503060305020303" pitchFamily="18" charset="0"/>
            </a:endParaRPr>
          </a:p>
        </p:txBody>
      </p:sp>
      <p:sp>
        <p:nvSpPr>
          <p:cNvPr id="44" name="Text 38">
            <a:extLst>
              <a:ext uri="{FF2B5EF4-FFF2-40B4-BE49-F238E27FC236}">
                <a16:creationId xmlns:a16="http://schemas.microsoft.com/office/drawing/2014/main" id="{E99CD28D-B3CE-7A20-4EA3-764BB7E974D9}"/>
              </a:ext>
            </a:extLst>
          </p:cNvPr>
          <p:cNvSpPr/>
          <p:nvPr/>
        </p:nvSpPr>
        <p:spPr>
          <a:xfrm>
            <a:off x="6372371" y="3444837"/>
            <a:ext cx="4114800" cy="201168"/>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00" b="1" dirty="0">
                <a:solidFill>
                  <a:srgbClr val="1F5C5C"/>
                </a:solidFill>
                <a:latin typeface="Book Antiqua" panose="02040602050305030304" pitchFamily="18" charset="0"/>
                <a:ea typeface="Georgia" pitchFamily="34" charset="-122"/>
                <a:cs typeface="Georgia" pitchFamily="34" charset="-120"/>
              </a:rPr>
              <a:t>[+] Advantages</a:t>
            </a:r>
            <a:endParaRPr lang="en-US" sz="1400" dirty="0">
              <a:latin typeface="Book Antiqua" panose="02040602050305030304" pitchFamily="18" charset="0"/>
            </a:endParaRPr>
          </a:p>
        </p:txBody>
      </p:sp>
      <p:sp>
        <p:nvSpPr>
          <p:cNvPr id="45" name="Text 39">
            <a:extLst>
              <a:ext uri="{FF2B5EF4-FFF2-40B4-BE49-F238E27FC236}">
                <a16:creationId xmlns:a16="http://schemas.microsoft.com/office/drawing/2014/main" id="{068BFA76-FF79-BD3E-F31A-3739B2CE9DD0}"/>
              </a:ext>
            </a:extLst>
          </p:cNvPr>
          <p:cNvSpPr/>
          <p:nvPr/>
        </p:nvSpPr>
        <p:spPr>
          <a:xfrm>
            <a:off x="6322339" y="3827256"/>
            <a:ext cx="4709160" cy="988226"/>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1000"/>
              </a:lnSpc>
              <a:spcAft>
                <a:spcPts val="100"/>
              </a:spcAft>
              <a:buNone/>
            </a:pPr>
            <a:r>
              <a:rPr lang="en-US" sz="1400" dirty="0">
                <a:solidFill>
                  <a:srgbClr val="3A3A3A"/>
                </a:solidFill>
                <a:latin typeface="Book Antiqua" panose="02040602050305030304" pitchFamily="18" charset="0"/>
                <a:ea typeface="Georgia" pitchFamily="34" charset="-122"/>
                <a:cs typeface="Georgia" pitchFamily="34" charset="-120"/>
              </a:rPr>
              <a:t>Low toxicity, biodegradable</a:t>
            </a:r>
          </a:p>
          <a:p>
            <a:pPr marL="0" indent="0">
              <a:lnSpc>
                <a:spcPts val="1000"/>
              </a:lnSpc>
              <a:spcAft>
                <a:spcPts val="100"/>
              </a:spcAft>
              <a:buNone/>
            </a:pPr>
            <a:endParaRPr lang="en-US" sz="1400" dirty="0">
              <a:latin typeface="Book Antiqua" panose="02040602050305030304" pitchFamily="18" charset="0"/>
            </a:endParaRPr>
          </a:p>
          <a:p>
            <a:pPr marL="0" indent="0">
              <a:lnSpc>
                <a:spcPts val="1000"/>
              </a:lnSpc>
              <a:spcAft>
                <a:spcPts val="100"/>
              </a:spcAft>
              <a:buNone/>
            </a:pPr>
            <a:r>
              <a:rPr lang="en-US" sz="1400" dirty="0">
                <a:solidFill>
                  <a:srgbClr val="3A3A3A"/>
                </a:solidFill>
                <a:latin typeface="Book Antiqua" panose="02040602050305030304" pitchFamily="18" charset="0"/>
                <a:ea typeface="Georgia" pitchFamily="34" charset="-122"/>
                <a:cs typeface="Georgia" pitchFamily="34" charset="-120"/>
              </a:rPr>
              <a:t>Good electrochemical window</a:t>
            </a:r>
          </a:p>
          <a:p>
            <a:pPr marL="0" indent="0">
              <a:lnSpc>
                <a:spcPts val="1000"/>
              </a:lnSpc>
              <a:spcAft>
                <a:spcPts val="100"/>
              </a:spcAft>
              <a:buNone/>
            </a:pPr>
            <a:endParaRPr lang="en-US" sz="1400" dirty="0">
              <a:latin typeface="Book Antiqua" panose="02040602050305030304" pitchFamily="18" charset="0"/>
            </a:endParaRPr>
          </a:p>
          <a:p>
            <a:pPr marL="0" indent="0">
              <a:lnSpc>
                <a:spcPts val="1000"/>
              </a:lnSpc>
              <a:spcAft>
                <a:spcPts val="100"/>
              </a:spcAft>
              <a:buNone/>
            </a:pPr>
            <a:r>
              <a:rPr lang="en-US" sz="1400" dirty="0">
                <a:solidFill>
                  <a:srgbClr val="3A3A3A"/>
                </a:solidFill>
                <a:latin typeface="Book Antiqua" panose="02040602050305030304" pitchFamily="18" charset="0"/>
                <a:ea typeface="Georgia" pitchFamily="34" charset="-122"/>
                <a:cs typeface="Georgia" pitchFamily="34" charset="-120"/>
              </a:rPr>
              <a:t>Low-cost, simple preparation; operates from 50-90 </a:t>
            </a:r>
            <a:r>
              <a:rPr lang="en-US" sz="1400" dirty="0">
                <a:solidFill>
                  <a:srgbClr val="3A3A3A"/>
                </a:solidFill>
                <a:latin typeface="Book Antiqua" panose="02040602050305030304" pitchFamily="18" charset="0"/>
                <a:ea typeface="Calibri" panose="020F0502020204030204" pitchFamily="34" charset="0"/>
                <a:cs typeface="Calibri" panose="020F0502020204030204" pitchFamily="34" charset="0"/>
              </a:rPr>
              <a:t>°C</a:t>
            </a:r>
            <a:r>
              <a:rPr lang="en-US" sz="1400" dirty="0">
                <a:solidFill>
                  <a:srgbClr val="3A3A3A"/>
                </a:solidFill>
                <a:latin typeface="Book Antiqua" panose="02040602050305030304" pitchFamily="18" charset="0"/>
                <a:ea typeface="Georgia" pitchFamily="34" charset="-122"/>
                <a:cs typeface="Georgia" pitchFamily="34" charset="-120"/>
              </a:rPr>
              <a:t> </a:t>
            </a:r>
            <a:endParaRPr lang="en-US" sz="1400" dirty="0">
              <a:latin typeface="Book Antiqua" panose="02040602050305030304" pitchFamily="18" charset="0"/>
            </a:endParaRPr>
          </a:p>
        </p:txBody>
      </p:sp>
      <p:sp>
        <p:nvSpPr>
          <p:cNvPr id="46" name="Text 40">
            <a:extLst>
              <a:ext uri="{FF2B5EF4-FFF2-40B4-BE49-F238E27FC236}">
                <a16:creationId xmlns:a16="http://schemas.microsoft.com/office/drawing/2014/main" id="{1FD35EE4-2F3F-1C01-5F8A-47628C4F2F92}"/>
              </a:ext>
            </a:extLst>
          </p:cNvPr>
          <p:cNvSpPr/>
          <p:nvPr/>
        </p:nvSpPr>
        <p:spPr>
          <a:xfrm>
            <a:off x="6368059" y="4939276"/>
            <a:ext cx="4114800" cy="201168"/>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00" b="1" dirty="0">
                <a:solidFill>
                  <a:srgbClr val="8A1C1C"/>
                </a:solidFill>
                <a:latin typeface="Book Antiqua" panose="02040602050305030304" pitchFamily="18" charset="0"/>
                <a:ea typeface="Georgia" pitchFamily="34" charset="-122"/>
                <a:cs typeface="Georgia" pitchFamily="34" charset="-120"/>
              </a:rPr>
              <a:t>? Open questions for Dy</a:t>
            </a:r>
            <a:endParaRPr lang="en-US" sz="1400" dirty="0">
              <a:solidFill>
                <a:srgbClr val="8A1C1C"/>
              </a:solidFill>
              <a:latin typeface="Book Antiqua" panose="02040602050305030304" pitchFamily="18" charset="0"/>
            </a:endParaRPr>
          </a:p>
        </p:txBody>
      </p:sp>
      <p:sp>
        <p:nvSpPr>
          <p:cNvPr id="47" name="Text 41">
            <a:extLst>
              <a:ext uri="{FF2B5EF4-FFF2-40B4-BE49-F238E27FC236}">
                <a16:creationId xmlns:a16="http://schemas.microsoft.com/office/drawing/2014/main" id="{402F9894-71D9-C64E-8448-F9C132A6A9B0}"/>
              </a:ext>
            </a:extLst>
          </p:cNvPr>
          <p:cNvSpPr/>
          <p:nvPr/>
        </p:nvSpPr>
        <p:spPr>
          <a:xfrm>
            <a:off x="6412455" y="5301084"/>
            <a:ext cx="4709160" cy="475488"/>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ts val="1300"/>
              </a:lnSpc>
              <a:spcAft>
                <a:spcPts val="100"/>
              </a:spcAft>
              <a:buNone/>
            </a:pPr>
            <a:endParaRPr lang="en-US" sz="950" dirty="0">
              <a:latin typeface="Bell MT" panose="02020503060305020303" pitchFamily="18" charset="0"/>
            </a:endParaRPr>
          </a:p>
        </p:txBody>
      </p:sp>
      <p:sp>
        <p:nvSpPr>
          <p:cNvPr id="48" name="Text 6">
            <a:extLst>
              <a:ext uri="{FF2B5EF4-FFF2-40B4-BE49-F238E27FC236}">
                <a16:creationId xmlns:a16="http://schemas.microsoft.com/office/drawing/2014/main" id="{A796F8AC-6BE1-1D2A-5C4B-18A9DEAD9835}"/>
              </a:ext>
            </a:extLst>
          </p:cNvPr>
          <p:cNvSpPr/>
          <p:nvPr/>
        </p:nvSpPr>
        <p:spPr>
          <a:xfrm>
            <a:off x="357647" y="3293371"/>
            <a:ext cx="5177831" cy="502920"/>
          </a:xfrm>
          <a:prstGeom prst="rect">
            <a:avLst/>
          </a:prstGeom>
          <a:noFill/>
          <a:ln/>
        </p:spPr>
        <p:txBody>
          <a:bodyPr wrap="square" lIns="0" tIns="0" rIns="0" bIns="0" rtlCol="0" anchor="ctr"/>
          <a:ls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just">
              <a:buNone/>
            </a:pPr>
            <a:r>
              <a:rPr lang="en-US" sz="1600" dirty="0">
                <a:solidFill>
                  <a:srgbClr val="1E2B4D"/>
                </a:solidFill>
                <a:latin typeface="Book Antiqua" panose="02040602050305030304" pitchFamily="18" charset="0"/>
                <a:ea typeface="Georgia" pitchFamily="34" charset="-122"/>
                <a:cs typeface="Georgia" pitchFamily="34" charset="-120"/>
              </a:rPr>
              <a:t>Dy raises coercivity and thermal stability of Nd-Fe-B permanent magnets at high temperature.</a:t>
            </a:r>
            <a:endParaRPr lang="en-US" sz="1600" dirty="0">
              <a:solidFill>
                <a:srgbClr val="1E2B4D"/>
              </a:solidFill>
              <a:latin typeface="Book Antiqua" panose="02040602050305030304" pitchFamily="18" charset="0"/>
            </a:endParaRPr>
          </a:p>
        </p:txBody>
      </p:sp>
      <p:cxnSp>
        <p:nvCxnSpPr>
          <p:cNvPr id="49" name="Straight Arrow Connector 48">
            <a:extLst>
              <a:ext uri="{FF2B5EF4-FFF2-40B4-BE49-F238E27FC236}">
                <a16:creationId xmlns:a16="http://schemas.microsoft.com/office/drawing/2014/main" id="{624B954B-85F9-F98E-04D0-01B0321AF610}"/>
              </a:ext>
            </a:extLst>
          </p:cNvPr>
          <p:cNvCxnSpPr>
            <a:cxnSpLocks/>
          </p:cNvCxnSpPr>
          <p:nvPr/>
        </p:nvCxnSpPr>
        <p:spPr>
          <a:xfrm flipH="1">
            <a:off x="1457927" y="1792614"/>
            <a:ext cx="595127" cy="734724"/>
          </a:xfrm>
          <a:prstGeom prst="straightConnector1">
            <a:avLst/>
          </a:prstGeom>
          <a:ln>
            <a:solidFill>
              <a:srgbClr val="8A1C1C"/>
            </a:solidFill>
            <a:headEnd type="none" w="med" len="med"/>
            <a:tailEnd type="arrow" w="med" len="med"/>
          </a:ln>
        </p:spPr>
        <p:style>
          <a:lnRef idx="3">
            <a:schemeClr val="dk1"/>
          </a:lnRef>
          <a:fillRef idx="0">
            <a:schemeClr val="dk1"/>
          </a:fillRef>
          <a:effectRef idx="2">
            <a:schemeClr val="dk1"/>
          </a:effectRef>
          <a:fontRef idx="minor">
            <a:schemeClr val="tx1"/>
          </a:fontRef>
        </p:style>
      </p:cxnSp>
      <p:cxnSp>
        <p:nvCxnSpPr>
          <p:cNvPr id="50" name="Straight Arrow Connector 49">
            <a:extLst>
              <a:ext uri="{FF2B5EF4-FFF2-40B4-BE49-F238E27FC236}">
                <a16:creationId xmlns:a16="http://schemas.microsoft.com/office/drawing/2014/main" id="{B1466271-F314-CC8B-8855-09B9CBF6282C}"/>
              </a:ext>
            </a:extLst>
          </p:cNvPr>
          <p:cNvCxnSpPr>
            <a:cxnSpLocks/>
          </p:cNvCxnSpPr>
          <p:nvPr/>
        </p:nvCxnSpPr>
        <p:spPr>
          <a:xfrm>
            <a:off x="2946563" y="1806660"/>
            <a:ext cx="0" cy="765133"/>
          </a:xfrm>
          <a:prstGeom prst="straightConnector1">
            <a:avLst/>
          </a:prstGeom>
          <a:ln>
            <a:solidFill>
              <a:srgbClr val="8A1C1C"/>
            </a:solidFill>
            <a:headEnd type="none" w="med" len="med"/>
            <a:tailEnd type="arrow" w="med" len="med"/>
          </a:ln>
        </p:spPr>
        <p:style>
          <a:lnRef idx="3">
            <a:schemeClr val="dk1"/>
          </a:lnRef>
          <a:fillRef idx="0">
            <a:schemeClr val="dk1"/>
          </a:fillRef>
          <a:effectRef idx="2">
            <a:schemeClr val="dk1"/>
          </a:effectRef>
          <a:fontRef idx="minor">
            <a:schemeClr val="tx1"/>
          </a:fontRef>
        </p:style>
      </p:cxnSp>
      <p:cxnSp>
        <p:nvCxnSpPr>
          <p:cNvPr id="51" name="Straight Arrow Connector 50">
            <a:extLst>
              <a:ext uri="{FF2B5EF4-FFF2-40B4-BE49-F238E27FC236}">
                <a16:creationId xmlns:a16="http://schemas.microsoft.com/office/drawing/2014/main" id="{B72A1B3B-6973-4344-1AC7-DF39A72EF18D}"/>
              </a:ext>
            </a:extLst>
          </p:cNvPr>
          <p:cNvCxnSpPr>
            <a:cxnSpLocks/>
          </p:cNvCxnSpPr>
          <p:nvPr/>
        </p:nvCxnSpPr>
        <p:spPr>
          <a:xfrm>
            <a:off x="3826514" y="1787509"/>
            <a:ext cx="594000" cy="734400"/>
          </a:xfrm>
          <a:prstGeom prst="straightConnector1">
            <a:avLst/>
          </a:prstGeom>
          <a:ln>
            <a:solidFill>
              <a:srgbClr val="8A1C1C"/>
            </a:solidFill>
            <a:headEnd type="none" w="med" len="med"/>
            <a:tailEnd type="arrow" w="med" len="med"/>
          </a:ln>
        </p:spPr>
        <p:style>
          <a:lnRef idx="3">
            <a:schemeClr val="dk1"/>
          </a:lnRef>
          <a:fillRef idx="0">
            <a:schemeClr val="dk1"/>
          </a:fillRef>
          <a:effectRef idx="2">
            <a:schemeClr val="dk1"/>
          </a:effectRef>
          <a:fontRef idx="minor">
            <a:schemeClr val="tx1"/>
          </a:fontRef>
        </p:style>
      </p:cxnSp>
      <p:sp>
        <p:nvSpPr>
          <p:cNvPr id="2" name="TextBox 1">
            <a:extLst>
              <a:ext uri="{FF2B5EF4-FFF2-40B4-BE49-F238E27FC236}">
                <a16:creationId xmlns:a16="http://schemas.microsoft.com/office/drawing/2014/main" id="{E3C64DBC-7FC0-8036-04C8-FD910152E268}"/>
              </a:ext>
            </a:extLst>
          </p:cNvPr>
          <p:cNvSpPr txBox="1"/>
          <p:nvPr/>
        </p:nvSpPr>
        <p:spPr>
          <a:xfrm>
            <a:off x="258618" y="5577967"/>
            <a:ext cx="11730181" cy="1200329"/>
          </a:xfrm>
          <a:prstGeom prst="rect">
            <a:avLst/>
          </a:prstGeom>
          <a:noFill/>
        </p:spPr>
        <p:txBody>
          <a:bodyPr wrap="square" rtlCol="0">
            <a:spAutoFit/>
          </a:bodyPr>
          <a:lstStyle/>
          <a:p>
            <a:pPr algn="just">
              <a:buNone/>
              <a:tabLst>
                <a:tab pos="11480800" algn="l"/>
                <a:tab pos="11841163" algn="l"/>
                <a:tab pos="11923713" algn="l"/>
              </a:tabLst>
            </a:pPr>
            <a:r>
              <a:rPr lang="en-US" dirty="0">
                <a:solidFill>
                  <a:srgbClr val="8A1C1C"/>
                </a:solidFill>
                <a:latin typeface="Book Antiqua" panose="02040602050305030304" pitchFamily="18" charset="0"/>
              </a:rPr>
              <a:t>This study focuses on the electrochemical reduction and electrodeposition of Dy from an ethaline (</a:t>
            </a:r>
            <a:r>
              <a:rPr lang="en-US" dirty="0" err="1">
                <a:solidFill>
                  <a:srgbClr val="8A1C1C"/>
                </a:solidFill>
                <a:latin typeface="Book Antiqua" panose="02040602050305030304" pitchFamily="18" charset="0"/>
              </a:rPr>
              <a:t>ChCl+EG</a:t>
            </a:r>
            <a:r>
              <a:rPr lang="en-US" dirty="0">
                <a:solidFill>
                  <a:srgbClr val="8A1C1C"/>
                </a:solidFill>
                <a:latin typeface="Book Antiqua" panose="02040602050305030304" pitchFamily="18" charset="0"/>
              </a:rPr>
              <a:t>) + </a:t>
            </a:r>
            <a:r>
              <a:rPr lang="en-US" dirty="0" err="1">
                <a:solidFill>
                  <a:srgbClr val="8A1C1C"/>
                </a:solidFill>
                <a:latin typeface="Book Antiqua" panose="02040602050305030304" pitchFamily="18" charset="0"/>
              </a:rPr>
              <a:t>DyCl</a:t>
            </a:r>
            <a:r>
              <a:rPr lang="en-US" dirty="0">
                <a:solidFill>
                  <a:srgbClr val="8A1C1C"/>
                </a:solidFill>
                <a:latin typeface="Book Antiqua" panose="02040602050305030304" pitchFamily="18" charset="0"/>
              </a:rPr>
              <a:t>₃ DES on gold working electrode, a system not previously investigated. The aim is to characterize the electrochemical behavior and deposition mechanism of Dy, providing fundamental insights relevant for the development of  sustainable recovery of Dy from secondary resources.</a:t>
            </a:r>
          </a:p>
        </p:txBody>
      </p:sp>
    </p:spTree>
    <p:extLst>
      <p:ext uri="{BB962C8B-B14F-4D97-AF65-F5344CB8AC3E}">
        <p14:creationId xmlns:p14="http://schemas.microsoft.com/office/powerpoint/2010/main" val="3882071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F8E4"/>
        </a:solidFill>
        <a:effectLst/>
      </p:bgPr>
    </p:bg>
    <p:spTree>
      <p:nvGrpSpPr>
        <p:cNvPr id="1" name="">
          <a:extLst>
            <a:ext uri="{FF2B5EF4-FFF2-40B4-BE49-F238E27FC236}">
              <a16:creationId xmlns:a16="http://schemas.microsoft.com/office/drawing/2014/main" id="{B7CC7725-AC27-8C8C-4B2D-F55F25E8CC20}"/>
            </a:ext>
          </a:extLst>
        </p:cNvPr>
        <p:cNvGrpSpPr/>
        <p:nvPr/>
      </p:nvGrpSpPr>
      <p:grpSpPr>
        <a:xfrm>
          <a:off x="0" y="0"/>
          <a:ext cx="0" cy="0"/>
          <a:chOff x="0" y="0"/>
          <a:chExt cx="0" cy="0"/>
        </a:xfrm>
      </p:grpSpPr>
      <p:sp>
        <p:nvSpPr>
          <p:cNvPr id="89" name="Shape 9">
            <a:extLst>
              <a:ext uri="{FF2B5EF4-FFF2-40B4-BE49-F238E27FC236}">
                <a16:creationId xmlns:a16="http://schemas.microsoft.com/office/drawing/2014/main" id="{BAE5F9F0-CE19-9F21-E618-A3FA65806589}"/>
              </a:ext>
            </a:extLst>
          </p:cNvPr>
          <p:cNvSpPr/>
          <p:nvPr/>
        </p:nvSpPr>
        <p:spPr>
          <a:xfrm>
            <a:off x="7558643" y="3087176"/>
            <a:ext cx="566928" cy="566928"/>
          </a:xfrm>
          <a:prstGeom prst="ellipse">
            <a:avLst/>
          </a:prstGeom>
          <a:solidFill>
            <a:srgbClr val="2B2E33"/>
          </a:solidFill>
          <a:ln/>
        </p:spPr>
        <p:txBody>
          <a:bodyPr/>
          <a:lstStyle/>
          <a:p>
            <a:endParaRPr lang="en-US" dirty="0">
              <a:latin typeface="Bell MT" panose="02020503060305020303" pitchFamily="18" charset="0"/>
            </a:endParaRPr>
          </a:p>
        </p:txBody>
      </p:sp>
      <p:sp>
        <p:nvSpPr>
          <p:cNvPr id="90" name="Shape 3">
            <a:extLst>
              <a:ext uri="{FF2B5EF4-FFF2-40B4-BE49-F238E27FC236}">
                <a16:creationId xmlns:a16="http://schemas.microsoft.com/office/drawing/2014/main" id="{2A6C3AF3-8F3C-C17A-3B55-4E49DB627B54}"/>
              </a:ext>
            </a:extLst>
          </p:cNvPr>
          <p:cNvSpPr/>
          <p:nvPr/>
        </p:nvSpPr>
        <p:spPr>
          <a:xfrm>
            <a:off x="157143" y="4504781"/>
            <a:ext cx="3600000" cy="2203810"/>
          </a:xfrm>
          <a:prstGeom prst="roundRect">
            <a:avLst/>
          </a:prstGeom>
          <a:ln>
            <a:solidFill>
              <a:srgbClr val="2E6F6F"/>
            </a:solidFill>
          </a:ln>
        </p:spPr>
        <p:style>
          <a:lnRef idx="2">
            <a:schemeClr val="accent6"/>
          </a:lnRef>
          <a:fillRef idx="1">
            <a:schemeClr val="lt1"/>
          </a:fillRef>
          <a:effectRef idx="0">
            <a:schemeClr val="accent6"/>
          </a:effectRef>
          <a:fontRef idx="minor">
            <a:schemeClr val="dk1"/>
          </a:fontRef>
        </p:style>
      </p:sp>
      <p:sp>
        <p:nvSpPr>
          <p:cNvPr id="91" name="Rectangle: Rounded Corners 90">
            <a:extLst>
              <a:ext uri="{FF2B5EF4-FFF2-40B4-BE49-F238E27FC236}">
                <a16:creationId xmlns:a16="http://schemas.microsoft.com/office/drawing/2014/main" id="{138CA67D-07B0-D4AF-F327-ACA52C0DBA3C}"/>
              </a:ext>
            </a:extLst>
          </p:cNvPr>
          <p:cNvSpPr/>
          <p:nvPr/>
        </p:nvSpPr>
        <p:spPr>
          <a:xfrm>
            <a:off x="3502749" y="767405"/>
            <a:ext cx="3833550" cy="3804608"/>
          </a:xfrm>
          <a:prstGeom prst="roundRect">
            <a:avLst/>
          </a:prstGeom>
          <a:solidFill>
            <a:schemeClr val="lt1"/>
          </a:solidFill>
          <a:ln>
            <a:solidFill>
              <a:schemeClr val="accent3"/>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92" name="AutoShape 10">
            <a:extLst>
              <a:ext uri="{FF2B5EF4-FFF2-40B4-BE49-F238E27FC236}">
                <a16:creationId xmlns:a16="http://schemas.microsoft.com/office/drawing/2014/main" id="{EF0761E8-96BE-152A-74C1-BCEE4CF9195E}"/>
              </a:ext>
            </a:extLst>
          </p:cNvPr>
          <p:cNvSpPr>
            <a:spLocks noChangeArrowheads="1"/>
          </p:cNvSpPr>
          <p:nvPr/>
        </p:nvSpPr>
        <p:spPr bwMode="auto">
          <a:xfrm>
            <a:off x="66120" y="35957"/>
            <a:ext cx="12056712" cy="476726"/>
          </a:xfrm>
          <a:prstGeom prst="roundRect">
            <a:avLst>
              <a:gd name="adj" fmla="val 16667"/>
            </a:avLst>
          </a:prstGeom>
          <a:solidFill>
            <a:srgbClr val="2E6F6F"/>
          </a:solidFill>
          <a:ln>
            <a:solidFill>
              <a:srgbClr val="2E6F6F"/>
            </a:solid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Bell MT" panose="02020503060305020303" pitchFamily="18" charset="0"/>
                <a:cs typeface="Arial" panose="020B0604020202020204" pitchFamily="34" charset="0"/>
              </a:rPr>
              <a:t>Experimental</a:t>
            </a:r>
          </a:p>
        </p:txBody>
      </p:sp>
      <p:pic>
        <p:nvPicPr>
          <p:cNvPr id="93" name="Picture 92">
            <a:extLst>
              <a:ext uri="{FF2B5EF4-FFF2-40B4-BE49-F238E27FC236}">
                <a16:creationId xmlns:a16="http://schemas.microsoft.com/office/drawing/2014/main" id="{F685719A-724C-093A-57CD-071B8F1AFEC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157143" y="1010597"/>
            <a:ext cx="1750786" cy="875394"/>
          </a:xfrm>
          <a:prstGeom prst="rect">
            <a:avLst/>
          </a:prstGeom>
        </p:spPr>
      </p:pic>
      <p:sp>
        <p:nvSpPr>
          <p:cNvPr id="94" name="TextBox 93">
            <a:extLst>
              <a:ext uri="{FF2B5EF4-FFF2-40B4-BE49-F238E27FC236}">
                <a16:creationId xmlns:a16="http://schemas.microsoft.com/office/drawing/2014/main" id="{2ACB3E29-6476-1648-1D65-538491A47FE4}"/>
              </a:ext>
            </a:extLst>
          </p:cNvPr>
          <p:cNvSpPr txBox="1"/>
          <p:nvPr/>
        </p:nvSpPr>
        <p:spPr>
          <a:xfrm>
            <a:off x="139022" y="1965579"/>
            <a:ext cx="1749197" cy="338554"/>
          </a:xfrm>
          <a:prstGeom prst="rect">
            <a:avLst/>
          </a:prstGeom>
          <a:noFill/>
        </p:spPr>
        <p:txBody>
          <a:bodyPr wrap="none" rtlCol="0">
            <a:spAutoFit/>
          </a:bodyPr>
          <a:lstStyle/>
          <a:p>
            <a:pPr defTabSz="457200"/>
            <a:r>
              <a:rPr lang="en-US" sz="1600" dirty="0">
                <a:solidFill>
                  <a:prstClr val="black"/>
                </a:solidFill>
                <a:latin typeface="Book Antiqua" panose="02040602050305030304" pitchFamily="18" charset="0"/>
                <a:cs typeface="Times New Roman" panose="02020603050405020304" pitchFamily="18" charset="0"/>
              </a:rPr>
              <a:t>Choline chloride </a:t>
            </a:r>
          </a:p>
        </p:txBody>
      </p:sp>
      <p:sp>
        <p:nvSpPr>
          <p:cNvPr id="95" name="TextBox 94">
            <a:extLst>
              <a:ext uri="{FF2B5EF4-FFF2-40B4-BE49-F238E27FC236}">
                <a16:creationId xmlns:a16="http://schemas.microsoft.com/office/drawing/2014/main" id="{1A4521C2-8F2D-19C6-E5B9-37F0E3ABAC4D}"/>
              </a:ext>
            </a:extLst>
          </p:cNvPr>
          <p:cNvSpPr txBox="1"/>
          <p:nvPr/>
        </p:nvSpPr>
        <p:spPr>
          <a:xfrm>
            <a:off x="1597893" y="2202561"/>
            <a:ext cx="348172" cy="415627"/>
          </a:xfrm>
          <a:prstGeom prst="rect">
            <a:avLst/>
          </a:prstGeom>
          <a:noFill/>
        </p:spPr>
        <p:txBody>
          <a:bodyPr wrap="none" rtlCol="0">
            <a:spAutoFit/>
          </a:bodyPr>
          <a:lstStyle/>
          <a:p>
            <a:pPr defTabSz="457200"/>
            <a:r>
              <a:rPr lang="en-US" sz="2101" dirty="0">
                <a:solidFill>
                  <a:prstClr val="black"/>
                </a:solidFill>
                <a:latin typeface="Times New Roman" panose="02020603050405020304" pitchFamily="18" charset="0"/>
                <a:cs typeface="Times New Roman" panose="02020603050405020304" pitchFamily="18" charset="0"/>
              </a:rPr>
              <a:t>+</a:t>
            </a:r>
          </a:p>
        </p:txBody>
      </p:sp>
      <p:pic>
        <p:nvPicPr>
          <p:cNvPr id="96" name="Picture 95">
            <a:extLst>
              <a:ext uri="{FF2B5EF4-FFF2-40B4-BE49-F238E27FC236}">
                <a16:creationId xmlns:a16="http://schemas.microsoft.com/office/drawing/2014/main" id="{81852E6B-44FE-2A0E-BBFD-C85A52206082}"/>
              </a:ext>
            </a:extLst>
          </p:cNvPr>
          <p:cNvPicPr>
            <a:picLocks noChangeAspect="1"/>
          </p:cNvPicPr>
          <p:nvPr/>
        </p:nvPicPr>
        <p:blipFill>
          <a:blip r:embed="rId4"/>
          <a:stretch>
            <a:fillRect/>
          </a:stretch>
        </p:blipFill>
        <p:spPr>
          <a:xfrm>
            <a:off x="131298" y="2649261"/>
            <a:ext cx="1857634" cy="924054"/>
          </a:xfrm>
          <a:prstGeom prst="rect">
            <a:avLst/>
          </a:prstGeom>
        </p:spPr>
      </p:pic>
      <p:sp>
        <p:nvSpPr>
          <p:cNvPr id="97" name="TextBox 96">
            <a:extLst>
              <a:ext uri="{FF2B5EF4-FFF2-40B4-BE49-F238E27FC236}">
                <a16:creationId xmlns:a16="http://schemas.microsoft.com/office/drawing/2014/main" id="{719E2781-6B7F-DF68-927D-2F9F2083534D}"/>
              </a:ext>
            </a:extLst>
          </p:cNvPr>
          <p:cNvSpPr txBox="1"/>
          <p:nvPr/>
        </p:nvSpPr>
        <p:spPr>
          <a:xfrm>
            <a:off x="3705969" y="1734639"/>
            <a:ext cx="421054" cy="307777"/>
          </a:xfrm>
          <a:prstGeom prst="rect">
            <a:avLst/>
          </a:prstGeom>
          <a:noFill/>
        </p:spPr>
        <p:txBody>
          <a:bodyPr wrap="square">
            <a:spAutoFit/>
          </a:bodyPr>
          <a:lstStyle/>
          <a:p>
            <a:r>
              <a:rPr lang="en-US" sz="1400" dirty="0" err="1">
                <a:latin typeface="Times New Roman" panose="02020603050405020304" pitchFamily="18" charset="0"/>
                <a:cs typeface="Times New Roman" panose="02020603050405020304" pitchFamily="18" charset="0"/>
              </a:rPr>
              <a:t>Ar</a:t>
            </a:r>
            <a:endParaRPr lang="en-US" sz="1400" dirty="0">
              <a:latin typeface="Times New Roman" panose="02020603050405020304" pitchFamily="18" charset="0"/>
              <a:cs typeface="Times New Roman" panose="02020603050405020304" pitchFamily="18" charset="0"/>
            </a:endParaRPr>
          </a:p>
        </p:txBody>
      </p:sp>
      <p:sp>
        <p:nvSpPr>
          <p:cNvPr id="98" name="TextBox 97">
            <a:extLst>
              <a:ext uri="{FF2B5EF4-FFF2-40B4-BE49-F238E27FC236}">
                <a16:creationId xmlns:a16="http://schemas.microsoft.com/office/drawing/2014/main" id="{578BA0E2-6D6C-51FA-36E8-1F54AB81C656}"/>
              </a:ext>
            </a:extLst>
          </p:cNvPr>
          <p:cNvSpPr txBox="1"/>
          <p:nvPr/>
        </p:nvSpPr>
        <p:spPr>
          <a:xfrm>
            <a:off x="6215996" y="1657139"/>
            <a:ext cx="1114425" cy="276999"/>
          </a:xfrm>
          <a:prstGeom prst="rect">
            <a:avLst/>
          </a:prstGeom>
          <a:noFill/>
        </p:spPr>
        <p:txBody>
          <a:bodyPr wrap="square">
            <a:spAutoFit/>
          </a:bodyPr>
          <a:lstStyle/>
          <a:p>
            <a:r>
              <a:rPr lang="en-US" sz="12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Thermocouple</a:t>
            </a:r>
            <a:r>
              <a:rPr lang="en-US" sz="1200" dirty="0">
                <a:solidFill>
                  <a:srgbClr val="000000"/>
                </a:solidFill>
                <a:latin typeface="Palatino Linotype" panose="02040502050505030304" pitchFamily="18" charset="0"/>
                <a:ea typeface="SimSun" panose="02010600030101010101" pitchFamily="2" charset="-122"/>
                <a:cs typeface="Times New Roman" panose="02020603050405020304" pitchFamily="18" charset="0"/>
              </a:rPr>
              <a:t> </a:t>
            </a:r>
            <a:endParaRPr lang="en-US" sz="1200" dirty="0"/>
          </a:p>
        </p:txBody>
      </p:sp>
      <p:sp>
        <p:nvSpPr>
          <p:cNvPr id="99" name="TextBox 98">
            <a:extLst>
              <a:ext uri="{FF2B5EF4-FFF2-40B4-BE49-F238E27FC236}">
                <a16:creationId xmlns:a16="http://schemas.microsoft.com/office/drawing/2014/main" id="{A41B190F-57A6-6CA0-BDDC-689F53CA5D22}"/>
              </a:ext>
            </a:extLst>
          </p:cNvPr>
          <p:cNvSpPr txBox="1"/>
          <p:nvPr/>
        </p:nvSpPr>
        <p:spPr>
          <a:xfrm>
            <a:off x="119622" y="3429533"/>
            <a:ext cx="1766523" cy="338554"/>
          </a:xfrm>
          <a:prstGeom prst="rect">
            <a:avLst/>
          </a:prstGeom>
          <a:noFill/>
        </p:spPr>
        <p:txBody>
          <a:bodyPr wrap="square">
            <a:spAutoFit/>
          </a:bodyPr>
          <a:lstStyle/>
          <a:p>
            <a:r>
              <a:rPr lang="en-US" sz="1600" dirty="0">
                <a:effectLst/>
                <a:latin typeface="Book Antiqua" panose="02040602050305030304" pitchFamily="18" charset="0"/>
                <a:ea typeface="Calibri" panose="020F0502020204030204" pitchFamily="34" charset="0"/>
              </a:rPr>
              <a:t>Ethylene glycol </a:t>
            </a:r>
            <a:endParaRPr lang="en-US" sz="1600" dirty="0">
              <a:latin typeface="Book Antiqua" panose="02040602050305030304" pitchFamily="18" charset="0"/>
            </a:endParaRPr>
          </a:p>
        </p:txBody>
      </p:sp>
      <p:grpSp>
        <p:nvGrpSpPr>
          <p:cNvPr id="100" name="Group 99">
            <a:extLst>
              <a:ext uri="{FF2B5EF4-FFF2-40B4-BE49-F238E27FC236}">
                <a16:creationId xmlns:a16="http://schemas.microsoft.com/office/drawing/2014/main" id="{D28A41B0-6177-6BD6-B014-6876591C6EE1}"/>
              </a:ext>
            </a:extLst>
          </p:cNvPr>
          <p:cNvGrpSpPr/>
          <p:nvPr/>
        </p:nvGrpSpPr>
        <p:grpSpPr>
          <a:xfrm>
            <a:off x="4448934" y="1801724"/>
            <a:ext cx="608086" cy="744721"/>
            <a:chOff x="2759749" y="4708579"/>
            <a:chExt cx="608086" cy="744721"/>
          </a:xfrm>
        </p:grpSpPr>
        <p:grpSp>
          <p:nvGrpSpPr>
            <p:cNvPr id="101" name="Group 100">
              <a:extLst>
                <a:ext uri="{FF2B5EF4-FFF2-40B4-BE49-F238E27FC236}">
                  <a16:creationId xmlns:a16="http://schemas.microsoft.com/office/drawing/2014/main" id="{2E0887BF-6003-EEA0-A5CE-C257F240E396}"/>
                </a:ext>
              </a:extLst>
            </p:cNvPr>
            <p:cNvGrpSpPr/>
            <p:nvPr/>
          </p:nvGrpSpPr>
          <p:grpSpPr>
            <a:xfrm>
              <a:off x="2759749" y="4708579"/>
              <a:ext cx="597878" cy="744721"/>
              <a:chOff x="2759749" y="4708579"/>
              <a:chExt cx="597878" cy="744721"/>
            </a:xfrm>
          </p:grpSpPr>
          <p:sp>
            <p:nvSpPr>
              <p:cNvPr id="107" name="Rectangle 106">
                <a:extLst>
                  <a:ext uri="{FF2B5EF4-FFF2-40B4-BE49-F238E27FC236}">
                    <a16:creationId xmlns:a16="http://schemas.microsoft.com/office/drawing/2014/main" id="{1DA7217D-6F13-E6F7-6725-7D7A0820B2E9}"/>
                  </a:ext>
                </a:extLst>
              </p:cNvPr>
              <p:cNvSpPr/>
              <p:nvPr/>
            </p:nvSpPr>
            <p:spPr>
              <a:xfrm>
                <a:off x="3053662" y="4908748"/>
                <a:ext cx="45719" cy="5445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8" name="Rectangle 107">
                <a:extLst>
                  <a:ext uri="{FF2B5EF4-FFF2-40B4-BE49-F238E27FC236}">
                    <a16:creationId xmlns:a16="http://schemas.microsoft.com/office/drawing/2014/main" id="{28D34701-6AB0-62A9-27C9-3F3BF49406B6}"/>
                  </a:ext>
                </a:extLst>
              </p:cNvPr>
              <p:cNvSpPr/>
              <p:nvPr/>
            </p:nvSpPr>
            <p:spPr>
              <a:xfrm>
                <a:off x="2759749" y="4809688"/>
                <a:ext cx="175791" cy="5401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46304BB0-7F97-9E3A-5C47-9F097664D7C6}"/>
                  </a:ext>
                </a:extLst>
              </p:cNvPr>
              <p:cNvSpPr/>
              <p:nvPr/>
            </p:nvSpPr>
            <p:spPr>
              <a:xfrm>
                <a:off x="2935541" y="4708579"/>
                <a:ext cx="281963" cy="19812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323BE026-9910-0197-A4AB-1A77336DCA89}"/>
                  </a:ext>
                </a:extLst>
              </p:cNvPr>
              <p:cNvSpPr/>
              <p:nvPr/>
            </p:nvSpPr>
            <p:spPr>
              <a:xfrm>
                <a:off x="3217504" y="4771589"/>
                <a:ext cx="140123" cy="4571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1" name="Straight Connector 110">
                <a:extLst>
                  <a:ext uri="{FF2B5EF4-FFF2-40B4-BE49-F238E27FC236}">
                    <a16:creationId xmlns:a16="http://schemas.microsoft.com/office/drawing/2014/main" id="{D18F1EFC-CB6B-A5BD-4202-86FA91BDDF1D}"/>
                  </a:ext>
                </a:extLst>
              </p:cNvPr>
              <p:cNvCxnSpPr>
                <a:stCxn id="109" idx="1"/>
                <a:endCxn id="109" idx="1"/>
              </p:cNvCxnSpPr>
              <p:nvPr/>
            </p:nvCxnSpPr>
            <p:spPr>
              <a:xfrm>
                <a:off x="2935541" y="4807639"/>
                <a:ext cx="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FC2DDEB-335C-FEDE-1091-AA9BFAADA957}"/>
                  </a:ext>
                </a:extLst>
              </p:cNvPr>
              <p:cNvCxnSpPr>
                <a:stCxn id="109" idx="1"/>
                <a:endCxn id="109" idx="1"/>
              </p:cNvCxnSpPr>
              <p:nvPr/>
            </p:nvCxnSpPr>
            <p:spPr>
              <a:xfrm>
                <a:off x="2935541" y="4807639"/>
                <a:ext cx="0" cy="0"/>
              </a:xfrm>
              <a:prstGeom prst="line">
                <a:avLst/>
              </a:prstGeom>
              <a:ln w="19050"/>
            </p:spPr>
            <p:style>
              <a:lnRef idx="1">
                <a:schemeClr val="accent6"/>
              </a:lnRef>
              <a:fillRef idx="0">
                <a:schemeClr val="accent6"/>
              </a:fillRef>
              <a:effectRef idx="0">
                <a:schemeClr val="accent6"/>
              </a:effectRef>
              <a:fontRef idx="minor">
                <a:schemeClr val="tx1"/>
              </a:fontRef>
            </p:style>
          </p:cxnSp>
          <p:cxnSp>
            <p:nvCxnSpPr>
              <p:cNvPr id="113" name="Straight Connector 112">
                <a:extLst>
                  <a:ext uri="{FF2B5EF4-FFF2-40B4-BE49-F238E27FC236}">
                    <a16:creationId xmlns:a16="http://schemas.microsoft.com/office/drawing/2014/main" id="{77840B5A-C970-802F-CDFA-205E2C98D58D}"/>
                  </a:ext>
                </a:extLst>
              </p:cNvPr>
              <p:cNvCxnSpPr>
                <a:stCxn id="109" idx="1"/>
                <a:endCxn id="109" idx="1"/>
              </p:cNvCxnSpPr>
              <p:nvPr/>
            </p:nvCxnSpPr>
            <p:spPr>
              <a:xfrm>
                <a:off x="2935541" y="4807639"/>
                <a:ext cx="0"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02" name="Straight Connector 101">
              <a:extLst>
                <a:ext uri="{FF2B5EF4-FFF2-40B4-BE49-F238E27FC236}">
                  <a16:creationId xmlns:a16="http://schemas.microsoft.com/office/drawing/2014/main" id="{456ED11F-3A38-0771-08CD-6F966DFD28B7}"/>
                </a:ext>
              </a:extLst>
            </p:cNvPr>
            <p:cNvCxnSpPr>
              <a:cxnSpLocks/>
            </p:cNvCxnSpPr>
            <p:nvPr/>
          </p:nvCxnSpPr>
          <p:spPr>
            <a:xfrm>
              <a:off x="3215435" y="4766908"/>
              <a:ext cx="0" cy="50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2F89F718-B1B4-720D-476A-82DE9560CA7E}"/>
                </a:ext>
              </a:extLst>
            </p:cNvPr>
            <p:cNvCxnSpPr>
              <a:cxnSpLocks/>
            </p:cNvCxnSpPr>
            <p:nvPr/>
          </p:nvCxnSpPr>
          <p:spPr>
            <a:xfrm>
              <a:off x="2935404" y="4815239"/>
              <a:ext cx="0" cy="50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209E976-143A-E860-8EBC-C5873520EEE1}"/>
                </a:ext>
              </a:extLst>
            </p:cNvPr>
            <p:cNvCxnSpPr>
              <a:cxnSpLocks/>
            </p:cNvCxnSpPr>
            <p:nvPr/>
          </p:nvCxnSpPr>
          <p:spPr>
            <a:xfrm>
              <a:off x="3053764" y="4902561"/>
              <a:ext cx="468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24791F2C-3166-1D9D-B861-340A5AFA1C59}"/>
                </a:ext>
              </a:extLst>
            </p:cNvPr>
            <p:cNvCxnSpPr>
              <a:cxnSpLocks/>
            </p:cNvCxnSpPr>
            <p:nvPr/>
          </p:nvCxnSpPr>
          <p:spPr>
            <a:xfrm>
              <a:off x="3367835" y="4919308"/>
              <a:ext cx="0" cy="50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36696A2-D43C-1BD8-B971-B8EACF6600F6}"/>
                </a:ext>
              </a:extLst>
            </p:cNvPr>
            <p:cNvCxnSpPr>
              <a:cxnSpLocks/>
            </p:cNvCxnSpPr>
            <p:nvPr/>
          </p:nvCxnSpPr>
          <p:spPr>
            <a:xfrm flipH="1">
              <a:off x="3043493" y="5453300"/>
              <a:ext cx="6605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4" name="TextBox 113">
            <a:extLst>
              <a:ext uri="{FF2B5EF4-FFF2-40B4-BE49-F238E27FC236}">
                <a16:creationId xmlns:a16="http://schemas.microsoft.com/office/drawing/2014/main" id="{50EB5186-6869-9167-0270-D49E9C48B64D}"/>
              </a:ext>
            </a:extLst>
          </p:cNvPr>
          <p:cNvSpPr txBox="1"/>
          <p:nvPr/>
        </p:nvSpPr>
        <p:spPr>
          <a:xfrm>
            <a:off x="5004699" y="931467"/>
            <a:ext cx="584042" cy="307777"/>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C.E.</a:t>
            </a:r>
          </a:p>
        </p:txBody>
      </p:sp>
      <p:sp>
        <p:nvSpPr>
          <p:cNvPr id="115" name="TextBox 114">
            <a:extLst>
              <a:ext uri="{FF2B5EF4-FFF2-40B4-BE49-F238E27FC236}">
                <a16:creationId xmlns:a16="http://schemas.microsoft.com/office/drawing/2014/main" id="{88EA9D08-05B7-4E33-9440-5EF692BF015A}"/>
              </a:ext>
            </a:extLst>
          </p:cNvPr>
          <p:cNvSpPr txBox="1"/>
          <p:nvPr/>
        </p:nvSpPr>
        <p:spPr>
          <a:xfrm>
            <a:off x="5429415" y="882703"/>
            <a:ext cx="584042" cy="307777"/>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W.E.</a:t>
            </a:r>
          </a:p>
        </p:txBody>
      </p:sp>
      <p:sp>
        <p:nvSpPr>
          <p:cNvPr id="116" name="TextBox 115">
            <a:extLst>
              <a:ext uri="{FF2B5EF4-FFF2-40B4-BE49-F238E27FC236}">
                <a16:creationId xmlns:a16="http://schemas.microsoft.com/office/drawing/2014/main" id="{D3319799-2308-C5AF-535D-F9FD2A707844}"/>
              </a:ext>
            </a:extLst>
          </p:cNvPr>
          <p:cNvSpPr txBox="1"/>
          <p:nvPr/>
        </p:nvSpPr>
        <p:spPr>
          <a:xfrm>
            <a:off x="5794847" y="1157365"/>
            <a:ext cx="503664"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R.E.</a:t>
            </a:r>
          </a:p>
        </p:txBody>
      </p:sp>
      <p:sp>
        <p:nvSpPr>
          <p:cNvPr id="117" name="TextBox 116">
            <a:extLst>
              <a:ext uri="{FF2B5EF4-FFF2-40B4-BE49-F238E27FC236}">
                <a16:creationId xmlns:a16="http://schemas.microsoft.com/office/drawing/2014/main" id="{476D4FB8-3EF4-3999-6ABE-97459A4E4BF2}"/>
              </a:ext>
            </a:extLst>
          </p:cNvPr>
          <p:cNvSpPr txBox="1"/>
          <p:nvPr/>
        </p:nvSpPr>
        <p:spPr>
          <a:xfrm>
            <a:off x="4630887" y="1400370"/>
            <a:ext cx="373820" cy="307777"/>
          </a:xfrm>
          <a:prstGeom prst="rect">
            <a:avLst/>
          </a:prstGeom>
          <a:noFill/>
        </p:spPr>
        <p:txBody>
          <a:bodyPr wrap="none" rtlCol="0">
            <a:spAutoFit/>
          </a:bodyPr>
          <a:lstStyle/>
          <a:p>
            <a:r>
              <a:rPr lang="en-US" sz="1400" dirty="0" err="1">
                <a:latin typeface="Times New Roman" panose="02020603050405020304" pitchFamily="18" charset="0"/>
                <a:cs typeface="Times New Roman" panose="02020603050405020304" pitchFamily="18" charset="0"/>
              </a:rPr>
              <a:t>Ar</a:t>
            </a:r>
            <a:endParaRPr lang="en-US" sz="1400" dirty="0">
              <a:latin typeface="Times New Roman" panose="02020603050405020304" pitchFamily="18" charset="0"/>
              <a:cs typeface="Times New Roman" panose="02020603050405020304" pitchFamily="18" charset="0"/>
            </a:endParaRPr>
          </a:p>
        </p:txBody>
      </p:sp>
      <p:sp>
        <p:nvSpPr>
          <p:cNvPr id="118" name="Rectangle 117">
            <a:extLst>
              <a:ext uri="{FF2B5EF4-FFF2-40B4-BE49-F238E27FC236}">
                <a16:creationId xmlns:a16="http://schemas.microsoft.com/office/drawing/2014/main" id="{BED5FE9B-9A74-96C5-D68D-4E8641AF5028}"/>
              </a:ext>
            </a:extLst>
          </p:cNvPr>
          <p:cNvSpPr/>
          <p:nvPr/>
        </p:nvSpPr>
        <p:spPr>
          <a:xfrm>
            <a:off x="5310776" y="2093003"/>
            <a:ext cx="82310" cy="357577"/>
          </a:xfrm>
          <a:prstGeom prst="rect">
            <a:avLst/>
          </a:prstGeom>
          <a:solidFill>
            <a:schemeClr val="bg1"/>
          </a:solidFill>
          <a:ln>
            <a:solidFill>
              <a:schemeClr val="bg1"/>
            </a:solidFill>
          </a:ln>
          <a:scene3d>
            <a:camera prst="perspectiveRelaxed"/>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19" name="Flowchart: Magnetic Disk 118">
            <a:extLst>
              <a:ext uri="{FF2B5EF4-FFF2-40B4-BE49-F238E27FC236}">
                <a16:creationId xmlns:a16="http://schemas.microsoft.com/office/drawing/2014/main" id="{844EEF5E-59D7-2237-1C9C-B6D686BFFBF4}"/>
              </a:ext>
            </a:extLst>
          </p:cNvPr>
          <p:cNvSpPr/>
          <p:nvPr/>
        </p:nvSpPr>
        <p:spPr>
          <a:xfrm>
            <a:off x="4245516" y="3555596"/>
            <a:ext cx="2249419" cy="488447"/>
          </a:xfrm>
          <a:prstGeom prst="flowChartMagneticDisk">
            <a:avLst/>
          </a:prstGeom>
          <a:ln/>
        </p:spPr>
        <p:style>
          <a:lnRef idx="3">
            <a:schemeClr val="lt1"/>
          </a:lnRef>
          <a:fillRef idx="1">
            <a:schemeClr val="dk1"/>
          </a:fillRef>
          <a:effectRef idx="1">
            <a:schemeClr val="dk1"/>
          </a:effectRef>
          <a:fontRef idx="minor">
            <a:schemeClr val="lt1"/>
          </a:fontRef>
        </p:style>
        <p:txBody>
          <a:bodyPr rtlCol="0" anchor="ctr">
            <a:scene3d>
              <a:camera prst="perspectiveRelaxedModerately"/>
              <a:lightRig rig="threePt" dir="t"/>
            </a:scene3d>
          </a:bodyPr>
          <a:lstStyle/>
          <a:p>
            <a:pPr algn="ctr"/>
            <a:endParaRPr lang="en-US" sz="1351"/>
          </a:p>
        </p:txBody>
      </p:sp>
      <p:sp>
        <p:nvSpPr>
          <p:cNvPr id="120" name="Flowchart: Magnetic Disk 119">
            <a:extLst>
              <a:ext uri="{FF2B5EF4-FFF2-40B4-BE49-F238E27FC236}">
                <a16:creationId xmlns:a16="http://schemas.microsoft.com/office/drawing/2014/main" id="{E5B89446-3B5A-67EC-408F-9AE46172CCD8}"/>
              </a:ext>
            </a:extLst>
          </p:cNvPr>
          <p:cNvSpPr/>
          <p:nvPr/>
        </p:nvSpPr>
        <p:spPr>
          <a:xfrm>
            <a:off x="4664422" y="2514577"/>
            <a:ext cx="1457325" cy="1211022"/>
          </a:xfrm>
          <a:prstGeom prst="flowChartMagneticDisk">
            <a:avLst/>
          </a:prstGeom>
          <a:gradFill flip="none" rotWithShape="1">
            <a:gsLst>
              <a:gs pos="0">
                <a:srgbClr val="FFFFA7"/>
              </a:gs>
              <a:gs pos="74000">
                <a:srgbClr val="FFFFE7"/>
              </a:gs>
              <a:gs pos="83000">
                <a:srgbClr val="FFFFE7"/>
              </a:gs>
              <a:gs pos="100000">
                <a:srgbClr val="FFFFE7"/>
              </a:gs>
            </a:gsLst>
            <a:path path="shape">
              <a:fillToRect l="50000" t="50000" r="50000" b="50000"/>
            </a:path>
            <a:tileRect/>
          </a:gradFill>
          <a:ln>
            <a:solidFill>
              <a:srgbClr val="979797"/>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cxnSp>
        <p:nvCxnSpPr>
          <p:cNvPr id="121" name="Straight Connector 120">
            <a:extLst>
              <a:ext uri="{FF2B5EF4-FFF2-40B4-BE49-F238E27FC236}">
                <a16:creationId xmlns:a16="http://schemas.microsoft.com/office/drawing/2014/main" id="{C8E8C4FE-EF20-3FC3-5659-B996559D2B51}"/>
              </a:ext>
            </a:extLst>
          </p:cNvPr>
          <p:cNvCxnSpPr>
            <a:cxnSpLocks/>
            <a:endCxn id="158" idx="0"/>
          </p:cNvCxnSpPr>
          <p:nvPr/>
        </p:nvCxnSpPr>
        <p:spPr>
          <a:xfrm>
            <a:off x="5098264" y="1470862"/>
            <a:ext cx="0" cy="1251258"/>
          </a:xfrm>
          <a:prstGeom prst="line">
            <a:avLst/>
          </a:prstGeom>
        </p:spPr>
        <p:style>
          <a:lnRef idx="3">
            <a:schemeClr val="dk1"/>
          </a:lnRef>
          <a:fillRef idx="0">
            <a:schemeClr val="dk1"/>
          </a:fillRef>
          <a:effectRef idx="2">
            <a:schemeClr val="dk1"/>
          </a:effectRef>
          <a:fontRef idx="minor">
            <a:schemeClr val="tx1"/>
          </a:fontRef>
        </p:style>
      </p:cxnSp>
      <p:sp>
        <p:nvSpPr>
          <p:cNvPr id="122" name="Cylinder 121">
            <a:extLst>
              <a:ext uri="{FF2B5EF4-FFF2-40B4-BE49-F238E27FC236}">
                <a16:creationId xmlns:a16="http://schemas.microsoft.com/office/drawing/2014/main" id="{AC00C214-03C3-AA71-C0E3-A72F3EE345A7}"/>
              </a:ext>
            </a:extLst>
          </p:cNvPr>
          <p:cNvSpPr/>
          <p:nvPr/>
        </p:nvSpPr>
        <p:spPr>
          <a:xfrm>
            <a:off x="4670446" y="1985212"/>
            <a:ext cx="1457325" cy="1736802"/>
          </a:xfrm>
          <a:prstGeom prst="can">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3" name="Cylinder 122">
            <a:extLst>
              <a:ext uri="{FF2B5EF4-FFF2-40B4-BE49-F238E27FC236}">
                <a16:creationId xmlns:a16="http://schemas.microsoft.com/office/drawing/2014/main" id="{28CBCAD0-3C42-6BA8-1101-6F1761ACBDEF}"/>
              </a:ext>
            </a:extLst>
          </p:cNvPr>
          <p:cNvSpPr/>
          <p:nvPr/>
        </p:nvSpPr>
        <p:spPr>
          <a:xfrm>
            <a:off x="5707396" y="1645552"/>
            <a:ext cx="109208" cy="1554226"/>
          </a:xfrm>
          <a:prstGeom prst="can">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cxnSp>
        <p:nvCxnSpPr>
          <p:cNvPr id="124" name="Straight Connector 123">
            <a:extLst>
              <a:ext uri="{FF2B5EF4-FFF2-40B4-BE49-F238E27FC236}">
                <a16:creationId xmlns:a16="http://schemas.microsoft.com/office/drawing/2014/main" id="{3215EAD6-CA0A-B698-B47C-2084C13A6BF2}"/>
              </a:ext>
            </a:extLst>
          </p:cNvPr>
          <p:cNvCxnSpPr/>
          <p:nvPr/>
        </p:nvCxnSpPr>
        <p:spPr>
          <a:xfrm>
            <a:off x="5762000" y="1507052"/>
            <a:ext cx="0" cy="1609452"/>
          </a:xfrm>
          <a:prstGeom prst="line">
            <a:avLst/>
          </a:prstGeom>
        </p:spPr>
        <p:style>
          <a:lnRef idx="3">
            <a:schemeClr val="dk1"/>
          </a:lnRef>
          <a:fillRef idx="0">
            <a:schemeClr val="dk1"/>
          </a:fillRef>
          <a:effectRef idx="2">
            <a:schemeClr val="dk1"/>
          </a:effectRef>
          <a:fontRef idx="minor">
            <a:schemeClr val="tx1"/>
          </a:fontRef>
        </p:style>
      </p:cxnSp>
      <p:sp>
        <p:nvSpPr>
          <p:cNvPr id="125" name="Rectangle 124">
            <a:extLst>
              <a:ext uri="{FF2B5EF4-FFF2-40B4-BE49-F238E27FC236}">
                <a16:creationId xmlns:a16="http://schemas.microsoft.com/office/drawing/2014/main" id="{568D1EA4-2AD1-5772-3A3B-C2072A16AB49}"/>
              </a:ext>
            </a:extLst>
          </p:cNvPr>
          <p:cNvSpPr/>
          <p:nvPr/>
        </p:nvSpPr>
        <p:spPr>
          <a:xfrm>
            <a:off x="5561765" y="1374541"/>
            <a:ext cx="41694" cy="1745547"/>
          </a:xfrm>
          <a:prstGeom prst="rect">
            <a:avLst/>
          </a:prstGeom>
          <a:solidFill>
            <a:srgbClr val="E0E0E0"/>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6" name="Rectangle 125">
            <a:extLst>
              <a:ext uri="{FF2B5EF4-FFF2-40B4-BE49-F238E27FC236}">
                <a16:creationId xmlns:a16="http://schemas.microsoft.com/office/drawing/2014/main" id="{7FE6E59D-8B2A-97D2-5969-B654EDBA026B}"/>
              </a:ext>
            </a:extLst>
          </p:cNvPr>
          <p:cNvSpPr/>
          <p:nvPr/>
        </p:nvSpPr>
        <p:spPr>
          <a:xfrm>
            <a:off x="5373404" y="1384121"/>
            <a:ext cx="41694" cy="1745547"/>
          </a:xfrm>
          <a:prstGeom prst="rect">
            <a:avLst/>
          </a:prstGeom>
          <a:solidFill>
            <a:srgbClr val="DB5D25"/>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27" name="Flowchart: Magnetic Disk 126">
            <a:extLst>
              <a:ext uri="{FF2B5EF4-FFF2-40B4-BE49-F238E27FC236}">
                <a16:creationId xmlns:a16="http://schemas.microsoft.com/office/drawing/2014/main" id="{820ED033-B463-5B15-6D10-4FF9B641C4C1}"/>
              </a:ext>
            </a:extLst>
          </p:cNvPr>
          <p:cNvSpPr/>
          <p:nvPr/>
        </p:nvSpPr>
        <p:spPr>
          <a:xfrm>
            <a:off x="4670446" y="2027047"/>
            <a:ext cx="1457325" cy="347740"/>
          </a:xfrm>
          <a:prstGeom prst="flowChartMagneticDisk">
            <a:avLst/>
          </a:prstGeom>
          <a:gradFill flip="none" rotWithShape="1">
            <a:gsLst>
              <a:gs pos="0">
                <a:schemeClr val="accent3">
                  <a:lumMod val="5000"/>
                  <a:lumOff val="95000"/>
                </a:schemeClr>
              </a:gs>
              <a:gs pos="74000">
                <a:schemeClr val="bg1"/>
              </a:gs>
              <a:gs pos="83000">
                <a:schemeClr val="bg1"/>
              </a:gs>
              <a:gs pos="50468">
                <a:schemeClr val="bg1"/>
              </a:gs>
              <a:gs pos="100000">
                <a:schemeClr val="bg1"/>
              </a:gs>
            </a:gsLst>
            <a:lin ang="5400000" scaled="1"/>
            <a:tileRect/>
          </a:gradFill>
          <a:ln>
            <a:solidFill>
              <a:schemeClr val="tx1"/>
            </a:solidFill>
            <a:prstDash val="solid"/>
          </a:ln>
          <a:scene3d>
            <a:camera prst="perspectiveAbove"/>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1"/>
          </a:p>
        </p:txBody>
      </p:sp>
      <p:cxnSp>
        <p:nvCxnSpPr>
          <p:cNvPr id="128" name="Straight Arrow Connector 127">
            <a:extLst>
              <a:ext uri="{FF2B5EF4-FFF2-40B4-BE49-F238E27FC236}">
                <a16:creationId xmlns:a16="http://schemas.microsoft.com/office/drawing/2014/main" id="{23F507D4-FB39-14A5-3EB4-1D64AF53CB21}"/>
              </a:ext>
            </a:extLst>
          </p:cNvPr>
          <p:cNvCxnSpPr/>
          <p:nvPr/>
        </p:nvCxnSpPr>
        <p:spPr>
          <a:xfrm flipV="1">
            <a:off x="5586972" y="1302570"/>
            <a:ext cx="229632" cy="2044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44BC0368-5879-4CFA-12AC-23138CE3AD92}"/>
              </a:ext>
            </a:extLst>
          </p:cNvPr>
          <p:cNvCxnSpPr/>
          <p:nvPr/>
        </p:nvCxnSpPr>
        <p:spPr>
          <a:xfrm>
            <a:off x="5816604" y="1784051"/>
            <a:ext cx="4451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Straight Arrow Connector 129">
            <a:extLst>
              <a:ext uri="{FF2B5EF4-FFF2-40B4-BE49-F238E27FC236}">
                <a16:creationId xmlns:a16="http://schemas.microsoft.com/office/drawing/2014/main" id="{63B0D5C9-13D1-4D5D-7ED1-E311AF8A1CC2}"/>
              </a:ext>
            </a:extLst>
          </p:cNvPr>
          <p:cNvCxnSpPr/>
          <p:nvPr/>
        </p:nvCxnSpPr>
        <p:spPr>
          <a:xfrm flipV="1">
            <a:off x="4967156" y="1507052"/>
            <a:ext cx="0" cy="3135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1" name="Straight Arrow Connector 130">
            <a:extLst>
              <a:ext uri="{FF2B5EF4-FFF2-40B4-BE49-F238E27FC236}">
                <a16:creationId xmlns:a16="http://schemas.microsoft.com/office/drawing/2014/main" id="{84C7A6EC-C4D8-4408-84F8-BF6F77B3D692}"/>
              </a:ext>
            </a:extLst>
          </p:cNvPr>
          <p:cNvCxnSpPr/>
          <p:nvPr/>
        </p:nvCxnSpPr>
        <p:spPr>
          <a:xfrm flipV="1">
            <a:off x="5410541" y="1157365"/>
            <a:ext cx="176431" cy="2773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2" name="Straight Arrow Connector 131">
            <a:extLst>
              <a:ext uri="{FF2B5EF4-FFF2-40B4-BE49-F238E27FC236}">
                <a16:creationId xmlns:a16="http://schemas.microsoft.com/office/drawing/2014/main" id="{AAF34BCF-5912-AB15-3FBD-AECFED88D601}"/>
              </a:ext>
            </a:extLst>
          </p:cNvPr>
          <p:cNvCxnSpPr>
            <a:endCxn id="114" idx="2"/>
          </p:cNvCxnSpPr>
          <p:nvPr/>
        </p:nvCxnSpPr>
        <p:spPr>
          <a:xfrm flipV="1">
            <a:off x="5101076" y="1239244"/>
            <a:ext cx="195644" cy="35870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3" name="TextBox 132">
            <a:extLst>
              <a:ext uri="{FF2B5EF4-FFF2-40B4-BE49-F238E27FC236}">
                <a16:creationId xmlns:a16="http://schemas.microsoft.com/office/drawing/2014/main" id="{F0B82926-B91C-38EB-4E47-8A6DBD9A19AC}"/>
              </a:ext>
            </a:extLst>
          </p:cNvPr>
          <p:cNvSpPr txBox="1"/>
          <p:nvPr/>
        </p:nvSpPr>
        <p:spPr>
          <a:xfrm>
            <a:off x="4703226" y="3306516"/>
            <a:ext cx="1490388" cy="276999"/>
          </a:xfrm>
          <a:prstGeom prst="rect">
            <a:avLst/>
          </a:prstGeom>
          <a:noFill/>
        </p:spPr>
        <p:txBody>
          <a:bodyPr wrap="square" rtlCol="0">
            <a:spAutoFit/>
          </a:bodyPr>
          <a:lstStyle/>
          <a:p>
            <a:r>
              <a:rPr lang="en-US" sz="1200" b="1" dirty="0">
                <a:latin typeface="Book Antiqua" panose="02040602050305030304" pitchFamily="18" charset="0"/>
                <a:cs typeface="Times New Roman" panose="02020603050405020304" pitchFamily="18" charset="0"/>
              </a:rPr>
              <a:t>Ethaline + DyCl</a:t>
            </a:r>
            <a:r>
              <a:rPr lang="en-US" sz="1200" b="1" baseline="-25000" dirty="0">
                <a:latin typeface="Book Antiqua" panose="02040602050305030304" pitchFamily="18" charset="0"/>
                <a:cs typeface="Times New Roman" panose="02020603050405020304" pitchFamily="18" charset="0"/>
              </a:rPr>
              <a:t>3</a:t>
            </a:r>
            <a:r>
              <a:rPr lang="en-US" sz="1200" b="1" dirty="0">
                <a:latin typeface="Book Antiqua" panose="02040602050305030304" pitchFamily="18" charset="0"/>
                <a:cs typeface="Times New Roman" panose="02020603050405020304" pitchFamily="18" charset="0"/>
              </a:rPr>
              <a:t> </a:t>
            </a:r>
          </a:p>
        </p:txBody>
      </p:sp>
      <p:sp>
        <p:nvSpPr>
          <p:cNvPr id="134" name="Rectangle 133">
            <a:extLst>
              <a:ext uri="{FF2B5EF4-FFF2-40B4-BE49-F238E27FC236}">
                <a16:creationId xmlns:a16="http://schemas.microsoft.com/office/drawing/2014/main" id="{CA5D88E3-3BC6-0A49-F80D-CCB520AC0B6F}"/>
              </a:ext>
            </a:extLst>
          </p:cNvPr>
          <p:cNvSpPr/>
          <p:nvPr/>
        </p:nvSpPr>
        <p:spPr>
          <a:xfrm>
            <a:off x="5123178" y="1943888"/>
            <a:ext cx="236205" cy="5602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B38AC228-45DA-59C5-C964-26024BD9CDEC}"/>
              </a:ext>
            </a:extLst>
          </p:cNvPr>
          <p:cNvSpPr/>
          <p:nvPr/>
        </p:nvSpPr>
        <p:spPr>
          <a:xfrm>
            <a:off x="4944365" y="1985212"/>
            <a:ext cx="116186" cy="457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A874BA09-8C8C-EB95-1ACC-03523B6A4566}"/>
              </a:ext>
            </a:extLst>
          </p:cNvPr>
          <p:cNvSpPr/>
          <p:nvPr/>
        </p:nvSpPr>
        <p:spPr>
          <a:xfrm>
            <a:off x="5429119" y="1962203"/>
            <a:ext cx="121488" cy="5063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CCC53F28-D0D0-DB4D-2F27-71F055051CB9}"/>
              </a:ext>
            </a:extLst>
          </p:cNvPr>
          <p:cNvSpPr/>
          <p:nvPr/>
        </p:nvSpPr>
        <p:spPr>
          <a:xfrm>
            <a:off x="5633117" y="1971889"/>
            <a:ext cx="48277" cy="515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8" name="Straight Arrow Connector 137">
            <a:extLst>
              <a:ext uri="{FF2B5EF4-FFF2-40B4-BE49-F238E27FC236}">
                <a16:creationId xmlns:a16="http://schemas.microsoft.com/office/drawing/2014/main" id="{13B43393-E3AC-4816-7B77-E167BA1CFE48}"/>
              </a:ext>
            </a:extLst>
          </p:cNvPr>
          <p:cNvCxnSpPr>
            <a:cxnSpLocks/>
          </p:cNvCxnSpPr>
          <p:nvPr/>
        </p:nvCxnSpPr>
        <p:spPr>
          <a:xfrm>
            <a:off x="4065516" y="1920500"/>
            <a:ext cx="360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9" name="TextBox 138">
            <a:extLst>
              <a:ext uri="{FF2B5EF4-FFF2-40B4-BE49-F238E27FC236}">
                <a16:creationId xmlns:a16="http://schemas.microsoft.com/office/drawing/2014/main" id="{119A83BB-8C8F-76C9-8F1A-EF5CFE67915E}"/>
              </a:ext>
            </a:extLst>
          </p:cNvPr>
          <p:cNvSpPr txBox="1"/>
          <p:nvPr/>
        </p:nvSpPr>
        <p:spPr>
          <a:xfrm>
            <a:off x="1985941" y="2234621"/>
            <a:ext cx="1478290" cy="369332"/>
          </a:xfrm>
          <a:prstGeom prst="rect">
            <a:avLst/>
          </a:prstGeom>
          <a:noFill/>
        </p:spPr>
        <p:txBody>
          <a:bodyPr wrap="none" rtlCol="0">
            <a:spAutoFit/>
          </a:bodyPr>
          <a:lstStyle/>
          <a:p>
            <a:r>
              <a:rPr lang="en-US" dirty="0">
                <a:latin typeface="Century" panose="02040604050505020304" pitchFamily="18" charset="0"/>
              </a:rPr>
              <a:t>0.1 M DyCl</a:t>
            </a:r>
            <a:r>
              <a:rPr lang="en-US" baseline="-25000" dirty="0">
                <a:latin typeface="Century" panose="02040604050505020304" pitchFamily="18" charset="0"/>
              </a:rPr>
              <a:t>3</a:t>
            </a:r>
          </a:p>
        </p:txBody>
      </p:sp>
      <p:sp>
        <p:nvSpPr>
          <p:cNvPr id="140" name="Shape 4">
            <a:extLst>
              <a:ext uri="{FF2B5EF4-FFF2-40B4-BE49-F238E27FC236}">
                <a16:creationId xmlns:a16="http://schemas.microsoft.com/office/drawing/2014/main" id="{08BCCA7E-49EB-2329-20E3-09EB39D34D4A}"/>
              </a:ext>
            </a:extLst>
          </p:cNvPr>
          <p:cNvSpPr/>
          <p:nvPr/>
        </p:nvSpPr>
        <p:spPr>
          <a:xfrm>
            <a:off x="207551" y="4566508"/>
            <a:ext cx="566928" cy="566928"/>
          </a:xfrm>
          <a:prstGeom prst="ellipse">
            <a:avLst/>
          </a:prstGeom>
          <a:solidFill>
            <a:srgbClr val="B8862B"/>
          </a:solidFill>
          <a:ln/>
        </p:spPr>
      </p:sp>
      <p:sp>
        <p:nvSpPr>
          <p:cNvPr id="141" name="Text 5">
            <a:extLst>
              <a:ext uri="{FF2B5EF4-FFF2-40B4-BE49-F238E27FC236}">
                <a16:creationId xmlns:a16="http://schemas.microsoft.com/office/drawing/2014/main" id="{00570CE3-A862-C53D-EB40-2A34A5A5832F}"/>
              </a:ext>
            </a:extLst>
          </p:cNvPr>
          <p:cNvSpPr/>
          <p:nvPr/>
        </p:nvSpPr>
        <p:spPr>
          <a:xfrm>
            <a:off x="199922" y="4564557"/>
            <a:ext cx="566928" cy="566928"/>
          </a:xfrm>
          <a:prstGeom prst="rect">
            <a:avLst/>
          </a:prstGeom>
          <a:noFill/>
          <a:ln/>
        </p:spPr>
        <p:txBody>
          <a:bodyPr wrap="square" lIns="0" tIns="0" rIns="0" bIns="0" rtlCol="0" anchor="ctr"/>
          <a:lstStyle/>
          <a:p>
            <a:pPr marL="0" indent="0" algn="ctr">
              <a:buNone/>
            </a:pPr>
            <a:r>
              <a:rPr lang="en-US" sz="1300" b="1" dirty="0">
                <a:solidFill>
                  <a:srgbClr val="FFFFFF"/>
                </a:solidFill>
                <a:latin typeface="Bell MT" panose="02020503060305020303" pitchFamily="18" charset="0"/>
                <a:ea typeface="Calibri" pitchFamily="34" charset="-122"/>
                <a:cs typeface="Calibri" pitchFamily="34" charset="-120"/>
              </a:rPr>
              <a:t>W.E.</a:t>
            </a:r>
            <a:endParaRPr lang="en-US" sz="1300" dirty="0">
              <a:latin typeface="Bell MT" panose="02020503060305020303" pitchFamily="18" charset="0"/>
            </a:endParaRPr>
          </a:p>
        </p:txBody>
      </p:sp>
      <p:sp>
        <p:nvSpPr>
          <p:cNvPr id="142" name="Text 6">
            <a:extLst>
              <a:ext uri="{FF2B5EF4-FFF2-40B4-BE49-F238E27FC236}">
                <a16:creationId xmlns:a16="http://schemas.microsoft.com/office/drawing/2014/main" id="{883A146E-1866-7D1C-6107-BDEE323C5F75}"/>
              </a:ext>
            </a:extLst>
          </p:cNvPr>
          <p:cNvSpPr/>
          <p:nvPr/>
        </p:nvSpPr>
        <p:spPr>
          <a:xfrm>
            <a:off x="1062051" y="4552147"/>
            <a:ext cx="1569818" cy="274320"/>
          </a:xfrm>
          <a:prstGeom prst="rect">
            <a:avLst/>
          </a:prstGeom>
          <a:noFill/>
          <a:ln/>
        </p:spPr>
        <p:txBody>
          <a:bodyPr wrap="square" lIns="0" tIns="0" rIns="0" bIns="0" rtlCol="0" anchor="ctr"/>
          <a:lstStyle/>
          <a:p>
            <a:pPr marL="0" indent="0">
              <a:buNone/>
            </a:pPr>
            <a:endParaRPr lang="en-US" sz="1400" dirty="0">
              <a:latin typeface="Book Antiqua" panose="02040602050305030304" pitchFamily="18" charset="0"/>
            </a:endParaRPr>
          </a:p>
        </p:txBody>
      </p:sp>
      <p:sp>
        <p:nvSpPr>
          <p:cNvPr id="143" name="Text 7">
            <a:extLst>
              <a:ext uri="{FF2B5EF4-FFF2-40B4-BE49-F238E27FC236}">
                <a16:creationId xmlns:a16="http://schemas.microsoft.com/office/drawing/2014/main" id="{B1AEF8F3-260D-E4FB-9A7D-D84E532BF2D5}"/>
              </a:ext>
            </a:extLst>
          </p:cNvPr>
          <p:cNvSpPr/>
          <p:nvPr/>
        </p:nvSpPr>
        <p:spPr>
          <a:xfrm>
            <a:off x="823725" y="4620552"/>
            <a:ext cx="2430063" cy="502920"/>
          </a:xfrm>
          <a:prstGeom prst="rect">
            <a:avLst/>
          </a:prstGeom>
          <a:noFill/>
          <a:ln/>
        </p:spPr>
        <p:txBody>
          <a:bodyPr wrap="square" lIns="0" tIns="0" rIns="0" bIns="0" rtlCol="0" anchor="ctr"/>
          <a:lstStyle/>
          <a:p>
            <a:pPr marL="0" indent="0">
              <a:lnSpc>
                <a:spcPct val="112000"/>
              </a:lnSpc>
              <a:buNone/>
            </a:pPr>
            <a:r>
              <a:rPr lang="en-US" sz="1400" b="1" dirty="0">
                <a:solidFill>
                  <a:srgbClr val="24303D"/>
                </a:solidFill>
                <a:latin typeface="Book Antiqua" panose="02040602050305030304" pitchFamily="18" charset="0"/>
                <a:ea typeface="Calibri" pitchFamily="34" charset="-122"/>
                <a:cs typeface="Calibri" pitchFamily="34" charset="-120"/>
              </a:rPr>
              <a:t>Au plate – working electrode</a:t>
            </a:r>
            <a:endParaRPr lang="en-US" sz="1200" dirty="0">
              <a:latin typeface="Book Antiqua" panose="02040602050305030304" pitchFamily="18" charset="0"/>
            </a:endParaRPr>
          </a:p>
        </p:txBody>
      </p:sp>
      <p:sp>
        <p:nvSpPr>
          <p:cNvPr id="145" name="Shape 9">
            <a:extLst>
              <a:ext uri="{FF2B5EF4-FFF2-40B4-BE49-F238E27FC236}">
                <a16:creationId xmlns:a16="http://schemas.microsoft.com/office/drawing/2014/main" id="{58DFE4E7-139F-6B2E-BDF9-C52E68396F5D}"/>
              </a:ext>
            </a:extLst>
          </p:cNvPr>
          <p:cNvSpPr/>
          <p:nvPr/>
        </p:nvSpPr>
        <p:spPr>
          <a:xfrm>
            <a:off x="177660" y="5189022"/>
            <a:ext cx="566928" cy="566928"/>
          </a:xfrm>
          <a:prstGeom prst="ellipse">
            <a:avLst/>
          </a:prstGeom>
          <a:solidFill>
            <a:srgbClr val="2B2E33"/>
          </a:solidFill>
          <a:ln/>
        </p:spPr>
        <p:txBody>
          <a:bodyPr/>
          <a:lstStyle/>
          <a:p>
            <a:endParaRPr lang="en-US" dirty="0">
              <a:latin typeface="Bell MT" panose="02020503060305020303" pitchFamily="18" charset="0"/>
            </a:endParaRPr>
          </a:p>
        </p:txBody>
      </p:sp>
      <p:sp>
        <p:nvSpPr>
          <p:cNvPr id="146" name="Text 10">
            <a:extLst>
              <a:ext uri="{FF2B5EF4-FFF2-40B4-BE49-F238E27FC236}">
                <a16:creationId xmlns:a16="http://schemas.microsoft.com/office/drawing/2014/main" id="{25096543-A012-7EEC-0E99-49F706458F8D}"/>
              </a:ext>
            </a:extLst>
          </p:cNvPr>
          <p:cNvSpPr/>
          <p:nvPr/>
        </p:nvSpPr>
        <p:spPr>
          <a:xfrm>
            <a:off x="184952" y="5205189"/>
            <a:ext cx="566928" cy="566928"/>
          </a:xfrm>
          <a:prstGeom prst="rect">
            <a:avLst/>
          </a:prstGeom>
          <a:noFill/>
          <a:ln/>
        </p:spPr>
        <p:txBody>
          <a:bodyPr wrap="square" lIns="0" tIns="0" rIns="0" bIns="0" rtlCol="0" anchor="ctr"/>
          <a:lstStyle/>
          <a:p>
            <a:pPr marL="0" indent="0" algn="ctr">
              <a:buNone/>
            </a:pPr>
            <a:r>
              <a:rPr lang="en-US" sz="1300" b="1" dirty="0">
                <a:solidFill>
                  <a:srgbClr val="FFFFFF"/>
                </a:solidFill>
                <a:latin typeface="Bell MT" panose="02020503060305020303" pitchFamily="18" charset="0"/>
                <a:ea typeface="Calibri" pitchFamily="34" charset="-122"/>
                <a:cs typeface="Calibri" pitchFamily="34" charset="-120"/>
              </a:rPr>
              <a:t>C.E.</a:t>
            </a:r>
            <a:endParaRPr lang="en-US" sz="1300" dirty="0">
              <a:latin typeface="Bell MT" panose="02020503060305020303" pitchFamily="18" charset="0"/>
            </a:endParaRPr>
          </a:p>
        </p:txBody>
      </p:sp>
      <p:sp>
        <p:nvSpPr>
          <p:cNvPr id="148" name="Text 12">
            <a:extLst>
              <a:ext uri="{FF2B5EF4-FFF2-40B4-BE49-F238E27FC236}">
                <a16:creationId xmlns:a16="http://schemas.microsoft.com/office/drawing/2014/main" id="{ECFF8351-8890-9834-3F4D-A421A302CC63}"/>
              </a:ext>
            </a:extLst>
          </p:cNvPr>
          <p:cNvSpPr/>
          <p:nvPr/>
        </p:nvSpPr>
        <p:spPr>
          <a:xfrm>
            <a:off x="785452" y="5225704"/>
            <a:ext cx="2861382" cy="502920"/>
          </a:xfrm>
          <a:prstGeom prst="rect">
            <a:avLst/>
          </a:prstGeom>
          <a:noFill/>
          <a:ln/>
        </p:spPr>
        <p:txBody>
          <a:bodyPr wrap="square" lIns="0" tIns="0" rIns="0" bIns="0" rtlCol="0" anchor="ctr"/>
          <a:lstStyle/>
          <a:p>
            <a:pPr marL="0" indent="0">
              <a:lnSpc>
                <a:spcPct val="112000"/>
              </a:lnSpc>
              <a:buNone/>
            </a:pPr>
            <a:r>
              <a:rPr lang="en-US" sz="1400" b="1" dirty="0">
                <a:solidFill>
                  <a:srgbClr val="24303D"/>
                </a:solidFill>
                <a:latin typeface="Book Antiqua" panose="02040602050305030304" pitchFamily="18" charset="0"/>
                <a:ea typeface="Calibri" pitchFamily="34" charset="-122"/>
                <a:cs typeface="Calibri" pitchFamily="34" charset="-120"/>
              </a:rPr>
              <a:t>Glassy carbon – counter electrode</a:t>
            </a:r>
            <a:endParaRPr lang="en-US" sz="1200" dirty="0">
              <a:latin typeface="Book Antiqua" panose="02040602050305030304" pitchFamily="18" charset="0"/>
            </a:endParaRPr>
          </a:p>
        </p:txBody>
      </p:sp>
      <p:sp>
        <p:nvSpPr>
          <p:cNvPr id="150" name="Shape 14">
            <a:extLst>
              <a:ext uri="{FF2B5EF4-FFF2-40B4-BE49-F238E27FC236}">
                <a16:creationId xmlns:a16="http://schemas.microsoft.com/office/drawing/2014/main" id="{0ED92228-CD8E-9AFB-18C6-1A4B3B8E0ED0}"/>
              </a:ext>
            </a:extLst>
          </p:cNvPr>
          <p:cNvSpPr/>
          <p:nvPr/>
        </p:nvSpPr>
        <p:spPr>
          <a:xfrm>
            <a:off x="170111" y="5800662"/>
            <a:ext cx="566928" cy="566928"/>
          </a:xfrm>
          <a:prstGeom prst="ellipse">
            <a:avLst/>
          </a:prstGeom>
          <a:solidFill>
            <a:srgbClr val="1C7293"/>
          </a:solidFill>
          <a:ln/>
        </p:spPr>
      </p:sp>
      <p:sp>
        <p:nvSpPr>
          <p:cNvPr id="151" name="Text 15">
            <a:extLst>
              <a:ext uri="{FF2B5EF4-FFF2-40B4-BE49-F238E27FC236}">
                <a16:creationId xmlns:a16="http://schemas.microsoft.com/office/drawing/2014/main" id="{5FB5D789-FD70-C7FA-EDAC-E8B28B80254A}"/>
              </a:ext>
            </a:extLst>
          </p:cNvPr>
          <p:cNvSpPr/>
          <p:nvPr/>
        </p:nvSpPr>
        <p:spPr>
          <a:xfrm>
            <a:off x="177166" y="5795821"/>
            <a:ext cx="566928" cy="566928"/>
          </a:xfrm>
          <a:prstGeom prst="rect">
            <a:avLst/>
          </a:prstGeom>
          <a:noFill/>
          <a:ln/>
        </p:spPr>
        <p:txBody>
          <a:bodyPr wrap="square" lIns="0" tIns="0" rIns="0" bIns="0" rtlCol="0" anchor="ctr"/>
          <a:lstStyle/>
          <a:p>
            <a:pPr marL="0" indent="0" algn="ctr">
              <a:buNone/>
            </a:pPr>
            <a:r>
              <a:rPr lang="en-US" sz="1300" b="1" dirty="0">
                <a:solidFill>
                  <a:srgbClr val="FFFFFF"/>
                </a:solidFill>
                <a:latin typeface="Bell MT" panose="02020503060305020303" pitchFamily="18" charset="0"/>
                <a:ea typeface="Calibri" pitchFamily="34" charset="-122"/>
                <a:cs typeface="Calibri" pitchFamily="34" charset="-120"/>
              </a:rPr>
              <a:t>R.E.</a:t>
            </a:r>
            <a:endParaRPr lang="en-US" sz="1300" dirty="0">
              <a:latin typeface="Bell MT" panose="02020503060305020303" pitchFamily="18" charset="0"/>
            </a:endParaRPr>
          </a:p>
        </p:txBody>
      </p:sp>
      <p:sp>
        <p:nvSpPr>
          <p:cNvPr id="154" name="Text 17">
            <a:extLst>
              <a:ext uri="{FF2B5EF4-FFF2-40B4-BE49-F238E27FC236}">
                <a16:creationId xmlns:a16="http://schemas.microsoft.com/office/drawing/2014/main" id="{9CF4E1AD-696C-EDDB-DC36-28F2C2A0722F}"/>
              </a:ext>
            </a:extLst>
          </p:cNvPr>
          <p:cNvSpPr/>
          <p:nvPr/>
        </p:nvSpPr>
        <p:spPr>
          <a:xfrm>
            <a:off x="590633" y="5827825"/>
            <a:ext cx="2957341" cy="502921"/>
          </a:xfrm>
          <a:prstGeom prst="rect">
            <a:avLst/>
          </a:prstGeom>
          <a:noFill/>
          <a:ln/>
        </p:spPr>
        <p:txBody>
          <a:bodyPr wrap="square" lIns="0" tIns="0" rIns="0" bIns="0" rtlCol="0" anchor="ctr"/>
          <a:lstStyle/>
          <a:p>
            <a:pPr marL="0" indent="0" algn="ctr">
              <a:lnSpc>
                <a:spcPct val="112000"/>
              </a:lnSpc>
              <a:buNone/>
            </a:pPr>
            <a:r>
              <a:rPr lang="en-US" sz="1400" b="1" dirty="0">
                <a:solidFill>
                  <a:srgbClr val="24303D"/>
                </a:solidFill>
                <a:latin typeface="Book Antiqua" panose="02040602050305030304" pitchFamily="18" charset="0"/>
                <a:ea typeface="Calibri" pitchFamily="34" charset="-122"/>
                <a:cs typeface="Calibri" pitchFamily="34" charset="-120"/>
              </a:rPr>
              <a:t>Ag wire – reference electrode</a:t>
            </a:r>
            <a:endParaRPr lang="en-US" sz="1200" dirty="0">
              <a:latin typeface="Book Antiqua" panose="02040602050305030304" pitchFamily="18" charset="0"/>
            </a:endParaRPr>
          </a:p>
        </p:txBody>
      </p:sp>
      <p:sp>
        <p:nvSpPr>
          <p:cNvPr id="155" name="Text 21">
            <a:extLst>
              <a:ext uri="{FF2B5EF4-FFF2-40B4-BE49-F238E27FC236}">
                <a16:creationId xmlns:a16="http://schemas.microsoft.com/office/drawing/2014/main" id="{44B903BE-E1EF-D08D-BD75-EEB95F217BD3}"/>
              </a:ext>
            </a:extLst>
          </p:cNvPr>
          <p:cNvSpPr/>
          <p:nvPr/>
        </p:nvSpPr>
        <p:spPr>
          <a:xfrm>
            <a:off x="449751" y="8255993"/>
            <a:ext cx="4334256" cy="731520"/>
          </a:xfrm>
          <a:prstGeom prst="rect">
            <a:avLst/>
          </a:prstGeom>
          <a:noFill/>
          <a:ln/>
        </p:spPr>
        <p:txBody>
          <a:bodyPr wrap="square" lIns="0" tIns="0" rIns="0" bIns="0" rtlCol="0" anchor="ctr"/>
          <a:lstStyle/>
          <a:p>
            <a:pPr marL="0" indent="0">
              <a:lnSpc>
                <a:spcPct val="116000"/>
              </a:lnSpc>
              <a:buNone/>
            </a:pPr>
            <a:r>
              <a:rPr lang="en-US" sz="1100" dirty="0">
                <a:solidFill>
                  <a:srgbClr val="DCE6EE"/>
                </a:solidFill>
                <a:latin typeface="Calibri" pitchFamily="34" charset="0"/>
                <a:ea typeface="Calibri" pitchFamily="34" charset="-122"/>
                <a:cs typeface="Calibri" pitchFamily="34" charset="-120"/>
              </a:rPr>
              <a:t>Gamry Interface 1010E potentiostat/galvanostat with Echem Analyst software — CV, SWV, and potentiostatic electrodeposition, all at 70 °C under Ar.</a:t>
            </a:r>
            <a:endParaRPr lang="en-US" sz="1100" dirty="0"/>
          </a:p>
        </p:txBody>
      </p:sp>
      <p:sp>
        <p:nvSpPr>
          <p:cNvPr id="157" name="TextBox 156">
            <a:extLst>
              <a:ext uri="{FF2B5EF4-FFF2-40B4-BE49-F238E27FC236}">
                <a16:creationId xmlns:a16="http://schemas.microsoft.com/office/drawing/2014/main" id="{0E43275A-49B4-22AC-47B8-1709F55FAE43}"/>
              </a:ext>
            </a:extLst>
          </p:cNvPr>
          <p:cNvSpPr txBox="1"/>
          <p:nvPr/>
        </p:nvSpPr>
        <p:spPr>
          <a:xfrm>
            <a:off x="845830" y="6330746"/>
            <a:ext cx="2486578" cy="307777"/>
          </a:xfrm>
          <a:prstGeom prst="rect">
            <a:avLst/>
          </a:prstGeom>
          <a:noFill/>
        </p:spPr>
        <p:txBody>
          <a:bodyPr wrap="none" rtlCol="0">
            <a:spAutoFit/>
          </a:bodyPr>
          <a:lstStyle/>
          <a:p>
            <a:r>
              <a:rPr lang="en-US" sz="1400" b="1" dirty="0">
                <a:solidFill>
                  <a:srgbClr val="24303D"/>
                </a:solidFill>
                <a:latin typeface="Book Antiqua" panose="02040602050305030304" pitchFamily="18" charset="0"/>
              </a:rPr>
              <a:t>70 </a:t>
            </a:r>
            <a:r>
              <a:rPr lang="en-US" sz="1400" b="1" dirty="0">
                <a:solidFill>
                  <a:srgbClr val="24303D"/>
                </a:solidFill>
                <a:latin typeface="Book Antiqua" panose="02040602050305030304" pitchFamily="18" charset="0"/>
                <a:ea typeface="Calibri" panose="020F0502020204030204" pitchFamily="34" charset="0"/>
                <a:cs typeface="Calibri" panose="020F0502020204030204" pitchFamily="34" charset="0"/>
              </a:rPr>
              <a:t>°</a:t>
            </a:r>
            <a:r>
              <a:rPr lang="en-US" sz="1400" b="1" dirty="0">
                <a:solidFill>
                  <a:srgbClr val="24303D"/>
                </a:solidFill>
                <a:latin typeface="Book Antiqua" panose="02040602050305030304" pitchFamily="18" charset="0"/>
              </a:rPr>
              <a:t>C - working temperature</a:t>
            </a:r>
          </a:p>
        </p:txBody>
      </p:sp>
      <p:sp>
        <p:nvSpPr>
          <p:cNvPr id="158" name="Cylinder 157">
            <a:extLst>
              <a:ext uri="{FF2B5EF4-FFF2-40B4-BE49-F238E27FC236}">
                <a16:creationId xmlns:a16="http://schemas.microsoft.com/office/drawing/2014/main" id="{C3F1D0F3-21AA-51C6-F703-43E4C09BA546}"/>
              </a:ext>
            </a:extLst>
          </p:cNvPr>
          <p:cNvSpPr/>
          <p:nvPr/>
        </p:nvSpPr>
        <p:spPr>
          <a:xfrm>
            <a:off x="5039024" y="2692500"/>
            <a:ext cx="118479" cy="483048"/>
          </a:xfrm>
          <a:prstGeom prst="can">
            <a:avLst/>
          </a:prstGeom>
          <a:solidFill>
            <a:srgbClr val="6F778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TextBox 158">
            <a:extLst>
              <a:ext uri="{FF2B5EF4-FFF2-40B4-BE49-F238E27FC236}">
                <a16:creationId xmlns:a16="http://schemas.microsoft.com/office/drawing/2014/main" id="{FBD0435F-01A5-A690-8A3A-6D16BBB42020}"/>
              </a:ext>
            </a:extLst>
          </p:cNvPr>
          <p:cNvSpPr txBox="1"/>
          <p:nvPr/>
        </p:nvSpPr>
        <p:spPr>
          <a:xfrm>
            <a:off x="7435375" y="4497494"/>
            <a:ext cx="6096000" cy="369332"/>
          </a:xfrm>
          <a:prstGeom prst="rect">
            <a:avLst/>
          </a:prstGeom>
          <a:noFill/>
        </p:spPr>
        <p:txBody>
          <a:bodyPr wrap="square">
            <a:spAutoFit/>
          </a:bodyPr>
          <a:lstStyle/>
          <a:p>
            <a:r>
              <a:rPr lang="en-US" sz="1800" dirty="0">
                <a:effectLst/>
                <a:latin typeface="Century" panose="02040604050505020304" pitchFamily="18" charset="0"/>
                <a:ea typeface="Calibri" panose="020F0502020204030204" pitchFamily="34" charset="0"/>
              </a:rPr>
              <a:t>Scanning electron microscopy (SEM) </a:t>
            </a:r>
            <a:endParaRPr lang="en-US" dirty="0">
              <a:latin typeface="Century" panose="02040604050505020304" pitchFamily="18" charset="0"/>
            </a:endParaRPr>
          </a:p>
        </p:txBody>
      </p:sp>
      <p:sp>
        <p:nvSpPr>
          <p:cNvPr id="160" name="TextBox 159">
            <a:extLst>
              <a:ext uri="{FF2B5EF4-FFF2-40B4-BE49-F238E27FC236}">
                <a16:creationId xmlns:a16="http://schemas.microsoft.com/office/drawing/2014/main" id="{A6BCD3E4-7514-49F2-71FA-E844A32EE068}"/>
              </a:ext>
            </a:extLst>
          </p:cNvPr>
          <p:cNvSpPr txBox="1"/>
          <p:nvPr/>
        </p:nvSpPr>
        <p:spPr>
          <a:xfrm>
            <a:off x="7388003" y="5034410"/>
            <a:ext cx="6096000" cy="369332"/>
          </a:xfrm>
          <a:prstGeom prst="rect">
            <a:avLst/>
          </a:prstGeom>
          <a:noFill/>
        </p:spPr>
        <p:txBody>
          <a:bodyPr wrap="square">
            <a:spAutoFit/>
          </a:bodyPr>
          <a:lstStyle/>
          <a:p>
            <a:r>
              <a:rPr lang="en-US" sz="1800" dirty="0">
                <a:effectLst/>
                <a:latin typeface="Century" panose="02040604050505020304" pitchFamily="18" charset="0"/>
                <a:ea typeface="Calibri" panose="020F0502020204030204" pitchFamily="34" charset="0"/>
              </a:rPr>
              <a:t>Energy dispersive X-ray spectroscopy (EDX)</a:t>
            </a:r>
            <a:endParaRPr lang="en-US" dirty="0">
              <a:latin typeface="Century" panose="02040604050505020304" pitchFamily="18" charset="0"/>
            </a:endParaRPr>
          </a:p>
        </p:txBody>
      </p:sp>
      <p:sp>
        <p:nvSpPr>
          <p:cNvPr id="161" name="TextBox 160">
            <a:extLst>
              <a:ext uri="{FF2B5EF4-FFF2-40B4-BE49-F238E27FC236}">
                <a16:creationId xmlns:a16="http://schemas.microsoft.com/office/drawing/2014/main" id="{6FA612F3-97AB-D60E-FB9E-ECB40F7C9DC2}"/>
              </a:ext>
            </a:extLst>
          </p:cNvPr>
          <p:cNvSpPr txBox="1"/>
          <p:nvPr/>
        </p:nvSpPr>
        <p:spPr>
          <a:xfrm>
            <a:off x="7526314" y="5476376"/>
            <a:ext cx="6096000" cy="369332"/>
          </a:xfrm>
          <a:prstGeom prst="rect">
            <a:avLst/>
          </a:prstGeom>
          <a:noFill/>
        </p:spPr>
        <p:txBody>
          <a:bodyPr wrap="square">
            <a:spAutoFit/>
          </a:bodyPr>
          <a:lstStyle/>
          <a:p>
            <a:r>
              <a:rPr lang="en-US" sz="1800" kern="0" dirty="0">
                <a:effectLst/>
                <a:latin typeface="Century" panose="02040604050505020304" pitchFamily="18" charset="0"/>
                <a:ea typeface="Calibri" panose="020F0502020204030204" pitchFamily="34" charset="0"/>
              </a:rPr>
              <a:t>X-ray photoelectron spectroscopy (XPS) </a:t>
            </a:r>
            <a:endParaRPr lang="en-US" dirty="0">
              <a:latin typeface="Century" panose="02040604050505020304" pitchFamily="18" charset="0"/>
            </a:endParaRPr>
          </a:p>
        </p:txBody>
      </p:sp>
      <p:sp>
        <p:nvSpPr>
          <p:cNvPr id="162" name="TextBox 161">
            <a:extLst>
              <a:ext uri="{FF2B5EF4-FFF2-40B4-BE49-F238E27FC236}">
                <a16:creationId xmlns:a16="http://schemas.microsoft.com/office/drawing/2014/main" id="{757405EB-C859-BC17-4BEB-CE2ED730B8CF}"/>
              </a:ext>
            </a:extLst>
          </p:cNvPr>
          <p:cNvSpPr txBox="1"/>
          <p:nvPr/>
        </p:nvSpPr>
        <p:spPr>
          <a:xfrm>
            <a:off x="7475065" y="5906442"/>
            <a:ext cx="6096000" cy="369332"/>
          </a:xfrm>
          <a:prstGeom prst="rect">
            <a:avLst/>
          </a:prstGeom>
          <a:noFill/>
        </p:spPr>
        <p:txBody>
          <a:bodyPr wrap="square">
            <a:spAutoFit/>
          </a:bodyPr>
          <a:lstStyle/>
          <a:p>
            <a:r>
              <a:rPr lang="en-US" sz="1800" kern="0" dirty="0">
                <a:effectLst/>
                <a:latin typeface="Century" panose="02040604050505020304" pitchFamily="18" charset="0"/>
                <a:ea typeface="Calibri" panose="020F0502020204030204" pitchFamily="34" charset="0"/>
              </a:rPr>
              <a:t>X-ray diffraction (XRD)</a:t>
            </a:r>
            <a:endParaRPr lang="en-US" dirty="0">
              <a:latin typeface="Century" panose="02040604050505020304" pitchFamily="18" charset="0"/>
            </a:endParaRPr>
          </a:p>
        </p:txBody>
      </p:sp>
      <p:cxnSp>
        <p:nvCxnSpPr>
          <p:cNvPr id="163" name="Straight Arrow Connector 162">
            <a:extLst>
              <a:ext uri="{FF2B5EF4-FFF2-40B4-BE49-F238E27FC236}">
                <a16:creationId xmlns:a16="http://schemas.microsoft.com/office/drawing/2014/main" id="{2BCF2DCC-921B-98E7-95A8-A6FE46245937}"/>
              </a:ext>
            </a:extLst>
          </p:cNvPr>
          <p:cNvCxnSpPr>
            <a:cxnSpLocks/>
            <a:stCxn id="126" idx="2"/>
          </p:cNvCxnSpPr>
          <p:nvPr/>
        </p:nvCxnSpPr>
        <p:spPr>
          <a:xfrm>
            <a:off x="5394251" y="3129668"/>
            <a:ext cx="335922" cy="2167580"/>
          </a:xfrm>
          <a:prstGeom prst="straightConnector1">
            <a:avLst/>
          </a:prstGeom>
          <a:ln>
            <a:solidFill>
              <a:srgbClr val="2E6F6F"/>
            </a:solidFill>
            <a:tailEnd type="stealth"/>
          </a:ln>
        </p:spPr>
        <p:style>
          <a:lnRef idx="2">
            <a:schemeClr val="dk1"/>
          </a:lnRef>
          <a:fillRef idx="0">
            <a:schemeClr val="dk1"/>
          </a:fillRef>
          <a:effectRef idx="1">
            <a:schemeClr val="dk1"/>
          </a:effectRef>
          <a:fontRef idx="minor">
            <a:schemeClr val="tx1"/>
          </a:fontRef>
        </p:style>
      </p:cxnSp>
      <p:cxnSp>
        <p:nvCxnSpPr>
          <p:cNvPr id="164" name="Straight Arrow Connector 163">
            <a:extLst>
              <a:ext uri="{FF2B5EF4-FFF2-40B4-BE49-F238E27FC236}">
                <a16:creationId xmlns:a16="http://schemas.microsoft.com/office/drawing/2014/main" id="{538A5D61-B38B-192F-9300-732FD49EB4DF}"/>
              </a:ext>
            </a:extLst>
          </p:cNvPr>
          <p:cNvCxnSpPr>
            <a:cxnSpLocks/>
            <a:endCxn id="159" idx="1"/>
          </p:cNvCxnSpPr>
          <p:nvPr/>
        </p:nvCxnSpPr>
        <p:spPr>
          <a:xfrm flipV="1">
            <a:off x="6146638" y="4682160"/>
            <a:ext cx="1288737" cy="1012392"/>
          </a:xfrm>
          <a:prstGeom prst="straightConnector1">
            <a:avLst/>
          </a:prstGeom>
          <a:ln>
            <a:solidFill>
              <a:srgbClr val="2E6F6F"/>
            </a:solidFill>
            <a:tailEnd type="stealth"/>
          </a:ln>
        </p:spPr>
        <p:style>
          <a:lnRef idx="2">
            <a:schemeClr val="accent1"/>
          </a:lnRef>
          <a:fillRef idx="0">
            <a:schemeClr val="accent1"/>
          </a:fillRef>
          <a:effectRef idx="1">
            <a:schemeClr val="accent1"/>
          </a:effectRef>
          <a:fontRef idx="minor">
            <a:schemeClr val="tx1"/>
          </a:fontRef>
        </p:style>
      </p:cxnSp>
      <p:cxnSp>
        <p:nvCxnSpPr>
          <p:cNvPr id="165" name="Straight Arrow Connector 164">
            <a:extLst>
              <a:ext uri="{FF2B5EF4-FFF2-40B4-BE49-F238E27FC236}">
                <a16:creationId xmlns:a16="http://schemas.microsoft.com/office/drawing/2014/main" id="{631710B6-C43B-F47E-E9E2-0AB9138C90B8}"/>
              </a:ext>
            </a:extLst>
          </p:cNvPr>
          <p:cNvCxnSpPr>
            <a:cxnSpLocks/>
            <a:endCxn id="160" idx="1"/>
          </p:cNvCxnSpPr>
          <p:nvPr/>
        </p:nvCxnSpPr>
        <p:spPr>
          <a:xfrm flipV="1">
            <a:off x="6123164" y="5219076"/>
            <a:ext cx="1264839" cy="502626"/>
          </a:xfrm>
          <a:prstGeom prst="straightConnector1">
            <a:avLst/>
          </a:prstGeom>
          <a:ln>
            <a:solidFill>
              <a:srgbClr val="2E6F6F"/>
            </a:solidFill>
            <a:headEnd type="none"/>
            <a:tailEnd type="stealth"/>
          </a:ln>
        </p:spPr>
        <p:style>
          <a:lnRef idx="2">
            <a:schemeClr val="accent1"/>
          </a:lnRef>
          <a:fillRef idx="0">
            <a:schemeClr val="accent1"/>
          </a:fillRef>
          <a:effectRef idx="1">
            <a:schemeClr val="accent1"/>
          </a:effectRef>
          <a:fontRef idx="minor">
            <a:schemeClr val="tx1"/>
          </a:fontRef>
        </p:style>
      </p:cxnSp>
      <p:cxnSp>
        <p:nvCxnSpPr>
          <p:cNvPr id="166" name="Straight Arrow Connector 165">
            <a:extLst>
              <a:ext uri="{FF2B5EF4-FFF2-40B4-BE49-F238E27FC236}">
                <a16:creationId xmlns:a16="http://schemas.microsoft.com/office/drawing/2014/main" id="{2F6F2ABD-4F14-47F3-7928-D37C02B0D5AB}"/>
              </a:ext>
            </a:extLst>
          </p:cNvPr>
          <p:cNvCxnSpPr>
            <a:cxnSpLocks/>
            <a:endCxn id="161" idx="1"/>
          </p:cNvCxnSpPr>
          <p:nvPr/>
        </p:nvCxnSpPr>
        <p:spPr>
          <a:xfrm flipV="1">
            <a:off x="6134901" y="5661042"/>
            <a:ext cx="1391413" cy="48064"/>
          </a:xfrm>
          <a:prstGeom prst="straightConnector1">
            <a:avLst/>
          </a:prstGeom>
          <a:ln>
            <a:solidFill>
              <a:srgbClr val="2E6F6F"/>
            </a:solidFill>
            <a:tailEnd type="stealth"/>
          </a:ln>
        </p:spPr>
        <p:style>
          <a:lnRef idx="2">
            <a:schemeClr val="accent1"/>
          </a:lnRef>
          <a:fillRef idx="0">
            <a:schemeClr val="accent1"/>
          </a:fillRef>
          <a:effectRef idx="1">
            <a:schemeClr val="accent1"/>
          </a:effectRef>
          <a:fontRef idx="minor">
            <a:schemeClr val="tx1"/>
          </a:fontRef>
        </p:style>
      </p:cxnSp>
      <p:cxnSp>
        <p:nvCxnSpPr>
          <p:cNvPr id="167" name="Straight Arrow Connector 166">
            <a:extLst>
              <a:ext uri="{FF2B5EF4-FFF2-40B4-BE49-F238E27FC236}">
                <a16:creationId xmlns:a16="http://schemas.microsoft.com/office/drawing/2014/main" id="{D3619C97-BD60-A916-E5BF-DACE919BE6AA}"/>
              </a:ext>
            </a:extLst>
          </p:cNvPr>
          <p:cNvCxnSpPr>
            <a:cxnSpLocks/>
            <a:endCxn id="162" idx="1"/>
          </p:cNvCxnSpPr>
          <p:nvPr/>
        </p:nvCxnSpPr>
        <p:spPr>
          <a:xfrm>
            <a:off x="6096000" y="5731401"/>
            <a:ext cx="1379065" cy="359707"/>
          </a:xfrm>
          <a:prstGeom prst="straightConnector1">
            <a:avLst/>
          </a:prstGeom>
          <a:ln>
            <a:solidFill>
              <a:srgbClr val="2E6F6F"/>
            </a:solidFill>
            <a:tailEnd type="stealth"/>
          </a:ln>
        </p:spPr>
        <p:style>
          <a:lnRef idx="2">
            <a:schemeClr val="accent1"/>
          </a:lnRef>
          <a:fillRef idx="0">
            <a:schemeClr val="accent1"/>
          </a:fillRef>
          <a:effectRef idx="1">
            <a:schemeClr val="accent1"/>
          </a:effectRef>
          <a:fontRef idx="minor">
            <a:schemeClr val="tx1"/>
          </a:fontRef>
        </p:style>
      </p:cxnSp>
      <p:sp>
        <p:nvSpPr>
          <p:cNvPr id="168" name="Flowchart: Alternate Process 167">
            <a:extLst>
              <a:ext uri="{FF2B5EF4-FFF2-40B4-BE49-F238E27FC236}">
                <a16:creationId xmlns:a16="http://schemas.microsoft.com/office/drawing/2014/main" id="{FAD67258-DC02-3DFB-BCC7-B6A9C5D8AF19}"/>
              </a:ext>
            </a:extLst>
          </p:cNvPr>
          <p:cNvSpPr/>
          <p:nvPr/>
        </p:nvSpPr>
        <p:spPr>
          <a:xfrm>
            <a:off x="5227464" y="5304145"/>
            <a:ext cx="972350" cy="968113"/>
          </a:xfrm>
          <a:prstGeom prst="flowChartAlternateProcess">
            <a:avLst/>
          </a:prstGeom>
          <a:pattFill prst="sphere">
            <a:fgClr>
              <a:srgbClr val="737B83"/>
            </a:fgClr>
            <a:bgClr>
              <a:schemeClr val="bg1"/>
            </a:bgClr>
          </a:pattFill>
          <a:ln>
            <a:solidFill>
              <a:srgbClr val="2E6F6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TextBox 168">
            <a:extLst>
              <a:ext uri="{FF2B5EF4-FFF2-40B4-BE49-F238E27FC236}">
                <a16:creationId xmlns:a16="http://schemas.microsoft.com/office/drawing/2014/main" id="{DA176A59-CDC2-E5C7-0874-C3C4D19794EB}"/>
              </a:ext>
            </a:extLst>
          </p:cNvPr>
          <p:cNvSpPr txBox="1"/>
          <p:nvPr/>
        </p:nvSpPr>
        <p:spPr>
          <a:xfrm>
            <a:off x="7614939" y="1412789"/>
            <a:ext cx="4327680" cy="830997"/>
          </a:xfrm>
          <a:prstGeom prst="rect">
            <a:avLst/>
          </a:prstGeom>
          <a:noFill/>
        </p:spPr>
        <p:txBody>
          <a:bodyPr wrap="square">
            <a:spAutoFit/>
          </a:bodyPr>
          <a:lstStyle/>
          <a:p>
            <a:pPr algn="just"/>
            <a:r>
              <a:rPr lang="en-US" sz="1600" dirty="0">
                <a:latin typeface="Book Antiqua" panose="02040602050305030304" pitchFamily="18" charset="0"/>
              </a:rPr>
              <a:t>Ethaline has lower viscosity than many other DES systems, which is favorable for electrodeposition.</a:t>
            </a:r>
          </a:p>
        </p:txBody>
      </p:sp>
      <p:pic>
        <p:nvPicPr>
          <p:cNvPr id="170" name="Image 1" descr="/home/claude/proj/img/icon_chart_E0A458.png">
            <a:extLst>
              <a:ext uri="{FF2B5EF4-FFF2-40B4-BE49-F238E27FC236}">
                <a16:creationId xmlns:a16="http://schemas.microsoft.com/office/drawing/2014/main" id="{305E56D2-E3B2-3B5C-FC53-F0FCFED185AC}"/>
              </a:ext>
            </a:extLst>
          </p:cNvPr>
          <p:cNvPicPr>
            <a:picLocks noChangeAspect="1"/>
          </p:cNvPicPr>
          <p:nvPr/>
        </p:nvPicPr>
        <p:blipFill>
          <a:blip r:embed="rId5"/>
          <a:stretch>
            <a:fillRect/>
          </a:stretch>
        </p:blipFill>
        <p:spPr>
          <a:xfrm>
            <a:off x="7718663" y="3212197"/>
            <a:ext cx="246888" cy="246888"/>
          </a:xfrm>
          <a:prstGeom prst="rect">
            <a:avLst/>
          </a:prstGeom>
        </p:spPr>
      </p:pic>
      <p:sp>
        <p:nvSpPr>
          <p:cNvPr id="171" name="TextBox 170">
            <a:extLst>
              <a:ext uri="{FF2B5EF4-FFF2-40B4-BE49-F238E27FC236}">
                <a16:creationId xmlns:a16="http://schemas.microsoft.com/office/drawing/2014/main" id="{6FF49B52-3EF8-EC83-A96C-3BBC5572EAC6}"/>
              </a:ext>
            </a:extLst>
          </p:cNvPr>
          <p:cNvSpPr txBox="1"/>
          <p:nvPr/>
        </p:nvSpPr>
        <p:spPr>
          <a:xfrm>
            <a:off x="8342442" y="2913722"/>
            <a:ext cx="3729936" cy="923330"/>
          </a:xfrm>
          <a:prstGeom prst="rect">
            <a:avLst/>
          </a:prstGeom>
          <a:noFill/>
        </p:spPr>
        <p:txBody>
          <a:bodyPr wrap="square">
            <a:spAutoFit/>
          </a:bodyPr>
          <a:lstStyle/>
          <a:p>
            <a:pPr marL="285750" indent="-285750">
              <a:buClr>
                <a:srgbClr val="2E6F6F"/>
              </a:buClr>
              <a:buFont typeface="Wingdings" panose="05000000000000000000" pitchFamily="2" charset="2"/>
              <a:buChar char="Ø"/>
            </a:pPr>
            <a:r>
              <a:rPr lang="en-US" dirty="0">
                <a:latin typeface="Book Antiqua" panose="02040602050305030304" pitchFamily="18" charset="0"/>
              </a:rPr>
              <a:t>Cyclic and square-wave voltammetry</a:t>
            </a:r>
          </a:p>
          <a:p>
            <a:pPr marL="285750" indent="-285750">
              <a:buClr>
                <a:srgbClr val="2E6F6F"/>
              </a:buClr>
              <a:buFont typeface="Wingdings" panose="05000000000000000000" pitchFamily="2" charset="2"/>
              <a:buChar char="Ø"/>
            </a:pPr>
            <a:r>
              <a:rPr lang="en-US" dirty="0" err="1">
                <a:latin typeface="Book Antiqua" panose="02040602050305030304" pitchFamily="18" charset="0"/>
              </a:rPr>
              <a:t>Potentiostatic</a:t>
            </a:r>
            <a:r>
              <a:rPr lang="en-US" dirty="0">
                <a:latin typeface="Book Antiqua" panose="02040602050305030304" pitchFamily="18" charset="0"/>
              </a:rPr>
              <a:t> deposition </a:t>
            </a:r>
          </a:p>
        </p:txBody>
      </p:sp>
      <p:cxnSp>
        <p:nvCxnSpPr>
          <p:cNvPr id="172" name="Straight Arrow Connector 171">
            <a:extLst>
              <a:ext uri="{FF2B5EF4-FFF2-40B4-BE49-F238E27FC236}">
                <a16:creationId xmlns:a16="http://schemas.microsoft.com/office/drawing/2014/main" id="{D69592E1-3004-E848-D06A-B5B7342891C3}"/>
              </a:ext>
            </a:extLst>
          </p:cNvPr>
          <p:cNvCxnSpPr>
            <a:stCxn id="126" idx="2"/>
            <a:endCxn id="89" idx="2"/>
          </p:cNvCxnSpPr>
          <p:nvPr/>
        </p:nvCxnSpPr>
        <p:spPr>
          <a:xfrm>
            <a:off x="5394251" y="3129668"/>
            <a:ext cx="2164392" cy="2409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73" name="Picture 172">
            <a:extLst>
              <a:ext uri="{FF2B5EF4-FFF2-40B4-BE49-F238E27FC236}">
                <a16:creationId xmlns:a16="http://schemas.microsoft.com/office/drawing/2014/main" id="{B61BC95A-B12D-8696-1C46-083CAB8A572E}"/>
              </a:ext>
            </a:extLst>
          </p:cNvPr>
          <p:cNvPicPr>
            <a:picLocks noChangeAspect="1"/>
          </p:cNvPicPr>
          <p:nvPr/>
        </p:nvPicPr>
        <p:blipFill>
          <a:blip r:embed="rId6"/>
          <a:stretch>
            <a:fillRect/>
          </a:stretch>
        </p:blipFill>
        <p:spPr>
          <a:xfrm>
            <a:off x="10216235" y="6063812"/>
            <a:ext cx="716157" cy="720808"/>
          </a:xfrm>
          <a:prstGeom prst="rect">
            <a:avLst/>
          </a:prstGeom>
        </p:spPr>
      </p:pic>
      <p:pic>
        <p:nvPicPr>
          <p:cNvPr id="174" name="Picture 173">
            <a:extLst>
              <a:ext uri="{FF2B5EF4-FFF2-40B4-BE49-F238E27FC236}">
                <a16:creationId xmlns:a16="http://schemas.microsoft.com/office/drawing/2014/main" id="{849C6D0D-50F8-69EA-3C1C-2ED2B4458CCC}"/>
              </a:ext>
            </a:extLst>
          </p:cNvPr>
          <p:cNvPicPr>
            <a:picLocks noChangeAspect="1"/>
          </p:cNvPicPr>
          <p:nvPr/>
        </p:nvPicPr>
        <p:blipFill>
          <a:blip r:embed="rId7"/>
          <a:stretch>
            <a:fillRect/>
          </a:stretch>
        </p:blipFill>
        <p:spPr>
          <a:xfrm>
            <a:off x="10839338" y="6212206"/>
            <a:ext cx="1368305" cy="477218"/>
          </a:xfrm>
          <a:prstGeom prst="rect">
            <a:avLst/>
          </a:prstGeom>
        </p:spPr>
      </p:pic>
      <p:sp>
        <p:nvSpPr>
          <p:cNvPr id="5" name="Text 5">
            <a:extLst>
              <a:ext uri="{FF2B5EF4-FFF2-40B4-BE49-F238E27FC236}">
                <a16:creationId xmlns:a16="http://schemas.microsoft.com/office/drawing/2014/main" id="{39FD66ED-E8CE-CB81-60D5-A9789D253E8E}"/>
              </a:ext>
            </a:extLst>
          </p:cNvPr>
          <p:cNvSpPr/>
          <p:nvPr/>
        </p:nvSpPr>
        <p:spPr>
          <a:xfrm>
            <a:off x="5429119" y="597677"/>
            <a:ext cx="566928" cy="566928"/>
          </a:xfrm>
          <a:prstGeom prst="rect">
            <a:avLst/>
          </a:prstGeom>
          <a:noFill/>
          <a:ln/>
        </p:spPr>
        <p:txBody>
          <a:bodyPr wrap="square" lIns="0" tIns="0" rIns="0" bIns="0" rtlCol="0" anchor="ctr"/>
          <a:lstStyle/>
          <a:p>
            <a:pPr marL="0" indent="0" algn="ctr">
              <a:buNone/>
            </a:pPr>
            <a:r>
              <a:rPr lang="en-US" sz="1300" b="1" dirty="0">
                <a:solidFill>
                  <a:srgbClr val="FFFFFF"/>
                </a:solidFill>
                <a:latin typeface="Bell MT" panose="02020503060305020303" pitchFamily="18" charset="0"/>
                <a:ea typeface="Calibri" pitchFamily="34" charset="-122"/>
                <a:cs typeface="Calibri" pitchFamily="34" charset="-120"/>
              </a:rPr>
              <a:t>W.E.</a:t>
            </a:r>
            <a:endParaRPr lang="en-US" sz="1300" dirty="0">
              <a:latin typeface="Bell MT" panose="02020503060305020303" pitchFamily="18" charset="0"/>
            </a:endParaRPr>
          </a:p>
        </p:txBody>
      </p:sp>
    </p:spTree>
    <p:extLst>
      <p:ext uri="{BB962C8B-B14F-4D97-AF65-F5344CB8AC3E}">
        <p14:creationId xmlns:p14="http://schemas.microsoft.com/office/powerpoint/2010/main" val="3234179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9F8E4"/>
        </a:solidFill>
        <a:effectLst/>
      </p:bgPr>
    </p:bg>
    <p:spTree>
      <p:nvGrpSpPr>
        <p:cNvPr id="1" name="">
          <a:extLst>
            <a:ext uri="{FF2B5EF4-FFF2-40B4-BE49-F238E27FC236}">
              <a16:creationId xmlns:a16="http://schemas.microsoft.com/office/drawing/2014/main" id="{E1EE15AB-D2F4-36F6-0AB3-B182914A5B16}"/>
            </a:ext>
          </a:extLst>
        </p:cNvPr>
        <p:cNvGrpSpPr/>
        <p:nvPr/>
      </p:nvGrpSpPr>
      <p:grpSpPr>
        <a:xfrm>
          <a:off x="0" y="0"/>
          <a:ext cx="0" cy="0"/>
          <a:chOff x="0" y="0"/>
          <a:chExt cx="0" cy="0"/>
        </a:xfrm>
      </p:grpSpPr>
      <p:sp>
        <p:nvSpPr>
          <p:cNvPr id="2" name="AutoShape 10">
            <a:extLst>
              <a:ext uri="{FF2B5EF4-FFF2-40B4-BE49-F238E27FC236}">
                <a16:creationId xmlns:a16="http://schemas.microsoft.com/office/drawing/2014/main" id="{A06412D5-A24A-A279-EB3C-9A72C3804681}"/>
              </a:ext>
            </a:extLst>
          </p:cNvPr>
          <p:cNvSpPr>
            <a:spLocks noChangeArrowheads="1"/>
          </p:cNvSpPr>
          <p:nvPr/>
        </p:nvSpPr>
        <p:spPr bwMode="auto">
          <a:xfrm>
            <a:off x="67644" y="75665"/>
            <a:ext cx="12056712" cy="476726"/>
          </a:xfrm>
          <a:prstGeom prst="roundRect">
            <a:avLst>
              <a:gd name="adj" fmla="val 16667"/>
            </a:avLst>
          </a:prstGeom>
          <a:solidFill>
            <a:srgbClr val="2E6F6F"/>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Book Antiqua" panose="02040602050305030304" pitchFamily="18" charset="0"/>
                <a:cs typeface="Arial" panose="020B0604020202020204" pitchFamily="34" charset="0"/>
              </a:rPr>
              <a:t>Results and discussions</a:t>
            </a:r>
          </a:p>
        </p:txBody>
      </p:sp>
      <p:pic>
        <p:nvPicPr>
          <p:cNvPr id="3" name="Picture 2">
            <a:extLst>
              <a:ext uri="{FF2B5EF4-FFF2-40B4-BE49-F238E27FC236}">
                <a16:creationId xmlns:a16="http://schemas.microsoft.com/office/drawing/2014/main" id="{C5921D18-E004-1046-3147-6E029B0F22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98" y="740234"/>
            <a:ext cx="3480252" cy="2835379"/>
          </a:xfrm>
          <a:prstGeom prst="rect">
            <a:avLst/>
          </a:prstGeom>
        </p:spPr>
      </p:pic>
      <p:pic>
        <p:nvPicPr>
          <p:cNvPr id="4" name="Picture 3">
            <a:extLst>
              <a:ext uri="{FF2B5EF4-FFF2-40B4-BE49-F238E27FC236}">
                <a16:creationId xmlns:a16="http://schemas.microsoft.com/office/drawing/2014/main" id="{D771AA8F-D3B9-564A-E4D6-19B48F055B51}"/>
              </a:ext>
            </a:extLst>
          </p:cNvPr>
          <p:cNvPicPr>
            <a:picLocks noChangeAspect="1"/>
          </p:cNvPicPr>
          <p:nvPr/>
        </p:nvPicPr>
        <p:blipFill>
          <a:blip r:embed="rId3"/>
          <a:stretch>
            <a:fillRect/>
          </a:stretch>
        </p:blipFill>
        <p:spPr>
          <a:xfrm>
            <a:off x="8439331" y="2247229"/>
            <a:ext cx="3685025" cy="2714625"/>
          </a:xfrm>
          <a:prstGeom prst="rect">
            <a:avLst/>
          </a:prstGeom>
        </p:spPr>
      </p:pic>
      <p:graphicFrame>
        <p:nvGraphicFramePr>
          <p:cNvPr id="5" name="Table 4">
            <a:extLst>
              <a:ext uri="{FF2B5EF4-FFF2-40B4-BE49-F238E27FC236}">
                <a16:creationId xmlns:a16="http://schemas.microsoft.com/office/drawing/2014/main" id="{2CE1B7F1-3531-57F5-DA4A-D10B18B6C41F}"/>
              </a:ext>
            </a:extLst>
          </p:cNvPr>
          <p:cNvGraphicFramePr>
            <a:graphicFrameLocks noGrp="1"/>
          </p:cNvGraphicFramePr>
          <p:nvPr>
            <p:extLst>
              <p:ext uri="{D42A27DB-BD31-4B8C-83A1-F6EECF244321}">
                <p14:modId xmlns:p14="http://schemas.microsoft.com/office/powerpoint/2010/main" val="4082507224"/>
              </p:ext>
            </p:extLst>
          </p:nvPr>
        </p:nvGraphicFramePr>
        <p:xfrm>
          <a:off x="4281842" y="1180444"/>
          <a:ext cx="3284051" cy="684596"/>
        </p:xfrm>
        <a:graphic>
          <a:graphicData uri="http://schemas.openxmlformats.org/drawingml/2006/table">
            <a:tbl>
              <a:tblPr firstRow="1" bandRow="1">
                <a:tableStyleId>{EB344D84-9AFB-497E-A393-DC336BA19D2E}</a:tableStyleId>
              </a:tblPr>
              <a:tblGrid>
                <a:gridCol w="997355">
                  <a:extLst>
                    <a:ext uri="{9D8B030D-6E8A-4147-A177-3AD203B41FA5}">
                      <a16:colId xmlns:a16="http://schemas.microsoft.com/office/drawing/2014/main" val="2154101857"/>
                    </a:ext>
                  </a:extLst>
                </a:gridCol>
                <a:gridCol w="574753">
                  <a:extLst>
                    <a:ext uri="{9D8B030D-6E8A-4147-A177-3AD203B41FA5}">
                      <a16:colId xmlns:a16="http://schemas.microsoft.com/office/drawing/2014/main" val="902846074"/>
                    </a:ext>
                  </a:extLst>
                </a:gridCol>
                <a:gridCol w="574753">
                  <a:extLst>
                    <a:ext uri="{9D8B030D-6E8A-4147-A177-3AD203B41FA5}">
                      <a16:colId xmlns:a16="http://schemas.microsoft.com/office/drawing/2014/main" val="4070600784"/>
                    </a:ext>
                  </a:extLst>
                </a:gridCol>
                <a:gridCol w="574753">
                  <a:extLst>
                    <a:ext uri="{9D8B030D-6E8A-4147-A177-3AD203B41FA5}">
                      <a16:colId xmlns:a16="http://schemas.microsoft.com/office/drawing/2014/main" val="2069236206"/>
                    </a:ext>
                  </a:extLst>
                </a:gridCol>
                <a:gridCol w="562437">
                  <a:extLst>
                    <a:ext uri="{9D8B030D-6E8A-4147-A177-3AD203B41FA5}">
                      <a16:colId xmlns:a16="http://schemas.microsoft.com/office/drawing/2014/main" val="1129963893"/>
                    </a:ext>
                  </a:extLst>
                </a:gridCol>
              </a:tblGrid>
              <a:tr h="329083">
                <a:tc>
                  <a:txBody>
                    <a:bodyPr/>
                    <a:lstStyle/>
                    <a:p>
                      <a:pPr algn="ctr"/>
                      <a:r>
                        <a:rPr lang="en-US" sz="1600" dirty="0">
                          <a:latin typeface="Book Antiqua" panose="02040602050305030304" pitchFamily="18" charset="0"/>
                        </a:rPr>
                        <a:t>Element</a:t>
                      </a:r>
                    </a:p>
                  </a:txBody>
                  <a:tcPr>
                    <a:solidFill>
                      <a:srgbClr val="2E6F6F"/>
                    </a:solidFill>
                  </a:tcPr>
                </a:tc>
                <a:tc>
                  <a:txBody>
                    <a:bodyPr/>
                    <a:lstStyle/>
                    <a:p>
                      <a:pPr algn="ctr"/>
                      <a:r>
                        <a:rPr lang="en-US" sz="1600" dirty="0">
                          <a:latin typeface="Book Antiqua" panose="02040602050305030304" pitchFamily="18" charset="0"/>
                        </a:rPr>
                        <a:t>Dy</a:t>
                      </a:r>
                    </a:p>
                  </a:txBody>
                  <a:tcPr>
                    <a:solidFill>
                      <a:srgbClr val="2E6F6F"/>
                    </a:solidFill>
                  </a:tcPr>
                </a:tc>
                <a:tc>
                  <a:txBody>
                    <a:bodyPr/>
                    <a:lstStyle/>
                    <a:p>
                      <a:pPr algn="ctr"/>
                      <a:r>
                        <a:rPr lang="en-US" sz="1600" dirty="0">
                          <a:latin typeface="Book Antiqua" panose="02040602050305030304" pitchFamily="18" charset="0"/>
                        </a:rPr>
                        <a:t>Au</a:t>
                      </a:r>
                    </a:p>
                  </a:txBody>
                  <a:tcPr>
                    <a:solidFill>
                      <a:srgbClr val="2E6F6F"/>
                    </a:solidFill>
                  </a:tcPr>
                </a:tc>
                <a:tc>
                  <a:txBody>
                    <a:bodyPr/>
                    <a:lstStyle/>
                    <a:p>
                      <a:pPr algn="ctr"/>
                      <a:r>
                        <a:rPr lang="en-US" sz="1600" dirty="0">
                          <a:latin typeface="Book Antiqua" panose="02040602050305030304" pitchFamily="18" charset="0"/>
                        </a:rPr>
                        <a:t>O</a:t>
                      </a:r>
                    </a:p>
                  </a:txBody>
                  <a:tcPr>
                    <a:solidFill>
                      <a:srgbClr val="2E6F6F"/>
                    </a:solidFill>
                  </a:tcPr>
                </a:tc>
                <a:tc>
                  <a:txBody>
                    <a:bodyPr/>
                    <a:lstStyle/>
                    <a:p>
                      <a:pPr algn="ctr"/>
                      <a:r>
                        <a:rPr lang="en-US" sz="1600" dirty="0">
                          <a:latin typeface="Book Antiqua" panose="02040602050305030304" pitchFamily="18" charset="0"/>
                        </a:rPr>
                        <a:t>Cl</a:t>
                      </a:r>
                    </a:p>
                  </a:txBody>
                  <a:tcPr>
                    <a:solidFill>
                      <a:srgbClr val="2E6F6F"/>
                    </a:solidFill>
                  </a:tcPr>
                </a:tc>
                <a:extLst>
                  <a:ext uri="{0D108BD9-81ED-4DB2-BD59-A6C34878D82A}">
                    <a16:rowId xmlns:a16="http://schemas.microsoft.com/office/drawing/2014/main" val="2955483814"/>
                  </a:ext>
                </a:extLst>
              </a:tr>
              <a:tr h="349316">
                <a:tc>
                  <a:txBody>
                    <a:bodyPr/>
                    <a:lstStyle/>
                    <a:p>
                      <a:pPr algn="ctr"/>
                      <a:r>
                        <a:rPr lang="en-US" sz="1600" dirty="0">
                          <a:solidFill>
                            <a:srgbClr val="2E6F6F"/>
                          </a:solidFill>
                          <a:latin typeface="Book Antiqua" panose="02040602050305030304" pitchFamily="18" charset="0"/>
                        </a:rPr>
                        <a:t>Wt.%</a:t>
                      </a:r>
                    </a:p>
                  </a:txBody>
                  <a:tcPr/>
                </a:tc>
                <a:tc>
                  <a:txBody>
                    <a:bodyPr/>
                    <a:lstStyle/>
                    <a:p>
                      <a:pPr algn="ctr"/>
                      <a:r>
                        <a:rPr lang="en-US" sz="1600" dirty="0">
                          <a:solidFill>
                            <a:srgbClr val="2E6F6F"/>
                          </a:solidFill>
                          <a:latin typeface="Book Antiqua" panose="02040602050305030304" pitchFamily="18" charset="0"/>
                        </a:rPr>
                        <a:t>15.0</a:t>
                      </a:r>
                    </a:p>
                  </a:txBody>
                  <a:tcPr/>
                </a:tc>
                <a:tc>
                  <a:txBody>
                    <a:bodyPr/>
                    <a:lstStyle/>
                    <a:p>
                      <a:pPr algn="ctr"/>
                      <a:r>
                        <a:rPr lang="en-US" sz="1600" dirty="0">
                          <a:solidFill>
                            <a:srgbClr val="2E6F6F"/>
                          </a:solidFill>
                          <a:latin typeface="Book Antiqua" panose="02040602050305030304" pitchFamily="18" charset="0"/>
                        </a:rPr>
                        <a:t>65.3</a:t>
                      </a:r>
                    </a:p>
                  </a:txBody>
                  <a:tcPr/>
                </a:tc>
                <a:tc>
                  <a:txBody>
                    <a:bodyPr/>
                    <a:lstStyle/>
                    <a:p>
                      <a:pPr algn="ctr"/>
                      <a:r>
                        <a:rPr lang="en-US" sz="1600" dirty="0">
                          <a:solidFill>
                            <a:srgbClr val="2E6F6F"/>
                          </a:solidFill>
                          <a:latin typeface="Book Antiqua" panose="02040602050305030304" pitchFamily="18" charset="0"/>
                        </a:rPr>
                        <a:t>18.8</a:t>
                      </a:r>
                    </a:p>
                  </a:txBody>
                  <a:tcPr/>
                </a:tc>
                <a:tc>
                  <a:txBody>
                    <a:bodyPr/>
                    <a:lstStyle/>
                    <a:p>
                      <a:pPr algn="ctr"/>
                      <a:r>
                        <a:rPr lang="en-US" sz="1600" dirty="0">
                          <a:solidFill>
                            <a:srgbClr val="2E6F6F"/>
                          </a:solidFill>
                          <a:latin typeface="Book Antiqua" panose="02040602050305030304" pitchFamily="18" charset="0"/>
                        </a:rPr>
                        <a:t>0.9</a:t>
                      </a:r>
                    </a:p>
                  </a:txBody>
                  <a:tcPr/>
                </a:tc>
                <a:extLst>
                  <a:ext uri="{0D108BD9-81ED-4DB2-BD59-A6C34878D82A}">
                    <a16:rowId xmlns:a16="http://schemas.microsoft.com/office/drawing/2014/main" val="3995694308"/>
                  </a:ext>
                </a:extLst>
              </a:tr>
            </a:tbl>
          </a:graphicData>
        </a:graphic>
      </p:graphicFrame>
      <p:pic>
        <p:nvPicPr>
          <p:cNvPr id="6" name="Picture 5">
            <a:extLst>
              <a:ext uri="{FF2B5EF4-FFF2-40B4-BE49-F238E27FC236}">
                <a16:creationId xmlns:a16="http://schemas.microsoft.com/office/drawing/2014/main" id="{C45CE6BB-008D-BC33-AAB2-C08300CBB874}"/>
              </a:ext>
            </a:extLst>
          </p:cNvPr>
          <p:cNvPicPr>
            <a:picLocks noChangeAspect="1"/>
          </p:cNvPicPr>
          <p:nvPr/>
        </p:nvPicPr>
        <p:blipFill>
          <a:blip r:embed="rId4"/>
          <a:stretch>
            <a:fillRect/>
          </a:stretch>
        </p:blipFill>
        <p:spPr>
          <a:xfrm>
            <a:off x="82098" y="4266917"/>
            <a:ext cx="3480253" cy="2488974"/>
          </a:xfrm>
          <a:prstGeom prst="rect">
            <a:avLst/>
          </a:prstGeom>
          <a:ln>
            <a:solidFill>
              <a:srgbClr val="2E6F6F"/>
            </a:solidFill>
          </a:ln>
        </p:spPr>
      </p:pic>
      <p:pic>
        <p:nvPicPr>
          <p:cNvPr id="7" name="Picture 6">
            <a:extLst>
              <a:ext uri="{FF2B5EF4-FFF2-40B4-BE49-F238E27FC236}">
                <a16:creationId xmlns:a16="http://schemas.microsoft.com/office/drawing/2014/main" id="{B8388AC3-07CF-6D31-59BE-FE97B591406D}"/>
              </a:ext>
            </a:extLst>
          </p:cNvPr>
          <p:cNvPicPr>
            <a:picLocks noChangeAspect="1"/>
          </p:cNvPicPr>
          <p:nvPr/>
        </p:nvPicPr>
        <p:blipFill>
          <a:blip r:embed="rId5"/>
          <a:stretch>
            <a:fillRect/>
          </a:stretch>
        </p:blipFill>
        <p:spPr>
          <a:xfrm>
            <a:off x="3827655" y="2341048"/>
            <a:ext cx="2160000" cy="1575248"/>
          </a:xfrm>
          <a:prstGeom prst="rect">
            <a:avLst/>
          </a:prstGeom>
          <a:ln>
            <a:solidFill>
              <a:srgbClr val="2E6F6F"/>
            </a:solidFill>
          </a:ln>
        </p:spPr>
      </p:pic>
      <p:pic>
        <p:nvPicPr>
          <p:cNvPr id="9" name="Picture 8">
            <a:extLst>
              <a:ext uri="{FF2B5EF4-FFF2-40B4-BE49-F238E27FC236}">
                <a16:creationId xmlns:a16="http://schemas.microsoft.com/office/drawing/2014/main" id="{CA749C4D-0ED9-A26A-1990-625CCFC7BBE1}"/>
              </a:ext>
            </a:extLst>
          </p:cNvPr>
          <p:cNvPicPr>
            <a:picLocks noChangeAspect="1"/>
          </p:cNvPicPr>
          <p:nvPr/>
        </p:nvPicPr>
        <p:blipFill>
          <a:blip r:embed="rId6"/>
          <a:stretch>
            <a:fillRect/>
          </a:stretch>
        </p:blipFill>
        <p:spPr>
          <a:xfrm>
            <a:off x="6204346" y="2341048"/>
            <a:ext cx="2160000" cy="1575248"/>
          </a:xfrm>
          <a:prstGeom prst="rect">
            <a:avLst/>
          </a:prstGeom>
          <a:ln>
            <a:solidFill>
              <a:srgbClr val="2E6F6F"/>
            </a:solidFill>
          </a:ln>
        </p:spPr>
      </p:pic>
      <p:sp>
        <p:nvSpPr>
          <p:cNvPr id="10" name="TextBox 9">
            <a:extLst>
              <a:ext uri="{FF2B5EF4-FFF2-40B4-BE49-F238E27FC236}">
                <a16:creationId xmlns:a16="http://schemas.microsoft.com/office/drawing/2014/main" id="{1C1756BB-4E36-EEC5-BAEE-A06725FF9EDF}"/>
              </a:ext>
            </a:extLst>
          </p:cNvPr>
          <p:cNvSpPr txBox="1"/>
          <p:nvPr/>
        </p:nvSpPr>
        <p:spPr>
          <a:xfrm>
            <a:off x="6949199" y="3606817"/>
            <a:ext cx="1368445" cy="269858"/>
          </a:xfrm>
          <a:prstGeom prst="rect">
            <a:avLst/>
          </a:prstGeom>
        </p:spPr>
        <p:style>
          <a:lnRef idx="0">
            <a:scrgbClr r="0" g="0" b="0"/>
          </a:lnRef>
          <a:fillRef idx="0">
            <a:scrgbClr r="0" g="0" b="0"/>
          </a:fillRef>
          <a:effectRef idx="0">
            <a:scrgbClr r="0" g="0" b="0"/>
          </a:effectRef>
          <a:fontRef idx="minor">
            <a:schemeClr val="lt1">
              <a:hueOff val="0"/>
              <a:satOff val="0"/>
              <a:lumOff val="0"/>
              <a:alphaOff val="0"/>
            </a:schemeClr>
          </a:fontRef>
        </p:style>
        <p:txBody>
          <a:bodyPr spcFirstLastPara="0" vert="horz" wrap="square" lIns="53340" tIns="17780" rIns="53340" bIns="17780" numCol="1" spcCol="1270" anchor="b" anchorCtr="0">
            <a:noAutofit/>
          </a:bodyPr>
          <a:lstStyle/>
          <a:p>
            <a:pPr marL="0" lvl="0" indent="0" algn="r" defTabSz="622300">
              <a:lnSpc>
                <a:spcPct val="90000"/>
              </a:lnSpc>
              <a:spcBef>
                <a:spcPct val="0"/>
              </a:spcBef>
              <a:spcAft>
                <a:spcPct val="35000"/>
              </a:spcAft>
              <a:buNone/>
            </a:pPr>
            <a:r>
              <a:rPr lang="en-US" sz="1600" kern="1200" dirty="0">
                <a:latin typeface="Book Antiqua" panose="02040602050305030304" pitchFamily="18" charset="0"/>
              </a:rPr>
              <a:t>Au La1</a:t>
            </a:r>
          </a:p>
        </p:txBody>
      </p:sp>
      <p:sp>
        <p:nvSpPr>
          <p:cNvPr id="11" name="TextBox 10">
            <a:extLst>
              <a:ext uri="{FF2B5EF4-FFF2-40B4-BE49-F238E27FC236}">
                <a16:creationId xmlns:a16="http://schemas.microsoft.com/office/drawing/2014/main" id="{2CC03647-F1E7-0582-B7BC-2726F5DC7341}"/>
              </a:ext>
            </a:extLst>
          </p:cNvPr>
          <p:cNvSpPr txBox="1"/>
          <p:nvPr/>
        </p:nvSpPr>
        <p:spPr>
          <a:xfrm>
            <a:off x="4389719" y="3723052"/>
            <a:ext cx="1573629" cy="151215"/>
          </a:xfrm>
          <a:prstGeom prst="rect">
            <a:avLst/>
          </a:prstGeom>
        </p:spPr>
        <p:style>
          <a:lnRef idx="0">
            <a:scrgbClr r="0" g="0" b="0"/>
          </a:lnRef>
          <a:fillRef idx="0">
            <a:scrgbClr r="0" g="0" b="0"/>
          </a:fillRef>
          <a:effectRef idx="0">
            <a:scrgbClr r="0" g="0" b="0"/>
          </a:effectRef>
          <a:fontRef idx="minor">
            <a:schemeClr val="lt1">
              <a:hueOff val="0"/>
              <a:satOff val="0"/>
              <a:lumOff val="0"/>
              <a:alphaOff val="0"/>
            </a:schemeClr>
          </a:fontRef>
        </p:style>
        <p:txBody>
          <a:bodyPr spcFirstLastPara="0" vert="horz" wrap="square" lIns="53340" tIns="0" rIns="53340" bIns="17780" numCol="1" spcCol="1270" anchor="b" anchorCtr="0">
            <a:noAutofit/>
          </a:bodyPr>
          <a:lstStyle/>
          <a:p>
            <a:pPr marL="0" lvl="0" indent="0" algn="r" defTabSz="622300">
              <a:lnSpc>
                <a:spcPct val="90000"/>
              </a:lnSpc>
              <a:spcBef>
                <a:spcPct val="0"/>
              </a:spcBef>
              <a:spcAft>
                <a:spcPct val="35000"/>
              </a:spcAft>
              <a:buNone/>
            </a:pPr>
            <a:r>
              <a:rPr lang="en-US" sz="1600" kern="1200" dirty="0">
                <a:latin typeface="Book Antiqua" panose="02040602050305030304" pitchFamily="18" charset="0"/>
              </a:rPr>
              <a:t>Dy La1</a:t>
            </a:r>
          </a:p>
        </p:txBody>
      </p:sp>
      <p:pic>
        <p:nvPicPr>
          <p:cNvPr id="12" name="Picture 11">
            <a:extLst>
              <a:ext uri="{FF2B5EF4-FFF2-40B4-BE49-F238E27FC236}">
                <a16:creationId xmlns:a16="http://schemas.microsoft.com/office/drawing/2014/main" id="{E198ED39-F2CE-E337-99DF-C5272665BB6A}"/>
              </a:ext>
            </a:extLst>
          </p:cNvPr>
          <p:cNvPicPr>
            <a:picLocks noChangeAspect="1"/>
          </p:cNvPicPr>
          <p:nvPr/>
        </p:nvPicPr>
        <p:blipFill>
          <a:blip r:embed="rId7"/>
          <a:stretch>
            <a:fillRect/>
          </a:stretch>
        </p:blipFill>
        <p:spPr>
          <a:xfrm>
            <a:off x="3803348" y="4280282"/>
            <a:ext cx="2160000" cy="1576216"/>
          </a:xfrm>
          <a:prstGeom prst="rect">
            <a:avLst/>
          </a:prstGeom>
        </p:spPr>
      </p:pic>
      <p:pic>
        <p:nvPicPr>
          <p:cNvPr id="13" name="Picture 12">
            <a:extLst>
              <a:ext uri="{FF2B5EF4-FFF2-40B4-BE49-F238E27FC236}">
                <a16:creationId xmlns:a16="http://schemas.microsoft.com/office/drawing/2014/main" id="{9E08E18E-6F33-50E6-07BE-75A1A910ACF2}"/>
              </a:ext>
            </a:extLst>
          </p:cNvPr>
          <p:cNvPicPr>
            <a:picLocks noChangeAspect="1"/>
          </p:cNvPicPr>
          <p:nvPr/>
        </p:nvPicPr>
        <p:blipFill>
          <a:blip r:embed="rId8"/>
          <a:stretch>
            <a:fillRect/>
          </a:stretch>
        </p:blipFill>
        <p:spPr>
          <a:xfrm>
            <a:off x="6204452" y="4266916"/>
            <a:ext cx="2184202" cy="1589581"/>
          </a:xfrm>
          <a:prstGeom prst="rect">
            <a:avLst/>
          </a:prstGeom>
        </p:spPr>
      </p:pic>
      <p:sp>
        <p:nvSpPr>
          <p:cNvPr id="14" name="TextBox 13">
            <a:extLst>
              <a:ext uri="{FF2B5EF4-FFF2-40B4-BE49-F238E27FC236}">
                <a16:creationId xmlns:a16="http://schemas.microsoft.com/office/drawing/2014/main" id="{6A101F47-C740-29D4-8A60-035A1EAF86B3}"/>
              </a:ext>
            </a:extLst>
          </p:cNvPr>
          <p:cNvSpPr txBox="1"/>
          <p:nvPr/>
        </p:nvSpPr>
        <p:spPr>
          <a:xfrm>
            <a:off x="7563321" y="5517944"/>
            <a:ext cx="2000932" cy="338554"/>
          </a:xfrm>
          <a:prstGeom prst="rect">
            <a:avLst/>
          </a:prstGeom>
          <a:noFill/>
        </p:spPr>
        <p:txBody>
          <a:bodyPr wrap="square">
            <a:spAutoFit/>
          </a:bodyPr>
          <a:lstStyle/>
          <a:p>
            <a:r>
              <a:rPr lang="en-US" sz="1600" dirty="0">
                <a:solidFill>
                  <a:schemeClr val="bg1"/>
                </a:solidFill>
                <a:latin typeface="Book Antiqua" panose="02040602050305030304" pitchFamily="18" charset="0"/>
              </a:rPr>
              <a:t>Cl Ka1</a:t>
            </a:r>
          </a:p>
        </p:txBody>
      </p:sp>
      <p:sp>
        <p:nvSpPr>
          <p:cNvPr id="15" name="TextBox 14">
            <a:extLst>
              <a:ext uri="{FF2B5EF4-FFF2-40B4-BE49-F238E27FC236}">
                <a16:creationId xmlns:a16="http://schemas.microsoft.com/office/drawing/2014/main" id="{AFE5FDAE-A796-29FC-169D-BC52CFF8A933}"/>
              </a:ext>
            </a:extLst>
          </p:cNvPr>
          <p:cNvSpPr txBox="1"/>
          <p:nvPr/>
        </p:nvSpPr>
        <p:spPr>
          <a:xfrm>
            <a:off x="5169105" y="5511404"/>
            <a:ext cx="1028459" cy="338554"/>
          </a:xfrm>
          <a:prstGeom prst="rect">
            <a:avLst/>
          </a:prstGeom>
          <a:noFill/>
        </p:spPr>
        <p:txBody>
          <a:bodyPr wrap="square">
            <a:spAutoFit/>
          </a:bodyPr>
          <a:lstStyle/>
          <a:p>
            <a:pPr lvl="0"/>
            <a:r>
              <a:rPr lang="en-US" sz="1600" dirty="0">
                <a:solidFill>
                  <a:schemeClr val="bg1"/>
                </a:solidFill>
                <a:latin typeface="Book Antiqua" panose="02040602050305030304" pitchFamily="18" charset="0"/>
              </a:rPr>
              <a:t>O Ka1</a:t>
            </a:r>
          </a:p>
        </p:txBody>
      </p:sp>
      <p:cxnSp>
        <p:nvCxnSpPr>
          <p:cNvPr id="16" name="Straight Arrow Connector 15">
            <a:extLst>
              <a:ext uri="{FF2B5EF4-FFF2-40B4-BE49-F238E27FC236}">
                <a16:creationId xmlns:a16="http://schemas.microsoft.com/office/drawing/2014/main" id="{EDB06359-4FA3-66FA-C694-19CF1F6417FD}"/>
              </a:ext>
            </a:extLst>
          </p:cNvPr>
          <p:cNvCxnSpPr>
            <a:cxnSpLocks/>
          </p:cNvCxnSpPr>
          <p:nvPr/>
        </p:nvCxnSpPr>
        <p:spPr>
          <a:xfrm>
            <a:off x="1190625" y="1987207"/>
            <a:ext cx="76200" cy="22037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72C6F7C-2A27-EC15-5800-C5C85FCE1957}"/>
              </a:ext>
            </a:extLst>
          </p:cNvPr>
          <p:cNvSpPr txBox="1"/>
          <p:nvPr/>
        </p:nvSpPr>
        <p:spPr>
          <a:xfrm>
            <a:off x="1209006" y="3689601"/>
            <a:ext cx="2510303" cy="369332"/>
          </a:xfrm>
          <a:prstGeom prst="rect">
            <a:avLst/>
          </a:prstGeom>
          <a:noFill/>
        </p:spPr>
        <p:txBody>
          <a:bodyPr wrap="none" rtlCol="0">
            <a:spAutoFit/>
          </a:bodyPr>
          <a:lstStyle/>
          <a:p>
            <a:r>
              <a:rPr lang="en-US" dirty="0">
                <a:latin typeface="Book Antiqua" panose="02040602050305030304" pitchFamily="18" charset="0"/>
              </a:rPr>
              <a:t>Deposition at -0.8V, 1h</a:t>
            </a:r>
          </a:p>
        </p:txBody>
      </p:sp>
      <p:sp>
        <p:nvSpPr>
          <p:cNvPr id="8" name="TextBox 7">
            <a:extLst>
              <a:ext uri="{FF2B5EF4-FFF2-40B4-BE49-F238E27FC236}">
                <a16:creationId xmlns:a16="http://schemas.microsoft.com/office/drawing/2014/main" id="{204A7AB0-0456-745A-867A-C5D95DBD5C47}"/>
              </a:ext>
            </a:extLst>
          </p:cNvPr>
          <p:cNvSpPr txBox="1"/>
          <p:nvPr/>
        </p:nvSpPr>
        <p:spPr>
          <a:xfrm>
            <a:off x="9564253" y="1751664"/>
            <a:ext cx="1481496" cy="369332"/>
          </a:xfrm>
          <a:prstGeom prst="rect">
            <a:avLst/>
          </a:prstGeom>
          <a:noFill/>
        </p:spPr>
        <p:txBody>
          <a:bodyPr wrap="none" rtlCol="0">
            <a:spAutoFit/>
          </a:bodyPr>
          <a:lstStyle/>
          <a:p>
            <a:r>
              <a:rPr lang="en-US" dirty="0">
                <a:latin typeface="Book Antiqua" panose="02040602050305030304" pitchFamily="18" charset="0"/>
              </a:rPr>
              <a:t>XPS analysis</a:t>
            </a:r>
          </a:p>
        </p:txBody>
      </p:sp>
    </p:spTree>
    <p:extLst>
      <p:ext uri="{BB962C8B-B14F-4D97-AF65-F5344CB8AC3E}">
        <p14:creationId xmlns:p14="http://schemas.microsoft.com/office/powerpoint/2010/main" val="1291298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a:extLst>
            <a:ext uri="{FF2B5EF4-FFF2-40B4-BE49-F238E27FC236}">
              <a16:creationId xmlns:a16="http://schemas.microsoft.com/office/drawing/2014/main" id="{421D3021-1243-17C1-BD3F-D37B91AE3828}"/>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36A7FFAE-660F-43B8-EC28-059AF3EF26C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Conclusions</a:t>
            </a:r>
          </a:p>
        </p:txBody>
      </p:sp>
      <p:sp>
        <p:nvSpPr>
          <p:cNvPr id="17" name="AutoShape 10">
            <a:extLst>
              <a:ext uri="{FF2B5EF4-FFF2-40B4-BE49-F238E27FC236}">
                <a16:creationId xmlns:a16="http://schemas.microsoft.com/office/drawing/2014/main" id="{C74A9769-E396-0954-6036-D144F360ACC3}"/>
              </a:ext>
            </a:extLst>
          </p:cNvPr>
          <p:cNvSpPr>
            <a:spLocks noChangeArrowheads="1"/>
          </p:cNvSpPr>
          <p:nvPr/>
        </p:nvSpPr>
        <p:spPr bwMode="auto">
          <a:xfrm>
            <a:off x="67644" y="198627"/>
            <a:ext cx="12056712" cy="476726"/>
          </a:xfrm>
          <a:prstGeom prst="roundRect">
            <a:avLst>
              <a:gd name="adj" fmla="val 16667"/>
            </a:avLst>
          </a:prstGeom>
          <a:solidFill>
            <a:srgbClr val="8A1C1C"/>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Book Antiqua" panose="02040602050305030304" pitchFamily="18" charset="0"/>
                <a:ea typeface="Cambria" panose="02040503050406030204" pitchFamily="18" charset="0"/>
                <a:cs typeface="Arial" panose="020B0604020202020204" pitchFamily="34" charset="0"/>
              </a:rPr>
              <a:t>Conclusions</a:t>
            </a:r>
          </a:p>
        </p:txBody>
      </p:sp>
      <p:sp>
        <p:nvSpPr>
          <p:cNvPr id="18" name="TextBox 17">
            <a:extLst>
              <a:ext uri="{FF2B5EF4-FFF2-40B4-BE49-F238E27FC236}">
                <a16:creationId xmlns:a16="http://schemas.microsoft.com/office/drawing/2014/main" id="{058A0827-3416-7EE1-9FFA-A1EC4CB40BFD}"/>
              </a:ext>
            </a:extLst>
          </p:cNvPr>
          <p:cNvSpPr txBox="1"/>
          <p:nvPr/>
        </p:nvSpPr>
        <p:spPr>
          <a:xfrm>
            <a:off x="157018" y="5705266"/>
            <a:ext cx="11967338" cy="954107"/>
          </a:xfrm>
          <a:prstGeom prst="rect">
            <a:avLst/>
          </a:prstGeom>
          <a:noFill/>
          <a:ln>
            <a:solidFill>
              <a:srgbClr val="8A1C1C"/>
            </a:solidFill>
          </a:ln>
        </p:spPr>
        <p:txBody>
          <a:bodyPr wrap="square">
            <a:spAutoFit/>
          </a:bodyPr>
          <a:lstStyle/>
          <a:p>
            <a:pPr algn="just"/>
            <a:r>
              <a:rPr lang="en-US" sz="1400" b="1" dirty="0">
                <a:latin typeface="Book Antiqua" panose="02040602050305030304" pitchFamily="18" charset="0"/>
              </a:rPr>
              <a:t>Acknowledgments: </a:t>
            </a:r>
            <a:r>
              <a:rPr lang="en-US" sz="1400" dirty="0">
                <a:latin typeface="Book Antiqua" panose="02040602050305030304" pitchFamily="18" charset="0"/>
              </a:rPr>
              <a:t>Research was supported by the Science Fund of the RS, #Grant No. 270, Applying advanced product intellectual properties and industrialization workflows to innovative fundamental research ideas in the area of rare earth electrochemical recovery – </a:t>
            </a:r>
            <a:r>
              <a:rPr lang="en-US" sz="1400" b="1" dirty="0">
                <a:latin typeface="Book Antiqua" panose="02040602050305030304" pitchFamily="18" charset="0"/>
              </a:rPr>
              <a:t>REMEDIS. </a:t>
            </a:r>
            <a:r>
              <a:rPr lang="en-US" sz="1400" dirty="0">
                <a:latin typeface="Book Antiqua" panose="02040602050305030304" pitchFamily="18" charset="0"/>
              </a:rPr>
              <a:t>V.S.C. and N.M.P. acknowledge the financial support from the Ministry of Science, Technological Development and Innovation of the RS (Contract No: 451-03-33/2026-03/200026).</a:t>
            </a:r>
          </a:p>
        </p:txBody>
      </p:sp>
      <p:sp>
        <p:nvSpPr>
          <p:cNvPr id="19" name="TextBox 18">
            <a:extLst>
              <a:ext uri="{FF2B5EF4-FFF2-40B4-BE49-F238E27FC236}">
                <a16:creationId xmlns:a16="http://schemas.microsoft.com/office/drawing/2014/main" id="{AE3A0F30-93C6-658E-A0A5-0C61B55FF799}"/>
              </a:ext>
            </a:extLst>
          </p:cNvPr>
          <p:cNvSpPr txBox="1"/>
          <p:nvPr/>
        </p:nvSpPr>
        <p:spPr>
          <a:xfrm>
            <a:off x="431555" y="1266963"/>
            <a:ext cx="11115675" cy="2862322"/>
          </a:xfrm>
          <a:prstGeom prst="rect">
            <a:avLst/>
          </a:prstGeom>
          <a:noFill/>
        </p:spPr>
        <p:txBody>
          <a:bodyPr wrap="square">
            <a:spAutoFit/>
          </a:bodyPr>
          <a:lstStyle/>
          <a:p>
            <a:pPr marL="285750" indent="-285750" algn="just">
              <a:buClr>
                <a:srgbClr val="2E6F6F"/>
              </a:buClr>
              <a:buFont typeface="Wingdings" panose="05000000000000000000" pitchFamily="2" charset="2"/>
              <a:buChar char="Ø"/>
            </a:pPr>
            <a:r>
              <a:rPr lang="en-US" sz="2000" dirty="0">
                <a:latin typeface="Book Antiqua" panose="02040602050305030304" pitchFamily="18" charset="0"/>
              </a:rPr>
              <a:t>Dy(III) was successfully electrodeposited for the first time from a choline chloride–ethylene glycol (</a:t>
            </a:r>
            <a:r>
              <a:rPr lang="en-US" sz="2000" dirty="0" err="1">
                <a:latin typeface="Book Antiqua" panose="02040602050305030304" pitchFamily="18" charset="0"/>
              </a:rPr>
              <a:t>ChCl</a:t>
            </a:r>
            <a:r>
              <a:rPr lang="en-US" sz="2000" dirty="0">
                <a:latin typeface="Book Antiqua" panose="02040602050305030304" pitchFamily="18" charset="0"/>
              </a:rPr>
              <a:t> </a:t>
            </a:r>
            <a:r>
              <a:rPr lang="en-US" sz="2000" dirty="0">
                <a:latin typeface="Book Antiqua" panose="02040602050305030304" pitchFamily="18" charset="0"/>
                <a:sym typeface="Symbol" panose="05050102010706020507" pitchFamily="18" charset="2"/>
              </a:rPr>
              <a:t></a:t>
            </a:r>
            <a:r>
              <a:rPr lang="en-US" sz="2000" dirty="0">
                <a:latin typeface="Book Antiqua" panose="02040602050305030304" pitchFamily="18" charset="0"/>
              </a:rPr>
              <a:t> EG, ethaline) deep eutectic solvent onto a gold electrode at 70 °C, establishing a promising low-temperature route for dysprosium recovery from DES-based electrolytes.</a:t>
            </a:r>
          </a:p>
          <a:p>
            <a:pPr marL="285750" indent="-285750" algn="just">
              <a:buClr>
                <a:srgbClr val="2E6F6F"/>
              </a:buClr>
              <a:buFont typeface="Wingdings" panose="05000000000000000000" pitchFamily="2" charset="2"/>
              <a:buChar char="Ø"/>
            </a:pPr>
            <a:endParaRPr lang="en-US" sz="2000" dirty="0">
              <a:latin typeface="Book Antiqua" panose="02040602050305030304" pitchFamily="18" charset="0"/>
            </a:endParaRPr>
          </a:p>
          <a:p>
            <a:pPr marL="285750" indent="-285750" algn="just">
              <a:buClr>
                <a:srgbClr val="2E6F6F"/>
              </a:buClr>
              <a:buFont typeface="Wingdings" panose="05000000000000000000" pitchFamily="2" charset="2"/>
              <a:buChar char="Ø"/>
            </a:pPr>
            <a:r>
              <a:rPr lang="en-US" sz="2000" dirty="0">
                <a:latin typeface="Book Antiqua" panose="02040602050305030304" pitchFamily="18" charset="0"/>
              </a:rPr>
              <a:t>Cyclic </a:t>
            </a:r>
            <a:r>
              <a:rPr lang="en-US" sz="2000" dirty="0" err="1">
                <a:latin typeface="Book Antiqua" panose="02040602050305030304" pitchFamily="18" charset="0"/>
              </a:rPr>
              <a:t>voltammetric</a:t>
            </a:r>
            <a:r>
              <a:rPr lang="en-US" sz="2000" dirty="0">
                <a:latin typeface="Book Antiqua" panose="02040602050305030304" pitchFamily="18" charset="0"/>
              </a:rPr>
              <a:t> analysis confirmed that the reduction process of Dy(III) to Dy(0) proceeds via irreversible a </a:t>
            </a:r>
            <a:r>
              <a:rPr lang="en-US" sz="2000" dirty="0" err="1">
                <a:latin typeface="Book Antiqua" panose="02040602050305030304" pitchFamily="18" charset="0"/>
              </a:rPr>
              <a:t>single</a:t>
            </a:r>
            <a:r>
              <a:rPr lang="en-US" sz="2000" dirty="0" err="1">
                <a:latin typeface="Book Antiqua" panose="02040602050305030304" pitchFamily="18" charset="0"/>
                <a:sym typeface="Symbol" panose="05050102010706020507" pitchFamily="18" charset="2"/>
              </a:rPr>
              <a:t></a:t>
            </a:r>
            <a:r>
              <a:rPr lang="en-US" sz="2000" dirty="0" err="1">
                <a:latin typeface="Book Antiqua" panose="02040602050305030304" pitchFamily="18" charset="0"/>
              </a:rPr>
              <a:t>step</a:t>
            </a:r>
            <a:r>
              <a:rPr lang="en-US" sz="2000" dirty="0">
                <a:latin typeface="Book Antiqua" panose="02040602050305030304" pitchFamily="18" charset="0"/>
              </a:rPr>
              <a:t>, </a:t>
            </a:r>
            <a:r>
              <a:rPr lang="en-US" sz="2000" dirty="0" err="1">
                <a:latin typeface="Book Antiqua" panose="02040602050305030304" pitchFamily="18" charset="0"/>
              </a:rPr>
              <a:t>three</a:t>
            </a:r>
            <a:r>
              <a:rPr lang="en-US" sz="2000" dirty="0" err="1">
                <a:latin typeface="Book Antiqua" panose="02040602050305030304" pitchFamily="18" charset="0"/>
                <a:sym typeface="Symbol" panose="05050102010706020507" pitchFamily="18" charset="2"/>
              </a:rPr>
              <a:t></a:t>
            </a:r>
            <a:r>
              <a:rPr lang="en-US" sz="2000" dirty="0" err="1">
                <a:latin typeface="Book Antiqua" panose="02040602050305030304" pitchFamily="18" charset="0"/>
              </a:rPr>
              <a:t>electron</a:t>
            </a:r>
            <a:r>
              <a:rPr lang="en-US" sz="2000" dirty="0">
                <a:latin typeface="Book Antiqua" panose="02040602050305030304" pitchFamily="18" charset="0"/>
              </a:rPr>
              <a:t> transfer process.</a:t>
            </a:r>
          </a:p>
          <a:p>
            <a:pPr marL="285750" indent="-285750" algn="just">
              <a:buClr>
                <a:srgbClr val="2E6F6F"/>
              </a:buClr>
              <a:buFont typeface="Wingdings" panose="05000000000000000000" pitchFamily="2" charset="2"/>
              <a:buChar char="Ø"/>
            </a:pPr>
            <a:endParaRPr lang="en-US" sz="2000" dirty="0">
              <a:latin typeface="Book Antiqua" panose="02040602050305030304" pitchFamily="18" charset="0"/>
            </a:endParaRPr>
          </a:p>
          <a:p>
            <a:pPr marL="285750" indent="-285750" algn="just">
              <a:buClr>
                <a:srgbClr val="2E6F6F"/>
              </a:buClr>
              <a:buFont typeface="Wingdings" panose="05000000000000000000" pitchFamily="2" charset="2"/>
              <a:buChar char="Ø"/>
            </a:pPr>
            <a:r>
              <a:rPr lang="en-US" sz="2000" dirty="0">
                <a:latin typeface="Book Antiqua" panose="02040602050305030304" pitchFamily="18" charset="0"/>
              </a:rPr>
              <a:t>The successful formation of metallic Dy was unambiguously supported by complementary XPS and EDX. </a:t>
            </a:r>
            <a:endParaRPr lang="en-US" dirty="0"/>
          </a:p>
        </p:txBody>
      </p:sp>
      <p:pic>
        <p:nvPicPr>
          <p:cNvPr id="20" name="Picture 19">
            <a:extLst>
              <a:ext uri="{FF2B5EF4-FFF2-40B4-BE49-F238E27FC236}">
                <a16:creationId xmlns:a16="http://schemas.microsoft.com/office/drawing/2014/main" id="{CF243B5A-8A40-276C-CB52-4367C75FFF89}"/>
              </a:ext>
            </a:extLst>
          </p:cNvPr>
          <p:cNvPicPr>
            <a:picLocks noChangeAspect="1"/>
          </p:cNvPicPr>
          <p:nvPr/>
        </p:nvPicPr>
        <p:blipFill>
          <a:blip r:embed="rId2"/>
          <a:stretch>
            <a:fillRect/>
          </a:stretch>
        </p:blipFill>
        <p:spPr>
          <a:xfrm>
            <a:off x="9269839" y="4542654"/>
            <a:ext cx="943088" cy="943088"/>
          </a:xfrm>
          <a:prstGeom prst="rect">
            <a:avLst/>
          </a:prstGeom>
        </p:spPr>
      </p:pic>
      <p:pic>
        <p:nvPicPr>
          <p:cNvPr id="21" name="Picture 20">
            <a:extLst>
              <a:ext uri="{FF2B5EF4-FFF2-40B4-BE49-F238E27FC236}">
                <a16:creationId xmlns:a16="http://schemas.microsoft.com/office/drawing/2014/main" id="{2A138013-015F-5843-A5AA-0A819681B03B}"/>
              </a:ext>
            </a:extLst>
          </p:cNvPr>
          <p:cNvPicPr>
            <a:picLocks noChangeAspect="1"/>
          </p:cNvPicPr>
          <p:nvPr/>
        </p:nvPicPr>
        <p:blipFill>
          <a:blip r:embed="rId3"/>
          <a:stretch>
            <a:fillRect/>
          </a:stretch>
        </p:blipFill>
        <p:spPr>
          <a:xfrm>
            <a:off x="10147863" y="4414946"/>
            <a:ext cx="1976493" cy="690047"/>
          </a:xfrm>
          <a:prstGeom prst="rect">
            <a:avLst/>
          </a:prstGeom>
        </p:spPr>
      </p:pic>
      <p:pic>
        <p:nvPicPr>
          <p:cNvPr id="22" name="Picture 21">
            <a:extLst>
              <a:ext uri="{FF2B5EF4-FFF2-40B4-BE49-F238E27FC236}">
                <a16:creationId xmlns:a16="http://schemas.microsoft.com/office/drawing/2014/main" id="{E079AA32-B59A-05EF-2C82-049F286CEB39}"/>
              </a:ext>
            </a:extLst>
          </p:cNvPr>
          <p:cNvPicPr>
            <a:picLocks noChangeAspect="1"/>
          </p:cNvPicPr>
          <p:nvPr/>
        </p:nvPicPr>
        <p:blipFill>
          <a:blip r:embed="rId4"/>
          <a:stretch>
            <a:fillRect/>
          </a:stretch>
        </p:blipFill>
        <p:spPr>
          <a:xfrm>
            <a:off x="10354190" y="4864640"/>
            <a:ext cx="690047" cy="690047"/>
          </a:xfrm>
          <a:prstGeom prst="rect">
            <a:avLst/>
          </a:prstGeom>
        </p:spPr>
      </p:pic>
      <p:pic>
        <p:nvPicPr>
          <p:cNvPr id="23" name="Picture 22">
            <a:extLst>
              <a:ext uri="{FF2B5EF4-FFF2-40B4-BE49-F238E27FC236}">
                <a16:creationId xmlns:a16="http://schemas.microsoft.com/office/drawing/2014/main" id="{1922B36F-762A-BEB6-9FE1-2487085614B7}"/>
              </a:ext>
            </a:extLst>
          </p:cNvPr>
          <p:cNvPicPr>
            <a:picLocks noChangeAspect="1"/>
          </p:cNvPicPr>
          <p:nvPr/>
        </p:nvPicPr>
        <p:blipFill>
          <a:blip r:embed="rId5"/>
          <a:stretch>
            <a:fillRect/>
          </a:stretch>
        </p:blipFill>
        <p:spPr>
          <a:xfrm>
            <a:off x="10277990" y="4405072"/>
            <a:ext cx="2355041" cy="1664558"/>
          </a:xfrm>
          <a:prstGeom prst="rect">
            <a:avLst/>
          </a:prstGeom>
        </p:spPr>
      </p:pic>
    </p:spTree>
    <p:extLst>
      <p:ext uri="{BB962C8B-B14F-4D97-AF65-F5344CB8AC3E}">
        <p14:creationId xmlns:p14="http://schemas.microsoft.com/office/powerpoint/2010/main" val="1890793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DCA87D-57B8-4510-9665-9E75299929F1}">
  <ds:schemaRefs>
    <ds:schemaRef ds:uri="c9b645eb-e6fe-4b35-9d45-bd7394162d21"/>
    <ds:schemaRef ds:uri="http://purl.org/dc/terms/"/>
    <ds:schemaRef ds:uri="http://schemas.microsoft.com/office/2006/metadata/properties"/>
    <ds:schemaRef ds:uri="http://purl.org/dc/dcmitype/"/>
    <ds:schemaRef ds:uri="http://www.w3.org/XML/1998/namespace"/>
    <ds:schemaRef ds:uri="98621ed1-ae24-4a21-b80a-89d572d87e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3.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724</TotalTime>
  <Words>598</Words>
  <Application>Microsoft Office PowerPoint</Application>
  <PresentationFormat>Widescreen</PresentationFormat>
  <Paragraphs>85</Paragraphs>
  <Slides>5</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vt:i4>
      </vt:variant>
    </vt:vector>
  </HeadingPairs>
  <TitlesOfParts>
    <vt:vector size="16" baseType="lpstr">
      <vt:lpstr>Book Antiqua</vt:lpstr>
      <vt:lpstr>Arial</vt:lpstr>
      <vt:lpstr>Calibri</vt:lpstr>
      <vt:lpstr>Bell MT</vt:lpstr>
      <vt:lpstr>Times New Roman</vt:lpstr>
      <vt:lpstr>Century</vt:lpstr>
      <vt:lpstr>PF BeauSans Pro</vt:lpstr>
      <vt:lpstr>Palatino Linotype</vt:lpstr>
      <vt:lpstr>Aptos</vt:lpstr>
      <vt:lpstr>Wingdings</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Natasa M Petrovic</cp:lastModifiedBy>
  <cp:revision>56</cp:revision>
  <dcterms:created xsi:type="dcterms:W3CDTF">2025-07-07T08:04:39Z</dcterms:created>
  <dcterms:modified xsi:type="dcterms:W3CDTF">2026-09-17T06:43:19Z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