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2" r:id="rId7"/>
    <p:sldId id="260" r:id="rId8"/>
    <p:sldId id="261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CA6-29BE-4CE9-B7CE-19C1B36E9D4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58AE-9B5F-48E6-802E-5DC29EC61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59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CA6-29BE-4CE9-B7CE-19C1B36E9D4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58AE-9B5F-48E6-802E-5DC29EC61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734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CA6-29BE-4CE9-B7CE-19C1B36E9D4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58AE-9B5F-48E6-802E-5DC29EC61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19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CA6-29BE-4CE9-B7CE-19C1B36E9D4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58AE-9B5F-48E6-802E-5DC29EC61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95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CA6-29BE-4CE9-B7CE-19C1B36E9D4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58AE-9B5F-48E6-802E-5DC29EC61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72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CA6-29BE-4CE9-B7CE-19C1B36E9D4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58AE-9B5F-48E6-802E-5DC29EC61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15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CA6-29BE-4CE9-B7CE-19C1B36E9D4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58AE-9B5F-48E6-802E-5DC29EC61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5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CA6-29BE-4CE9-B7CE-19C1B36E9D4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58AE-9B5F-48E6-802E-5DC29EC61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237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CA6-29BE-4CE9-B7CE-19C1B36E9D4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58AE-9B5F-48E6-802E-5DC29EC61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40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CA6-29BE-4CE9-B7CE-19C1B36E9D4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58AE-9B5F-48E6-802E-5DC29EC61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40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7FCA6-29BE-4CE9-B7CE-19C1B36E9D4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758AE-9B5F-48E6-802E-5DC29EC61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663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7FCA6-29BE-4CE9-B7CE-19C1B36E9D4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758AE-9B5F-48E6-802E-5DC29EC61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75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54" y="115469"/>
            <a:ext cx="1310754" cy="13717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363" y="148586"/>
            <a:ext cx="1305483" cy="13054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9149" y="25211"/>
            <a:ext cx="1045063" cy="14619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06820" y="2378970"/>
            <a:ext cx="95045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Photocatalytic degradation of 2,5-diphenyl-1,3-oxazole and 2-(4-biphenyl)-5-phenyl-1,3,4-oxadiazole using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nanoflowers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149927" y="4525739"/>
            <a:ext cx="100755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Trajce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Trajkov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Dobrina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Ivanova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,Veronika Mihaylova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Georgi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Hadzhichristov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Nina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Kaneva</a:t>
            </a:r>
            <a:r>
              <a:rPr lang="en-US" sz="20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8897" y="5199212"/>
            <a:ext cx="984025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Laboratory of Nanoparticle Science and Technology, Department of General and Inorganic Chemistry, Faculty of Chemistry and Pharmacy, University of Sofia, 1 James </a:t>
            </a:r>
            <a:r>
              <a:rPr lang="en-US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Bourchier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Blvd., 1164 Sofia, Bulgaria </a:t>
            </a:r>
          </a:p>
          <a:p>
            <a:r>
              <a:rPr lang="en-US" sz="14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Department of Analytical chemistry, Faculty of Chemistry and Pharmacy, University of Sofia, 1 James </a:t>
            </a:r>
            <a:r>
              <a:rPr lang="en-US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Bourchier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Blvd., 1164 Sofia, Bulgaria</a:t>
            </a:r>
          </a:p>
          <a:p>
            <a:r>
              <a:rPr lang="en-US" sz="1400" i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Laboratory of Optics and </a:t>
            </a:r>
            <a:r>
              <a:rPr lang="en-US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Spectroscopy, Institute Of Solid State Physics, Bulgarian Academy of Sciences, 72, </a:t>
            </a:r>
            <a:r>
              <a:rPr lang="en-US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Tzarigradsko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Chaussee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Blvd., 1784 Sofia, Bulgaria</a:t>
            </a:r>
          </a:p>
          <a:p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14520" y="1538735"/>
            <a:ext cx="8049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en-GB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Congress of 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Chemists and Technologists of Macedonia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23-26 September, 2026,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Metropol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Lake Resort,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Ohrid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Macedonia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10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6638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Synthesizing 3D-flower like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powders with rare-earth oxides modification.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Characterization of the surface morphology and crystallite size of the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powders by Scanning Electron Microscopy (SEM), Energy-Dispersive X-ray Spectroscopy (EDS), X-ray Diffraction (XRD).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Investigating how the differences in conjugation and heterocyclic functional groups of PPO and PBD affect their photocatalytic degradation.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Comparing the effect of pure and rare-earth modified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89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408" y="285994"/>
            <a:ext cx="10515600" cy="860731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PHOTOCATALYSIS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1869" y="5103674"/>
            <a:ext cx="63011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UV/Visible light activates the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photocatalyst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break down contaminants;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Excitation of electrons from valence to conductive band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ZnO+h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υ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581" y="1234649"/>
            <a:ext cx="7863253" cy="35527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73361" y="5185771"/>
            <a:ext cx="5416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PPO/PBD + </a:t>
            </a:r>
            <a:r>
              <a:rPr lang="en-US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(OH</a:t>
            </a:r>
            <a:r>
              <a:rPr lang="en-US" sz="40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CO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+H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O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85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69" y="110148"/>
            <a:ext cx="11435862" cy="1325563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PHOTOCATALYST AND CONTAMINANTS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59614"/>
              </p:ext>
            </p:extLst>
          </p:nvPr>
        </p:nvGraphicFramePr>
        <p:xfrm>
          <a:off x="519723" y="1282373"/>
          <a:ext cx="10857522" cy="50392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19174">
                  <a:extLst>
                    <a:ext uri="{9D8B030D-6E8A-4147-A177-3AD203B41FA5}">
                      <a16:colId xmlns:a16="http://schemas.microsoft.com/office/drawing/2014/main" val="1728118364"/>
                    </a:ext>
                  </a:extLst>
                </a:gridCol>
                <a:gridCol w="3619174">
                  <a:extLst>
                    <a:ext uri="{9D8B030D-6E8A-4147-A177-3AD203B41FA5}">
                      <a16:colId xmlns:a16="http://schemas.microsoft.com/office/drawing/2014/main" val="51678520"/>
                    </a:ext>
                  </a:extLst>
                </a:gridCol>
                <a:gridCol w="3619174">
                  <a:extLst>
                    <a:ext uri="{9D8B030D-6E8A-4147-A177-3AD203B41FA5}">
                      <a16:colId xmlns:a16="http://schemas.microsoft.com/office/drawing/2014/main" val="2577176537"/>
                    </a:ext>
                  </a:extLst>
                </a:gridCol>
              </a:tblGrid>
              <a:tr h="86036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Pristine</a:t>
                      </a:r>
                      <a:r>
                        <a:rPr lang="en-US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ZnO</a:t>
                      </a: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Modified</a:t>
                      </a:r>
                      <a:r>
                        <a:rPr lang="en-US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ZnO</a:t>
                      </a:r>
                      <a:r>
                        <a:rPr lang="en-US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20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2,5-diphenyl-1,3-oxazole</a:t>
                      </a:r>
                      <a:b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(PPO)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322850"/>
                  </a:ext>
                </a:extLst>
              </a:tr>
              <a:tr h="1659280">
                <a:tc rowSpan="2"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Advantages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cost;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Non-toxicity;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Strong UV </a:t>
                      </a:r>
                      <a:r>
                        <a:rPr lang="en-US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absorbtion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electron mobility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Disadvantages: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Rapid electron-hole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recombination;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photocorrosion</a:t>
                      </a:r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Modification with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rare-earth oxides:</a:t>
                      </a:r>
                      <a:b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ZnO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/Gd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ZnO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/Sm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ZnO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/Eu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Improved charge carrier separation;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Suppress recombination(4f </a:t>
                      </a:r>
                      <a:r>
                        <a:rPr lang="en-US" baseline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electronic configuration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756541"/>
                  </a:ext>
                </a:extLst>
              </a:tr>
              <a:tr h="25196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2-(4-biphenyl)-5-phenyl-1,3,4-oxadiazole (PBD)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644248"/>
                  </a:ext>
                </a:extLst>
              </a:tr>
            </a:tbl>
          </a:graphicData>
        </a:graphic>
      </p:graphicFrame>
      <p:pic>
        <p:nvPicPr>
          <p:cNvPr id="5" name="Picture 2" descr="Chemical structure of 2,5-diphenyl-1,3,4-oxadizole molecule. | Download  Scientific Diagra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596" y="2268415"/>
            <a:ext cx="2958565" cy="129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211" y="4879731"/>
            <a:ext cx="3531034" cy="135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46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5793" y="0"/>
            <a:ext cx="6494585" cy="1000589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X-RAY DIFFRACTION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2105" y="1591409"/>
            <a:ext cx="5767268" cy="30509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23" y="1169938"/>
            <a:ext cx="5604338" cy="44218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822656"/>
            <a:ext cx="63480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XRD scans for the synthesized pure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rare-earth modified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powders.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8046" y="5591824"/>
            <a:ext cx="5776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 1.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Crystallite size and optical band gap calculated for pure and rare-earth modified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nanoflower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photocatalysts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84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799" y="585256"/>
            <a:ext cx="8124324" cy="55616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162" y="-152335"/>
            <a:ext cx="10515600" cy="877156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SCANNING ELECTRON MICROSCOPY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19454" y="6007371"/>
            <a:ext cx="11641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2.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 images (along with real image scale) for the studied hierarchical flower-like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microstructures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pristine and rare-earth-modified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photocatalysts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(a)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(b)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/Gd2O3; (c)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/Sm2O3, and (d)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/Eu2O3.</a:t>
            </a:r>
          </a:p>
        </p:txBody>
      </p:sp>
    </p:spTree>
    <p:extLst>
      <p:ext uri="{BB962C8B-B14F-4D97-AF65-F5344CB8AC3E}">
        <p14:creationId xmlns:p14="http://schemas.microsoft.com/office/powerpoint/2010/main" val="89086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7792" y="19782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ENERGY-DISPERSIVE SPECTROSCOPY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270" y="1222131"/>
            <a:ext cx="6011425" cy="24084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616" y="1182031"/>
            <a:ext cx="6094434" cy="24288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571" y="3630616"/>
            <a:ext cx="6206603" cy="24096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0695" y="3591049"/>
            <a:ext cx="5973250" cy="248883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26578" y="6206689"/>
            <a:ext cx="9618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EDS spectra of pure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(a)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modified with Gd2O3 (b); Sm2O3 (c); Eu2O3 (d)</a:t>
            </a:r>
          </a:p>
        </p:txBody>
      </p:sp>
    </p:spTree>
    <p:extLst>
      <p:ext uri="{BB962C8B-B14F-4D97-AF65-F5344CB8AC3E}">
        <p14:creationId xmlns:p14="http://schemas.microsoft.com/office/powerpoint/2010/main" val="248999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262" y="688149"/>
            <a:ext cx="7086600" cy="5554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992" y="-70337"/>
            <a:ext cx="11641016" cy="900846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PHOTOCATALYTIC DEGRADATION OF PBD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96917" y="632095"/>
            <a:ext cx="8238392" cy="11210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" y="6211669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UV–Vis absorption spectra during the photocatalytic degradation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PBD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UV irradiation using pure (a) and rare earth-modified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photocatalysts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((b)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/Gd2O3, (c)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/Sm2O3, and (d)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/Eu2O3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70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268" y="518745"/>
            <a:ext cx="7934876" cy="590843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550984" y="-26892"/>
            <a:ext cx="11641016" cy="712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PHOTOCATALYTIC DEGRADATION OF PPO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40513" y="518745"/>
            <a:ext cx="8385509" cy="5605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6163408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UV–Vis absorption spectra of PPO during photocatalytic degradation under UV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irradiation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presence of pure and rare-earth-modified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nanoflowers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(a)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(b)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/Gd2O3, (c)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/Sm2O3, and (d)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/Eu2O3.</a:t>
            </a:r>
          </a:p>
        </p:txBody>
      </p:sp>
    </p:spTree>
    <p:extLst>
      <p:ext uri="{BB962C8B-B14F-4D97-AF65-F5344CB8AC3E}">
        <p14:creationId xmlns:p14="http://schemas.microsoft.com/office/powerpoint/2010/main" val="35739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036" y="407753"/>
            <a:ext cx="7490260" cy="31029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036" y="3343643"/>
            <a:ext cx="7603273" cy="3489944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06315" y="0"/>
            <a:ext cx="10515600" cy="69923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KINETIC ANALYSIS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6110874"/>
            <a:ext cx="125268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 ratio (C/C0) of PBD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a,b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PPO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c,d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as a function of UV irradiation time in the presence of pristine and rare-earth-modified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photocatalysts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b,d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Pseudo-first-order kinetic plots represented as–ln(C0/C)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vs irradiation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for the photocatalytic degradation of PBD(b) and PPO(d)</a:t>
            </a:r>
          </a:p>
        </p:txBody>
      </p:sp>
    </p:spTree>
    <p:extLst>
      <p:ext uri="{BB962C8B-B14F-4D97-AF65-F5344CB8AC3E}">
        <p14:creationId xmlns:p14="http://schemas.microsoft.com/office/powerpoint/2010/main" val="333387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RADICAL SCAVENGER EXPERIMENT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327" y="1379303"/>
            <a:ext cx="5602932" cy="40858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680" y="1379303"/>
            <a:ext cx="6955472" cy="41650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701" y="5635869"/>
            <a:ext cx="4366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AA-Ascorbic acid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IPA-Isopropyl alcohol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EDTA-2Na-Ethylenediaminetetraacetic acid disodium salt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89886" y="5785338"/>
            <a:ext cx="4425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AA-superoxide radicals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IPA-hydroxyl radicals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EDTA-2Na-photogenerated holes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15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work reports, for the first time, the photocatalytic degradation of the laser dyes/scintillators PPO and PBD using hierarchical rare-earth modified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nanoflowers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under UV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irradiation within the emission range 350-400nm for 10 minutes.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comparative evaluation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Eu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Gd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modified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demonstrates the influence of rare-earth induced modifications of the electronic structure on the resulting photocatalytic performance. Among the investigated materials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ZnO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/Eu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exhibited the highest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activity,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achieving nearly complete degradation of PPO 99.5%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82.4%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degradation of PBD within 10min, together with the highest degradation rate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photodegradation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quantum efficiency.</a:t>
            </a:r>
          </a:p>
          <a:p>
            <a:pPr>
              <a:lnSpc>
                <a:spcPct val="11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267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55231" y="2773279"/>
            <a:ext cx="65632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attention!</a:t>
            </a:r>
            <a:endParaRPr lang="en-U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96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659</Words>
  <Application>Microsoft Office PowerPoint</Application>
  <PresentationFormat>Widescreen</PresentationFormat>
  <Paragraphs>56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AIMS</vt:lpstr>
      <vt:lpstr>PHOTOCATALYSIS</vt:lpstr>
      <vt:lpstr>PHOTOCATALYST AND CONTAMINANTS</vt:lpstr>
      <vt:lpstr>X-RAY DIFFRACTION</vt:lpstr>
      <vt:lpstr>SCANNING ELECTRON MICROSCOPY</vt:lpstr>
      <vt:lpstr>ENERGY-DISPERSIVE SPECTROSCOPY</vt:lpstr>
      <vt:lpstr>PHOTOCATALYTIC DEGRADATION OF PBD</vt:lpstr>
      <vt:lpstr>PowerPoint Presentation</vt:lpstr>
      <vt:lpstr>KINETIC ANALYSIS</vt:lpstr>
      <vt:lpstr>RADICAL SCAVENGER EXPERIMENT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STORMCHASER</dc:creator>
  <cp:lastModifiedBy>STORMCHASER</cp:lastModifiedBy>
  <cp:revision>38</cp:revision>
  <dcterms:created xsi:type="dcterms:W3CDTF">2026-08-25T10:49:51Z</dcterms:created>
  <dcterms:modified xsi:type="dcterms:W3CDTF">2026-09-22T15:21:10Z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