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88" r:id="rId5"/>
    <p:sldId id="289" r:id="rId6"/>
    <p:sldId id="290" r:id="rId7"/>
    <p:sldId id="291" r:id="rId8"/>
    <p:sldId id="292" r:id="rId9"/>
  </p:sldIdLst>
  <p:sldSz cx="12192000" cy="6858000"/>
  <p:notesSz cx="6858000" cy="9144000"/>
  <p:embeddedFontLst>
    <p:embeddedFont>
      <p:font typeface="Arial Narrow" panose="020B0606020202030204" pitchFamily="34" charset="0"/>
      <p:regular r:id="rId11"/>
      <p:bold r:id="rId12"/>
      <p:italic r:id="rId13"/>
      <p:boldItalic r:id="rId14"/>
    </p:embeddedFont>
    <p:embeddedFont>
      <p:font typeface="Calibri" panose="020F0502020204030204" pitchFamily="34" charset="0"/>
      <p:regular r:id="rId15"/>
      <p:bold r:id="rId16"/>
      <p:italic r:id="rId17"/>
      <p:boldItalic r:id="rId18"/>
    </p:embeddedFont>
    <p:embeddedFont>
      <p:font typeface="PF BeauSans Pro" panose="02000800000000020004" charset="0"/>
      <p:bold r:id="rId19"/>
    </p:embeddedFont>
  </p:embeddedFontLst>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4A1C3A"/>
    <a:srgbClr val="0000FF"/>
    <a:srgbClr val="F8E4F6"/>
    <a:srgbClr val="E9F8E4"/>
    <a:srgbClr val="FFFFE7"/>
    <a:srgbClr val="33CC33"/>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showGuides="1">
      <p:cViewPr varScale="1">
        <p:scale>
          <a:sx n="105" d="100"/>
          <a:sy n="105" d="100"/>
        </p:scale>
        <p:origin x="696" y="96"/>
      </p:cViewPr>
      <p:guideLst>
        <p:guide orient="horz" pos="2160"/>
        <p:guide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60c49f4590c04fe6" providerId="LiveId" clId="{2718A796-11FD-4732-9FC2-26A1F454F91D}"/>
    <pc:docChg chg="undo custSel delSld modSld">
      <pc:chgData name="" userId="60c49f4590c04fe6" providerId="LiveId" clId="{2718A796-11FD-4732-9FC2-26A1F454F91D}" dt="2026-08-12T08:59:21.634" v="7110" actId="207"/>
      <pc:docMkLst>
        <pc:docMk/>
      </pc:docMkLst>
      <pc:sldChg chg="modSp">
        <pc:chgData name="" userId="60c49f4590c04fe6" providerId="LiveId" clId="{2718A796-11FD-4732-9FC2-26A1F454F91D}" dt="2026-08-10T08:41:17.812" v="7021" actId="20577"/>
        <pc:sldMkLst>
          <pc:docMk/>
          <pc:sldMk cId="3355045517" sldId="288"/>
        </pc:sldMkLst>
        <pc:spChg chg="mod">
          <ac:chgData name="" userId="60c49f4590c04fe6" providerId="LiveId" clId="{2718A796-11FD-4732-9FC2-26A1F454F91D}" dt="2026-08-10T08:41:17.812" v="7021" actId="20577"/>
          <ac:spMkLst>
            <pc:docMk/>
            <pc:sldMk cId="3355045517" sldId="288"/>
            <ac:spMk id="6" creationId="{F805163C-4208-4EF2-A4BC-9554DE18179C}"/>
          </ac:spMkLst>
        </pc:spChg>
      </pc:sldChg>
      <pc:sldChg chg="addSp delSp modSp">
        <pc:chgData name="" userId="60c49f4590c04fe6" providerId="LiveId" clId="{2718A796-11FD-4732-9FC2-26A1F454F91D}" dt="2026-08-12T07:36:46.983" v="7023"/>
        <pc:sldMkLst>
          <pc:docMk/>
          <pc:sldMk cId="3882071417" sldId="289"/>
        </pc:sldMkLst>
        <pc:spChg chg="add mod">
          <ac:chgData name="" userId="60c49f4590c04fe6" providerId="LiveId" clId="{2718A796-11FD-4732-9FC2-26A1F454F91D}" dt="2026-08-12T07:36:46.983" v="7023"/>
          <ac:spMkLst>
            <pc:docMk/>
            <pc:sldMk cId="3882071417" sldId="289"/>
            <ac:spMk id="2" creationId="{B1C3F830-D742-4C8E-92D3-AE554373AD7F}"/>
          </ac:spMkLst>
        </pc:spChg>
        <pc:spChg chg="add del mod">
          <ac:chgData name="" userId="60c49f4590c04fe6" providerId="LiveId" clId="{2718A796-11FD-4732-9FC2-26A1F454F91D}" dt="2026-07-29T09:04:38.847" v="1748" actId="478"/>
          <ac:spMkLst>
            <pc:docMk/>
            <pc:sldMk cId="3882071417" sldId="289"/>
            <ac:spMk id="3" creationId="{BC4BD4CC-46BC-4E1F-9FA3-685028B089FF}"/>
          </ac:spMkLst>
        </pc:spChg>
      </pc:sldChg>
      <pc:sldChg chg="addSp delSp modSp">
        <pc:chgData name="" userId="60c49f4590c04fe6" providerId="LiveId" clId="{2718A796-11FD-4732-9FC2-26A1F454F91D}" dt="2026-08-12T08:47:37.464" v="7041" actId="2711"/>
        <pc:sldMkLst>
          <pc:docMk/>
          <pc:sldMk cId="3234179505" sldId="290"/>
        </pc:sldMkLst>
        <pc:spChg chg="add mod">
          <ac:chgData name="" userId="60c49f4590c04fe6" providerId="LiveId" clId="{2718A796-11FD-4732-9FC2-26A1F454F91D}" dt="2026-08-06T11:38:32.010" v="6040" actId="255"/>
          <ac:spMkLst>
            <pc:docMk/>
            <pc:sldMk cId="3234179505" sldId="290"/>
            <ac:spMk id="2" creationId="{3ADF034F-841C-49E3-8710-35E64868BC76}"/>
          </ac:spMkLst>
        </pc:spChg>
        <pc:spChg chg="add del mod">
          <ac:chgData name="" userId="60c49f4590c04fe6" providerId="LiveId" clId="{2718A796-11FD-4732-9FC2-26A1F454F91D}" dt="2026-07-31T09:44:12.278" v="2131"/>
          <ac:spMkLst>
            <pc:docMk/>
            <pc:sldMk cId="3234179505" sldId="290"/>
            <ac:spMk id="3" creationId="{C23D09DE-8FE7-4F95-A280-1E6C6E3920E3}"/>
          </ac:spMkLst>
        </pc:spChg>
        <pc:spChg chg="add mod">
          <ac:chgData name="" userId="60c49f4590c04fe6" providerId="LiveId" clId="{2718A796-11FD-4732-9FC2-26A1F454F91D}" dt="2026-08-12T08:47:37.464" v="7041" actId="2711"/>
          <ac:spMkLst>
            <pc:docMk/>
            <pc:sldMk cId="3234179505" sldId="290"/>
            <ac:spMk id="5" creationId="{557A2842-DDD5-4CBE-8F20-FEFC0900AD89}"/>
          </ac:spMkLst>
        </pc:spChg>
        <pc:picChg chg="add del mod">
          <ac:chgData name="" userId="60c49f4590c04fe6" providerId="LiveId" clId="{2718A796-11FD-4732-9FC2-26A1F454F91D}" dt="2026-08-05T10:03:49.124" v="5099" actId="478"/>
          <ac:picMkLst>
            <pc:docMk/>
            <pc:sldMk cId="3234179505" sldId="290"/>
            <ac:picMk id="4" creationId="{5417DE12-A514-4D4B-BB0C-54D0B2376622}"/>
          </ac:picMkLst>
        </pc:picChg>
        <pc:picChg chg="add mod">
          <ac:chgData name="" userId="60c49f4590c04fe6" providerId="LiveId" clId="{2718A796-11FD-4732-9FC2-26A1F454F91D}" dt="2026-08-12T08:45:56.610" v="7027" actId="1076"/>
          <ac:picMkLst>
            <pc:docMk/>
            <pc:sldMk cId="3234179505" sldId="290"/>
            <ac:picMk id="4" creationId="{F8F56D7D-5A6C-4160-BF3C-7A4FB6B46DBB}"/>
          </ac:picMkLst>
        </pc:picChg>
        <pc:picChg chg="add mod">
          <ac:chgData name="" userId="60c49f4590c04fe6" providerId="LiveId" clId="{2718A796-11FD-4732-9FC2-26A1F454F91D}" dt="2026-08-05T10:39:48.907" v="5181" actId="1076"/>
          <ac:picMkLst>
            <pc:docMk/>
            <pc:sldMk cId="3234179505" sldId="290"/>
            <ac:picMk id="6" creationId="{0DA683FF-5018-47A8-9129-1660A927B618}"/>
          </ac:picMkLst>
        </pc:picChg>
      </pc:sldChg>
      <pc:sldChg chg="addSp modSp">
        <pc:chgData name="" userId="60c49f4590c04fe6" providerId="LiveId" clId="{2718A796-11FD-4732-9FC2-26A1F454F91D}" dt="2026-08-06T11:59:42.324" v="6385" actId="207"/>
        <pc:sldMkLst>
          <pc:docMk/>
          <pc:sldMk cId="1291298690" sldId="291"/>
        </pc:sldMkLst>
        <pc:spChg chg="add mod">
          <ac:chgData name="" userId="60c49f4590c04fe6" providerId="LiveId" clId="{2718A796-11FD-4732-9FC2-26A1F454F91D}" dt="2026-08-06T11:59:42.324" v="6385" actId="207"/>
          <ac:spMkLst>
            <pc:docMk/>
            <pc:sldMk cId="1291298690" sldId="291"/>
            <ac:spMk id="3" creationId="{54DA8DDB-BA5D-475F-BFC7-BC867DCE438B}"/>
          </ac:spMkLst>
        </pc:spChg>
        <pc:picChg chg="add mod">
          <ac:chgData name="" userId="60c49f4590c04fe6" providerId="LiveId" clId="{2718A796-11FD-4732-9FC2-26A1F454F91D}" dt="2026-08-06T11:59:06.361" v="6383" actId="1076"/>
          <ac:picMkLst>
            <pc:docMk/>
            <pc:sldMk cId="1291298690" sldId="291"/>
            <ac:picMk id="4" creationId="{B4407C49-5322-4D0F-AA47-27FEC330F562}"/>
          </ac:picMkLst>
        </pc:picChg>
        <pc:picChg chg="add mod ord">
          <ac:chgData name="" userId="60c49f4590c04fe6" providerId="LiveId" clId="{2718A796-11FD-4732-9FC2-26A1F454F91D}" dt="2026-08-06T11:59:02.165" v="6382" actId="1076"/>
          <ac:picMkLst>
            <pc:docMk/>
            <pc:sldMk cId="1291298690" sldId="291"/>
            <ac:picMk id="6" creationId="{0160B96C-2ADD-4061-B2F1-C0F13BFBDA3B}"/>
          </ac:picMkLst>
        </pc:picChg>
        <pc:picChg chg="add mod">
          <ac:chgData name="" userId="60c49f4590c04fe6" providerId="LiveId" clId="{2718A796-11FD-4732-9FC2-26A1F454F91D}" dt="2026-08-06T11:58:56.981" v="6381" actId="1076"/>
          <ac:picMkLst>
            <pc:docMk/>
            <pc:sldMk cId="1291298690" sldId="291"/>
            <ac:picMk id="9" creationId="{8E595A9F-0A77-4743-B56B-21ED33F0FE7A}"/>
          </ac:picMkLst>
        </pc:picChg>
      </pc:sldChg>
      <pc:sldChg chg="addSp modSp">
        <pc:chgData name="" userId="60c49f4590c04fe6" providerId="LiveId" clId="{2718A796-11FD-4732-9FC2-26A1F454F91D}" dt="2026-08-12T08:59:21.634" v="7110" actId="207"/>
        <pc:sldMkLst>
          <pc:docMk/>
          <pc:sldMk cId="1890793623" sldId="292"/>
        </pc:sldMkLst>
        <pc:spChg chg="add mod">
          <ac:chgData name="" userId="60c49f4590c04fe6" providerId="LiveId" clId="{2718A796-11FD-4732-9FC2-26A1F454F91D}" dt="2026-08-12T08:59:21.634" v="7110" actId="207"/>
          <ac:spMkLst>
            <pc:docMk/>
            <pc:sldMk cId="1890793623" sldId="292"/>
            <ac:spMk id="3" creationId="{8F4CC300-B3D1-4E30-B53B-F62736CF7EA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33EEBE-6EF2-4A30-9BB5-ADF69B8FE442}" type="datetimeFigureOut">
              <a:rPr lang="LID4096" smtClean="0"/>
              <a:t>08/10/2026</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0BC0F-45C1-49E1-AA7C-ADC7CFB2B8EC}" type="slidenum">
              <a:rPr lang="LID4096" smtClean="0"/>
              <a:t>‹#›</a:t>
            </a:fld>
            <a:endParaRPr lang="LID4096"/>
          </a:p>
        </p:txBody>
      </p:sp>
    </p:spTree>
    <p:extLst>
      <p:ext uri="{BB962C8B-B14F-4D97-AF65-F5344CB8AC3E}">
        <p14:creationId xmlns:p14="http://schemas.microsoft.com/office/powerpoint/2010/main" val="1960268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F77E-5340-6F11-CE59-0326DE4353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67D51601-841B-3FB4-453E-322FE9E60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D6F9D5A1-1825-3A6E-319A-6273FE062222}"/>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000690C7-92D8-CD22-1096-92DFB1B8379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14284CC3-2120-30CF-5C97-77E7D07C692A}"/>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2603177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5FB19-4B06-A891-F98F-5E08CB1A9B47}"/>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D666DBCD-6428-8D93-355D-5DF1689DD2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5C0DA6A-C08B-B3F6-E93C-E7BBA016F78C}"/>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F7488850-CD14-19F5-4EC1-E7C240ACC16D}"/>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0A18CD6D-B615-15DC-F144-55EB749D4FD0}"/>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28420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54B3E7-A7A3-4B87-7DED-801B9082C6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DF2F6281-F388-344C-DE81-1ACE578A24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51FE492-B181-7B51-FAE1-39CE71A2D7BA}"/>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2D34FB65-CB6D-ABC8-027C-7017BA18EDDC}"/>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7BDC1C15-80CC-801E-67F8-2BEA62AC69F7}"/>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31995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309192"/>
            <a:ext cx="113608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solidFill>
                  <a:srgbClr val="0000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415600" y="1252461"/>
            <a:ext cx="11360800" cy="5296349"/>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Clr>
                <a:schemeClr val="tx1"/>
              </a:buClr>
              <a:buSzPts val="1800"/>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1219170" lvl="1" indent="-423323">
              <a:spcBef>
                <a:spcPts val="0"/>
              </a:spcBef>
              <a:spcAft>
                <a:spcPts val="0"/>
              </a:spcAft>
              <a:buSzPts val="1400"/>
              <a:buChar char="○"/>
              <a:defRPr sz="2667">
                <a:solidFill>
                  <a:schemeClr val="tx1"/>
                </a:solidFill>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lang="sl-SI" dirty="0"/>
          </a:p>
          <a:p>
            <a:pPr lvl="1"/>
            <a:endParaRPr dirty="0"/>
          </a:p>
        </p:txBody>
      </p:sp>
    </p:spTree>
    <p:extLst>
      <p:ext uri="{BB962C8B-B14F-4D97-AF65-F5344CB8AC3E}">
        <p14:creationId xmlns:p14="http://schemas.microsoft.com/office/powerpoint/2010/main" val="190736709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6859-C160-F34C-C99E-FF6EB187DA9A}"/>
              </a:ext>
            </a:extLst>
          </p:cNvPr>
          <p:cNvSpPr>
            <a:spLocks noGrp="1"/>
          </p:cNvSpPr>
          <p:nvPr>
            <p:ph type="title"/>
          </p:nvPr>
        </p:nvSpPr>
        <p:spPr>
          <a:xfrm>
            <a:off x="838201" y="136525"/>
            <a:ext cx="10515600" cy="722270"/>
          </a:xfrm>
        </p:spPr>
        <p:txBody>
          <a:bodyPr>
            <a:normAutofit/>
          </a:bodyPr>
          <a:lstStyle>
            <a:lvl1pPr algn="ctr">
              <a:defRPr sz="3200" b="1">
                <a:solidFill>
                  <a:srgbClr val="0000FF"/>
                </a:solidFill>
              </a:defRPr>
            </a:lvl1pPr>
          </a:lstStyle>
          <a:p>
            <a:r>
              <a:rPr lang="en-US" dirty="0"/>
              <a:t>Click to edit Master title style</a:t>
            </a:r>
            <a:endParaRPr lang="LID4096" dirty="0"/>
          </a:p>
        </p:txBody>
      </p:sp>
      <p:sp>
        <p:nvSpPr>
          <p:cNvPr id="3" name="Content Placeholder 2">
            <a:extLst>
              <a:ext uri="{FF2B5EF4-FFF2-40B4-BE49-F238E27FC236}">
                <a16:creationId xmlns:a16="http://schemas.microsoft.com/office/drawing/2014/main" id="{A91A138E-9F02-7798-7745-90828C995241}"/>
              </a:ext>
            </a:extLst>
          </p:cNvPr>
          <p:cNvSpPr>
            <a:spLocks noGrp="1"/>
          </p:cNvSpPr>
          <p:nvPr>
            <p:ph idx="1"/>
          </p:nvPr>
        </p:nvSpPr>
        <p:spPr>
          <a:xfrm>
            <a:off x="838201" y="922639"/>
            <a:ext cx="10515600" cy="52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63F3594-F10A-0CEE-9D12-49FBA78FDA64}"/>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BAE583D6-7817-DBAD-5E7F-C3F027B54FB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567A904-59A1-2458-588A-82BBD09BC7F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3539140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7688C-9A9E-7411-C1D1-0F1B1788BCC6}"/>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AA8E937B-6C06-4E46-67F8-8BAB5F6F66C6}"/>
              </a:ext>
            </a:extLst>
          </p:cNvPr>
          <p:cNvSpPr>
            <a:spLocks noGrp="1"/>
          </p:cNvSpPr>
          <p:nvPr>
            <p:ph type="body" idx="1"/>
          </p:nvPr>
        </p:nvSpPr>
        <p:spPr>
          <a:xfrm>
            <a:off x="831850"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4E0ACD-78FD-90A0-6364-691676E6E5F0}"/>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DD0C16D6-807F-51C9-C8F9-987338EBFF80}"/>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EF4CDB3-7FFF-0EC6-9ACD-A05CF1DBE44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170368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6A264-6464-B9B6-695C-545AE1F719E9}"/>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99D2097E-1979-3069-5BC7-083E01720E68}"/>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9110DE3A-9ABF-A311-CD9E-2F1D2E1476C7}"/>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44A13B27-43B9-DBD1-6B1D-9AE649C4957F}"/>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6" name="Footer Placeholder 5">
            <a:extLst>
              <a:ext uri="{FF2B5EF4-FFF2-40B4-BE49-F238E27FC236}">
                <a16:creationId xmlns:a16="http://schemas.microsoft.com/office/drawing/2014/main" id="{550FCCB0-0D0D-36AD-6A6B-7299BE0DA67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DB9FD1D2-86E7-DDB4-3552-591293DA7D85}"/>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14453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73B8-0BCF-8E8A-7C8E-73BAD281E8C3}"/>
              </a:ext>
            </a:extLst>
          </p:cNvPr>
          <p:cNvSpPr>
            <a:spLocks noGrp="1"/>
          </p:cNvSpPr>
          <p:nvPr>
            <p:ph type="title"/>
          </p:nvPr>
        </p:nvSpPr>
        <p:spPr>
          <a:xfrm>
            <a:off x="839789" y="365127"/>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5C84C5B5-66E1-0359-09D4-6E762927BE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ADDE67-8883-9B5A-70F3-F9A1AFDFE7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524FABE1-0E9A-A67C-F652-1EF262C0E4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D8E88-C558-4C0E-1DB9-AAEC5EA86F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969A0B7D-FC87-D8E0-416B-6A46CB76C620}"/>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8" name="Footer Placeholder 7">
            <a:extLst>
              <a:ext uri="{FF2B5EF4-FFF2-40B4-BE49-F238E27FC236}">
                <a16:creationId xmlns:a16="http://schemas.microsoft.com/office/drawing/2014/main" id="{8D4B7372-E042-6815-8C56-6E8E29FCABA6}"/>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5918FF73-8CF6-7F85-C3AF-24B6879DE657}"/>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55966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CE4D-48AB-7A0F-7AA8-E55BEA0D5CC4}"/>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13AFDDFD-D6BC-3BB6-F329-738F3282F194}"/>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4" name="Footer Placeholder 3">
            <a:extLst>
              <a:ext uri="{FF2B5EF4-FFF2-40B4-BE49-F238E27FC236}">
                <a16:creationId xmlns:a16="http://schemas.microsoft.com/office/drawing/2014/main" id="{41C91AC4-195C-C6AE-BE11-D3159C67360B}"/>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5A3A1460-14CF-D3C6-4335-9C7375B36BDC}"/>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418534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B7AF1A-805F-E135-E9F7-712DADA68396}"/>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3" name="Footer Placeholder 2">
            <a:extLst>
              <a:ext uri="{FF2B5EF4-FFF2-40B4-BE49-F238E27FC236}">
                <a16:creationId xmlns:a16="http://schemas.microsoft.com/office/drawing/2014/main" id="{D68C5015-6E82-E204-0F64-A62E0B2E4AFF}"/>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4B3DDD6C-E1EA-7C92-CB16-0D46A3AEA574}"/>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236890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74AA7-30B2-4926-2F0F-9548011A9270}"/>
              </a:ext>
            </a:extLst>
          </p:cNvPr>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71991D22-00F3-DB8E-BE46-ADE46647ACD0}"/>
              </a:ext>
            </a:extLst>
          </p:cNvPr>
          <p:cNvSpPr>
            <a:spLocks noGrp="1"/>
          </p:cNvSpPr>
          <p:nvPr>
            <p:ph idx="1"/>
          </p:nvPr>
        </p:nvSpPr>
        <p:spPr>
          <a:xfrm>
            <a:off x="5183188" y="987427"/>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667D6925-84A6-D555-9FB1-CC2DBB79343C}"/>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048FE-D7B4-19D5-1850-4C484D850977}"/>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6" name="Footer Placeholder 5">
            <a:extLst>
              <a:ext uri="{FF2B5EF4-FFF2-40B4-BE49-F238E27FC236}">
                <a16:creationId xmlns:a16="http://schemas.microsoft.com/office/drawing/2014/main" id="{3C448EF6-B87D-50BB-E2B1-73596E46098C}"/>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D3A19D42-8020-454D-D017-37290324F15B}"/>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399685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4B420-F969-6052-6ACB-01A0DBCB4252}"/>
              </a:ext>
            </a:extLst>
          </p:cNvPr>
          <p:cNvSpPr>
            <a:spLocks noGrp="1"/>
          </p:cNvSpPr>
          <p:nvPr>
            <p:ph type="title"/>
          </p:nvPr>
        </p:nvSpPr>
        <p:spPr>
          <a:xfrm>
            <a:off x="839789" y="457200"/>
            <a:ext cx="3932238"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EA9229F8-87BB-A5CC-A1C2-8F2E5A868BE1}"/>
              </a:ext>
            </a:extLst>
          </p:cNvPr>
          <p:cNvSpPr>
            <a:spLocks noGrp="1"/>
          </p:cNvSpPr>
          <p:nvPr>
            <p:ph type="pic" idx="1"/>
          </p:nvPr>
        </p:nvSpPr>
        <p:spPr>
          <a:xfrm>
            <a:off x="5183188" y="987427"/>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54B7576A-4E47-781F-75D0-3D3CEF74C616}"/>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1727B3-A6CF-EDD1-1D20-3AAF25B48096}"/>
              </a:ext>
            </a:extLst>
          </p:cNvPr>
          <p:cNvSpPr>
            <a:spLocks noGrp="1"/>
          </p:cNvSpPr>
          <p:nvPr>
            <p:ph type="dt" sz="half" idx="10"/>
          </p:nvPr>
        </p:nvSpPr>
        <p:spPr/>
        <p:txBody>
          <a:bodyPr/>
          <a:lstStyle/>
          <a:p>
            <a:fld id="{B8AC25C7-462D-4C9E-B6CA-D24B18B0DD77}" type="datetimeFigureOut">
              <a:rPr lang="LID4096" smtClean="0"/>
              <a:t>08/10/2026</a:t>
            </a:fld>
            <a:endParaRPr lang="LID4096"/>
          </a:p>
        </p:txBody>
      </p:sp>
      <p:sp>
        <p:nvSpPr>
          <p:cNvPr id="6" name="Footer Placeholder 5">
            <a:extLst>
              <a:ext uri="{FF2B5EF4-FFF2-40B4-BE49-F238E27FC236}">
                <a16:creationId xmlns:a16="http://schemas.microsoft.com/office/drawing/2014/main" id="{83E6A1B4-B1EC-00B3-146F-8FC5D44D8E26}"/>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6635DC63-C252-48B2-BDD6-F149BB28B6F5}"/>
              </a:ext>
            </a:extLst>
          </p:cNvPr>
          <p:cNvSpPr>
            <a:spLocks noGrp="1"/>
          </p:cNvSpPr>
          <p:nvPr>
            <p:ph type="sldNum" sz="quarter" idx="12"/>
          </p:nvPr>
        </p:nvSpPr>
        <p:spPr/>
        <p:txBody>
          <a:bodyPr/>
          <a:lstStyle/>
          <a:p>
            <a:fld id="{9B863B7F-C974-40B7-90A7-729664DB1E8C}" type="slidenum">
              <a:rPr lang="LID4096" smtClean="0"/>
              <a:t>‹#›</a:t>
            </a:fld>
            <a:endParaRPr lang="LID4096"/>
          </a:p>
        </p:txBody>
      </p:sp>
    </p:spTree>
    <p:extLst>
      <p:ext uri="{BB962C8B-B14F-4D97-AF65-F5344CB8AC3E}">
        <p14:creationId xmlns:p14="http://schemas.microsoft.com/office/powerpoint/2010/main" val="1186795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8C86FD-10A5-9206-D22C-3A1632D54359}"/>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BBFD8A61-EC12-DF5F-A81E-D8BA2A5D6F46}"/>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A66CB82E-A88B-B81D-92C7-3BE2647E137B}"/>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AC25C7-462D-4C9E-B6CA-D24B18B0DD77}" type="datetimeFigureOut">
              <a:rPr lang="LID4096" smtClean="0"/>
              <a:t>08/10/2026</a:t>
            </a:fld>
            <a:endParaRPr lang="LID4096"/>
          </a:p>
        </p:txBody>
      </p:sp>
      <p:sp>
        <p:nvSpPr>
          <p:cNvPr id="5" name="Footer Placeholder 4">
            <a:extLst>
              <a:ext uri="{FF2B5EF4-FFF2-40B4-BE49-F238E27FC236}">
                <a16:creationId xmlns:a16="http://schemas.microsoft.com/office/drawing/2014/main" id="{AC53087C-A940-0184-425E-72131492575A}"/>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Slide Number Placeholder 5">
            <a:extLst>
              <a:ext uri="{FF2B5EF4-FFF2-40B4-BE49-F238E27FC236}">
                <a16:creationId xmlns:a16="http://schemas.microsoft.com/office/drawing/2014/main" id="{2524BECD-0812-2265-FD01-D2C3340B07D3}"/>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863B7F-C974-40B7-90A7-729664DB1E8C}" type="slidenum">
              <a:rPr lang="LID4096" smtClean="0"/>
              <a:t>‹#›</a:t>
            </a:fld>
            <a:endParaRPr lang="LID4096"/>
          </a:p>
        </p:txBody>
      </p:sp>
    </p:spTree>
    <p:extLst>
      <p:ext uri="{BB962C8B-B14F-4D97-AF65-F5344CB8AC3E}">
        <p14:creationId xmlns:p14="http://schemas.microsoft.com/office/powerpoint/2010/main" val="3405945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png"/><Relationship Id="rId10" Type="http://schemas.openxmlformats.org/officeDocument/2006/relationships/image" Target="../media/image50.png"/><Relationship Id="rId4" Type="http://schemas.openxmlformats.org/officeDocument/2006/relationships/image" Target="../media/image20.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8.tif"/><Relationship Id="rId1" Type="http://schemas.openxmlformats.org/officeDocument/2006/relationships/slideLayout" Target="../slideLayouts/slideLayout2.xml"/><Relationship Id="rId4" Type="http://schemas.openxmlformats.org/officeDocument/2006/relationships/image" Target="../media/image10.t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6E7-5BBF-2D5F-55F6-B937B6F0DA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439C26-5568-BE06-7EE7-36EA4BC5E645}"/>
              </a:ext>
            </a:extLst>
          </p:cNvPr>
          <p:cNvSpPr/>
          <p:nvPr/>
        </p:nvSpPr>
        <p:spPr>
          <a:xfrm>
            <a:off x="0" y="55366"/>
            <a:ext cx="12120880" cy="338554"/>
          </a:xfrm>
          <a:prstGeom prst="rect">
            <a:avLst/>
          </a:prstGeom>
        </p:spPr>
        <p:txBody>
          <a:bodyPr wrap="square">
            <a:spAutoFit/>
          </a:bodyPr>
          <a:lstStyle/>
          <a:p>
            <a:pPr algn="ctr"/>
            <a:r>
              <a:rPr lang="en-US" sz="1600" dirty="0">
                <a:solidFill>
                  <a:srgbClr val="00CC00"/>
                </a:solidFill>
                <a:latin typeface="Arial Narrow" panose="020B0606020202030204" pitchFamily="34" charset="0"/>
              </a:rPr>
              <a:t>28</a:t>
            </a:r>
            <a:r>
              <a:rPr lang="en-US" sz="1600" baseline="30000" dirty="0">
                <a:solidFill>
                  <a:srgbClr val="00CC00"/>
                </a:solidFill>
                <a:latin typeface="Arial Narrow" panose="020B0606020202030204" pitchFamily="34" charset="0"/>
              </a:rPr>
              <a:t>th</a:t>
            </a:r>
            <a:r>
              <a:rPr lang="en-US" sz="1600" dirty="0">
                <a:solidFill>
                  <a:srgbClr val="00CC00"/>
                </a:solidFill>
                <a:latin typeface="Arial Narrow" panose="020B0606020202030204" pitchFamily="34" charset="0"/>
              </a:rPr>
              <a:t> Congress of SCTM, 23-26 September, </a:t>
            </a:r>
            <a:r>
              <a:rPr lang="en-US" sz="1600" dirty="0" err="1">
                <a:solidFill>
                  <a:srgbClr val="00CC00"/>
                </a:solidFill>
                <a:latin typeface="Arial Narrow" panose="020B0606020202030204" pitchFamily="34" charset="0"/>
              </a:rPr>
              <a:t>Ohrid</a:t>
            </a:r>
            <a:r>
              <a:rPr lang="en-US" sz="1600" dirty="0">
                <a:solidFill>
                  <a:srgbClr val="00CC00"/>
                </a:solidFill>
                <a:latin typeface="Arial Narrow" panose="020B0606020202030204" pitchFamily="34" charset="0"/>
              </a:rPr>
              <a:t>, Macedonia</a:t>
            </a:r>
            <a:endParaRPr lang="mk-MK" sz="1600" dirty="0">
              <a:solidFill>
                <a:srgbClr val="00CC00"/>
              </a:solidFill>
              <a:latin typeface="Arial Narrow" panose="020B0606020202030204" pitchFamily="34" charset="0"/>
            </a:endParaRPr>
          </a:p>
        </p:txBody>
      </p:sp>
      <p:sp>
        <p:nvSpPr>
          <p:cNvPr id="5" name="AutoShape 5">
            <a:extLst>
              <a:ext uri="{FF2B5EF4-FFF2-40B4-BE49-F238E27FC236}">
                <a16:creationId xmlns:a16="http://schemas.microsoft.com/office/drawing/2014/main" id="{9882EDD9-BC4B-8B1B-7397-6287C5B19DA0}"/>
              </a:ext>
            </a:extLst>
          </p:cNvPr>
          <p:cNvSpPr>
            <a:spLocks noChangeArrowheads="1"/>
          </p:cNvSpPr>
          <p:nvPr/>
        </p:nvSpPr>
        <p:spPr bwMode="auto">
          <a:xfrm>
            <a:off x="2490014" y="289811"/>
            <a:ext cx="7532875" cy="783193"/>
          </a:xfrm>
          <a:prstGeom prst="roundRect">
            <a:avLst>
              <a:gd name="adj" fmla="val 16667"/>
            </a:avLst>
          </a:prstGeom>
          <a:no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sz="2000" b="1" dirty="0">
                <a:latin typeface="Calibri" panose="020F0502020204030204" pitchFamily="34" charset="0"/>
                <a:cs typeface="Calibri" panose="020F0502020204030204" pitchFamily="34" charset="0"/>
              </a:rPr>
              <a:t>WHERE DO METALLIC IMPURITIES IN INDUSTRIAL GASES DETECTED BY LASER-INDUCED PLASMA SPECTROSCOPY COME FROM?</a:t>
            </a:r>
            <a:endParaRPr lang="en-US" sz="2000" b="1" dirty="0">
              <a:effectLst/>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F805163C-4208-4EF2-A4BC-9554DE18179C}"/>
              </a:ext>
            </a:extLst>
          </p:cNvPr>
          <p:cNvSpPr>
            <a:spLocks noChangeArrowheads="1"/>
          </p:cNvSpPr>
          <p:nvPr/>
        </p:nvSpPr>
        <p:spPr bwMode="auto">
          <a:xfrm>
            <a:off x="1717683" y="934717"/>
            <a:ext cx="9335016" cy="646331"/>
          </a:xfrm>
          <a:prstGeom prst="rect">
            <a:avLst/>
          </a:prstGeom>
          <a:noFill/>
          <a:ln>
            <a:noFill/>
          </a:ln>
          <a:effectLst/>
        </p:spPr>
        <p:txBody>
          <a:bodyPr wrap="square">
            <a:spAutoFit/>
          </a:bodyPr>
          <a:lstStyle>
            <a:lvl1pPr defTabSz="4176713">
              <a:defRPr>
                <a:solidFill>
                  <a:schemeClr val="tx1"/>
                </a:solidFill>
                <a:latin typeface="Arial" charset="0"/>
              </a:defRPr>
            </a:lvl1pPr>
            <a:lvl2pPr defTabSz="4176713">
              <a:defRPr>
                <a:solidFill>
                  <a:schemeClr val="tx1"/>
                </a:solidFill>
                <a:latin typeface="Arial" charset="0"/>
              </a:defRPr>
            </a:lvl2pPr>
            <a:lvl3pPr defTabSz="4176713">
              <a:defRPr>
                <a:solidFill>
                  <a:schemeClr val="tx1"/>
                </a:solidFill>
                <a:latin typeface="Arial" charset="0"/>
              </a:defRPr>
            </a:lvl3pPr>
            <a:lvl4pPr defTabSz="4176713">
              <a:defRPr>
                <a:solidFill>
                  <a:schemeClr val="tx1"/>
                </a:solidFill>
                <a:latin typeface="Arial" charset="0"/>
              </a:defRPr>
            </a:lvl4pPr>
            <a:lvl5pPr defTabSz="4176713">
              <a:defRPr>
                <a:solidFill>
                  <a:schemeClr val="tx1"/>
                </a:solidFill>
                <a:latin typeface="Arial" charset="0"/>
              </a:defRPr>
            </a:lvl5pPr>
            <a:lvl6pPr defTabSz="4176713" fontAlgn="base">
              <a:spcBef>
                <a:spcPct val="0"/>
              </a:spcBef>
              <a:spcAft>
                <a:spcPct val="0"/>
              </a:spcAft>
              <a:defRPr>
                <a:solidFill>
                  <a:schemeClr val="tx1"/>
                </a:solidFill>
                <a:latin typeface="Arial" charset="0"/>
              </a:defRPr>
            </a:lvl6pPr>
            <a:lvl7pPr defTabSz="4176713" fontAlgn="base">
              <a:spcBef>
                <a:spcPct val="0"/>
              </a:spcBef>
              <a:spcAft>
                <a:spcPct val="0"/>
              </a:spcAft>
              <a:defRPr>
                <a:solidFill>
                  <a:schemeClr val="tx1"/>
                </a:solidFill>
                <a:latin typeface="Arial" charset="0"/>
              </a:defRPr>
            </a:lvl7pPr>
            <a:lvl8pPr defTabSz="4176713" fontAlgn="base">
              <a:spcBef>
                <a:spcPct val="0"/>
              </a:spcBef>
              <a:spcAft>
                <a:spcPct val="0"/>
              </a:spcAft>
              <a:defRPr>
                <a:solidFill>
                  <a:schemeClr val="tx1"/>
                </a:solidFill>
                <a:latin typeface="Arial" charset="0"/>
              </a:defRPr>
            </a:lvl8pPr>
            <a:lvl9pPr defTabSz="4176713" fontAlgn="base">
              <a:spcBef>
                <a:spcPct val="0"/>
              </a:spcBef>
              <a:spcAft>
                <a:spcPct val="0"/>
              </a:spcAft>
              <a:defRPr>
                <a:solidFill>
                  <a:schemeClr val="tx1"/>
                </a:solidFill>
                <a:latin typeface="Arial" charset="0"/>
              </a:defRPr>
            </a:lvl9pPr>
          </a:lstStyle>
          <a:p>
            <a:pPr algn="ctr"/>
            <a:r>
              <a:rPr lang="en-US" dirty="0">
                <a:highlight>
                  <a:srgbClr val="FFFF00"/>
                </a:highlight>
                <a:latin typeface="Calibri" panose="020F0502020204030204" pitchFamily="34" charset="0"/>
                <a:cs typeface="Calibri" panose="020F0502020204030204" pitchFamily="34" charset="0"/>
              </a:rPr>
              <a:t>M</a:t>
            </a:r>
            <a:r>
              <a:rPr lang="sr-Latn-RS" dirty="0">
                <a:highlight>
                  <a:srgbClr val="FFFF00"/>
                </a:highlight>
                <a:latin typeface="Calibri" panose="020F0502020204030204" pitchFamily="34" charset="0"/>
                <a:cs typeface="Calibri" panose="020F0502020204030204" pitchFamily="34" charset="0"/>
              </a:rPr>
              <a:t>ilovan</a:t>
            </a:r>
            <a:r>
              <a:rPr lang="en-US" dirty="0">
                <a:highlight>
                  <a:srgbClr val="FFFF00"/>
                </a:highlight>
                <a:latin typeface="Calibri" panose="020F0502020204030204" pitchFamily="34" charset="0"/>
                <a:cs typeface="Calibri" panose="020F0502020204030204" pitchFamily="34" charset="0"/>
              </a:rPr>
              <a:t> </a:t>
            </a:r>
            <a:r>
              <a:rPr lang="en-US" dirty="0" err="1">
                <a:highlight>
                  <a:srgbClr val="FFFF00"/>
                </a:highlight>
                <a:latin typeface="Calibri" panose="020F0502020204030204" pitchFamily="34" charset="0"/>
                <a:cs typeface="Calibri" panose="020F0502020204030204" pitchFamily="34" charset="0"/>
              </a:rPr>
              <a:t>Stoiljković</a:t>
            </a:r>
            <a:r>
              <a:rPr lang="en-US" baseline="30000" dirty="0">
                <a:highlight>
                  <a:srgbClr val="FFFF00"/>
                </a:highlight>
                <a:latin typeface="Calibri" panose="020F0502020204030204" pitchFamily="34" charset="0"/>
                <a:cs typeface="Calibri" panose="020F0502020204030204" pitchFamily="34" charset="0"/>
              </a:rPr>
              <a:t>*</a:t>
            </a:r>
            <a:r>
              <a:rPr lang="en-US" dirty="0">
                <a:highlight>
                  <a:srgbClr val="FFFF00"/>
                </a:highlight>
                <a:latin typeface="Calibri" panose="020F0502020204030204" pitchFamily="34" charset="0"/>
                <a:cs typeface="Calibri" panose="020F0502020204030204" pitchFamily="34" charset="0"/>
              </a:rPr>
              <a:t>, D</a:t>
            </a:r>
            <a:r>
              <a:rPr lang="sr-Latn-RS" dirty="0">
                <a:highlight>
                  <a:srgbClr val="FFFF00"/>
                </a:highlight>
                <a:latin typeface="Calibri" panose="020F0502020204030204" pitchFamily="34" charset="0"/>
                <a:cs typeface="Calibri" panose="020F0502020204030204" pitchFamily="34" charset="0"/>
              </a:rPr>
              <a:t>rag an</a:t>
            </a:r>
            <a:r>
              <a:rPr lang="en-US" dirty="0">
                <a:highlight>
                  <a:srgbClr val="FFFF00"/>
                </a:highlight>
                <a:latin typeface="Calibri" panose="020F0502020204030204" pitchFamily="34" charset="0"/>
                <a:cs typeface="Calibri" panose="020F0502020204030204" pitchFamily="34" charset="0"/>
              </a:rPr>
              <a:t> </a:t>
            </a:r>
            <a:r>
              <a:rPr lang="en-US" dirty="0" err="1">
                <a:highlight>
                  <a:srgbClr val="FFFF00"/>
                </a:highlight>
                <a:latin typeface="Calibri" panose="020F0502020204030204" pitchFamily="34" charset="0"/>
                <a:cs typeface="Calibri" panose="020F0502020204030204" pitchFamily="34" charset="0"/>
              </a:rPr>
              <a:t>Ranković</a:t>
            </a:r>
            <a:r>
              <a:rPr lang="en-US" dirty="0">
                <a:highlight>
                  <a:srgbClr val="FFFF00"/>
                </a:highlight>
                <a:latin typeface="Calibri" panose="020F0502020204030204" pitchFamily="34" charset="0"/>
                <a:cs typeface="Calibri" panose="020F0502020204030204" pitchFamily="34" charset="0"/>
              </a:rPr>
              <a:t>, S</a:t>
            </a:r>
            <a:r>
              <a:rPr lang="sr-Latn-RS" dirty="0">
                <a:highlight>
                  <a:srgbClr val="FFFF00"/>
                </a:highlight>
                <a:latin typeface="Calibri" panose="020F0502020204030204" pitchFamily="34" charset="0"/>
                <a:cs typeface="Calibri" panose="020F0502020204030204" pitchFamily="34" charset="0"/>
              </a:rPr>
              <a:t>uzana</a:t>
            </a:r>
            <a:r>
              <a:rPr lang="en-US" dirty="0">
                <a:highlight>
                  <a:srgbClr val="FFFF00"/>
                </a:highlight>
                <a:latin typeface="Calibri" panose="020F0502020204030204" pitchFamily="34" charset="0"/>
                <a:cs typeface="Calibri" panose="020F0502020204030204" pitchFamily="34" charset="0"/>
              </a:rPr>
              <a:t> </a:t>
            </a:r>
            <a:r>
              <a:rPr lang="en-US" dirty="0" err="1">
                <a:highlight>
                  <a:srgbClr val="FFFF00"/>
                </a:highlight>
                <a:latin typeface="Calibri" panose="020F0502020204030204" pitchFamily="34" charset="0"/>
                <a:cs typeface="Calibri" panose="020F0502020204030204" pitchFamily="34" charset="0"/>
              </a:rPr>
              <a:t>Veličković</a:t>
            </a:r>
            <a:r>
              <a:rPr lang="en-US" dirty="0">
                <a:highlight>
                  <a:srgbClr val="FFFF00"/>
                </a:highlight>
                <a:latin typeface="Calibri" panose="020F0502020204030204" pitchFamily="34" charset="0"/>
                <a:cs typeface="Calibri" panose="020F0502020204030204" pitchFamily="34" charset="0"/>
              </a:rPr>
              <a:t>, F</a:t>
            </a:r>
            <a:r>
              <a:rPr lang="sr-Latn-RS" dirty="0">
                <a:highlight>
                  <a:srgbClr val="FFFF00"/>
                </a:highlight>
                <a:latin typeface="Calibri" panose="020F0502020204030204" pitchFamily="34" charset="0"/>
                <a:cs typeface="Calibri" panose="020F0502020204030204" pitchFamily="34" charset="0"/>
              </a:rPr>
              <a:t>ilip</a:t>
            </a:r>
            <a:r>
              <a:rPr lang="en-US" dirty="0">
                <a:highlight>
                  <a:srgbClr val="FFFF00"/>
                </a:highlight>
                <a:latin typeface="Calibri" panose="020F0502020204030204" pitchFamily="34" charset="0"/>
                <a:cs typeface="Calibri" panose="020F0502020204030204" pitchFamily="34" charset="0"/>
              </a:rPr>
              <a:t> </a:t>
            </a:r>
            <a:r>
              <a:rPr lang="en-US" dirty="0" err="1">
                <a:highlight>
                  <a:srgbClr val="FFFF00"/>
                </a:highlight>
                <a:latin typeface="Calibri" panose="020F0502020204030204" pitchFamily="34" charset="0"/>
                <a:cs typeface="Calibri" panose="020F0502020204030204" pitchFamily="34" charset="0"/>
              </a:rPr>
              <a:t>Veljković</a:t>
            </a:r>
            <a:endParaRPr lang="en-US" dirty="0">
              <a:highlight>
                <a:srgbClr val="FFFF00"/>
              </a:highlight>
              <a:latin typeface="Calibri" panose="020F0502020204030204" pitchFamily="34" charset="0"/>
              <a:cs typeface="Calibri" panose="020F0502020204030204" pitchFamily="34" charset="0"/>
            </a:endParaRPr>
          </a:p>
          <a:p>
            <a:pPr algn="ctr"/>
            <a:r>
              <a:rPr lang="en-GB" i="1" dirty="0">
                <a:latin typeface="Calibri" panose="020F0502020204030204" pitchFamily="34" charset="0"/>
                <a:cs typeface="Calibri" panose="020F0502020204030204" pitchFamily="34" charset="0"/>
              </a:rPr>
              <a:t>VINČA Institute of Nuclear Sciences, P. O. Box 522, Belgrade, Serbia; </a:t>
            </a:r>
            <a:r>
              <a:rPr lang="en-GB" i="1" baseline="30000" dirty="0">
                <a:latin typeface="Calibri" panose="020F0502020204030204" pitchFamily="34" charset="0"/>
                <a:cs typeface="Calibri" panose="020F0502020204030204" pitchFamily="34" charset="0"/>
              </a:rPr>
              <a:t>*</a:t>
            </a:r>
            <a:r>
              <a:rPr lang="en-GB" i="1" u="sng" dirty="0" err="1">
                <a:latin typeface="Calibri" panose="020F0502020204030204" pitchFamily="34" charset="0"/>
                <a:cs typeface="Calibri" panose="020F0502020204030204" pitchFamily="34" charset="0"/>
              </a:rPr>
              <a:t>missa</a:t>
            </a:r>
            <a:r>
              <a:rPr lang="en-US" i="1" u="sng" dirty="0">
                <a:latin typeface="Calibri" panose="020F0502020204030204" pitchFamily="34" charset="0"/>
                <a:cs typeface="Calibri" panose="020F0502020204030204" pitchFamily="34" charset="0"/>
              </a:rPr>
              <a:t>@</a:t>
            </a:r>
            <a:r>
              <a:rPr lang="en-GB" i="1" u="sng" dirty="0">
                <a:latin typeface="Calibri" panose="020F0502020204030204" pitchFamily="34" charset="0"/>
                <a:cs typeface="Calibri" panose="020F0502020204030204" pitchFamily="34" charset="0"/>
              </a:rPr>
              <a:t>vinca.rs</a:t>
            </a:r>
            <a:endParaRPr lang="en-US"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0D301CB3-52B0-EFE7-7AFA-FDA4F20AA2B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26719" y="266683"/>
            <a:ext cx="864245" cy="927582"/>
          </a:xfrm>
          <a:prstGeom prst="rect">
            <a:avLst/>
          </a:prstGeom>
        </p:spPr>
      </p:pic>
      <p:sp>
        <p:nvSpPr>
          <p:cNvPr id="28" name="Rectangle: Rounded Corners 27">
            <a:extLst>
              <a:ext uri="{FF2B5EF4-FFF2-40B4-BE49-F238E27FC236}">
                <a16:creationId xmlns:a16="http://schemas.microsoft.com/office/drawing/2014/main" id="{8101C326-06AB-78CA-A216-7D9AF8F2C16E}"/>
              </a:ext>
            </a:extLst>
          </p:cNvPr>
          <p:cNvSpPr/>
          <p:nvPr/>
        </p:nvSpPr>
        <p:spPr>
          <a:xfrm>
            <a:off x="11558742" y="87808"/>
            <a:ext cx="565850" cy="369277"/>
          </a:xfrm>
          <a:prstGeom prst="round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000</a:t>
            </a:r>
          </a:p>
        </p:txBody>
      </p:sp>
      <mc:AlternateContent xmlns:mc="http://schemas.openxmlformats.org/markup-compatibility/2006" xmlns:pslz="http://schemas.microsoft.com/office/powerpoint/2016/slidezoom">
        <mc:Choice Requires="pslz">
          <p:graphicFrame>
            <p:nvGraphicFramePr>
              <p:cNvPr id="40" name="Slide Zoom 39">
                <a:extLst>
                  <a:ext uri="{FF2B5EF4-FFF2-40B4-BE49-F238E27FC236}">
                    <a16:creationId xmlns:a16="http://schemas.microsoft.com/office/drawing/2014/main" id="{87303067-685B-2FAF-B480-F2354A046FD5}"/>
                  </a:ext>
                </a:extLst>
              </p:cNvPr>
              <p:cNvGraphicFramePr>
                <a:graphicFrameLocks noChangeAspect="1"/>
              </p:cNvGraphicFramePr>
              <p:nvPr>
                <p:extLst>
                  <p:ext uri="{D42A27DB-BD31-4B8C-83A1-F6EECF244321}">
                    <p14:modId xmlns:p14="http://schemas.microsoft.com/office/powerpoint/2010/main" val="537432913"/>
                  </p:ext>
                </p:extLst>
              </p:nvPr>
            </p:nvGraphicFramePr>
            <p:xfrm>
              <a:off x="1139301" y="1543642"/>
              <a:ext cx="4982099" cy="2566593"/>
            </p:xfrm>
            <a:graphic>
              <a:graphicData uri="http://schemas.microsoft.com/office/powerpoint/2016/slidezoom">
                <pslz:sldZm>
                  <pslz:sldZmObj sldId="289" cId="3882071417">
                    <pslz:zmPr id="{EFAEB726-D5F6-4857-A45F-2CDF2E5C3BCA}" returnToParent="0" transitionDur="1000">
                      <p166:blipFill xmlns:p166="http://schemas.microsoft.com/office/powerpoint/2016/6/main">
                        <a:blip r:embed="rId3"/>
                        <a:stretch>
                          <a:fillRect/>
                        </a:stretch>
                      </p166:blipFill>
                      <p166:spPr xmlns:p166="http://schemas.microsoft.com/office/powerpoint/2016/6/main">
                        <a:xfrm>
                          <a:off x="0" y="0"/>
                          <a:ext cx="4982099" cy="2566593"/>
                        </a:xfrm>
                        <a:prstGeom prst="rect">
                          <a:avLst/>
                        </a:prstGeom>
                        <a:ln w="3175">
                          <a:solidFill>
                            <a:prstClr val="ltGray"/>
                          </a:solidFill>
                        </a:ln>
                      </p166:spPr>
                    </pslz:zmPr>
                  </pslz:sldZmObj>
                </pslz:sldZm>
              </a:graphicData>
            </a:graphic>
          </p:graphicFrame>
        </mc:Choice>
        <mc:Fallback xmlns="">
          <p:pic>
            <p:nvPicPr>
              <p:cNvPr id="40" name="Slide Zoom 39">
                <a:extLst>
                  <a:ext uri="{FF2B5EF4-FFF2-40B4-BE49-F238E27FC236}">
                    <a16:creationId xmlns:a16="http://schemas.microsoft.com/office/drawing/2014/main" id="{87303067-685B-2FAF-B480-F2354A046FD5}"/>
                  </a:ext>
                </a:extLst>
              </p:cNvPr>
              <p:cNvPicPr>
                <a:picLocks noGrp="1" noRot="1" noChangeAspect="1" noMove="1" noResize="1" noEditPoints="1" noAdjustHandles="1" noChangeArrowheads="1" noChangeShapeType="1"/>
              </p:cNvPicPr>
              <p:nvPr/>
            </p:nvPicPr>
            <p:blipFill>
              <a:blip r:embed="rId4"/>
              <a:stretch>
                <a:fillRect/>
              </a:stretch>
            </p:blipFill>
            <p:spPr>
              <a:xfrm>
                <a:off x="1139301" y="1543642"/>
                <a:ext cx="4982099" cy="2566593"/>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4" name="Slide Zoom 43">
                <a:extLst>
                  <a:ext uri="{FF2B5EF4-FFF2-40B4-BE49-F238E27FC236}">
                    <a16:creationId xmlns:a16="http://schemas.microsoft.com/office/drawing/2014/main" id="{4751F1C8-5F54-9BB8-D928-DF025BF83D1B}"/>
                  </a:ext>
                </a:extLst>
              </p:cNvPr>
              <p:cNvGraphicFramePr>
                <a:graphicFrameLocks noChangeAspect="1"/>
              </p:cNvGraphicFramePr>
              <p:nvPr>
                <p:extLst>
                  <p:ext uri="{D42A27DB-BD31-4B8C-83A1-F6EECF244321}">
                    <p14:modId xmlns:p14="http://schemas.microsoft.com/office/powerpoint/2010/main" val="3085862037"/>
                  </p:ext>
                </p:extLst>
              </p:nvPr>
            </p:nvGraphicFramePr>
            <p:xfrm>
              <a:off x="6410961" y="1557374"/>
              <a:ext cx="4982099" cy="2566592"/>
            </p:xfrm>
            <a:graphic>
              <a:graphicData uri="http://schemas.microsoft.com/office/powerpoint/2016/slidezoom">
                <pslz:sldZm>
                  <pslz:sldZmObj sldId="290" cId="3234179505">
                    <pslz:zmPr id="{761436FE-D293-4227-99A3-50F896C1A346}" returnToParent="0" transitionDur="1000">
                      <p166:blipFill xmlns:p166="http://schemas.microsoft.com/office/powerpoint/2016/6/main">
                        <a:blip r:embed="rId5"/>
                        <a:stretch>
                          <a:fillRect/>
                        </a:stretch>
                      </p166:blipFill>
                      <p166:spPr xmlns:p166="http://schemas.microsoft.com/office/powerpoint/2016/6/main">
                        <a:xfrm>
                          <a:off x="0" y="0"/>
                          <a:ext cx="4982099" cy="2566592"/>
                        </a:xfrm>
                        <a:prstGeom prst="rect">
                          <a:avLst/>
                        </a:prstGeom>
                        <a:ln w="3175">
                          <a:solidFill>
                            <a:prstClr val="ltGray"/>
                          </a:solidFill>
                        </a:ln>
                      </p166:spPr>
                    </pslz:zmPr>
                  </pslz:sldZmObj>
                </pslz:sldZm>
              </a:graphicData>
            </a:graphic>
          </p:graphicFrame>
        </mc:Choice>
        <mc:Fallback xmlns="">
          <p:pic>
            <p:nvPicPr>
              <p:cNvPr id="44" name="Slide Zoom 43">
                <a:extLst>
                  <a:ext uri="{FF2B5EF4-FFF2-40B4-BE49-F238E27FC236}">
                    <a16:creationId xmlns:a16="http://schemas.microsoft.com/office/drawing/2014/main" id="{4751F1C8-5F54-9BB8-D928-DF025BF83D1B}"/>
                  </a:ext>
                </a:extLst>
              </p:cNvPr>
              <p:cNvPicPr>
                <a:picLocks noGrp="1" noRot="1" noChangeAspect="1" noMove="1" noResize="1" noEditPoints="1" noAdjustHandles="1" noChangeArrowheads="1" noChangeShapeType="1"/>
              </p:cNvPicPr>
              <p:nvPr/>
            </p:nvPicPr>
            <p:blipFill>
              <a:blip r:embed="rId6"/>
              <a:stretch>
                <a:fillRect/>
              </a:stretch>
            </p:blipFill>
            <p:spPr>
              <a:xfrm>
                <a:off x="6410961" y="1557374"/>
                <a:ext cx="4982099" cy="256659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6" name="Slide Zoom 45">
                <a:extLst>
                  <a:ext uri="{FF2B5EF4-FFF2-40B4-BE49-F238E27FC236}">
                    <a16:creationId xmlns:a16="http://schemas.microsoft.com/office/drawing/2014/main" id="{CA227813-9B45-3F7D-2B2A-B4C6A8C2A081}"/>
                  </a:ext>
                </a:extLst>
              </p:cNvPr>
              <p:cNvGraphicFramePr>
                <a:graphicFrameLocks noChangeAspect="1"/>
              </p:cNvGraphicFramePr>
              <p:nvPr>
                <p:extLst>
                  <p:ext uri="{D42A27DB-BD31-4B8C-83A1-F6EECF244321}">
                    <p14:modId xmlns:p14="http://schemas.microsoft.com/office/powerpoint/2010/main" val="8076277"/>
                  </p:ext>
                </p:extLst>
              </p:nvPr>
            </p:nvGraphicFramePr>
            <p:xfrm>
              <a:off x="1139301" y="4236043"/>
              <a:ext cx="4982099" cy="2566591"/>
            </p:xfrm>
            <a:graphic>
              <a:graphicData uri="http://schemas.microsoft.com/office/powerpoint/2016/slidezoom">
                <pslz:sldZm>
                  <pslz:sldZmObj sldId="291" cId="1291298690">
                    <pslz:zmPr id="{85EE4F21-B3C6-4BF8-A7B1-FDBBE89999E8}" returnToParent="0" transitionDur="1000">
                      <p166:blipFill xmlns:p166="http://schemas.microsoft.com/office/powerpoint/2016/6/main">
                        <a:blip r:embed="rId7"/>
                        <a:stretch>
                          <a:fillRect/>
                        </a:stretch>
                      </p166:blipFill>
                      <p166:spPr xmlns:p166="http://schemas.microsoft.com/office/powerpoint/2016/6/main">
                        <a:xfrm>
                          <a:off x="0" y="0"/>
                          <a:ext cx="4982099" cy="2566591"/>
                        </a:xfrm>
                        <a:prstGeom prst="rect">
                          <a:avLst/>
                        </a:prstGeom>
                        <a:ln w="3175">
                          <a:solidFill>
                            <a:prstClr val="ltGray"/>
                          </a:solidFill>
                        </a:ln>
                      </p166:spPr>
                    </pslz:zmPr>
                  </pslz:sldZmObj>
                </pslz:sldZm>
              </a:graphicData>
            </a:graphic>
          </p:graphicFrame>
        </mc:Choice>
        <mc:Fallback xmlns="">
          <p:pic>
            <p:nvPicPr>
              <p:cNvPr id="46" name="Slide Zoom 45">
                <a:extLst>
                  <a:ext uri="{FF2B5EF4-FFF2-40B4-BE49-F238E27FC236}">
                    <a16:creationId xmlns:a16="http://schemas.microsoft.com/office/drawing/2014/main" id="{CA227813-9B45-3F7D-2B2A-B4C6A8C2A081}"/>
                  </a:ext>
                </a:extLst>
              </p:cNvPr>
              <p:cNvPicPr>
                <a:picLocks noGrp="1" noRot="1" noChangeAspect="1" noMove="1" noResize="1" noEditPoints="1" noAdjustHandles="1" noChangeArrowheads="1" noChangeShapeType="1"/>
              </p:cNvPicPr>
              <p:nvPr/>
            </p:nvPicPr>
            <p:blipFill>
              <a:blip r:embed="rId8"/>
              <a:stretch>
                <a:fillRect/>
              </a:stretch>
            </p:blipFill>
            <p:spPr>
              <a:xfrm>
                <a:off x="1139301" y="4236043"/>
                <a:ext cx="4982099" cy="256659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8" name="Slide Zoom 47">
                <a:extLst>
                  <a:ext uri="{FF2B5EF4-FFF2-40B4-BE49-F238E27FC236}">
                    <a16:creationId xmlns:a16="http://schemas.microsoft.com/office/drawing/2014/main" id="{AE3981C1-ED72-7A48-D57F-4104B91463D8}"/>
                  </a:ext>
                </a:extLst>
              </p:cNvPr>
              <p:cNvGraphicFramePr>
                <a:graphicFrameLocks noChangeAspect="1"/>
              </p:cNvGraphicFramePr>
              <p:nvPr>
                <p:extLst>
                  <p:ext uri="{D42A27DB-BD31-4B8C-83A1-F6EECF244321}">
                    <p14:modId xmlns:p14="http://schemas.microsoft.com/office/powerpoint/2010/main" val="1721805663"/>
                  </p:ext>
                </p:extLst>
              </p:nvPr>
            </p:nvGraphicFramePr>
            <p:xfrm>
              <a:off x="6410961" y="4199729"/>
              <a:ext cx="4982099" cy="2552862"/>
            </p:xfrm>
            <a:graphic>
              <a:graphicData uri="http://schemas.microsoft.com/office/powerpoint/2016/slidezoom">
                <pslz:sldZm>
                  <pslz:sldZmObj sldId="292" cId="1890793623">
                    <pslz:zmPr id="{FA31A952-E933-4967-A7D1-DFDE7CDF1E04}" returnToParent="0" transitionDur="1000">
                      <p166:blipFill xmlns:p166="http://schemas.microsoft.com/office/powerpoint/2016/6/main">
                        <a:blip r:embed="rId9"/>
                        <a:stretch>
                          <a:fillRect/>
                        </a:stretch>
                      </p166:blipFill>
                      <p166:spPr xmlns:p166="http://schemas.microsoft.com/office/powerpoint/2016/6/main">
                        <a:xfrm>
                          <a:off x="0" y="0"/>
                          <a:ext cx="4982099" cy="2552862"/>
                        </a:xfrm>
                        <a:prstGeom prst="rect">
                          <a:avLst/>
                        </a:prstGeom>
                        <a:ln w="3175">
                          <a:solidFill>
                            <a:prstClr val="ltGray"/>
                          </a:solidFill>
                        </a:ln>
                      </p166:spPr>
                    </pslz:zmPr>
                  </pslz:sldZmObj>
                </pslz:sldZm>
              </a:graphicData>
            </a:graphic>
          </p:graphicFrame>
        </mc:Choice>
        <mc:Fallback xmlns="">
          <p:pic>
            <p:nvPicPr>
              <p:cNvPr id="48" name="Slide Zoom 47">
                <a:extLst>
                  <a:ext uri="{FF2B5EF4-FFF2-40B4-BE49-F238E27FC236}">
                    <a16:creationId xmlns:a16="http://schemas.microsoft.com/office/drawing/2014/main" id="{AE3981C1-ED72-7A48-D57F-4104B91463D8}"/>
                  </a:ext>
                </a:extLst>
              </p:cNvPr>
              <p:cNvPicPr>
                <a:picLocks noGrp="1" noRot="1" noChangeAspect="1" noMove="1" noResize="1" noEditPoints="1" noAdjustHandles="1" noChangeArrowheads="1" noChangeShapeType="1"/>
              </p:cNvPicPr>
              <p:nvPr/>
            </p:nvPicPr>
            <p:blipFill>
              <a:blip r:embed="rId10"/>
              <a:stretch>
                <a:fillRect/>
              </a:stretch>
            </p:blipFill>
            <p:spPr>
              <a:xfrm>
                <a:off x="6410961" y="4199729"/>
                <a:ext cx="4982099" cy="2552862"/>
              </a:xfrm>
              <a:prstGeom prst="rect">
                <a:avLst/>
              </a:prstGeom>
              <a:ln w="3175">
                <a:solidFill>
                  <a:prstClr val="ltGray"/>
                </a:solidFill>
              </a:ln>
            </p:spPr>
          </p:pic>
        </mc:Fallback>
      </mc:AlternateContent>
    </p:spTree>
    <p:extLst>
      <p:ext uri="{BB962C8B-B14F-4D97-AF65-F5344CB8AC3E}">
        <p14:creationId xmlns:p14="http://schemas.microsoft.com/office/powerpoint/2010/main" val="335504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4F6"/>
        </a:solidFill>
        <a:effectLst/>
      </p:bgPr>
    </p:bg>
    <p:spTree>
      <p:nvGrpSpPr>
        <p:cNvPr id="1" name=""/>
        <p:cNvGrpSpPr/>
        <p:nvPr/>
      </p:nvGrpSpPr>
      <p:grpSpPr>
        <a:xfrm>
          <a:off x="0" y="0"/>
          <a:ext cx="0" cy="0"/>
          <a:chOff x="0" y="0"/>
          <a:chExt cx="0" cy="0"/>
        </a:xfrm>
      </p:grpSpPr>
      <p:sp>
        <p:nvSpPr>
          <p:cNvPr id="8" name="AutoShape 10">
            <a:extLst>
              <a:ext uri="{FF2B5EF4-FFF2-40B4-BE49-F238E27FC236}">
                <a16:creationId xmlns:a16="http://schemas.microsoft.com/office/drawing/2014/main" id="{0C8B024E-2240-CE77-5AF1-F952B8C049E7}"/>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Introduction &amp; Aim</a:t>
            </a:r>
          </a:p>
        </p:txBody>
      </p:sp>
      <p:sp>
        <p:nvSpPr>
          <p:cNvPr id="2" name="TextBox 1">
            <a:extLst>
              <a:ext uri="{FF2B5EF4-FFF2-40B4-BE49-F238E27FC236}">
                <a16:creationId xmlns:a16="http://schemas.microsoft.com/office/drawing/2014/main" id="{B1C3F830-D742-4C8E-92D3-AE554373AD7F}"/>
              </a:ext>
            </a:extLst>
          </p:cNvPr>
          <p:cNvSpPr txBox="1"/>
          <p:nvPr/>
        </p:nvSpPr>
        <p:spPr>
          <a:xfrm>
            <a:off x="360629" y="897009"/>
            <a:ext cx="11470741" cy="5960991"/>
          </a:xfrm>
          <a:prstGeom prst="rect">
            <a:avLst/>
          </a:prstGeom>
          <a:noFill/>
        </p:spPr>
        <p:txBody>
          <a:bodyPr wrap="square" rtlCol="0">
            <a:spAutoFit/>
          </a:bodyPr>
          <a:lstStyle/>
          <a:p>
            <a:pPr algn="just">
              <a:lnSpc>
                <a:spcPct val="150000"/>
              </a:lnSpc>
            </a:pPr>
            <a:r>
              <a:rPr lang="en-US" sz="1600" dirty="0">
                <a:solidFill>
                  <a:schemeClr val="accent5">
                    <a:lumMod val="75000"/>
                  </a:schemeClr>
                </a:solidFill>
                <a:latin typeface="PF BeauSans Pro" panose="02000800000000020004" charset="0"/>
              </a:rPr>
              <a:t>The effects of strong ionization in the gas generated during laser-induced breakdown (laser-induced plasma, or LIP) have been extensively studied through spectroscopy for decades. Understanding key aspects of laser-induced phenomena continues to be of great interest. While laser-induced breakdown spectroscopy (LIBS) has been thoroughly tested for chemical analysis, particularly with solid samples, its unique potential for aerosol analysis remains largely unexplored. </a:t>
            </a:r>
          </a:p>
          <a:p>
            <a:pPr algn="just">
              <a:lnSpc>
                <a:spcPct val="150000"/>
              </a:lnSpc>
            </a:pPr>
            <a:endParaRPr lang="en-US" sz="1600" dirty="0">
              <a:solidFill>
                <a:schemeClr val="accent5">
                  <a:lumMod val="75000"/>
                </a:schemeClr>
              </a:solidFill>
              <a:latin typeface="PF BeauSans Pro" panose="02000800000000020004" charset="0"/>
            </a:endParaRPr>
          </a:p>
          <a:p>
            <a:pPr algn="just">
              <a:lnSpc>
                <a:spcPct val="150000"/>
              </a:lnSpc>
            </a:pPr>
            <a:r>
              <a:rPr lang="en-US" sz="1600" dirty="0">
                <a:solidFill>
                  <a:schemeClr val="accent5">
                    <a:lumMod val="75000"/>
                  </a:schemeClr>
                </a:solidFill>
                <a:latin typeface="PF BeauSans Pro" panose="02000800000000020004" charset="0"/>
              </a:rPr>
              <a:t>In previous measurements, spectral lines for iron (Fe), vanadium (V), and copper (Cu) were qualitatively identified in the argon-supported LIP, but not in helium or air. Their presence in argon was unexpected and therefore remained speculative. </a:t>
            </a:r>
          </a:p>
          <a:p>
            <a:pPr algn="just">
              <a:lnSpc>
                <a:spcPct val="150000"/>
              </a:lnSpc>
            </a:pPr>
            <a:endParaRPr lang="en-US" sz="1600" dirty="0">
              <a:solidFill>
                <a:schemeClr val="accent5">
                  <a:lumMod val="75000"/>
                </a:schemeClr>
              </a:solidFill>
              <a:latin typeface="PF BeauSans Pro" panose="02000800000000020004" charset="0"/>
            </a:endParaRPr>
          </a:p>
          <a:p>
            <a:pPr algn="just">
              <a:lnSpc>
                <a:spcPct val="150000"/>
              </a:lnSpc>
            </a:pPr>
            <a:r>
              <a:rPr lang="en-US" sz="1600" dirty="0">
                <a:solidFill>
                  <a:schemeClr val="accent5">
                    <a:lumMod val="75000"/>
                  </a:schemeClr>
                </a:solidFill>
                <a:latin typeface="PF BeauSans Pro" panose="02000800000000020004" charset="0"/>
              </a:rPr>
              <a:t>The purpose of this study is to confirm the detection of these metals in argon, which were incidentally observed during experiments using LIP spectroscopy on solutions aerosolized by a gas. </a:t>
            </a:r>
          </a:p>
          <a:p>
            <a:pPr algn="just">
              <a:lnSpc>
                <a:spcPct val="150000"/>
              </a:lnSpc>
            </a:pPr>
            <a:endParaRPr lang="en-US" sz="1600" dirty="0">
              <a:solidFill>
                <a:schemeClr val="accent5">
                  <a:lumMod val="75000"/>
                </a:schemeClr>
              </a:solidFill>
              <a:latin typeface="PF BeauSans Pro" panose="02000800000000020004" charset="0"/>
            </a:endParaRPr>
          </a:p>
          <a:p>
            <a:pPr algn="just">
              <a:lnSpc>
                <a:spcPct val="150000"/>
              </a:lnSpc>
            </a:pPr>
            <a:r>
              <a:rPr lang="en-US" sz="1600" dirty="0">
                <a:solidFill>
                  <a:srgbClr val="FF0000"/>
                </a:solidFill>
                <a:latin typeface="PF BeauSans Pro" panose="02000800000000020004" charset="0"/>
              </a:rPr>
              <a:t>References to key concepts in plasma physics used in the processing, presentation, and discussion of the results are deliberately omitted, as they fall outside the scope of this presentation. Additionally, some details of the experimental setups have been left out to reduce redundancy and improve clarity.</a:t>
            </a:r>
          </a:p>
        </p:txBody>
      </p:sp>
    </p:spTree>
    <p:extLst>
      <p:ext uri="{BB962C8B-B14F-4D97-AF65-F5344CB8AC3E}">
        <p14:creationId xmlns:p14="http://schemas.microsoft.com/office/powerpoint/2010/main" val="3882071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F8E4"/>
        </a:solidFill>
        <a:effectLst/>
      </p:bgPr>
    </p:bg>
    <p:spTree>
      <p:nvGrpSpPr>
        <p:cNvPr id="1" name="">
          <a:extLst>
            <a:ext uri="{FF2B5EF4-FFF2-40B4-BE49-F238E27FC236}">
              <a16:creationId xmlns:a16="http://schemas.microsoft.com/office/drawing/2014/main" id="{B7CC7725-AC27-8C8C-4B2D-F55F25E8CC20}"/>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A7DB3B32-3372-14B3-3F0E-883B493B0F58}"/>
              </a:ext>
            </a:extLst>
          </p:cNvPr>
          <p:cNvSpPr>
            <a:spLocks noChangeArrowheads="1"/>
          </p:cNvSpPr>
          <p:nvPr/>
        </p:nvSpPr>
        <p:spPr bwMode="auto">
          <a:xfrm>
            <a:off x="67644" y="198627"/>
            <a:ext cx="12056712" cy="476726"/>
          </a:xfrm>
          <a:prstGeom prst="roundRect">
            <a:avLst>
              <a:gd name="adj" fmla="val 16667"/>
            </a:avLst>
          </a:prstGeom>
          <a:solidFill>
            <a:srgbClr val="33CC33"/>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Experimental</a:t>
            </a:r>
          </a:p>
        </p:txBody>
      </p:sp>
      <p:sp>
        <p:nvSpPr>
          <p:cNvPr id="2" name="TextBox 1">
            <a:extLst>
              <a:ext uri="{FF2B5EF4-FFF2-40B4-BE49-F238E27FC236}">
                <a16:creationId xmlns:a16="http://schemas.microsoft.com/office/drawing/2014/main" id="{3ADF034F-841C-49E3-8710-35E64868BC76}"/>
              </a:ext>
            </a:extLst>
          </p:cNvPr>
          <p:cNvSpPr txBox="1"/>
          <p:nvPr/>
        </p:nvSpPr>
        <p:spPr>
          <a:xfrm>
            <a:off x="200326" y="897009"/>
            <a:ext cx="5933774" cy="5960991"/>
          </a:xfrm>
          <a:prstGeom prst="rect">
            <a:avLst/>
          </a:prstGeom>
          <a:noFill/>
        </p:spPr>
        <p:txBody>
          <a:bodyPr wrap="square" rtlCol="0">
            <a:spAutoFit/>
          </a:bodyPr>
          <a:lstStyle/>
          <a:p>
            <a:pPr algn="just">
              <a:lnSpc>
                <a:spcPct val="150000"/>
              </a:lnSpc>
            </a:pPr>
            <a:r>
              <a:rPr lang="en-US" sz="1600" dirty="0">
                <a:solidFill>
                  <a:schemeClr val="accent6">
                    <a:lumMod val="50000"/>
                  </a:schemeClr>
                </a:solidFill>
                <a:latin typeface="PF BeauSans Pro" panose="02000800000000020004" charset="0"/>
              </a:rPr>
              <a:t>A laboratory-built pulsed infrared CO</a:t>
            </a:r>
            <a:r>
              <a:rPr lang="en-US" sz="1200" dirty="0">
                <a:solidFill>
                  <a:schemeClr val="accent6">
                    <a:lumMod val="50000"/>
                  </a:schemeClr>
                </a:solidFill>
                <a:latin typeface="PF BeauSans Pro" panose="02000800000000020004" charset="0"/>
              </a:rPr>
              <a:t>2</a:t>
            </a:r>
            <a:r>
              <a:rPr lang="en-US" sz="1600" dirty="0">
                <a:solidFill>
                  <a:schemeClr val="accent6">
                    <a:lumMod val="50000"/>
                  </a:schemeClr>
                </a:solidFill>
                <a:latin typeface="PF BeauSans Pro" panose="02000800000000020004" charset="0"/>
              </a:rPr>
              <a:t> laser was utilized in the experimental setup, delivering an energy output of 140 </a:t>
            </a:r>
            <a:r>
              <a:rPr lang="en-US" sz="1600" dirty="0" err="1">
                <a:solidFill>
                  <a:schemeClr val="accent6">
                    <a:lumMod val="50000"/>
                  </a:schemeClr>
                </a:solidFill>
                <a:latin typeface="PF BeauSans Pro" panose="02000800000000020004" charset="0"/>
              </a:rPr>
              <a:t>mJ</a:t>
            </a:r>
            <a:r>
              <a:rPr lang="en-US" sz="1600" dirty="0">
                <a:solidFill>
                  <a:schemeClr val="accent6">
                    <a:lumMod val="50000"/>
                  </a:schemeClr>
                </a:solidFill>
                <a:latin typeface="PF BeauSans Pro" panose="02000800000000020004" charset="0"/>
              </a:rPr>
              <a:t> and operating at a wavelength of 10.6 µm. The laser beam was focused perpendicularly onto the interface of tantalum (Ta) metal. A continuous flow of gas—comprising argon (</a:t>
            </a:r>
            <a:r>
              <a:rPr lang="en-US" sz="1600" dirty="0" err="1">
                <a:solidFill>
                  <a:schemeClr val="accent6">
                    <a:lumMod val="50000"/>
                  </a:schemeClr>
                </a:solidFill>
                <a:latin typeface="PF BeauSans Pro" panose="02000800000000020004" charset="0"/>
              </a:rPr>
              <a:t>Ar</a:t>
            </a:r>
            <a:r>
              <a:rPr lang="en-US" sz="1600" dirty="0">
                <a:solidFill>
                  <a:schemeClr val="accent6">
                    <a:lumMod val="50000"/>
                  </a:schemeClr>
                </a:solidFill>
                <a:latin typeface="PF BeauSans Pro" panose="02000800000000020004" charset="0"/>
              </a:rPr>
              <a:t> 5.0), helium (He 4.6) sourced from a local vendor, and compressed air was directed along this interface as the gas medium. </a:t>
            </a:r>
          </a:p>
          <a:p>
            <a:pPr algn="just">
              <a:lnSpc>
                <a:spcPct val="150000"/>
              </a:lnSpc>
            </a:pPr>
            <a:r>
              <a:rPr lang="en-US" sz="1600" dirty="0">
                <a:solidFill>
                  <a:schemeClr val="accent6">
                    <a:lumMod val="50000"/>
                  </a:schemeClr>
                </a:solidFill>
                <a:latin typeface="PF BeauSans Pro" panose="02000800000000020004" charset="0"/>
              </a:rPr>
              <a:t>The emission from the axisymmetric Laser-Induced Plasma (LIP), as shown in Figure 1, was spectrally analyzed using a Jobin Yvon H25 monochromator paired with an </a:t>
            </a:r>
            <a:r>
              <a:rPr lang="en-US" sz="1600" dirty="0" err="1">
                <a:solidFill>
                  <a:schemeClr val="accent6">
                    <a:lumMod val="50000"/>
                  </a:schemeClr>
                </a:solidFill>
                <a:latin typeface="PF BeauSans Pro" panose="02000800000000020004" charset="0"/>
              </a:rPr>
              <a:t>Andor</a:t>
            </a:r>
            <a:r>
              <a:rPr lang="en-US" sz="1600" dirty="0">
                <a:solidFill>
                  <a:schemeClr val="accent6">
                    <a:lumMod val="50000"/>
                  </a:schemeClr>
                </a:solidFill>
                <a:latin typeface="PF BeauSans Pro" panose="02000800000000020004" charset="0"/>
              </a:rPr>
              <a:t> </a:t>
            </a:r>
            <a:r>
              <a:rPr lang="en-US" sz="1600" dirty="0" err="1">
                <a:solidFill>
                  <a:schemeClr val="accent6">
                    <a:lumMod val="50000"/>
                  </a:schemeClr>
                </a:solidFill>
                <a:latin typeface="PF BeauSans Pro" panose="02000800000000020004" charset="0"/>
              </a:rPr>
              <a:t>iDUS</a:t>
            </a:r>
            <a:r>
              <a:rPr lang="en-US" sz="1600" dirty="0">
                <a:solidFill>
                  <a:schemeClr val="accent6">
                    <a:lumMod val="50000"/>
                  </a:schemeClr>
                </a:solidFill>
                <a:latin typeface="PF BeauSans Pro" panose="02000800000000020004" charset="0"/>
              </a:rPr>
              <a:t>-BVF camera, which provided a resolution of 3 nm/mm. The plasma was examined in the spectral range of 200 to 450 nm. Figure 2 displays the characteristic spectra of the LIP generated in three different gases.</a:t>
            </a:r>
          </a:p>
        </p:txBody>
      </p:sp>
      <p:pic>
        <p:nvPicPr>
          <p:cNvPr id="6" name="Picture 5">
            <a:extLst>
              <a:ext uri="{FF2B5EF4-FFF2-40B4-BE49-F238E27FC236}">
                <a16:creationId xmlns:a16="http://schemas.microsoft.com/office/drawing/2014/main" id="{0DA683FF-5018-47A8-9129-1660A927B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4536" y="3110833"/>
            <a:ext cx="4896745" cy="3747167"/>
          </a:xfrm>
          <a:prstGeom prst="rect">
            <a:avLst/>
          </a:prstGeom>
        </p:spPr>
      </p:pic>
      <p:pic>
        <p:nvPicPr>
          <p:cNvPr id="4" name="Picture 3">
            <a:extLst>
              <a:ext uri="{FF2B5EF4-FFF2-40B4-BE49-F238E27FC236}">
                <a16:creationId xmlns:a16="http://schemas.microsoft.com/office/drawing/2014/main" id="{F8F56D7D-5A6C-4160-BF3C-7A4FB6B46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8891" y="897009"/>
            <a:ext cx="1974311" cy="2140268"/>
          </a:xfrm>
          <a:prstGeom prst="rect">
            <a:avLst/>
          </a:prstGeom>
        </p:spPr>
      </p:pic>
      <p:sp>
        <p:nvSpPr>
          <p:cNvPr id="5" name="TextBox 4">
            <a:extLst>
              <a:ext uri="{FF2B5EF4-FFF2-40B4-BE49-F238E27FC236}">
                <a16:creationId xmlns:a16="http://schemas.microsoft.com/office/drawing/2014/main" id="{557A2842-DDD5-4CBE-8F20-FEFC0900AD89}"/>
              </a:ext>
            </a:extLst>
          </p:cNvPr>
          <p:cNvSpPr txBox="1"/>
          <p:nvPr/>
        </p:nvSpPr>
        <p:spPr>
          <a:xfrm>
            <a:off x="8289921" y="978408"/>
            <a:ext cx="1018227" cy="369332"/>
          </a:xfrm>
          <a:prstGeom prst="rect">
            <a:avLst/>
          </a:prstGeom>
          <a:noFill/>
        </p:spPr>
        <p:txBody>
          <a:bodyPr wrap="none" rtlCol="0">
            <a:spAutoFit/>
          </a:bodyPr>
          <a:lstStyle/>
          <a:p>
            <a:r>
              <a:rPr lang="sr-Latn-RS" dirty="0">
                <a:solidFill>
                  <a:schemeClr val="bg1"/>
                </a:solidFill>
                <a:latin typeface="Times New Roman" panose="02020603050405020304" pitchFamily="18" charset="0"/>
                <a:cs typeface="Times New Roman" panose="02020603050405020304" pitchFamily="18" charset="0"/>
              </a:rPr>
              <a:t>Figure 1.</a:t>
            </a: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4179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E7"/>
        </a:solidFill>
        <a:effectLst/>
      </p:bgPr>
    </p:bg>
    <p:spTree>
      <p:nvGrpSpPr>
        <p:cNvPr id="1" name="">
          <a:extLst>
            <a:ext uri="{FF2B5EF4-FFF2-40B4-BE49-F238E27FC236}">
              <a16:creationId xmlns:a16="http://schemas.microsoft.com/office/drawing/2014/main" id="{E1EE15AB-D2F4-36F6-0AB3-B182914A5B16}"/>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DF4043DD-F7BE-828E-B46D-08E22FFF75BC}"/>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Results and discussions</a:t>
            </a:r>
          </a:p>
        </p:txBody>
      </p:sp>
      <p:sp>
        <p:nvSpPr>
          <p:cNvPr id="3" name="TextBox 2">
            <a:extLst>
              <a:ext uri="{FF2B5EF4-FFF2-40B4-BE49-F238E27FC236}">
                <a16:creationId xmlns:a16="http://schemas.microsoft.com/office/drawing/2014/main" id="{54DA8DDB-BA5D-475F-BFC7-BC867DCE438B}"/>
              </a:ext>
            </a:extLst>
          </p:cNvPr>
          <p:cNvSpPr txBox="1"/>
          <p:nvPr/>
        </p:nvSpPr>
        <p:spPr>
          <a:xfrm>
            <a:off x="68061" y="720559"/>
            <a:ext cx="5983549" cy="6196889"/>
          </a:xfrm>
          <a:prstGeom prst="rect">
            <a:avLst/>
          </a:prstGeom>
          <a:noFill/>
        </p:spPr>
        <p:txBody>
          <a:bodyPr wrap="square" rtlCol="0">
            <a:spAutoFit/>
          </a:bodyPr>
          <a:lstStyle/>
          <a:p>
            <a:pPr algn="just">
              <a:lnSpc>
                <a:spcPct val="150000"/>
              </a:lnSpc>
            </a:pPr>
            <a:r>
              <a:rPr lang="en-US" sz="1400" dirty="0">
                <a:solidFill>
                  <a:schemeClr val="accent2"/>
                </a:solidFill>
                <a:latin typeface="PF BeauSans Pro" panose="02000800000000020004" charset="0"/>
              </a:rPr>
              <a:t>To clarify the speculation, we analyzed newly measured spectra across a broad range. We identified 40 ionic and 34 atomic lines for vanadium (V), 65 ionic and 144 atomic lines for iron (Fe), and 46 ionic and 7 atomic lines for copper (Cu), referencing the NIST database. </a:t>
            </a:r>
            <a:r>
              <a:rPr lang="en-US" sz="1400" dirty="0">
                <a:solidFill>
                  <a:srgbClr val="FF0000"/>
                </a:solidFill>
                <a:latin typeface="PF BeauSans Pro" panose="02000800000000020004" charset="0"/>
              </a:rPr>
              <a:t>Figures 3 and 4 </a:t>
            </a:r>
            <a:r>
              <a:rPr lang="en-US" sz="1400" dirty="0">
                <a:solidFill>
                  <a:schemeClr val="accent2"/>
                </a:solidFill>
                <a:latin typeface="PF BeauSans Pro" panose="02000800000000020004" charset="0"/>
              </a:rPr>
              <a:t>illustrate significant differences in both the number and intensity of spectral lines in argon plasma compared to the other two gases. </a:t>
            </a:r>
          </a:p>
          <a:p>
            <a:pPr algn="just">
              <a:lnSpc>
                <a:spcPct val="150000"/>
              </a:lnSpc>
            </a:pPr>
            <a:endParaRPr lang="en-US" sz="1400" dirty="0">
              <a:solidFill>
                <a:schemeClr val="accent2"/>
              </a:solidFill>
              <a:latin typeface="PF BeauSans Pro" panose="02000800000000020004" charset="0"/>
            </a:endParaRPr>
          </a:p>
          <a:p>
            <a:pPr algn="just">
              <a:lnSpc>
                <a:spcPct val="150000"/>
              </a:lnSpc>
            </a:pPr>
            <a:r>
              <a:rPr lang="en-US" sz="1400" dirty="0">
                <a:solidFill>
                  <a:schemeClr val="accent2"/>
                </a:solidFill>
                <a:latin typeface="PF BeauSans Pro" panose="02000800000000020004" charset="0"/>
              </a:rPr>
              <a:t>We applied the concept of local thermodynamic equilibrium (LTE) in plasma to determine whether the identified lines accurately represent the three metals in argon. The Boltzmann-</a:t>
            </a:r>
            <a:r>
              <a:rPr lang="en-US" sz="1400" dirty="0" err="1">
                <a:solidFill>
                  <a:schemeClr val="accent2"/>
                </a:solidFill>
                <a:latin typeface="PF BeauSans Pro" panose="02000800000000020004" charset="0"/>
              </a:rPr>
              <a:t>Saha</a:t>
            </a:r>
            <a:r>
              <a:rPr lang="en-US" sz="1400" dirty="0">
                <a:solidFill>
                  <a:schemeClr val="accent2"/>
                </a:solidFill>
                <a:latin typeface="PF BeauSans Pro" panose="02000800000000020004" charset="0"/>
              </a:rPr>
              <a:t> distribution should produce a linear plot with a consistent slope; this consistency is evident for both copper and iron (</a:t>
            </a:r>
            <a:r>
              <a:rPr lang="en-US" sz="1400" dirty="0">
                <a:solidFill>
                  <a:srgbClr val="FF0000"/>
                </a:solidFill>
                <a:latin typeface="PF BeauSans Pro" panose="02000800000000020004" charset="0"/>
              </a:rPr>
              <a:t>see Figure 5</a:t>
            </a:r>
            <a:r>
              <a:rPr lang="en-US" sz="1400" dirty="0">
                <a:solidFill>
                  <a:schemeClr val="accent2"/>
                </a:solidFill>
                <a:latin typeface="PF BeauSans Pro" panose="02000800000000020004" charset="0"/>
              </a:rPr>
              <a:t>). In the case of vanadium, while a linear trend is observed, the slope varies. Based on the obtained slopes, we estimate the plasma temperature and electron density to be within the ranges of 15-2000 K and \(2.5 \times 10^{23} \, \text{m}^{-3}\), respectively. These parameter values are characteristic of atmospheric conditions.</a:t>
            </a:r>
            <a:endParaRPr lang="sr-Latn-RS" sz="1400" dirty="0">
              <a:solidFill>
                <a:schemeClr val="accent2"/>
              </a:solidFill>
              <a:latin typeface="PF BeauSans Pro" panose="02000800000000020004" charset="0"/>
            </a:endParaRPr>
          </a:p>
        </p:txBody>
      </p:sp>
      <p:pic>
        <p:nvPicPr>
          <p:cNvPr id="4" name="Picture 3">
            <a:extLst>
              <a:ext uri="{FF2B5EF4-FFF2-40B4-BE49-F238E27FC236}">
                <a16:creationId xmlns:a16="http://schemas.microsoft.com/office/drawing/2014/main" id="{B4407C49-5322-4D0F-AA47-27FEC330F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8927" y="675353"/>
            <a:ext cx="3145891" cy="2743200"/>
          </a:xfrm>
          <a:prstGeom prst="rect">
            <a:avLst/>
          </a:prstGeom>
        </p:spPr>
      </p:pic>
      <p:pic>
        <p:nvPicPr>
          <p:cNvPr id="9" name="Picture 8">
            <a:extLst>
              <a:ext uri="{FF2B5EF4-FFF2-40B4-BE49-F238E27FC236}">
                <a16:creationId xmlns:a16="http://schemas.microsoft.com/office/drawing/2014/main" id="{8E595A9F-0A77-4743-B56B-21ED33F0F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604" y="3291840"/>
            <a:ext cx="4975728" cy="3566160"/>
          </a:xfrm>
          <a:prstGeom prst="rect">
            <a:avLst/>
          </a:prstGeom>
        </p:spPr>
      </p:pic>
      <p:pic>
        <p:nvPicPr>
          <p:cNvPr id="6" name="Picture 5">
            <a:extLst>
              <a:ext uri="{FF2B5EF4-FFF2-40B4-BE49-F238E27FC236}">
                <a16:creationId xmlns:a16="http://schemas.microsoft.com/office/drawing/2014/main" id="{0160B96C-2ADD-4061-B2F1-C0F13BFBDA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534" y="675353"/>
            <a:ext cx="3211475" cy="2743200"/>
          </a:xfrm>
          <a:prstGeom prst="rect">
            <a:avLst/>
          </a:prstGeom>
        </p:spPr>
      </p:pic>
    </p:spTree>
    <p:extLst>
      <p:ext uri="{BB962C8B-B14F-4D97-AF65-F5344CB8AC3E}">
        <p14:creationId xmlns:p14="http://schemas.microsoft.com/office/powerpoint/2010/main" val="1291298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E4F6"/>
        </a:solidFill>
        <a:effectLst/>
      </p:bgPr>
    </p:bg>
    <p:spTree>
      <p:nvGrpSpPr>
        <p:cNvPr id="1" name="">
          <a:extLst>
            <a:ext uri="{FF2B5EF4-FFF2-40B4-BE49-F238E27FC236}">
              <a16:creationId xmlns:a16="http://schemas.microsoft.com/office/drawing/2014/main" id="{421D3021-1243-17C1-BD3F-D37B91AE3828}"/>
            </a:ext>
          </a:extLst>
        </p:cNvPr>
        <p:cNvGrpSpPr/>
        <p:nvPr/>
      </p:nvGrpSpPr>
      <p:grpSpPr>
        <a:xfrm>
          <a:off x="0" y="0"/>
          <a:ext cx="0" cy="0"/>
          <a:chOff x="0" y="0"/>
          <a:chExt cx="0" cy="0"/>
        </a:xfrm>
      </p:grpSpPr>
      <p:sp>
        <p:nvSpPr>
          <p:cNvPr id="8" name="AutoShape 10">
            <a:extLst>
              <a:ext uri="{FF2B5EF4-FFF2-40B4-BE49-F238E27FC236}">
                <a16:creationId xmlns:a16="http://schemas.microsoft.com/office/drawing/2014/main" id="{36A7FFAE-660F-43B8-EC28-059AF3EF26C7}"/>
              </a:ext>
            </a:extLst>
          </p:cNvPr>
          <p:cNvSpPr>
            <a:spLocks noChangeArrowheads="1"/>
          </p:cNvSpPr>
          <p:nvPr/>
        </p:nvSpPr>
        <p:spPr bwMode="auto">
          <a:xfrm>
            <a:off x="67644" y="198627"/>
            <a:ext cx="12056712" cy="476726"/>
          </a:xfrm>
          <a:prstGeom prst="roundRect">
            <a:avLst>
              <a:gd name="adj" fmla="val 16667"/>
            </a:avLst>
          </a:prstGeom>
          <a:solidFill>
            <a:schemeClr val="accent5">
              <a:lumMod val="75000"/>
            </a:schemeClr>
          </a:solidFill>
          <a:ln>
            <a:noFill/>
          </a:ln>
          <a:effectLst/>
        </p:spPr>
        <p:txBody>
          <a:bodyPr wrap="square" anchor="ctr">
            <a:spAutoFit/>
          </a:bodyPr>
          <a:lstStyle>
            <a:lvl1pPr defTabSz="4011613">
              <a:defRPr>
                <a:solidFill>
                  <a:schemeClr val="tx1"/>
                </a:solidFill>
                <a:latin typeface="Arial" charset="0"/>
              </a:defRPr>
            </a:lvl1pPr>
            <a:lvl2pPr defTabSz="4011613">
              <a:defRPr>
                <a:solidFill>
                  <a:schemeClr val="tx1"/>
                </a:solidFill>
                <a:latin typeface="Arial" charset="0"/>
              </a:defRPr>
            </a:lvl2pPr>
            <a:lvl3pPr defTabSz="4011613">
              <a:defRPr>
                <a:solidFill>
                  <a:schemeClr val="tx1"/>
                </a:solidFill>
                <a:latin typeface="Arial" charset="0"/>
              </a:defRPr>
            </a:lvl3pPr>
            <a:lvl4pPr defTabSz="4011613">
              <a:defRPr>
                <a:solidFill>
                  <a:schemeClr val="tx1"/>
                </a:solidFill>
                <a:latin typeface="Arial" charset="0"/>
              </a:defRPr>
            </a:lvl4pPr>
            <a:lvl5pPr defTabSz="4011613">
              <a:defRPr>
                <a:solidFill>
                  <a:schemeClr val="tx1"/>
                </a:solidFill>
                <a:latin typeface="Arial" charset="0"/>
              </a:defRPr>
            </a:lvl5pPr>
            <a:lvl6pPr defTabSz="4011613" fontAlgn="base">
              <a:spcBef>
                <a:spcPct val="0"/>
              </a:spcBef>
              <a:spcAft>
                <a:spcPct val="0"/>
              </a:spcAft>
              <a:defRPr>
                <a:solidFill>
                  <a:schemeClr val="tx1"/>
                </a:solidFill>
                <a:latin typeface="Arial" charset="0"/>
              </a:defRPr>
            </a:lvl6pPr>
            <a:lvl7pPr defTabSz="4011613" fontAlgn="base">
              <a:spcBef>
                <a:spcPct val="0"/>
              </a:spcBef>
              <a:spcAft>
                <a:spcPct val="0"/>
              </a:spcAft>
              <a:defRPr>
                <a:solidFill>
                  <a:schemeClr val="tx1"/>
                </a:solidFill>
                <a:latin typeface="Arial" charset="0"/>
              </a:defRPr>
            </a:lvl7pPr>
            <a:lvl8pPr defTabSz="4011613" fontAlgn="base">
              <a:spcBef>
                <a:spcPct val="0"/>
              </a:spcBef>
              <a:spcAft>
                <a:spcPct val="0"/>
              </a:spcAft>
              <a:defRPr>
                <a:solidFill>
                  <a:schemeClr val="tx1"/>
                </a:solidFill>
                <a:latin typeface="Arial" charset="0"/>
              </a:defRPr>
            </a:lvl8pPr>
            <a:lvl9pPr defTabSz="4011613" fontAlgn="base">
              <a:spcBef>
                <a:spcPct val="0"/>
              </a:spcBef>
              <a:spcAft>
                <a:spcPct val="0"/>
              </a:spcAft>
              <a:defRPr>
                <a:solidFill>
                  <a:schemeClr val="tx1"/>
                </a:solidFill>
                <a:latin typeface="Arial" charset="0"/>
              </a:defRPr>
            </a:lvl9pPr>
          </a:lstStyle>
          <a:p>
            <a:pPr algn="ctr"/>
            <a:r>
              <a:rPr lang="en-US" altLang="sl-SI" sz="2200" b="1" dirty="0">
                <a:solidFill>
                  <a:schemeClr val="bg1"/>
                </a:solidFill>
                <a:effectLst>
                  <a:outerShdw blurRad="38100" dist="38100" dir="2700000" algn="tl">
                    <a:srgbClr val="000000">
                      <a:alpha val="43137"/>
                    </a:srgbClr>
                  </a:outerShdw>
                </a:effectLst>
                <a:latin typeface="PF BeauSans Pro" panose="02000800000000020004" pitchFamily="2" charset="0"/>
                <a:cs typeface="Arial" panose="020B0604020202020204" pitchFamily="34" charset="0"/>
              </a:rPr>
              <a:t>Conclusions</a:t>
            </a:r>
          </a:p>
        </p:txBody>
      </p:sp>
      <p:sp>
        <p:nvSpPr>
          <p:cNvPr id="3" name="TextBox 2">
            <a:extLst>
              <a:ext uri="{FF2B5EF4-FFF2-40B4-BE49-F238E27FC236}">
                <a16:creationId xmlns:a16="http://schemas.microsoft.com/office/drawing/2014/main" id="{8F4CC300-B3D1-4E30-B53B-F62736CF7EA4}"/>
              </a:ext>
            </a:extLst>
          </p:cNvPr>
          <p:cNvSpPr txBox="1"/>
          <p:nvPr/>
        </p:nvSpPr>
        <p:spPr>
          <a:xfrm>
            <a:off x="171474" y="1028340"/>
            <a:ext cx="11849052" cy="4899162"/>
          </a:xfrm>
          <a:prstGeom prst="rect">
            <a:avLst/>
          </a:prstGeom>
          <a:noFill/>
        </p:spPr>
        <p:txBody>
          <a:bodyPr wrap="square" rtlCol="0">
            <a:spAutoFit/>
          </a:bodyPr>
          <a:lstStyle/>
          <a:p>
            <a:pPr marL="342900" indent="-342900" algn="just">
              <a:lnSpc>
                <a:spcPct val="150000"/>
              </a:lnSpc>
              <a:buFont typeface="+mj-lt"/>
              <a:buAutoNum type="arabicPeriod"/>
            </a:pPr>
            <a:r>
              <a:rPr lang="en-US" sz="1600" dirty="0">
                <a:solidFill>
                  <a:schemeClr val="accent5">
                    <a:lumMod val="75000"/>
                  </a:schemeClr>
                </a:solidFill>
                <a:latin typeface="PF BeauSans Pro" panose="02000800000000020004" charset="0"/>
              </a:rPr>
              <a:t>By demonstrating the validity of the Boltzmann-</a:t>
            </a:r>
            <a:r>
              <a:rPr lang="en-US" sz="1600" dirty="0" err="1">
                <a:solidFill>
                  <a:schemeClr val="accent5">
                    <a:lumMod val="75000"/>
                  </a:schemeClr>
                </a:solidFill>
                <a:latin typeface="PF BeauSans Pro" panose="02000800000000020004" charset="0"/>
              </a:rPr>
              <a:t>Saha</a:t>
            </a:r>
            <a:r>
              <a:rPr lang="en-US" sz="1600" dirty="0">
                <a:solidFill>
                  <a:schemeClr val="accent5">
                    <a:lumMod val="75000"/>
                  </a:schemeClr>
                </a:solidFill>
                <a:latin typeface="PF BeauSans Pro" panose="02000800000000020004" charset="0"/>
              </a:rPr>
              <a:t> equilibrium for </a:t>
            </a:r>
            <a:r>
              <a:rPr lang="en-US" sz="1600" dirty="0">
                <a:solidFill>
                  <a:srgbClr val="FF0000"/>
                </a:solidFill>
                <a:latin typeface="PF BeauSans Pro" panose="02000800000000020004" charset="0"/>
              </a:rPr>
              <a:t>Fe, Cu, V</a:t>
            </a:r>
            <a:r>
              <a:rPr lang="en-US" sz="1600" dirty="0">
                <a:solidFill>
                  <a:schemeClr val="accent5">
                    <a:lumMod val="75000"/>
                  </a:schemeClr>
                </a:solidFill>
                <a:latin typeface="PF BeauSans Pro" panose="02000800000000020004" charset="0"/>
              </a:rPr>
              <a:t>, and possibly </a:t>
            </a:r>
            <a:r>
              <a:rPr lang="en-US" sz="1600" dirty="0">
                <a:solidFill>
                  <a:srgbClr val="FF0000"/>
                </a:solidFill>
                <a:latin typeface="PF BeauSans Pro" panose="02000800000000020004" charset="0"/>
              </a:rPr>
              <a:t>Zn</a:t>
            </a:r>
            <a:r>
              <a:rPr lang="en-US" sz="1600" dirty="0">
                <a:solidFill>
                  <a:schemeClr val="accent5">
                    <a:lumMod val="75000"/>
                  </a:schemeClr>
                </a:solidFill>
                <a:latin typeface="PF BeauSans Pro" panose="02000800000000020004" charset="0"/>
              </a:rPr>
              <a:t>, as indicated by the green dots in </a:t>
            </a:r>
            <a:r>
              <a:rPr lang="en-US" sz="1600" dirty="0">
                <a:solidFill>
                  <a:srgbClr val="FF0000"/>
                </a:solidFill>
                <a:latin typeface="PF BeauSans Pro" panose="02000800000000020004" charset="0"/>
              </a:rPr>
              <a:t>Figure 5</a:t>
            </a:r>
            <a:r>
              <a:rPr lang="en-US" sz="1600" dirty="0">
                <a:solidFill>
                  <a:schemeClr val="accent5">
                    <a:lumMod val="75000"/>
                  </a:schemeClr>
                </a:solidFill>
                <a:latin typeface="PF BeauSans Pro" panose="02000800000000020004" charset="0"/>
              </a:rPr>
              <a:t>, their presence in argon has been deduced. LIBS has also been shown to be a trace-detection analytical technique.</a:t>
            </a:r>
            <a:endParaRPr lang="sr-Latn-RS" sz="1400" dirty="0">
              <a:solidFill>
                <a:schemeClr val="accent5">
                  <a:lumMod val="75000"/>
                </a:schemeClr>
              </a:solidFill>
              <a:latin typeface="PF BeauSans Pro" panose="02000800000000020004" charset="0"/>
            </a:endParaRPr>
          </a:p>
          <a:p>
            <a:pPr algn="just">
              <a:lnSpc>
                <a:spcPct val="150000"/>
              </a:lnSpc>
            </a:pPr>
            <a:r>
              <a:rPr lang="sr-Latn-RS" dirty="0">
                <a:solidFill>
                  <a:schemeClr val="accent5">
                    <a:lumMod val="75000"/>
                  </a:schemeClr>
                </a:solidFill>
                <a:latin typeface="PF BeauSans Pro" panose="02000800000000020004" charset="0"/>
              </a:rPr>
              <a:t>2. </a:t>
            </a:r>
            <a:r>
              <a:rPr lang="en-US" sz="1600" dirty="0">
                <a:solidFill>
                  <a:schemeClr val="accent5">
                    <a:lumMod val="75000"/>
                  </a:schemeClr>
                </a:solidFill>
                <a:latin typeface="PF BeauSans Pro" panose="02000800000000020004" charset="0"/>
              </a:rPr>
              <a:t>The primary question addresses the origins of metals.</a:t>
            </a:r>
          </a:p>
          <a:p>
            <a:pPr algn="just">
              <a:lnSpc>
                <a:spcPct val="150000"/>
              </a:lnSpc>
            </a:pPr>
            <a:r>
              <a:rPr lang="en-US" sz="1600" dirty="0">
                <a:solidFill>
                  <a:schemeClr val="accent5">
                    <a:lumMod val="75000"/>
                  </a:schemeClr>
                </a:solidFill>
                <a:latin typeface="PF BeauSans Pro" panose="02000800000000020004" charset="0"/>
              </a:rPr>
              <a:t>	Iron (</a:t>
            </a:r>
            <a:r>
              <a:rPr lang="en-US" sz="1600" dirty="0">
                <a:solidFill>
                  <a:srgbClr val="FF0000"/>
                </a:solidFill>
                <a:latin typeface="PF BeauSans Pro" panose="02000800000000020004" charset="0"/>
              </a:rPr>
              <a:t>Fe</a:t>
            </a:r>
            <a:r>
              <a:rPr lang="en-US" sz="1600" dirty="0">
                <a:solidFill>
                  <a:schemeClr val="accent5">
                    <a:lumMod val="75000"/>
                  </a:schemeClr>
                </a:solidFill>
                <a:latin typeface="PF BeauSans Pro" panose="02000800000000020004" charset="0"/>
              </a:rPr>
              <a:t>) is the easiest contaminant to explain. The interiors of argon steel containers tend to rust over time, which can lead to contamination of the argon gas with rusty dust through gas streaming. In contrast, helium is stored in containers that do not rust.</a:t>
            </a:r>
            <a:endParaRPr lang="sr-Latn-RS" sz="1600" dirty="0">
              <a:solidFill>
                <a:schemeClr val="accent5">
                  <a:lumMod val="75000"/>
                </a:schemeClr>
              </a:solidFill>
              <a:latin typeface="PF BeauSans Pro" panose="02000800000000020004" charset="0"/>
            </a:endParaRPr>
          </a:p>
          <a:p>
            <a:pPr algn="just">
              <a:lnSpc>
                <a:spcPct val="150000"/>
              </a:lnSpc>
            </a:pPr>
            <a:r>
              <a:rPr lang="sr-Latn-RS" sz="1600" dirty="0">
                <a:solidFill>
                  <a:schemeClr val="accent5">
                    <a:lumMod val="75000"/>
                  </a:schemeClr>
                </a:solidFill>
                <a:latin typeface="PF BeauSans Pro" panose="02000800000000020004" charset="0"/>
              </a:rPr>
              <a:t>	</a:t>
            </a:r>
            <a:r>
              <a:rPr lang="en-US" sz="1600" dirty="0">
                <a:solidFill>
                  <a:schemeClr val="accent5">
                    <a:lumMod val="75000"/>
                  </a:schemeClr>
                </a:solidFill>
                <a:latin typeface="PF BeauSans Pro" panose="02000800000000020004" charset="0"/>
              </a:rPr>
              <a:t>Copper (</a:t>
            </a:r>
            <a:r>
              <a:rPr lang="en-US" sz="1600" dirty="0">
                <a:solidFill>
                  <a:srgbClr val="FF0000"/>
                </a:solidFill>
                <a:latin typeface="PF BeauSans Pro" panose="02000800000000020004" charset="0"/>
              </a:rPr>
              <a:t>Cu</a:t>
            </a:r>
            <a:r>
              <a:rPr lang="en-US" sz="1600" dirty="0">
                <a:solidFill>
                  <a:schemeClr val="accent5">
                    <a:lumMod val="75000"/>
                  </a:schemeClr>
                </a:solidFill>
                <a:latin typeface="PF BeauSans Pro" panose="02000800000000020004" charset="0"/>
              </a:rPr>
              <a:t>) contamination may arise from the copper alloy distribution tube system. If zinc (Zn) is also present, both elements could leach from the brass valves on the containers. The same could apply to iron leaching from the container's rusty surface. This process is referred to as dealloying corrosion or leaching.</a:t>
            </a:r>
            <a:endParaRPr lang="sr-Latn-RS" sz="1600" dirty="0">
              <a:solidFill>
                <a:schemeClr val="accent5">
                  <a:lumMod val="75000"/>
                </a:schemeClr>
              </a:solidFill>
              <a:latin typeface="PF BeauSans Pro" panose="02000800000000020004" charset="0"/>
            </a:endParaRPr>
          </a:p>
          <a:p>
            <a:pPr algn="just">
              <a:lnSpc>
                <a:spcPct val="150000"/>
              </a:lnSpc>
            </a:pPr>
            <a:r>
              <a:rPr lang="sr-Latn-RS" sz="1600" dirty="0">
                <a:solidFill>
                  <a:schemeClr val="accent5">
                    <a:lumMod val="75000"/>
                  </a:schemeClr>
                </a:solidFill>
                <a:latin typeface="PF BeauSans Pro" panose="02000800000000020004" charset="0"/>
              </a:rPr>
              <a:t>	</a:t>
            </a:r>
            <a:r>
              <a:rPr lang="en-US" sz="1600" dirty="0">
                <a:solidFill>
                  <a:schemeClr val="accent5">
                    <a:lumMod val="75000"/>
                  </a:schemeClr>
                </a:solidFill>
                <a:latin typeface="PF BeauSans Pro" panose="02000800000000020004" charset="0"/>
              </a:rPr>
              <a:t>Vanadium (</a:t>
            </a:r>
            <a:r>
              <a:rPr lang="en-US" sz="1600" dirty="0">
                <a:solidFill>
                  <a:srgbClr val="FF0000"/>
                </a:solidFill>
                <a:latin typeface="PF BeauSans Pro" panose="02000800000000020004" charset="0"/>
              </a:rPr>
              <a:t>V</a:t>
            </a:r>
            <a:r>
              <a:rPr lang="en-US" sz="1600" dirty="0">
                <a:solidFill>
                  <a:schemeClr val="accent5">
                    <a:lumMod val="75000"/>
                  </a:schemeClr>
                </a:solidFill>
                <a:latin typeface="PF BeauSans Pro" panose="02000800000000020004" charset="0"/>
              </a:rPr>
              <a:t>) remains a highly debated topic. It may be introduced as a contaminant during the purification of argon using zirconium-vanadium-iron (</a:t>
            </a:r>
            <a:r>
              <a:rPr lang="en-US" sz="1600" dirty="0" err="1">
                <a:solidFill>
                  <a:schemeClr val="accent5">
                    <a:lumMod val="75000"/>
                  </a:schemeClr>
                </a:solidFill>
                <a:latin typeface="PF BeauSans Pro" panose="02000800000000020004" charset="0"/>
              </a:rPr>
              <a:t>Zr</a:t>
            </a:r>
            <a:r>
              <a:rPr lang="en-US" sz="1600" dirty="0">
                <a:solidFill>
                  <a:schemeClr val="accent5">
                    <a:lumMod val="75000"/>
                  </a:schemeClr>
                </a:solidFill>
                <a:latin typeface="PF BeauSans Pro" panose="02000800000000020004" charset="0"/>
              </a:rPr>
              <a:t>-V-Fe) based getters. The processes for obtaining and purifying helium differ from those used for argon.</a:t>
            </a:r>
            <a:endParaRPr lang="sr-Latn-RS" sz="1600" dirty="0">
              <a:solidFill>
                <a:schemeClr val="accent5">
                  <a:lumMod val="75000"/>
                </a:schemeClr>
              </a:solidFill>
              <a:latin typeface="PF BeauSans Pro" panose="02000800000000020004" charset="0"/>
            </a:endParaRPr>
          </a:p>
        </p:txBody>
      </p:sp>
    </p:spTree>
    <p:extLst>
      <p:ext uri="{BB962C8B-B14F-4D97-AF65-F5344CB8AC3E}">
        <p14:creationId xmlns:p14="http://schemas.microsoft.com/office/powerpoint/2010/main" val="1890793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57862AA191F54AA52D5C0E2D7CEB1F" ma:contentTypeVersion="10" ma:contentTypeDescription="Create a new document." ma:contentTypeScope="" ma:versionID="c4701db5f4a405b5075fcaf4a161effc">
  <xsd:schema xmlns:xsd="http://www.w3.org/2001/XMLSchema" xmlns:xs="http://www.w3.org/2001/XMLSchema" xmlns:p="http://schemas.microsoft.com/office/2006/metadata/properties" xmlns:ns2="98621ed1-ae24-4a21-b80a-89d572d87e72" xmlns:ns3="c9b645eb-e6fe-4b35-9d45-bd7394162d21" targetNamespace="http://schemas.microsoft.com/office/2006/metadata/properties" ma:root="true" ma:fieldsID="a24117f40ff39982805e5b34d505a45f" ns2:_="" ns3:_="">
    <xsd:import namespace="98621ed1-ae24-4a21-b80a-89d572d87e72"/>
    <xsd:import namespace="c9b645eb-e6fe-4b35-9d45-bd7394162d2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621ed1-ae24-4a21-b80a-89d572d87e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d12074c-465b-416e-9d23-57714290b90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b645eb-e6fe-4b35-9d45-bd7394162d2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cb2c372-95c0-40b3-bff4-85b80379a6b7}" ma:internalName="TaxCatchAll" ma:showField="CatchAllData" ma:web="c9b645eb-e6fe-4b35-9d45-bd7394162d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621ed1-ae24-4a21-b80a-89d572d87e72">
      <Terms xmlns="http://schemas.microsoft.com/office/infopath/2007/PartnerControls"/>
    </lcf76f155ced4ddcb4097134ff3c332f>
    <TaxCatchAll xmlns="c9b645eb-e6fe-4b35-9d45-bd7394162d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DFABCD-E61D-4C98-9315-A1FFA7431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621ed1-ae24-4a21-b80a-89d572d87e72"/>
    <ds:schemaRef ds:uri="c9b645eb-e6fe-4b35-9d45-bd7394162d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DCA87D-57B8-4510-9665-9E75299929F1}">
  <ds:schemaRefs>
    <ds:schemaRef ds:uri="98621ed1-ae24-4a21-b80a-89d572d87e72"/>
    <ds:schemaRef ds:uri="http://schemas.microsoft.com/office/2006/documentManagement/types"/>
    <ds:schemaRef ds:uri="http://schemas.openxmlformats.org/package/2006/metadata/core-properties"/>
    <ds:schemaRef ds:uri="http://purl.org/dc/elements/1.1/"/>
    <ds:schemaRef ds:uri="c9b645eb-e6fe-4b35-9d45-bd7394162d21"/>
    <ds:schemaRef ds:uri="http://schemas.microsoft.com/office/2006/metadata/properties"/>
    <ds:schemaRef ds:uri="http://purl.org/dc/term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CFBB685D-6988-492A-BD65-CEF42B1080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4611</TotalTime>
  <Words>853</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PF BeauSans Pro</vt:lpstr>
      <vt:lpstr>Arial Narrow</vt:lpstr>
      <vt:lpstr>Times New Roman</vt:lpstr>
      <vt:lpstr>Calibri</vt:lpstr>
      <vt:lpstr>Aptos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&amp; instructions for e-poster</dc:title>
  <dc:creator>Marinela Cvetanoska</dc:creator>
  <cp:lastModifiedBy>Korisnik</cp:lastModifiedBy>
  <cp:revision>75</cp:revision>
  <dcterms:created xsi:type="dcterms:W3CDTF">2025-07-07T08:04:39Z</dcterms:created>
  <dcterms:modified xsi:type="dcterms:W3CDTF">2026-08-12T09:00:04Z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0x0101005B57862AA191F54AA52D5C0E2D7CEB1F</vt:lpwstr>
  </property>
</Properties>
</file>