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1"/>
  </p:notesMasterIdLst>
  <p:sldIdLst>
    <p:sldId id="287" r:id="rId5"/>
    <p:sldId id="288" r:id="rId6"/>
    <p:sldId id="289" r:id="rId7"/>
    <p:sldId id="290" r:id="rId8"/>
    <p:sldId id="291" r:id="rId9"/>
    <p:sldId id="292" r:id="rId10"/>
  </p:sldIdLst>
  <p:sldSz cx="12192000" cy="6858000"/>
  <p:notesSz cx="6858000" cy="9144000"/>
  <p:embeddedFontLst>
    <p:embeddedFont>
      <p:font typeface="PF BeauSans Pro" charset="0"/>
      <p:bold r:id="rId12"/>
    </p:embeddedFont>
    <p:embeddedFont>
      <p:font typeface="Arial Narrow" pitchFamily="34" charset="0"/>
      <p:regular r:id="rId13"/>
      <p:bold r:id="rId14"/>
      <p:italic r:id="rId15"/>
      <p:boldItalic r:id="rId16"/>
    </p:embeddedFont>
    <p:embeddedFont>
      <p:font typeface="Calibri" pitchFamily="34" charset="0"/>
      <p:regular r:id="rId17"/>
      <p:bold r:id="rId18"/>
      <p:italic r:id="rId19"/>
      <p:boldItalic r:id="rId20"/>
    </p:embeddedFont>
  </p:embeddedFontLst>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showGuides="1">
      <p:cViewPr>
        <p:scale>
          <a:sx n="100" d="100"/>
          <a:sy n="100" d="100"/>
        </p:scale>
        <p:origin x="-936" y="-32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font" Target="fonts/font7.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4.fntdata"/><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5" Type="http://schemas.openxmlformats.org/officeDocument/2006/relationships/image" Target="../media/image18.wmf"/><Relationship Id="rId4"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x-none" smtClean="0"/>
              <a:t>9/17/2026</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x-none" smtClean="0"/>
              <a:t>‹#›</a:t>
            </a:fld>
            <a:endParaRPr lang="x-none"/>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F0BC0F-45C1-49E1-AA7C-ADC7CFB2B8EC}" type="slidenum">
              <a:rPr lang="x-none" smtClean="0"/>
              <a:t>1</a:t>
            </a:fld>
            <a:endParaRPr lang="x-none"/>
          </a:p>
        </p:txBody>
      </p:sp>
    </p:spTree>
    <p:extLst>
      <p:ext uri="{BB962C8B-B14F-4D97-AF65-F5344CB8AC3E}">
        <p14:creationId xmlns:p14="http://schemas.microsoft.com/office/powerpoint/2010/main" val="31618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F0BC0F-45C1-49E1-AA7C-ADC7CFB2B8EC}" type="slidenum">
              <a:rPr lang="x-none" smtClean="0"/>
              <a:t>4</a:t>
            </a:fld>
            <a:endParaRPr lang="x-none"/>
          </a:p>
        </p:txBody>
      </p:sp>
    </p:spTree>
    <p:extLst>
      <p:ext uri="{BB962C8B-B14F-4D97-AF65-F5344CB8AC3E}">
        <p14:creationId xmlns:p14="http://schemas.microsoft.com/office/powerpoint/2010/main" val="1826487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xmlns=""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xmlns="" id="{D6F9D5A1-1825-3A6E-319A-6273FE062222}"/>
              </a:ext>
            </a:extLst>
          </p:cNvPr>
          <p:cNvSpPr>
            <a:spLocks noGrp="1"/>
          </p:cNvSpPr>
          <p:nvPr>
            <p:ph type="dt" sz="half" idx="10"/>
          </p:nvPr>
        </p:nvSpPr>
        <p:spPr/>
        <p:txBody>
          <a:bodyPr/>
          <a:lstStyle/>
          <a:p>
            <a:fld id="{B8AC25C7-462D-4C9E-B6CA-D24B18B0DD77}" type="datetimeFigureOut">
              <a:rPr lang="x-none" smtClean="0"/>
              <a:t>9/17/2026</a:t>
            </a:fld>
            <a:endParaRPr lang="x-none"/>
          </a:p>
        </p:txBody>
      </p:sp>
      <p:sp>
        <p:nvSpPr>
          <p:cNvPr id="5" name="Footer Placeholder 4">
            <a:extLst>
              <a:ext uri="{FF2B5EF4-FFF2-40B4-BE49-F238E27FC236}">
                <a16:creationId xmlns:a16="http://schemas.microsoft.com/office/drawing/2014/main" xmlns="" id="{000690C7-92D8-CD22-1096-92DFB1B8379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14284CC3-2120-30CF-5C97-77E7D07C692A}"/>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60317788"/>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x-none" dirty="0"/>
          </a:p>
        </p:txBody>
      </p:sp>
      <p:sp>
        <p:nvSpPr>
          <p:cNvPr id="3" name="Content Placeholder 2">
            <a:extLst>
              <a:ext uri="{FF2B5EF4-FFF2-40B4-BE49-F238E27FC236}">
                <a16:creationId xmlns:a16="http://schemas.microsoft.com/office/drawing/2014/main" xmlns=""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663F3594-F10A-0CEE-9D12-49FBA78FDA64}"/>
              </a:ext>
            </a:extLst>
          </p:cNvPr>
          <p:cNvSpPr>
            <a:spLocks noGrp="1"/>
          </p:cNvSpPr>
          <p:nvPr>
            <p:ph type="dt" sz="half" idx="10"/>
          </p:nvPr>
        </p:nvSpPr>
        <p:spPr/>
        <p:txBody>
          <a:bodyPr/>
          <a:lstStyle/>
          <a:p>
            <a:fld id="{B8AC25C7-462D-4C9E-B6CA-D24B18B0DD77}" type="datetimeFigureOut">
              <a:rPr lang="x-none" smtClean="0"/>
              <a:t>9/17/2026</a:t>
            </a:fld>
            <a:endParaRPr lang="x-none"/>
          </a:p>
        </p:txBody>
      </p:sp>
      <p:sp>
        <p:nvSpPr>
          <p:cNvPr id="5" name="Footer Placeholder 4">
            <a:extLst>
              <a:ext uri="{FF2B5EF4-FFF2-40B4-BE49-F238E27FC236}">
                <a16:creationId xmlns:a16="http://schemas.microsoft.com/office/drawing/2014/main" xmlns="" id="{BAE583D6-7817-DBAD-5E7F-C3F027B54FB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F567A904-59A1-2458-588A-82BBD09BC7F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53914059"/>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87688C-9A9E-7411-C1D1-0F1B1788BCC6}"/>
              </a:ext>
            </a:extLst>
          </p:cNvPr>
          <p:cNvSpPr>
            <a:spLocks noGrp="1"/>
          </p:cNvSpPr>
          <p:nvPr>
            <p:ph type="title"/>
          </p:nvPr>
        </p:nvSpPr>
        <p:spPr>
          <a:xfrm>
            <a:off x="831851" y="1709744"/>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AA8E937B-6C06-4E46-67F8-8BAB5F6F66C6}"/>
              </a:ext>
            </a:extLst>
          </p:cNvPr>
          <p:cNvSpPr>
            <a:spLocks noGrp="1"/>
          </p:cNvSpPr>
          <p:nvPr>
            <p:ph type="body" idx="1"/>
          </p:nvPr>
        </p:nvSpPr>
        <p:spPr>
          <a:xfrm>
            <a:off x="831851" y="4589469"/>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EF4E0ACD-78FD-90A0-6364-691676E6E5F0}"/>
              </a:ext>
            </a:extLst>
          </p:cNvPr>
          <p:cNvSpPr>
            <a:spLocks noGrp="1"/>
          </p:cNvSpPr>
          <p:nvPr>
            <p:ph type="dt" sz="half" idx="10"/>
          </p:nvPr>
        </p:nvSpPr>
        <p:spPr/>
        <p:txBody>
          <a:bodyPr/>
          <a:lstStyle/>
          <a:p>
            <a:fld id="{B8AC25C7-462D-4C9E-B6CA-D24B18B0DD77}" type="datetimeFigureOut">
              <a:rPr lang="x-none" smtClean="0"/>
              <a:t>9/17/2026</a:t>
            </a:fld>
            <a:endParaRPr lang="x-none"/>
          </a:p>
        </p:txBody>
      </p:sp>
      <p:sp>
        <p:nvSpPr>
          <p:cNvPr id="5" name="Footer Placeholder 4">
            <a:extLst>
              <a:ext uri="{FF2B5EF4-FFF2-40B4-BE49-F238E27FC236}">
                <a16:creationId xmlns:a16="http://schemas.microsoft.com/office/drawing/2014/main" xmlns="" id="{DD0C16D6-807F-51C9-C8F9-987338EBFF8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3EF4CDB3-7FFF-0EC6-9ACD-A05CF1DBE44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46A264-6464-B9B6-695C-545AE1F719E9}"/>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xmlns=""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xmlns="" id="{44A13B27-43B9-DBD1-6B1D-9AE649C4957F}"/>
              </a:ext>
            </a:extLst>
          </p:cNvPr>
          <p:cNvSpPr>
            <a:spLocks noGrp="1"/>
          </p:cNvSpPr>
          <p:nvPr>
            <p:ph type="dt" sz="half" idx="10"/>
          </p:nvPr>
        </p:nvSpPr>
        <p:spPr/>
        <p:txBody>
          <a:bodyPr/>
          <a:lstStyle/>
          <a:p>
            <a:fld id="{B8AC25C7-462D-4C9E-B6CA-D24B18B0DD77}" type="datetimeFigureOut">
              <a:rPr lang="x-none" smtClean="0"/>
              <a:t>9/17/2026</a:t>
            </a:fld>
            <a:endParaRPr lang="x-none"/>
          </a:p>
        </p:txBody>
      </p:sp>
      <p:sp>
        <p:nvSpPr>
          <p:cNvPr id="6" name="Footer Placeholder 5">
            <a:extLst>
              <a:ext uri="{FF2B5EF4-FFF2-40B4-BE49-F238E27FC236}">
                <a16:creationId xmlns:a16="http://schemas.microsoft.com/office/drawing/2014/main" xmlns="" id="{550FCCB0-0D0D-36AD-6A6B-7299BE0DA67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DB9FD1D2-86E7-DDB4-3552-591293DA7D8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1673B8-0BCF-8E8A-7C8E-73BAD281E8C3}"/>
              </a:ext>
            </a:extLst>
          </p:cNvPr>
          <p:cNvSpPr>
            <a:spLocks noGrp="1"/>
          </p:cNvSpPr>
          <p:nvPr>
            <p:ph type="title"/>
          </p:nvPr>
        </p:nvSpPr>
        <p:spPr>
          <a:xfrm>
            <a:off x="839789" y="365129"/>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5C84C5B5-66E1-0359-09D4-6E762927BEE8}"/>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7CADDE67-8883-9B5A-70F3-F9A1AFDFE761}"/>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xmlns="" id="{524FABE1-0E9A-A67C-F652-1EF262C0E449}"/>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21AD8E88-C558-4C0E-1DB9-AAEC5EA86F2B}"/>
              </a:ext>
            </a:extLst>
          </p:cNvPr>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xmlns="" id="{969A0B7D-FC87-D8E0-416B-6A46CB76C620}"/>
              </a:ext>
            </a:extLst>
          </p:cNvPr>
          <p:cNvSpPr>
            <a:spLocks noGrp="1"/>
          </p:cNvSpPr>
          <p:nvPr>
            <p:ph type="dt" sz="half" idx="10"/>
          </p:nvPr>
        </p:nvSpPr>
        <p:spPr/>
        <p:txBody>
          <a:bodyPr/>
          <a:lstStyle/>
          <a:p>
            <a:fld id="{B8AC25C7-462D-4C9E-B6CA-D24B18B0DD77}" type="datetimeFigureOut">
              <a:rPr lang="x-none" smtClean="0"/>
              <a:t>9/17/2026</a:t>
            </a:fld>
            <a:endParaRPr lang="x-none"/>
          </a:p>
        </p:txBody>
      </p:sp>
      <p:sp>
        <p:nvSpPr>
          <p:cNvPr id="8" name="Footer Placeholder 7">
            <a:extLst>
              <a:ext uri="{FF2B5EF4-FFF2-40B4-BE49-F238E27FC236}">
                <a16:creationId xmlns:a16="http://schemas.microsoft.com/office/drawing/2014/main" xmlns="" id="{8D4B7372-E042-6815-8C56-6E8E29FCABA6}"/>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xmlns="" id="{5918FF73-8CF6-7F85-C3AF-24B6879DE65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98CE4D-48AB-7A0F-7AA8-E55BEA0D5CC4}"/>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xmlns="" id="{13AFDDFD-D6BC-3BB6-F329-738F3282F194}"/>
              </a:ext>
            </a:extLst>
          </p:cNvPr>
          <p:cNvSpPr>
            <a:spLocks noGrp="1"/>
          </p:cNvSpPr>
          <p:nvPr>
            <p:ph type="dt" sz="half" idx="10"/>
          </p:nvPr>
        </p:nvSpPr>
        <p:spPr/>
        <p:txBody>
          <a:bodyPr/>
          <a:lstStyle/>
          <a:p>
            <a:fld id="{B8AC25C7-462D-4C9E-B6CA-D24B18B0DD77}" type="datetimeFigureOut">
              <a:rPr lang="x-none" smtClean="0"/>
              <a:t>9/17/2026</a:t>
            </a:fld>
            <a:endParaRPr lang="x-none"/>
          </a:p>
        </p:txBody>
      </p:sp>
      <p:sp>
        <p:nvSpPr>
          <p:cNvPr id="4" name="Footer Placeholder 3">
            <a:extLst>
              <a:ext uri="{FF2B5EF4-FFF2-40B4-BE49-F238E27FC236}">
                <a16:creationId xmlns:a16="http://schemas.microsoft.com/office/drawing/2014/main" xmlns="" id="{41C91AC4-195C-C6AE-BE11-D3159C67360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xmlns="" id="{5A3A1460-14CF-D3C6-4335-9C7375B36BD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5B7AF1A-805F-E135-E9F7-712DADA68396}"/>
              </a:ext>
            </a:extLst>
          </p:cNvPr>
          <p:cNvSpPr>
            <a:spLocks noGrp="1"/>
          </p:cNvSpPr>
          <p:nvPr>
            <p:ph type="dt" sz="half" idx="10"/>
          </p:nvPr>
        </p:nvSpPr>
        <p:spPr/>
        <p:txBody>
          <a:bodyPr/>
          <a:lstStyle/>
          <a:p>
            <a:fld id="{B8AC25C7-462D-4C9E-B6CA-D24B18B0DD77}" type="datetimeFigureOut">
              <a:rPr lang="x-none" smtClean="0"/>
              <a:t>9/17/2026</a:t>
            </a:fld>
            <a:endParaRPr lang="x-none"/>
          </a:p>
        </p:txBody>
      </p:sp>
      <p:sp>
        <p:nvSpPr>
          <p:cNvPr id="3" name="Footer Placeholder 2">
            <a:extLst>
              <a:ext uri="{FF2B5EF4-FFF2-40B4-BE49-F238E27FC236}">
                <a16:creationId xmlns:a16="http://schemas.microsoft.com/office/drawing/2014/main" xmlns="" id="{D68C5015-6E82-E204-0F64-A62E0B2E4AFF}"/>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xmlns="" id="{4B3DDD6C-E1EA-7C92-CB16-0D46A3AEA574}"/>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6890117"/>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274AA7-30B2-4926-2F0F-9548011A9270}"/>
              </a:ext>
            </a:extLst>
          </p:cNvPr>
          <p:cNvSpPr>
            <a:spLocks noGrp="1"/>
          </p:cNvSpPr>
          <p:nvPr>
            <p:ph type="title"/>
          </p:nvPr>
        </p:nvSpPr>
        <p:spPr>
          <a:xfrm>
            <a:off x="839791" y="457200"/>
            <a:ext cx="3932239"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71991D22-00F3-DB8E-BE46-ADE46647ACD0}"/>
              </a:ext>
            </a:extLst>
          </p:cNvPr>
          <p:cNvSpPr>
            <a:spLocks noGrp="1"/>
          </p:cNvSpPr>
          <p:nvPr>
            <p:ph idx="1"/>
          </p:nvPr>
        </p:nvSpPr>
        <p:spPr>
          <a:xfrm>
            <a:off x="5183190" y="987431"/>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xmlns="" id="{667D6925-84A6-D555-9FB1-CC2DBB79343C}"/>
              </a:ext>
            </a:extLst>
          </p:cNvPr>
          <p:cNvSpPr>
            <a:spLocks noGrp="1"/>
          </p:cNvSpPr>
          <p:nvPr>
            <p:ph type="body" sz="half" idx="2"/>
          </p:nvPr>
        </p:nvSpPr>
        <p:spPr>
          <a:xfrm>
            <a:off x="839791" y="2057400"/>
            <a:ext cx="393223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EB048FE-D7B4-19D5-1850-4C484D850977}"/>
              </a:ext>
            </a:extLst>
          </p:cNvPr>
          <p:cNvSpPr>
            <a:spLocks noGrp="1"/>
          </p:cNvSpPr>
          <p:nvPr>
            <p:ph type="dt" sz="half" idx="10"/>
          </p:nvPr>
        </p:nvSpPr>
        <p:spPr/>
        <p:txBody>
          <a:bodyPr/>
          <a:lstStyle/>
          <a:p>
            <a:fld id="{B8AC25C7-462D-4C9E-B6CA-D24B18B0DD77}" type="datetimeFigureOut">
              <a:rPr lang="x-none" smtClean="0"/>
              <a:t>9/17/2026</a:t>
            </a:fld>
            <a:endParaRPr lang="x-none"/>
          </a:p>
        </p:txBody>
      </p:sp>
      <p:sp>
        <p:nvSpPr>
          <p:cNvPr id="6" name="Footer Placeholder 5">
            <a:extLst>
              <a:ext uri="{FF2B5EF4-FFF2-40B4-BE49-F238E27FC236}">
                <a16:creationId xmlns:a16="http://schemas.microsoft.com/office/drawing/2014/main" xmlns="" id="{3C448EF6-B87D-50BB-E2B1-73596E46098C}"/>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D3A19D42-8020-454D-D017-37290324F15B}"/>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F4B420-F969-6052-6ACB-01A0DBCB4252}"/>
              </a:ext>
            </a:extLst>
          </p:cNvPr>
          <p:cNvSpPr>
            <a:spLocks noGrp="1"/>
          </p:cNvSpPr>
          <p:nvPr>
            <p:ph type="title"/>
          </p:nvPr>
        </p:nvSpPr>
        <p:spPr>
          <a:xfrm>
            <a:off x="839791" y="457200"/>
            <a:ext cx="3932239"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xmlns="" id="{EA9229F8-87BB-A5CC-A1C2-8F2E5A868BE1}"/>
              </a:ext>
            </a:extLst>
          </p:cNvPr>
          <p:cNvSpPr>
            <a:spLocks noGrp="1"/>
          </p:cNvSpPr>
          <p:nvPr>
            <p:ph type="pic" idx="1"/>
          </p:nvPr>
        </p:nvSpPr>
        <p:spPr>
          <a:xfrm>
            <a:off x="5183190" y="987431"/>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xmlns="" id="{54B7576A-4E47-781F-75D0-3D3CEF74C616}"/>
              </a:ext>
            </a:extLst>
          </p:cNvPr>
          <p:cNvSpPr>
            <a:spLocks noGrp="1"/>
          </p:cNvSpPr>
          <p:nvPr>
            <p:ph type="body" sz="half" idx="2"/>
          </p:nvPr>
        </p:nvSpPr>
        <p:spPr>
          <a:xfrm>
            <a:off x="839791" y="2057400"/>
            <a:ext cx="393223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B1727B3-A6CF-EDD1-1D20-3AAF25B48096}"/>
              </a:ext>
            </a:extLst>
          </p:cNvPr>
          <p:cNvSpPr>
            <a:spLocks noGrp="1"/>
          </p:cNvSpPr>
          <p:nvPr>
            <p:ph type="dt" sz="half" idx="10"/>
          </p:nvPr>
        </p:nvSpPr>
        <p:spPr/>
        <p:txBody>
          <a:bodyPr/>
          <a:lstStyle/>
          <a:p>
            <a:fld id="{B8AC25C7-462D-4C9E-B6CA-D24B18B0DD77}" type="datetimeFigureOut">
              <a:rPr lang="x-none" smtClean="0"/>
              <a:t>9/17/2026</a:t>
            </a:fld>
            <a:endParaRPr lang="x-none"/>
          </a:p>
        </p:txBody>
      </p:sp>
      <p:sp>
        <p:nvSpPr>
          <p:cNvPr id="6" name="Footer Placeholder 5">
            <a:extLst>
              <a:ext uri="{FF2B5EF4-FFF2-40B4-BE49-F238E27FC236}">
                <a16:creationId xmlns:a16="http://schemas.microsoft.com/office/drawing/2014/main" xmlns="" id="{83E6A1B4-B1EC-00B3-146F-8FC5D44D8E2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6635DC63-C252-48B2-BDD6-F149BB28B6F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5FB19-4B06-A891-F98F-5E08CB1A9B47}"/>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E5C0DA6A-C08B-B3F6-E93C-E7BBA016F78C}"/>
              </a:ext>
            </a:extLst>
          </p:cNvPr>
          <p:cNvSpPr>
            <a:spLocks noGrp="1"/>
          </p:cNvSpPr>
          <p:nvPr>
            <p:ph type="dt" sz="half" idx="10"/>
          </p:nvPr>
        </p:nvSpPr>
        <p:spPr/>
        <p:txBody>
          <a:bodyPr/>
          <a:lstStyle/>
          <a:p>
            <a:fld id="{B8AC25C7-462D-4C9E-B6CA-D24B18B0DD77}" type="datetimeFigureOut">
              <a:rPr lang="x-none" smtClean="0"/>
              <a:t>9/17/2026</a:t>
            </a:fld>
            <a:endParaRPr lang="x-none"/>
          </a:p>
        </p:txBody>
      </p:sp>
      <p:sp>
        <p:nvSpPr>
          <p:cNvPr id="5" name="Footer Placeholder 4">
            <a:extLst>
              <a:ext uri="{FF2B5EF4-FFF2-40B4-BE49-F238E27FC236}">
                <a16:creationId xmlns:a16="http://schemas.microsoft.com/office/drawing/2014/main" xmlns="" id="{F7488850-CD14-19F5-4EC1-E7C240ACC16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0A18CD6D-B615-15DC-F144-55EB749D4FD0}"/>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D54B3E7-A7A3-4B87-7DED-801B9082C6A8}"/>
              </a:ext>
            </a:extLst>
          </p:cNvPr>
          <p:cNvSpPr>
            <a:spLocks noGrp="1"/>
          </p:cNvSpPr>
          <p:nvPr>
            <p:ph type="title" orient="vert"/>
          </p:nvPr>
        </p:nvSpPr>
        <p:spPr>
          <a:xfrm>
            <a:off x="8724902"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DF2F6281-F388-344C-DE81-1ACE578A24E2}"/>
              </a:ext>
            </a:extLst>
          </p:cNvPr>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E51FE492-B181-7B51-FAE1-39CE71A2D7BA}"/>
              </a:ext>
            </a:extLst>
          </p:cNvPr>
          <p:cNvSpPr>
            <a:spLocks noGrp="1"/>
          </p:cNvSpPr>
          <p:nvPr>
            <p:ph type="dt" sz="half" idx="10"/>
          </p:nvPr>
        </p:nvSpPr>
        <p:spPr/>
        <p:txBody>
          <a:bodyPr/>
          <a:lstStyle/>
          <a:p>
            <a:fld id="{B8AC25C7-462D-4C9E-B6CA-D24B18B0DD77}" type="datetimeFigureOut">
              <a:rPr lang="x-none" smtClean="0"/>
              <a:t>9/17/2026</a:t>
            </a:fld>
            <a:endParaRPr lang="x-none"/>
          </a:p>
        </p:txBody>
      </p:sp>
      <p:sp>
        <p:nvSpPr>
          <p:cNvPr id="5" name="Footer Placeholder 4">
            <a:extLst>
              <a:ext uri="{FF2B5EF4-FFF2-40B4-BE49-F238E27FC236}">
                <a16:creationId xmlns:a16="http://schemas.microsoft.com/office/drawing/2014/main" xmlns="" id="{2D34FB65-CB6D-ABC8-027C-7017BA18EDD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7BDC1C15-80CC-801E-67F8-2BEA62AC69F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2"/>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mod="1">
    <p:ext uri="{DCECCB84-F9BA-43D5-87BE-67443E8EF086}">
      <p15:sldGuideLst xmlns:p15="http://schemas.microsoft.com/office/powerpoint/2012/main" xmlns="">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98C86FD-10A5-9206-D22C-3A1632D54359}"/>
              </a:ext>
            </a:extLst>
          </p:cNvPr>
          <p:cNvSpPr>
            <a:spLocks noGrp="1"/>
          </p:cNvSpPr>
          <p:nvPr>
            <p:ph type="title"/>
          </p:nvPr>
        </p:nvSpPr>
        <p:spPr>
          <a:xfrm>
            <a:off x="838201" y="365129"/>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A66CB82E-A88B-B81D-92C7-3BE2647E137B}"/>
              </a:ext>
            </a:extLst>
          </p:cNvPr>
          <p:cNvSpPr>
            <a:spLocks noGrp="1"/>
          </p:cNvSpPr>
          <p:nvPr>
            <p:ph type="dt" sz="half" idx="2"/>
          </p:nvPr>
        </p:nvSpPr>
        <p:spPr>
          <a:xfrm>
            <a:off x="838201" y="6356356"/>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x-none" smtClean="0"/>
              <a:t>9/17/2026</a:t>
            </a:fld>
            <a:endParaRPr lang="x-none"/>
          </a:p>
        </p:txBody>
      </p:sp>
      <p:sp>
        <p:nvSpPr>
          <p:cNvPr id="5" name="Footer Placeholder 4">
            <a:extLst>
              <a:ext uri="{FF2B5EF4-FFF2-40B4-BE49-F238E27FC236}">
                <a16:creationId xmlns:a16="http://schemas.microsoft.com/office/drawing/2014/main" xmlns="" id="{AC53087C-A940-0184-425E-72131492575A}"/>
              </a:ext>
            </a:extLst>
          </p:cNvPr>
          <p:cNvSpPr>
            <a:spLocks noGrp="1"/>
          </p:cNvSpPr>
          <p:nvPr>
            <p:ph type="ftr" sz="quarter" idx="3"/>
          </p:nvPr>
        </p:nvSpPr>
        <p:spPr>
          <a:xfrm>
            <a:off x="4038601" y="6356356"/>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x-none"/>
          </a:p>
        </p:txBody>
      </p:sp>
      <p:sp>
        <p:nvSpPr>
          <p:cNvPr id="6" name="Slide Number Placeholder 5">
            <a:extLst>
              <a:ext uri="{FF2B5EF4-FFF2-40B4-BE49-F238E27FC236}">
                <a16:creationId xmlns:a16="http://schemas.microsoft.com/office/drawing/2014/main" xmlns="" id="{2524BECD-0812-2265-FD01-D2C3340B07D3}"/>
              </a:ext>
            </a:extLst>
          </p:cNvPr>
          <p:cNvSpPr>
            <a:spLocks noGrp="1"/>
          </p:cNvSpPr>
          <p:nvPr>
            <p:ph type="sldNum" sz="quarter" idx="4"/>
          </p:nvPr>
        </p:nvSpPr>
        <p:spPr>
          <a:xfrm>
            <a:off x="8610601" y="6356356"/>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x-none" smtClean="0"/>
              <a:t>‹#›</a:t>
            </a:fld>
            <a:endParaRPr lang="x-none"/>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slide" Target="slide6.xml"/><Relationship Id="rId3" Type="http://schemas.openxmlformats.org/officeDocument/2006/relationships/image" Target="../media/image4.png"/><Relationship Id="rId7" Type="http://schemas.openxmlformats.org/officeDocument/2006/relationships/slide" Target="slide4.xml"/><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8.png"/><Relationship Id="rId5" Type="http://schemas.openxmlformats.org/officeDocument/2006/relationships/image" Target="../media/image4.png"/><Relationship Id="rId15" Type="http://schemas.openxmlformats.org/officeDocument/2006/relationships/image" Target="../media/image12.png"/><Relationship Id="rId10" Type="http://schemas.openxmlformats.org/officeDocument/2006/relationships/slide" Target="slide5.xml"/><Relationship Id="rId4" Type="http://schemas.openxmlformats.org/officeDocument/2006/relationships/slide" Target="slide3.xml"/><Relationship Id="rId9" Type="http://schemas.openxmlformats.org/officeDocument/2006/relationships/image" Target="../media/image8.png"/><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5.wmf"/><Relationship Id="rId13" Type="http://schemas.openxmlformats.org/officeDocument/2006/relationships/image" Target="../media/image17.wmf"/><Relationship Id="rId3" Type="http://schemas.openxmlformats.org/officeDocument/2006/relationships/image" Target="../media/image19.tiff"/><Relationship Id="rId7" Type="http://schemas.openxmlformats.org/officeDocument/2006/relationships/oleObject" Target="../embeddings/oleObject2.bin"/><Relationship Id="rId12" Type="http://schemas.openxmlformats.org/officeDocument/2006/relationships/oleObject" Target="../embeddings/oleObject4.bin"/><Relationship Id="rId2" Type="http://schemas.openxmlformats.org/officeDocument/2006/relationships/slideLayout" Target="../slideLayouts/slideLayout2.xml"/><Relationship Id="rId16" Type="http://schemas.openxmlformats.org/officeDocument/2006/relationships/image" Target="../media/image18.wmf"/><Relationship Id="rId1" Type="http://schemas.openxmlformats.org/officeDocument/2006/relationships/vmlDrawing" Target="../drawings/vmlDrawing1.vml"/><Relationship Id="rId6" Type="http://schemas.openxmlformats.org/officeDocument/2006/relationships/image" Target="../media/image20.tiff"/><Relationship Id="rId11" Type="http://schemas.openxmlformats.org/officeDocument/2006/relationships/image" Target="../media/image16.wmf"/><Relationship Id="rId5" Type="http://schemas.openxmlformats.org/officeDocument/2006/relationships/image" Target="../media/image14.wmf"/><Relationship Id="rId15" Type="http://schemas.openxmlformats.org/officeDocument/2006/relationships/oleObject" Target="../embeddings/oleObject5.bin"/><Relationship Id="rId10" Type="http://schemas.openxmlformats.org/officeDocument/2006/relationships/oleObject" Target="../embeddings/oleObject3.bin"/><Relationship Id="rId4" Type="http://schemas.openxmlformats.org/officeDocument/2006/relationships/oleObject" Target="../embeddings/oleObject1.bin"/><Relationship Id="rId9" Type="http://schemas.openxmlformats.org/officeDocument/2006/relationships/image" Target="../media/image21.tiff"/><Relationship Id="rId14"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2CC624DC-31BD-7165-7272-ECD7E54B2563}"/>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xmlns="" id="{4664E66D-9ECA-4D2D-99A5-82BB6DAE0108}"/>
              </a:ext>
            </a:extLst>
          </p:cNvPr>
          <p:cNvSpPr>
            <a:spLocks noChangeArrowheads="1"/>
          </p:cNvSpPr>
          <p:nvPr/>
        </p:nvSpPr>
        <p:spPr bwMode="auto">
          <a:xfrm>
            <a:off x="1290966" y="253452"/>
            <a:ext cx="10139036"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cap="all" dirty="0">
                <a:solidFill>
                  <a:schemeClr val="accent5"/>
                </a:solidFill>
                <a:latin typeface="PF BeauSans Pro" panose="02000800000000020004" pitchFamily="2" charset="0"/>
                <a:cs typeface="Arial" panose="020B0604020202020204" pitchFamily="34" charset="0"/>
              </a:rPr>
              <a:t>Ternary thin film catalyst obtained by galvanic displacement method for formic acid </a:t>
            </a:r>
            <a:r>
              <a:rPr lang="en-US" sz="2200" b="1" cap="all" dirty="0" err="1">
                <a:solidFill>
                  <a:schemeClr val="accent5"/>
                </a:solidFill>
                <a:latin typeface="PF BeauSans Pro" panose="02000800000000020004" pitchFamily="2" charset="0"/>
                <a:cs typeface="Arial" panose="020B0604020202020204" pitchFamily="34" charset="0"/>
              </a:rPr>
              <a:t>electrooxidation</a:t>
            </a:r>
            <a:endParaRPr lang="en-US" sz="2200" b="1" cap="all" dirty="0">
              <a:solidFill>
                <a:schemeClr val="accent5"/>
              </a:solidFill>
              <a:highlight>
                <a:srgbClr val="FFFF00"/>
              </a:highlight>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xmlns="" id="{59DB8E13-B0D6-0155-E563-7BA0028420C2}"/>
              </a:ext>
            </a:extLst>
          </p:cNvPr>
          <p:cNvSpPr>
            <a:spLocks noChangeArrowheads="1"/>
          </p:cNvSpPr>
          <p:nvPr/>
        </p:nvSpPr>
        <p:spPr bwMode="auto">
          <a:xfrm>
            <a:off x="0" y="932655"/>
            <a:ext cx="12192000" cy="523220"/>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dirty="0" smtClean="0">
                <a:solidFill>
                  <a:srgbClr val="00CC00"/>
                </a:solidFill>
                <a:latin typeface="Arial Narrow" panose="020B0606020202030204" pitchFamily="34" charset="0"/>
                <a:cs typeface="Arial" panose="020B0604020202020204" pitchFamily="34" charset="0"/>
              </a:rPr>
              <a:t>Du</a:t>
            </a:r>
            <a:r>
              <a:rPr lang="sr-Latn-RS" sz="1400" b="1" dirty="0" smtClean="0">
                <a:solidFill>
                  <a:srgbClr val="00CC00"/>
                </a:solidFill>
                <a:latin typeface="Arial Narrow" panose="020B0606020202030204" pitchFamily="34" charset="0"/>
                <a:cs typeface="Arial" panose="020B0604020202020204" pitchFamily="34" charset="0"/>
              </a:rPr>
              <a:t>š</a:t>
            </a:r>
            <a:r>
              <a:rPr lang="en-US" sz="1400" b="1" dirty="0" smtClean="0">
                <a:solidFill>
                  <a:srgbClr val="00CC00"/>
                </a:solidFill>
                <a:latin typeface="Arial Narrow" panose="020B0606020202030204" pitchFamily="34" charset="0"/>
                <a:cs typeface="Arial" panose="020B0604020202020204" pitchFamily="34" charset="0"/>
              </a:rPr>
              <a:t>an Tripkovi</a:t>
            </a:r>
            <a:r>
              <a:rPr lang="sr-Latn-RS" sz="1400" b="1" dirty="0" smtClean="0">
                <a:solidFill>
                  <a:srgbClr val="00CC00"/>
                </a:solidFill>
                <a:latin typeface="Arial Narrow" panose="020B0606020202030204" pitchFamily="34" charset="0"/>
                <a:cs typeface="Arial" panose="020B0604020202020204" pitchFamily="34" charset="0"/>
              </a:rPr>
              <a:t>ć</a:t>
            </a:r>
            <a:r>
              <a:rPr lang="en-US" sz="1400" b="1" dirty="0" smtClean="0">
                <a:solidFill>
                  <a:srgbClr val="00CC00"/>
                </a:solidFill>
                <a:latin typeface="Arial Narrow" panose="020B0606020202030204" pitchFamily="34" charset="0"/>
                <a:cs typeface="Arial" panose="020B0604020202020204" pitchFamily="34" charset="0"/>
              </a:rPr>
              <a:t>,  Sanja Stevanovi</a:t>
            </a:r>
            <a:r>
              <a:rPr lang="sr-Latn-RS" sz="1400" b="1" dirty="0" smtClean="0">
                <a:solidFill>
                  <a:srgbClr val="00CC00"/>
                </a:solidFill>
                <a:latin typeface="Arial Narrow" panose="020B0606020202030204" pitchFamily="34" charset="0"/>
                <a:cs typeface="Arial" panose="020B0604020202020204" pitchFamily="34" charset="0"/>
              </a:rPr>
              <a:t>ć</a:t>
            </a:r>
            <a:r>
              <a:rPr lang="en-US" sz="1400" b="1" dirty="0" smtClean="0">
                <a:solidFill>
                  <a:srgbClr val="00CC00"/>
                </a:solidFill>
                <a:latin typeface="Arial Narrow" panose="020B0606020202030204" pitchFamily="34" charset="0"/>
                <a:cs typeface="Arial" panose="020B0604020202020204" pitchFamily="34" charset="0"/>
              </a:rPr>
              <a:t>, Dragana Milosevi</a:t>
            </a:r>
            <a:r>
              <a:rPr lang="sr-Latn-RS" sz="1400" b="1" dirty="0" smtClean="0">
                <a:solidFill>
                  <a:srgbClr val="00CC00"/>
                </a:solidFill>
                <a:latin typeface="Arial Narrow" panose="020B0606020202030204" pitchFamily="34" charset="0"/>
                <a:cs typeface="Arial" panose="020B0604020202020204" pitchFamily="34" charset="0"/>
              </a:rPr>
              <a:t>ć</a:t>
            </a:r>
            <a:endParaRPr lang="en-US" sz="1400" dirty="0">
              <a:solidFill>
                <a:srgbClr val="00CC00"/>
              </a:solidFill>
              <a:latin typeface="Arial Narrow" panose="020B0606020202030204" pitchFamily="34" charset="0"/>
              <a:cs typeface="Arial" panose="020B0604020202020204" pitchFamily="34" charset="0"/>
            </a:endParaRPr>
          </a:p>
          <a:p>
            <a:pPr algn="ctr"/>
            <a:r>
              <a:rPr lang="en-US" sz="1400" dirty="0">
                <a:solidFill>
                  <a:srgbClr val="00CC00"/>
                </a:solidFill>
                <a:latin typeface="Arial Narrow" panose="020B0606020202030204" pitchFamily="34" charset="0"/>
                <a:cs typeface="Arial" panose="020B0604020202020204" pitchFamily="34" charset="0"/>
              </a:rPr>
              <a:t>University of Belgrade - Institute of Chemistry, Technology and </a:t>
            </a:r>
            <a:r>
              <a:rPr lang="en-US" sz="1400" dirty="0" smtClean="0">
                <a:solidFill>
                  <a:srgbClr val="00CC00"/>
                </a:solidFill>
                <a:latin typeface="Arial Narrow" panose="020B0606020202030204" pitchFamily="34" charset="0"/>
                <a:cs typeface="Arial" panose="020B0604020202020204" pitchFamily="34" charset="0"/>
              </a:rPr>
              <a:t>Metallurgy,</a:t>
            </a:r>
            <a:r>
              <a:rPr lang="sr-Latn-RS" sz="1400" dirty="0" smtClean="0">
                <a:solidFill>
                  <a:srgbClr val="00CC00"/>
                </a:solidFill>
                <a:latin typeface="Arial Narrow" panose="020B0606020202030204" pitchFamily="34" charset="0"/>
                <a:cs typeface="Arial" panose="020B0604020202020204" pitchFamily="34" charset="0"/>
              </a:rPr>
              <a:t> </a:t>
            </a:r>
            <a:r>
              <a:rPr lang="en-US" sz="1400" dirty="0" smtClean="0">
                <a:solidFill>
                  <a:srgbClr val="00CC00"/>
                </a:solidFill>
                <a:latin typeface="Arial Narrow" panose="020B0606020202030204" pitchFamily="34" charset="0"/>
                <a:cs typeface="Arial" panose="020B0604020202020204" pitchFamily="34" charset="0"/>
              </a:rPr>
              <a:t>National </a:t>
            </a:r>
            <a:r>
              <a:rPr lang="en-US" sz="1400" dirty="0">
                <a:solidFill>
                  <a:srgbClr val="00CC00"/>
                </a:solidFill>
                <a:latin typeface="Arial Narrow" panose="020B0606020202030204" pitchFamily="34" charset="0"/>
                <a:cs typeface="Arial" panose="020B0604020202020204" pitchFamily="34" charset="0"/>
              </a:rPr>
              <a:t>Institute of the Republic of </a:t>
            </a:r>
            <a:r>
              <a:rPr lang="en-US" sz="1400" dirty="0" smtClean="0">
                <a:solidFill>
                  <a:srgbClr val="00CC00"/>
                </a:solidFill>
                <a:latin typeface="Arial Narrow" panose="020B0606020202030204" pitchFamily="34" charset="0"/>
                <a:cs typeface="Arial" panose="020B0604020202020204" pitchFamily="34" charset="0"/>
              </a:rPr>
              <a:t>Serbia, </a:t>
            </a:r>
            <a:r>
              <a:rPr lang="en-US" sz="1400" dirty="0">
                <a:solidFill>
                  <a:srgbClr val="00CC00"/>
                </a:solidFill>
                <a:latin typeface="Arial Narrow" panose="020B0606020202030204" pitchFamily="34" charset="0"/>
                <a:cs typeface="Arial" panose="020B0604020202020204" pitchFamily="34" charset="0"/>
              </a:rPr>
              <a:t>Belgrade, Serbia, dusan@ihtm.bg.ac.rs</a:t>
            </a:r>
          </a:p>
        </p:txBody>
      </p:sp>
      <p:pic>
        <p:nvPicPr>
          <p:cNvPr id="8" name="Picture 7">
            <a:extLst>
              <a:ext uri="{FF2B5EF4-FFF2-40B4-BE49-F238E27FC236}">
                <a16:creationId xmlns:a16="http://schemas.microsoft.com/office/drawing/2014/main" xmlns="" id="{BA49D361-1B43-0014-D9D6-00A7F60D79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720" y="266683"/>
            <a:ext cx="864245" cy="927582"/>
          </a:xfrm>
          <a:prstGeom prst="rect">
            <a:avLst/>
          </a:prstGeom>
        </p:spPr>
      </p:pic>
      <p:sp>
        <p:nvSpPr>
          <p:cNvPr id="9" name="Rectangle 8">
            <a:extLst>
              <a:ext uri="{FF2B5EF4-FFF2-40B4-BE49-F238E27FC236}">
                <a16:creationId xmlns:a16="http://schemas.microsoft.com/office/drawing/2014/main" xmlns="" id="{AF983C78-825F-D2EE-6074-02B63FBBE150}"/>
              </a:ext>
            </a:extLst>
          </p:cNvPr>
          <p:cNvSpPr/>
          <p:nvPr/>
        </p:nvSpPr>
        <p:spPr>
          <a:xfrm>
            <a:off x="60756" y="1836251"/>
            <a:ext cx="12056711" cy="936987"/>
          </a:xfrm>
          <a:prstGeom prst="rect">
            <a:avLst/>
          </a:prstGeom>
          <a:solidFill>
            <a:schemeClr val="bg1"/>
          </a:solidFill>
          <a:ln>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lgn="just">
              <a:buFont typeface="Arial" pitchFamily="34" charset="0"/>
              <a:buChar char="•"/>
            </a:pPr>
            <a:r>
              <a:rPr lang="en-US" sz="1600" dirty="0">
                <a:solidFill>
                  <a:schemeClr val="tx1"/>
                </a:solidFill>
                <a:latin typeface="Arial Narrow" panose="020B0606020202030204" pitchFamily="34" charset="0"/>
              </a:rPr>
              <a:t>To develop new materials </a:t>
            </a:r>
            <a:r>
              <a:rPr lang="en-US" sz="1600" dirty="0" smtClean="0">
                <a:solidFill>
                  <a:schemeClr val="tx1"/>
                </a:solidFill>
                <a:latin typeface="Arial Narrow" panose="020B0606020202030204" pitchFamily="34" charset="0"/>
              </a:rPr>
              <a:t>that can </a:t>
            </a:r>
            <a:r>
              <a:rPr lang="en-US" sz="1600" dirty="0">
                <a:solidFill>
                  <a:schemeClr val="tx1"/>
                </a:solidFill>
                <a:latin typeface="Arial Narrow" panose="020B0606020202030204" pitchFamily="34" charset="0"/>
              </a:rPr>
              <a:t>be used in </a:t>
            </a:r>
            <a:r>
              <a:rPr lang="en-US" sz="1600" dirty="0" smtClean="0">
                <a:solidFill>
                  <a:schemeClr val="tx1"/>
                </a:solidFill>
                <a:latin typeface="Arial Narrow" panose="020B0606020202030204" pitchFamily="34" charset="0"/>
              </a:rPr>
              <a:t>electrochemical systems </a:t>
            </a:r>
            <a:r>
              <a:rPr lang="en-US" sz="1600" dirty="0">
                <a:solidFill>
                  <a:schemeClr val="tx1"/>
                </a:solidFill>
                <a:latin typeface="Arial Narrow" panose="020B0606020202030204" pitchFamily="34" charset="0"/>
              </a:rPr>
              <a:t>for energy </a:t>
            </a:r>
            <a:r>
              <a:rPr lang="en-US" sz="1600" dirty="0" smtClean="0">
                <a:solidFill>
                  <a:schemeClr val="tx1"/>
                </a:solidFill>
                <a:latin typeface="Arial Narrow" panose="020B0606020202030204" pitchFamily="34" charset="0"/>
              </a:rPr>
              <a:t>conversion</a:t>
            </a:r>
          </a:p>
          <a:p>
            <a:pPr marL="285750" indent="-285750" algn="just">
              <a:buFont typeface="Arial" pitchFamily="34" charset="0"/>
              <a:buChar char="•"/>
            </a:pPr>
            <a:r>
              <a:rPr lang="en-US" sz="1600" dirty="0">
                <a:solidFill>
                  <a:schemeClr val="tx1"/>
                </a:solidFill>
                <a:latin typeface="Arial Narrow" panose="020B0606020202030204" pitchFamily="34" charset="0"/>
              </a:rPr>
              <a:t>The goal is to design </a:t>
            </a:r>
            <a:r>
              <a:rPr lang="en-US" sz="1600" dirty="0" smtClean="0">
                <a:solidFill>
                  <a:schemeClr val="tx1"/>
                </a:solidFill>
                <a:latin typeface="Arial Narrow" panose="020B0606020202030204" pitchFamily="34" charset="0"/>
              </a:rPr>
              <a:t>an advanced </a:t>
            </a:r>
            <a:r>
              <a:rPr lang="en-US" sz="1600" dirty="0">
                <a:solidFill>
                  <a:schemeClr val="tx1"/>
                </a:solidFill>
                <a:latin typeface="Arial Narrow" panose="020B0606020202030204" pitchFamily="34" charset="0"/>
              </a:rPr>
              <a:t>electrocatalyst </a:t>
            </a:r>
            <a:r>
              <a:rPr lang="en-US" sz="1600" dirty="0" smtClean="0">
                <a:solidFill>
                  <a:schemeClr val="tx1"/>
                </a:solidFill>
                <a:latin typeface="Arial Narrow" panose="020B0606020202030204" pitchFamily="34" charset="0"/>
              </a:rPr>
              <a:t>for formic </a:t>
            </a:r>
            <a:r>
              <a:rPr lang="en-US" sz="1600" dirty="0">
                <a:solidFill>
                  <a:schemeClr val="tx1"/>
                </a:solidFill>
                <a:latin typeface="Arial Narrow" panose="020B0606020202030204" pitchFamily="34" charset="0"/>
              </a:rPr>
              <a:t>acid oxidation with </a:t>
            </a:r>
            <a:r>
              <a:rPr lang="en-US" sz="1600" dirty="0" smtClean="0">
                <a:solidFill>
                  <a:schemeClr val="tx1"/>
                </a:solidFill>
                <a:latin typeface="Arial Narrow" panose="020B0606020202030204" pitchFamily="34" charset="0"/>
              </a:rPr>
              <a:t>a minimal </a:t>
            </a:r>
            <a:r>
              <a:rPr lang="en-US" sz="1600" dirty="0">
                <a:solidFill>
                  <a:schemeClr val="tx1"/>
                </a:solidFill>
                <a:latin typeface="Arial Narrow" panose="020B0606020202030204" pitchFamily="34" charset="0"/>
              </a:rPr>
              <a:t>amount of </a:t>
            </a:r>
            <a:r>
              <a:rPr lang="en-US" sz="1600" dirty="0" smtClean="0">
                <a:solidFill>
                  <a:schemeClr val="tx1"/>
                </a:solidFill>
                <a:latin typeface="Arial Narrow" panose="020B0606020202030204" pitchFamily="34" charset="0"/>
              </a:rPr>
              <a:t>precious metal used</a:t>
            </a:r>
          </a:p>
          <a:p>
            <a:pPr marL="285750" indent="-285750" algn="just">
              <a:buFont typeface="Arial" pitchFamily="34" charset="0"/>
              <a:buChar char="•"/>
            </a:pPr>
            <a:r>
              <a:rPr lang="en-US" sz="1600" dirty="0">
                <a:solidFill>
                  <a:schemeClr val="tx1"/>
                </a:solidFill>
                <a:latin typeface="Arial Narrow" panose="020B0606020202030204" pitchFamily="34" charset="0"/>
              </a:rPr>
              <a:t>Focus </a:t>
            </a:r>
            <a:r>
              <a:rPr lang="en-US" sz="1600" dirty="0" smtClean="0">
                <a:solidFill>
                  <a:schemeClr val="tx1"/>
                </a:solidFill>
                <a:latin typeface="Arial Narrow" panose="020B0606020202030204" pitchFamily="34" charset="0"/>
              </a:rPr>
              <a:t>is on </a:t>
            </a:r>
            <a:r>
              <a:rPr lang="en-US" sz="1600" dirty="0">
                <a:solidFill>
                  <a:schemeClr val="tx1"/>
                </a:solidFill>
                <a:latin typeface="Arial Narrow" panose="020B0606020202030204" pitchFamily="34" charset="0"/>
              </a:rPr>
              <a:t>utilization of </a:t>
            </a:r>
            <a:r>
              <a:rPr lang="en-US" sz="1600" dirty="0" err="1" smtClean="0">
                <a:solidFill>
                  <a:schemeClr val="tx1"/>
                </a:solidFill>
                <a:latin typeface="Arial Narrow" panose="020B0606020202030204" pitchFamily="34" charset="0"/>
              </a:rPr>
              <a:t>Pt</a:t>
            </a:r>
            <a:r>
              <a:rPr lang="en-US" sz="1600" dirty="0" smtClean="0">
                <a:solidFill>
                  <a:schemeClr val="tx1"/>
                </a:solidFill>
                <a:latin typeface="Arial Narrow" panose="020B0606020202030204" pitchFamily="34" charset="0"/>
              </a:rPr>
              <a:t> and </a:t>
            </a:r>
            <a:r>
              <a:rPr lang="en-US" sz="1600" dirty="0" err="1" smtClean="0">
                <a:solidFill>
                  <a:schemeClr val="tx1"/>
                </a:solidFill>
                <a:latin typeface="Arial Narrow" panose="020B0606020202030204" pitchFamily="34" charset="0"/>
              </a:rPr>
              <a:t>Ir</a:t>
            </a:r>
            <a:r>
              <a:rPr lang="en-US" sz="1600" dirty="0" smtClean="0">
                <a:solidFill>
                  <a:schemeClr val="tx1"/>
                </a:solidFill>
                <a:latin typeface="Arial Narrow" panose="020B0606020202030204" pitchFamily="34" charset="0"/>
              </a:rPr>
              <a:t> over Ni </a:t>
            </a:r>
            <a:r>
              <a:rPr lang="en-US" sz="1600" dirty="0" smtClean="0">
                <a:solidFill>
                  <a:schemeClr val="tx1"/>
                </a:solidFill>
                <a:latin typeface="Arial Narrow" panose="020B0606020202030204" pitchFamily="34" charset="0"/>
              </a:rPr>
              <a:t>support </a:t>
            </a:r>
            <a:r>
              <a:rPr lang="en-US" sz="1600" dirty="0">
                <a:solidFill>
                  <a:schemeClr val="tx1"/>
                </a:solidFill>
                <a:latin typeface="Arial Narrow" panose="020B0606020202030204" pitchFamily="34" charset="0"/>
              </a:rPr>
              <a:t>and </a:t>
            </a:r>
            <a:r>
              <a:rPr lang="en-US" sz="1600" dirty="0" smtClean="0">
                <a:solidFill>
                  <a:schemeClr val="tx1"/>
                </a:solidFill>
                <a:latin typeface="Arial Narrow" panose="020B0606020202030204" pitchFamily="34" charset="0"/>
              </a:rPr>
              <a:t>additional thermal </a:t>
            </a:r>
            <a:r>
              <a:rPr lang="en-US" sz="1600" dirty="0" smtClean="0">
                <a:solidFill>
                  <a:schemeClr val="tx1"/>
                </a:solidFill>
                <a:latin typeface="Arial Narrow" panose="020B0606020202030204" pitchFamily="34" charset="0"/>
              </a:rPr>
              <a:t>treatment to increase activity and stability of </a:t>
            </a:r>
            <a:r>
              <a:rPr lang="en-US" sz="1600" dirty="0" smtClean="0">
                <a:solidFill>
                  <a:schemeClr val="tx1"/>
                </a:solidFill>
                <a:latin typeface="Arial Narrow" panose="020B0606020202030204" pitchFamily="34" charset="0"/>
              </a:rPr>
              <a:t>the final </a:t>
            </a:r>
            <a:r>
              <a:rPr lang="en-US" sz="1600" dirty="0" smtClean="0">
                <a:solidFill>
                  <a:schemeClr val="tx1"/>
                </a:solidFill>
                <a:latin typeface="Arial Narrow" panose="020B0606020202030204" pitchFamily="34" charset="0"/>
              </a:rPr>
              <a:t>catalyst</a:t>
            </a:r>
          </a:p>
        </p:txBody>
      </p:sp>
      <p:sp>
        <p:nvSpPr>
          <p:cNvPr id="10" name="AutoShape 10">
            <a:extLst>
              <a:ext uri="{FF2B5EF4-FFF2-40B4-BE49-F238E27FC236}">
                <a16:creationId xmlns:a16="http://schemas.microsoft.com/office/drawing/2014/main" xmlns="" id="{88E02A52-A596-E72A-8F10-72B0EF929C0D}"/>
              </a:ext>
            </a:extLst>
          </p:cNvPr>
          <p:cNvSpPr>
            <a:spLocks noChangeArrowheads="1"/>
          </p:cNvSpPr>
          <p:nvPr/>
        </p:nvSpPr>
        <p:spPr bwMode="auto">
          <a:xfrm>
            <a:off x="64168" y="1460253"/>
            <a:ext cx="12056712" cy="442674"/>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0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cxnSp>
        <p:nvCxnSpPr>
          <p:cNvPr id="14" name="Straight Connector 13">
            <a:extLst>
              <a:ext uri="{FF2B5EF4-FFF2-40B4-BE49-F238E27FC236}">
                <a16:creationId xmlns:a16="http://schemas.microsoft.com/office/drawing/2014/main" xmlns="" id="{84F0C9A7-8345-AF2F-FA4B-C524DC2F0A88}"/>
              </a:ext>
            </a:extLst>
          </p:cNvPr>
          <p:cNvCxnSpPr>
            <a:cxnSpLocks/>
          </p:cNvCxnSpPr>
          <p:nvPr/>
        </p:nvCxnSpPr>
        <p:spPr>
          <a:xfrm>
            <a:off x="4939727" y="2884360"/>
            <a:ext cx="30691" cy="3769684"/>
          </a:xfrm>
          <a:prstGeom prst="line">
            <a:avLst/>
          </a:prstGeom>
          <a:ln>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xmlns="" id="{F6E72ACA-5BF0-C5B7-0DF2-AEAF1C81FF9D}"/>
              </a:ext>
            </a:extLst>
          </p:cNvPr>
          <p:cNvSpPr/>
          <p:nvPr/>
        </p:nvSpPr>
        <p:spPr>
          <a:xfrm>
            <a:off x="64171" y="2839914"/>
            <a:ext cx="4758684" cy="237376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schemeClr val="tx1"/>
              </a:solidFill>
              <a:latin typeface="Arial Narrow" panose="020B0606020202030204" pitchFamily="34" charset="0"/>
              <a:cs typeface="Arial"/>
            </a:endParaRPr>
          </a:p>
        </p:txBody>
      </p:sp>
      <p:sp>
        <p:nvSpPr>
          <p:cNvPr id="17" name="Rectangle 16">
            <a:extLst>
              <a:ext uri="{FF2B5EF4-FFF2-40B4-BE49-F238E27FC236}">
                <a16:creationId xmlns:a16="http://schemas.microsoft.com/office/drawing/2014/main" xmlns="" id="{98B52389-C1B3-9B2F-0B80-EBC5AFE3640A}"/>
              </a:ext>
            </a:extLst>
          </p:cNvPr>
          <p:cNvSpPr/>
          <p:nvPr/>
        </p:nvSpPr>
        <p:spPr>
          <a:xfrm>
            <a:off x="177759" y="2820161"/>
            <a:ext cx="1691489" cy="369332"/>
          </a:xfrm>
          <a:prstGeom prst="rect">
            <a:avLst/>
          </a:prstGeom>
        </p:spPr>
        <p:txBody>
          <a:bodyPr wrap="none">
            <a:spAutoFit/>
          </a:bodyPr>
          <a:lstStyle/>
          <a:p>
            <a:r>
              <a:rPr lang="en-US" dirty="0">
                <a:solidFill>
                  <a:srgbClr val="660066"/>
                </a:solidFill>
                <a:latin typeface="PF BeauSans Pro" panose="02000800000000020004" pitchFamily="2" charset="0"/>
                <a:ea typeface="Calibri" panose="020F0502020204030204" pitchFamily="34" charset="0"/>
              </a:rPr>
              <a:t>Experimental</a:t>
            </a:r>
            <a:endParaRPr lang="en-US" dirty="0">
              <a:solidFill>
                <a:srgbClr val="660066"/>
              </a:solidFill>
              <a:latin typeface="PF BeauSans Pro" panose="02000800000000020004" pitchFamily="2" charset="0"/>
            </a:endParaRPr>
          </a:p>
        </p:txBody>
      </p:sp>
      <p:sp>
        <p:nvSpPr>
          <p:cNvPr id="22" name="Rectangle 21">
            <a:extLst>
              <a:ext uri="{FF2B5EF4-FFF2-40B4-BE49-F238E27FC236}">
                <a16:creationId xmlns:a16="http://schemas.microsoft.com/office/drawing/2014/main" xmlns="" id="{952BC59B-207E-AF3C-59E7-965C6F4DF48C}"/>
              </a:ext>
            </a:extLst>
          </p:cNvPr>
          <p:cNvSpPr/>
          <p:nvPr/>
        </p:nvSpPr>
        <p:spPr>
          <a:xfrm>
            <a:off x="74538" y="5308605"/>
            <a:ext cx="4748319" cy="1461592"/>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smtClean="0">
              <a:solidFill>
                <a:schemeClr val="tx1"/>
              </a:solidFill>
            </a:endParaRPr>
          </a:p>
          <a:p>
            <a:pPr algn="just"/>
            <a:r>
              <a:rPr lang="en-US" sz="1600" dirty="0" smtClean="0">
                <a:solidFill>
                  <a:schemeClr val="tx1"/>
                </a:solidFill>
              </a:rPr>
              <a:t>Catalysts </a:t>
            </a:r>
            <a:r>
              <a:rPr lang="en-US" sz="1600" dirty="0">
                <a:solidFill>
                  <a:schemeClr val="tx1"/>
                </a:solidFill>
              </a:rPr>
              <a:t>obtained using this approach, in addition to being very active and stable, contain extremely small amounts of precious metal, thereby lowering the overall cost and bringing fuel cell technology closer to full commercialization</a:t>
            </a:r>
            <a:endParaRPr lang="en-US" sz="1600" dirty="0">
              <a:solidFill>
                <a:schemeClr val="tx1"/>
              </a:solidFill>
              <a:highlight>
                <a:srgbClr val="FFFF00"/>
              </a:highlight>
              <a:latin typeface="Arial Narrow" panose="020B0606020202030204" pitchFamily="34" charset="0"/>
            </a:endParaRPr>
          </a:p>
        </p:txBody>
      </p:sp>
      <p:sp>
        <p:nvSpPr>
          <p:cNvPr id="23" name="Rectangle 22">
            <a:extLst>
              <a:ext uri="{FF2B5EF4-FFF2-40B4-BE49-F238E27FC236}">
                <a16:creationId xmlns:a16="http://schemas.microsoft.com/office/drawing/2014/main" xmlns="" id="{FD024CFC-F363-B55E-6E5F-FB1CD77B41F7}"/>
              </a:ext>
            </a:extLst>
          </p:cNvPr>
          <p:cNvSpPr/>
          <p:nvPr/>
        </p:nvSpPr>
        <p:spPr>
          <a:xfrm>
            <a:off x="94851" y="5213677"/>
            <a:ext cx="1527982" cy="369332"/>
          </a:xfrm>
          <a:prstGeom prst="rect">
            <a:avLst/>
          </a:prstGeom>
        </p:spPr>
        <p:txBody>
          <a:bodyPr wrap="none">
            <a:spAutoFit/>
          </a:bodyPr>
          <a:lstStyle/>
          <a:p>
            <a:r>
              <a:rPr lang="en-US" dirty="0">
                <a:solidFill>
                  <a:srgbClr val="00CC00"/>
                </a:solidFill>
                <a:latin typeface="PF BeauSans Pro" panose="02000800000000020004" pitchFamily="2" charset="0"/>
                <a:ea typeface="Calibri" panose="020F0502020204030204" pitchFamily="34" charset="0"/>
              </a:rPr>
              <a:t>Conclusions</a:t>
            </a:r>
            <a:endParaRPr lang="en-US" dirty="0">
              <a:solidFill>
                <a:srgbClr val="00CC00"/>
              </a:solidFill>
              <a:latin typeface="PF BeauSans Pro" panose="02000800000000020004" pitchFamily="2" charset="0"/>
            </a:endParaRPr>
          </a:p>
        </p:txBody>
      </p:sp>
      <p:sp>
        <p:nvSpPr>
          <p:cNvPr id="24" name="Rectangle 23">
            <a:extLst>
              <a:ext uri="{FF2B5EF4-FFF2-40B4-BE49-F238E27FC236}">
                <a16:creationId xmlns:a16="http://schemas.microsoft.com/office/drawing/2014/main" xmlns="" id="{FC1ABC05-DAF2-8CE6-DE62-C8AEF4101D5A}"/>
              </a:ext>
            </a:extLst>
          </p:cNvPr>
          <p:cNvSpPr/>
          <p:nvPr/>
        </p:nvSpPr>
        <p:spPr>
          <a:xfrm>
            <a:off x="5081800" y="2839909"/>
            <a:ext cx="7035667" cy="3116392"/>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schemeClr val="tx1"/>
              </a:solidFill>
              <a:highlight>
                <a:srgbClr val="FFFF00"/>
              </a:highlight>
              <a:latin typeface="Arial Narrow" panose="020B0606020202030204" pitchFamily="34" charset="0"/>
            </a:endParaRPr>
          </a:p>
        </p:txBody>
      </p:sp>
      <p:sp>
        <p:nvSpPr>
          <p:cNvPr id="25" name="Rectangle 24">
            <a:extLst>
              <a:ext uri="{FF2B5EF4-FFF2-40B4-BE49-F238E27FC236}">
                <a16:creationId xmlns:a16="http://schemas.microsoft.com/office/drawing/2014/main" xmlns="" id="{67720194-03DF-E99C-4E34-32A3E6D0C24C}"/>
              </a:ext>
            </a:extLst>
          </p:cNvPr>
          <p:cNvSpPr/>
          <p:nvPr/>
        </p:nvSpPr>
        <p:spPr>
          <a:xfrm>
            <a:off x="5212247" y="3936440"/>
            <a:ext cx="1361911" cy="923330"/>
          </a:xfrm>
          <a:prstGeom prst="rect">
            <a:avLst/>
          </a:prstGeom>
        </p:spPr>
        <p:txBody>
          <a:bodyPr wrap="square">
            <a:spAutoFit/>
          </a:bodyPr>
          <a:lstStyle/>
          <a:p>
            <a:pPr algn="ctr"/>
            <a:r>
              <a:rPr lang="en-US" dirty="0">
                <a:solidFill>
                  <a:srgbClr val="00CC00"/>
                </a:solidFill>
                <a:latin typeface="PF BeauSans Pro" panose="02000800000000020004" pitchFamily="2" charset="0"/>
                <a:ea typeface="Calibri" panose="020F0502020204030204" pitchFamily="34" charset="0"/>
              </a:rPr>
              <a:t>Results and </a:t>
            </a:r>
            <a:r>
              <a:rPr lang="en-US" dirty="0" smtClean="0">
                <a:solidFill>
                  <a:srgbClr val="00CC00"/>
                </a:solidFill>
                <a:latin typeface="PF BeauSans Pro" panose="02000800000000020004" pitchFamily="2" charset="0"/>
                <a:ea typeface="Calibri" panose="020F0502020204030204" pitchFamily="34" charset="0"/>
              </a:rPr>
              <a:t>Discussion</a:t>
            </a:r>
            <a:endParaRPr lang="en-US" dirty="0">
              <a:solidFill>
                <a:srgbClr val="00CC00"/>
              </a:solidFill>
              <a:latin typeface="PF BeauSans Pro" panose="02000800000000020004" pitchFamily="2" charset="0"/>
            </a:endParaRPr>
          </a:p>
        </p:txBody>
      </p:sp>
      <p:sp>
        <p:nvSpPr>
          <p:cNvPr id="26" name="Rectangle 25">
            <a:extLst>
              <a:ext uri="{FF2B5EF4-FFF2-40B4-BE49-F238E27FC236}">
                <a16:creationId xmlns:a16="http://schemas.microsoft.com/office/drawing/2014/main" xmlns="" id="{26B2E2B0-8BEE-6E48-FBD0-63FB6F2F4572}"/>
              </a:ext>
            </a:extLst>
          </p:cNvPr>
          <p:cNvSpPr/>
          <p:nvPr/>
        </p:nvSpPr>
        <p:spPr>
          <a:xfrm>
            <a:off x="5081800" y="6086372"/>
            <a:ext cx="7035667" cy="68382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200" dirty="0" smtClean="0">
              <a:solidFill>
                <a:schemeClr val="tx1"/>
              </a:solidFill>
              <a:latin typeface="Arial Narrow" panose="020B0606020202030204" pitchFamily="34" charset="0"/>
            </a:endParaRPr>
          </a:p>
          <a:p>
            <a:pPr algn="just"/>
            <a:r>
              <a:rPr lang="en-US" sz="1200" dirty="0" smtClean="0">
                <a:solidFill>
                  <a:schemeClr val="tx1"/>
                </a:solidFill>
                <a:latin typeface="Arial Narrow" panose="020B0606020202030204" pitchFamily="34" charset="0"/>
              </a:rPr>
              <a:t>This </a:t>
            </a:r>
            <a:r>
              <a:rPr lang="en-US" sz="1200" dirty="0">
                <a:solidFill>
                  <a:schemeClr val="tx1"/>
                </a:solidFill>
                <a:latin typeface="Arial Narrow" panose="020B0606020202030204" pitchFamily="34" charset="0"/>
              </a:rPr>
              <a:t>research has been financially supported by the Ministry of Science, Technological Development and Innovation of Republic of Serbia (Contract No. 451-03-33/2026-03/200026</a:t>
            </a:r>
            <a:r>
              <a:rPr lang="en-US" sz="1200" dirty="0" smtClean="0">
                <a:solidFill>
                  <a:schemeClr val="tx1"/>
                </a:solidFill>
                <a:latin typeface="Arial Narrow" panose="020B0606020202030204" pitchFamily="34" charset="0"/>
              </a:rPr>
              <a:t>)</a:t>
            </a:r>
            <a:endParaRPr lang="en-US" sz="1200" dirty="0">
              <a:solidFill>
                <a:schemeClr val="tx1"/>
              </a:solidFill>
              <a:highlight>
                <a:srgbClr val="FFFF00"/>
              </a:highlight>
              <a:latin typeface="Arial Narrow" panose="020B0606020202030204" pitchFamily="34" charset="0"/>
            </a:endParaRPr>
          </a:p>
        </p:txBody>
      </p:sp>
      <p:sp>
        <p:nvSpPr>
          <p:cNvPr id="27" name="Rectangle 26">
            <a:extLst>
              <a:ext uri="{FF2B5EF4-FFF2-40B4-BE49-F238E27FC236}">
                <a16:creationId xmlns:a16="http://schemas.microsoft.com/office/drawing/2014/main" xmlns="" id="{F5D6ACD2-6AED-89EA-1EC0-412A4FF35E61}"/>
              </a:ext>
            </a:extLst>
          </p:cNvPr>
          <p:cNvSpPr/>
          <p:nvPr/>
        </p:nvSpPr>
        <p:spPr>
          <a:xfrm>
            <a:off x="5103229" y="6052678"/>
            <a:ext cx="2246128" cy="369332"/>
          </a:xfrm>
          <a:prstGeom prst="rect">
            <a:avLst/>
          </a:prstGeom>
        </p:spPr>
        <p:txBody>
          <a:bodyPr wrap="none">
            <a:spAutoFit/>
          </a:bodyPr>
          <a:lstStyle/>
          <a:p>
            <a:r>
              <a:rPr lang="en-US" dirty="0" smtClean="0">
                <a:solidFill>
                  <a:srgbClr val="660066"/>
                </a:solidFill>
                <a:latin typeface="PF BeauSans Pro" panose="02000800000000020004" pitchFamily="2" charset="0"/>
                <a:ea typeface="Calibri" panose="020F0502020204030204" pitchFamily="34" charset="0"/>
              </a:rPr>
              <a:t>Acknowledgement</a:t>
            </a:r>
            <a:endParaRPr lang="en-US" dirty="0">
              <a:solidFill>
                <a:srgbClr val="660066"/>
              </a:solidFill>
              <a:latin typeface="PF BeauSans Pro" panose="02000800000000020004" pitchFamily="2" charset="0"/>
              <a:ea typeface="Calibri" panose="020F0502020204030204" pitchFamily="34" charset="0"/>
            </a:endParaRPr>
          </a:p>
        </p:txBody>
      </p:sp>
      <p:sp>
        <p:nvSpPr>
          <p:cNvPr id="28" name="Rectangle: Rounded Corners 27">
            <a:extLst>
              <a:ext uri="{FF2B5EF4-FFF2-40B4-BE49-F238E27FC236}">
                <a16:creationId xmlns:a16="http://schemas.microsoft.com/office/drawing/2014/main" xmlns="" id="{9BD0ABDC-93B8-7986-7BC0-EF311A146136}"/>
              </a:ext>
            </a:extLst>
          </p:cNvPr>
          <p:cNvSpPr/>
          <p:nvPr/>
        </p:nvSpPr>
        <p:spPr>
          <a:xfrm>
            <a:off x="11558741" y="87812"/>
            <a:ext cx="565851"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0035" y="3177050"/>
            <a:ext cx="2866956" cy="1966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26" t="1414" r="4674" b="11742"/>
          <a:stretch/>
        </p:blipFill>
        <p:spPr bwMode="auto">
          <a:xfrm>
            <a:off x="6667500" y="2948306"/>
            <a:ext cx="4343400" cy="2938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9662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DE8F6E7-5BBF-2D5F-55F6-B937B6F0DA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xmlns="" id="{C3439C26-5568-BE06-7EE7-36EA4BC5E645}"/>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xmlns="" id="{9882EDD9-BC4B-8B1B-7397-6287C5B19DA0}"/>
              </a:ext>
            </a:extLst>
          </p:cNvPr>
          <p:cNvSpPr>
            <a:spLocks noChangeArrowheads="1"/>
          </p:cNvSpPr>
          <p:nvPr/>
        </p:nvSpPr>
        <p:spPr bwMode="auto">
          <a:xfrm>
            <a:off x="858843" y="254914"/>
            <a:ext cx="11262039"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cap="all" dirty="0" smtClean="0">
                <a:solidFill>
                  <a:schemeClr val="accent5"/>
                </a:solidFill>
                <a:latin typeface="PF BeauSans Pro" panose="02000800000000020004" pitchFamily="2" charset="0"/>
                <a:cs typeface="Arial" panose="020B0604020202020204" pitchFamily="34" charset="0"/>
              </a:rPr>
              <a:t> Ternary </a:t>
            </a:r>
            <a:r>
              <a:rPr lang="en-US" sz="2200" b="1" cap="all" dirty="0">
                <a:solidFill>
                  <a:schemeClr val="accent5"/>
                </a:solidFill>
                <a:latin typeface="PF BeauSans Pro" panose="02000800000000020004" pitchFamily="2" charset="0"/>
                <a:cs typeface="Arial" panose="020B0604020202020204" pitchFamily="34" charset="0"/>
              </a:rPr>
              <a:t>thin film catalyst obtained by galvanic displacement method for formic acid </a:t>
            </a:r>
            <a:r>
              <a:rPr lang="en-US" sz="2200" b="1" cap="all" dirty="0" err="1">
                <a:solidFill>
                  <a:schemeClr val="accent5"/>
                </a:solidFill>
                <a:latin typeface="PF BeauSans Pro" panose="02000800000000020004" pitchFamily="2" charset="0"/>
                <a:cs typeface="Arial" panose="020B0604020202020204" pitchFamily="34" charset="0"/>
              </a:rPr>
              <a:t>electrooxidation</a:t>
            </a:r>
            <a:endParaRPr lang="en-US" sz="2200" b="1" cap="all" dirty="0">
              <a:solidFill>
                <a:schemeClr val="accent5"/>
              </a:solidFill>
              <a:highlight>
                <a:srgbClr val="FFFF00"/>
              </a:highlight>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xmlns="" id="{F805163C-4208-4EF2-A4BC-9554DE18179C}"/>
              </a:ext>
            </a:extLst>
          </p:cNvPr>
          <p:cNvSpPr>
            <a:spLocks noChangeArrowheads="1"/>
          </p:cNvSpPr>
          <p:nvPr/>
        </p:nvSpPr>
        <p:spPr bwMode="auto">
          <a:xfrm>
            <a:off x="0" y="951705"/>
            <a:ext cx="12192000" cy="523220"/>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dirty="0" smtClean="0">
                <a:solidFill>
                  <a:srgbClr val="00CC00"/>
                </a:solidFill>
                <a:latin typeface="Arial Narrow" panose="020B0606020202030204" pitchFamily="34" charset="0"/>
                <a:cs typeface="Arial" panose="020B0604020202020204" pitchFamily="34" charset="0"/>
              </a:rPr>
              <a:t>Du</a:t>
            </a:r>
            <a:r>
              <a:rPr lang="sr-Latn-RS" sz="1400" b="1" dirty="0" smtClean="0">
                <a:solidFill>
                  <a:srgbClr val="00CC00"/>
                </a:solidFill>
                <a:latin typeface="Arial Narrow" panose="020B0606020202030204" pitchFamily="34" charset="0"/>
                <a:cs typeface="Arial" panose="020B0604020202020204" pitchFamily="34" charset="0"/>
              </a:rPr>
              <a:t>š</a:t>
            </a:r>
            <a:r>
              <a:rPr lang="en-US" sz="1400" b="1" dirty="0" smtClean="0">
                <a:solidFill>
                  <a:srgbClr val="00CC00"/>
                </a:solidFill>
                <a:latin typeface="Arial Narrow" panose="020B0606020202030204" pitchFamily="34" charset="0"/>
                <a:cs typeface="Arial" panose="020B0604020202020204" pitchFamily="34" charset="0"/>
              </a:rPr>
              <a:t>an Tripkovi</a:t>
            </a:r>
            <a:r>
              <a:rPr lang="sr-Latn-RS" sz="1400" b="1" dirty="0" smtClean="0">
                <a:solidFill>
                  <a:srgbClr val="00CC00"/>
                </a:solidFill>
                <a:latin typeface="Arial Narrow" panose="020B0606020202030204" pitchFamily="34" charset="0"/>
                <a:cs typeface="Arial" panose="020B0604020202020204" pitchFamily="34" charset="0"/>
              </a:rPr>
              <a:t>ć</a:t>
            </a:r>
            <a:r>
              <a:rPr lang="en-US" sz="1400" b="1" dirty="0" smtClean="0">
                <a:solidFill>
                  <a:srgbClr val="00CC00"/>
                </a:solidFill>
                <a:latin typeface="Arial Narrow" panose="020B0606020202030204" pitchFamily="34" charset="0"/>
                <a:cs typeface="Arial" panose="020B0604020202020204" pitchFamily="34" charset="0"/>
              </a:rPr>
              <a:t>, </a:t>
            </a:r>
            <a:r>
              <a:rPr lang="en-US" sz="1400" b="1" dirty="0">
                <a:solidFill>
                  <a:srgbClr val="00CC00"/>
                </a:solidFill>
                <a:latin typeface="Arial Narrow" panose="020B0606020202030204" pitchFamily="34" charset="0"/>
                <a:cs typeface="Arial" panose="020B0604020202020204" pitchFamily="34" charset="0"/>
              </a:rPr>
              <a:t>Sanja </a:t>
            </a:r>
            <a:r>
              <a:rPr lang="en-US" sz="1400" b="1" dirty="0" smtClean="0">
                <a:solidFill>
                  <a:srgbClr val="00CC00"/>
                </a:solidFill>
                <a:latin typeface="Arial Narrow" panose="020B0606020202030204" pitchFamily="34" charset="0"/>
                <a:cs typeface="Arial" panose="020B0604020202020204" pitchFamily="34" charset="0"/>
              </a:rPr>
              <a:t>Stevanovi</a:t>
            </a:r>
            <a:r>
              <a:rPr lang="sr-Latn-RS" sz="1400" b="1" dirty="0" smtClean="0">
                <a:solidFill>
                  <a:srgbClr val="00CC00"/>
                </a:solidFill>
                <a:latin typeface="Arial Narrow" panose="020B0606020202030204" pitchFamily="34" charset="0"/>
                <a:cs typeface="Arial" panose="020B0604020202020204" pitchFamily="34" charset="0"/>
              </a:rPr>
              <a:t>ć</a:t>
            </a:r>
            <a:r>
              <a:rPr lang="en-US" sz="1400" b="1" dirty="0" smtClean="0">
                <a:solidFill>
                  <a:srgbClr val="00CC00"/>
                </a:solidFill>
                <a:latin typeface="Arial Narrow" panose="020B0606020202030204" pitchFamily="34" charset="0"/>
                <a:cs typeface="Arial" panose="020B0604020202020204" pitchFamily="34" charset="0"/>
              </a:rPr>
              <a:t>, </a:t>
            </a:r>
            <a:r>
              <a:rPr lang="en-US" sz="1400" b="1" dirty="0">
                <a:solidFill>
                  <a:srgbClr val="00CC00"/>
                </a:solidFill>
                <a:latin typeface="Arial Narrow" panose="020B0606020202030204" pitchFamily="34" charset="0"/>
                <a:cs typeface="Arial" panose="020B0604020202020204" pitchFamily="34" charset="0"/>
              </a:rPr>
              <a:t>Dragana </a:t>
            </a:r>
            <a:r>
              <a:rPr lang="en-US" sz="1400" b="1" dirty="0" smtClean="0">
                <a:solidFill>
                  <a:srgbClr val="00CC00"/>
                </a:solidFill>
                <a:latin typeface="Arial Narrow" panose="020B0606020202030204" pitchFamily="34" charset="0"/>
                <a:cs typeface="Arial" panose="020B0604020202020204" pitchFamily="34" charset="0"/>
              </a:rPr>
              <a:t>Milo</a:t>
            </a:r>
            <a:r>
              <a:rPr lang="sr-Latn-RS" sz="1400" b="1" dirty="0" smtClean="0">
                <a:solidFill>
                  <a:srgbClr val="00CC00"/>
                </a:solidFill>
                <a:latin typeface="Arial Narrow" panose="020B0606020202030204" pitchFamily="34" charset="0"/>
                <a:cs typeface="Arial" panose="020B0604020202020204" pitchFamily="34" charset="0"/>
              </a:rPr>
              <a:t>š</a:t>
            </a:r>
            <a:r>
              <a:rPr lang="en-US" sz="1400" b="1" dirty="0" err="1" smtClean="0">
                <a:solidFill>
                  <a:srgbClr val="00CC00"/>
                </a:solidFill>
                <a:latin typeface="Arial Narrow" panose="020B0606020202030204" pitchFamily="34" charset="0"/>
                <a:cs typeface="Arial" panose="020B0604020202020204" pitchFamily="34" charset="0"/>
              </a:rPr>
              <a:t>evi</a:t>
            </a:r>
            <a:r>
              <a:rPr lang="sr-Latn-RS" sz="1400" b="1" dirty="0" smtClean="0">
                <a:solidFill>
                  <a:srgbClr val="00CC00"/>
                </a:solidFill>
                <a:latin typeface="Arial Narrow" panose="020B0606020202030204" pitchFamily="34" charset="0"/>
                <a:cs typeface="Arial" panose="020B0604020202020204" pitchFamily="34" charset="0"/>
              </a:rPr>
              <a:t>ć</a:t>
            </a:r>
            <a:endParaRPr lang="en-US" sz="1400" dirty="0">
              <a:solidFill>
                <a:srgbClr val="00CC00"/>
              </a:solidFill>
              <a:latin typeface="Arial Narrow" panose="020B0606020202030204" pitchFamily="34" charset="0"/>
              <a:cs typeface="Arial" panose="020B0604020202020204" pitchFamily="34" charset="0"/>
            </a:endParaRPr>
          </a:p>
          <a:p>
            <a:pPr algn="ctr"/>
            <a:r>
              <a:rPr lang="en-US" sz="1400" dirty="0">
                <a:solidFill>
                  <a:srgbClr val="00CC00"/>
                </a:solidFill>
                <a:latin typeface="Arial Narrow" panose="020B0606020202030204" pitchFamily="34" charset="0"/>
                <a:cs typeface="Arial" panose="020B0604020202020204" pitchFamily="34" charset="0"/>
              </a:rPr>
              <a:t>University of Belgrade - Institute of Chemistry, Technology and </a:t>
            </a:r>
            <a:r>
              <a:rPr lang="en-US" sz="1400" dirty="0" smtClean="0">
                <a:solidFill>
                  <a:srgbClr val="00CC00"/>
                </a:solidFill>
                <a:latin typeface="Arial Narrow" panose="020B0606020202030204" pitchFamily="34" charset="0"/>
                <a:cs typeface="Arial" panose="020B0604020202020204" pitchFamily="34" charset="0"/>
              </a:rPr>
              <a:t>Metallurgy,</a:t>
            </a:r>
            <a:r>
              <a:rPr lang="sr-Latn-RS" sz="1400" dirty="0" smtClean="0">
                <a:solidFill>
                  <a:srgbClr val="00CC00"/>
                </a:solidFill>
                <a:latin typeface="Arial Narrow" panose="020B0606020202030204" pitchFamily="34" charset="0"/>
                <a:cs typeface="Arial" panose="020B0604020202020204" pitchFamily="34" charset="0"/>
              </a:rPr>
              <a:t> </a:t>
            </a:r>
            <a:r>
              <a:rPr lang="en-US" sz="1400" dirty="0" smtClean="0">
                <a:solidFill>
                  <a:srgbClr val="00CC00"/>
                </a:solidFill>
                <a:latin typeface="Arial Narrow" panose="020B0606020202030204" pitchFamily="34" charset="0"/>
                <a:cs typeface="Arial" panose="020B0604020202020204" pitchFamily="34" charset="0"/>
              </a:rPr>
              <a:t>National </a:t>
            </a:r>
            <a:r>
              <a:rPr lang="en-US" sz="1400" dirty="0">
                <a:solidFill>
                  <a:srgbClr val="00CC00"/>
                </a:solidFill>
                <a:latin typeface="Arial Narrow" panose="020B0606020202030204" pitchFamily="34" charset="0"/>
                <a:cs typeface="Arial" panose="020B0604020202020204" pitchFamily="34" charset="0"/>
              </a:rPr>
              <a:t>Institute of the Republic of </a:t>
            </a:r>
            <a:r>
              <a:rPr lang="en-US" sz="1400" dirty="0" smtClean="0">
                <a:solidFill>
                  <a:srgbClr val="00CC00"/>
                </a:solidFill>
                <a:latin typeface="Arial Narrow" panose="020B0606020202030204" pitchFamily="34" charset="0"/>
                <a:cs typeface="Arial" panose="020B0604020202020204" pitchFamily="34" charset="0"/>
              </a:rPr>
              <a:t>Serbia</a:t>
            </a:r>
            <a:r>
              <a:rPr lang="sr-Latn-RS" sz="1400" dirty="0" smtClean="0">
                <a:solidFill>
                  <a:srgbClr val="00CC00"/>
                </a:solidFill>
                <a:latin typeface="Arial Narrow" panose="020B0606020202030204" pitchFamily="34" charset="0"/>
                <a:cs typeface="Arial" panose="020B0604020202020204" pitchFamily="34" charset="0"/>
              </a:rPr>
              <a:t>, </a:t>
            </a:r>
            <a:r>
              <a:rPr lang="en-US" sz="1400" dirty="0" smtClean="0">
                <a:solidFill>
                  <a:srgbClr val="00CC00"/>
                </a:solidFill>
                <a:latin typeface="Arial Narrow" panose="020B0606020202030204" pitchFamily="34" charset="0"/>
                <a:cs typeface="Arial" panose="020B0604020202020204" pitchFamily="34" charset="0"/>
              </a:rPr>
              <a:t>Belgrade, Serbia, dusan@ihtm.bg.ac.rs</a:t>
            </a:r>
            <a:endParaRPr lang="en-US" sz="1400" dirty="0">
              <a:solidFill>
                <a:srgbClr val="00CC00"/>
              </a:solidFill>
              <a:latin typeface="Arial Narrow" panose="020B0606020202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xmlns="" id="{0D301CB3-52B0-EFE7-7AFA-FDA4F20AA2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720" y="266683"/>
            <a:ext cx="864245" cy="927582"/>
          </a:xfrm>
          <a:prstGeom prst="rect">
            <a:avLst/>
          </a:prstGeom>
        </p:spPr>
      </p:pic>
      <p:sp>
        <p:nvSpPr>
          <p:cNvPr id="28" name="Rectangle: Rounded Corners 27">
            <a:extLst>
              <a:ext uri="{FF2B5EF4-FFF2-40B4-BE49-F238E27FC236}">
                <a16:creationId xmlns:a16="http://schemas.microsoft.com/office/drawing/2014/main" xmlns="" id="{8101C326-06AB-78CA-A216-7D9AF8F2C16E}"/>
              </a:ext>
            </a:extLst>
          </p:cNvPr>
          <p:cNvSpPr/>
          <p:nvPr/>
        </p:nvSpPr>
        <p:spPr>
          <a:xfrm>
            <a:off x="11558741" y="87812"/>
            <a:ext cx="565851"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mc:AlternateContent xmlns:mc="http://schemas.openxmlformats.org/markup-compatibility/2006">
        <mc:Choice xmlns="" xmlns:pslz="http://schemas.microsoft.com/office/powerpoint/2016/slidezoom" Requires="pslz">
          <p:graphicFrame>
            <p:nvGraphicFramePr>
              <p:cNvPr id="40" name="Slide Zoom 39">
                <a:extLst>
                  <a:ext uri="{FF2B5EF4-FFF2-40B4-BE49-F238E27FC236}">
                    <a16:creationId xmlns:a16="http://schemas.microsoft.com/office/drawing/2014/main" id="{87303067-685B-2FAF-B480-F2354A046FD5}"/>
                  </a:ext>
                </a:extLst>
              </p:cNvPr>
              <p:cNvGraphicFramePr>
                <a:graphicFrameLocks noChangeAspect="1"/>
              </p:cNvGraphicFramePr>
              <p:nvPr>
                <p:extLst>
                  <p:ext uri="{D42A27DB-BD31-4B8C-83A1-F6EECF244321}">
                    <p14:modId xmlns:p14="http://schemas.microsoft.com/office/powerpoint/2010/main" val="2861459687"/>
                  </p:ext>
                </p:extLst>
              </p:nvPr>
            </p:nvGraphicFramePr>
            <p:xfrm>
              <a:off x="1925319" y="1543642"/>
              <a:ext cx="4196081" cy="2566593"/>
            </p:xfrm>
            <a:graphic>
              <a:graphicData uri="http://schemas.microsoft.com/office/powerpoint/2016/slidezoom">
                <pslz:sldZm>
                  <pslz:sldZmObj sldId="289" cId="3882071417">
                    <pslz:zmPr id="{EFAEB726-D5F6-4857-A45F-2CDF2E5C3BCA}" returnToParent="0" transitionDur="1000">
                      <p166:blipFill xmlns:p166="http://schemas.microsoft.com/office/powerpoint/2016/6/main">
                        <a:blip r:embed="rId3"/>
                        <a:stretch>
                          <a:fillRect/>
                        </a:stretch>
                      </p166:blipFill>
                      <p166:spPr xmlns:p166="http://schemas.microsoft.com/office/powerpoint/2016/6/main">
                        <a:xfrm>
                          <a:off x="0" y="0"/>
                          <a:ext cx="4196081" cy="2566593"/>
                        </a:xfrm>
                        <a:prstGeom prst="rect">
                          <a:avLst/>
                        </a:prstGeom>
                        <a:ln w="3175">
                          <a:solidFill>
                            <a:prstClr val="ltGray"/>
                          </a:solidFill>
                        </a:ln>
                      </p166:spPr>
                    </pslz:zmPr>
                  </pslz:sldZmObj>
                </pslz:sldZm>
              </a:graphicData>
            </a:graphic>
          </p:graphicFrame>
        </mc:Choice>
        <mc:Fallback>
          <p:pic>
            <p:nvPicPr>
              <p:cNvPr id="40" name="Slide Zoom 39">
                <a:hlinkClick r:id="rId4" action="ppaction://hlinksldjump"/>
                <a:extLst>
                  <a:ext uri="{FF2B5EF4-FFF2-40B4-BE49-F238E27FC236}">
                    <a16:creationId xmlns:a16="http://schemas.microsoft.com/office/drawing/2014/main" xmlns="" id="{87303067-685B-2FAF-B480-F2354A046FD5}"/>
                  </a:ext>
                </a:extLst>
              </p:cNvPr>
              <p:cNvPicPr>
                <a:picLocks noGrp="1" noRot="1" noChangeAspect="1" noMove="1" noResize="1" noEditPoints="1" noAdjustHandles="1" noChangeArrowheads="1" noChangeShapeType="1"/>
              </p:cNvPicPr>
              <p:nvPr/>
            </p:nvPicPr>
            <p:blipFill>
              <a:blip r:embed="rId5"/>
              <a:stretch>
                <a:fillRect/>
              </a:stretch>
            </p:blipFill>
            <p:spPr>
              <a:xfrm>
                <a:off x="1925322" y="1543646"/>
                <a:ext cx="4196081" cy="2566593"/>
              </a:xfrm>
              <a:prstGeom prst="rect">
                <a:avLst/>
              </a:prstGeom>
              <a:ln w="3175">
                <a:solidFill>
                  <a:prstClr val="ltGray"/>
                </a:solidFill>
              </a:ln>
            </p:spPr>
          </p:pic>
        </mc:Fallback>
      </mc:AlternateContent>
      <mc:AlternateContent xmlns:mc="http://schemas.openxmlformats.org/markup-compatibility/2006">
        <mc:Choice xmlns="" xmlns:pslz="http://schemas.microsoft.com/office/powerpoint/2016/slidezoom" Requires="pslz">
          <p:graphicFrame>
            <p:nvGraphicFramePr>
              <p:cNvPr id="44" name="Slide Zoom 43">
                <a:extLst>
                  <a:ext uri="{FF2B5EF4-FFF2-40B4-BE49-F238E27FC236}">
                    <a16:creationId xmlns:a16="http://schemas.microsoft.com/office/drawing/2014/main" id="{4751F1C8-5F54-9BB8-D928-DF025BF83D1B}"/>
                  </a:ext>
                </a:extLst>
              </p:cNvPr>
              <p:cNvGraphicFramePr>
                <a:graphicFrameLocks noChangeAspect="1"/>
              </p:cNvGraphicFramePr>
              <p:nvPr>
                <p:extLst>
                  <p:ext uri="{D42A27DB-BD31-4B8C-83A1-F6EECF244321}">
                    <p14:modId xmlns:p14="http://schemas.microsoft.com/office/powerpoint/2010/main" val="2375025148"/>
                  </p:ext>
                </p:extLst>
              </p:nvPr>
            </p:nvGraphicFramePr>
            <p:xfrm>
              <a:off x="6410961" y="1557374"/>
              <a:ext cx="4196081" cy="2566592"/>
            </p:xfrm>
            <a:graphic>
              <a:graphicData uri="http://schemas.microsoft.com/office/powerpoint/2016/slidezoom">
                <pslz:sldZm>
                  <pslz:sldZmObj sldId="290" cId="3234179505">
                    <pslz:zmPr id="{761436FE-D293-4227-99A3-50F896C1A346}" returnToParent="0" transitionDur="1000">
                      <p166:blipFill xmlns:p166="http://schemas.microsoft.com/office/powerpoint/2016/6/main">
                        <a:blip r:embed="rId6"/>
                        <a:stretch>
                          <a:fillRect/>
                        </a:stretch>
                      </p166:blipFill>
                      <p166:spPr xmlns:p166="http://schemas.microsoft.com/office/powerpoint/2016/6/main">
                        <a:xfrm>
                          <a:off x="0" y="0"/>
                          <a:ext cx="4196081" cy="2566592"/>
                        </a:xfrm>
                        <a:prstGeom prst="rect">
                          <a:avLst/>
                        </a:prstGeom>
                        <a:ln w="3175">
                          <a:solidFill>
                            <a:prstClr val="ltGray"/>
                          </a:solidFill>
                        </a:ln>
                      </p166:spPr>
                    </pslz:zmPr>
                  </pslz:sldZmObj>
                </pslz:sldZm>
              </a:graphicData>
            </a:graphic>
          </p:graphicFrame>
        </mc:Choice>
        <mc:Fallback>
          <p:pic>
            <p:nvPicPr>
              <p:cNvPr id="44" name="Slide Zoom 43">
                <a:hlinkClick r:id="rId7" action="ppaction://hlinksldjump"/>
                <a:extLst>
                  <a:ext uri="{FF2B5EF4-FFF2-40B4-BE49-F238E27FC236}">
                    <a16:creationId xmlns:a16="http://schemas.microsoft.com/office/drawing/2014/main" xmlns="" id="{4751F1C8-5F54-9BB8-D928-DF025BF83D1B}"/>
                  </a:ext>
                </a:extLst>
              </p:cNvPr>
              <p:cNvPicPr>
                <a:picLocks noGrp="1" noRot="1" noChangeAspect="1" noMove="1" noResize="1" noEditPoints="1" noAdjustHandles="1" noChangeArrowheads="1" noChangeShapeType="1"/>
              </p:cNvPicPr>
              <p:nvPr/>
            </p:nvPicPr>
            <p:blipFill>
              <a:blip r:embed="rId8"/>
              <a:stretch>
                <a:fillRect/>
              </a:stretch>
            </p:blipFill>
            <p:spPr>
              <a:xfrm>
                <a:off x="6410964" y="1557374"/>
                <a:ext cx="4196081" cy="2566592"/>
              </a:xfrm>
              <a:prstGeom prst="rect">
                <a:avLst/>
              </a:prstGeom>
              <a:ln w="3175">
                <a:solidFill>
                  <a:prstClr val="ltGray"/>
                </a:solidFill>
              </a:ln>
            </p:spPr>
          </p:pic>
        </mc:Fallback>
      </mc:AlternateContent>
      <mc:AlternateContent xmlns:mc="http://schemas.openxmlformats.org/markup-compatibility/2006">
        <mc:Choice xmlns="" xmlns:pslz="http://schemas.microsoft.com/office/powerpoint/2016/slidezoom" Requires="pslz">
          <p:graphicFrame>
            <p:nvGraphicFramePr>
              <p:cNvPr id="46" name="Slide Zoom 45">
                <a:extLst>
                  <a:ext uri="{FF2B5EF4-FFF2-40B4-BE49-F238E27FC236}">
                    <a16:creationId xmlns:a16="http://schemas.microsoft.com/office/drawing/2014/main" id="{CA227813-9B45-3F7D-2B2A-B4C6A8C2A081}"/>
                  </a:ext>
                </a:extLst>
              </p:cNvPr>
              <p:cNvGraphicFramePr>
                <a:graphicFrameLocks noChangeAspect="1"/>
              </p:cNvGraphicFramePr>
              <p:nvPr>
                <p:extLst>
                  <p:ext uri="{D42A27DB-BD31-4B8C-83A1-F6EECF244321}">
                    <p14:modId xmlns:p14="http://schemas.microsoft.com/office/powerpoint/2010/main" val="725758956"/>
                  </p:ext>
                </p:extLst>
              </p:nvPr>
            </p:nvGraphicFramePr>
            <p:xfrm>
              <a:off x="1939599" y="4236043"/>
              <a:ext cx="4181801" cy="2566591"/>
            </p:xfrm>
            <a:graphic>
              <a:graphicData uri="http://schemas.microsoft.com/office/powerpoint/2016/slidezoom">
                <pslz:sldZm>
                  <pslz:sldZmObj sldId="291" cId="1291298690">
                    <pslz:zmPr id="{85EE4F21-B3C6-4BF8-A7B1-FDBBE89999E8}" returnToParent="0" transitionDur="1000">
                      <p166:blipFill xmlns:p166="http://schemas.microsoft.com/office/powerpoint/2016/6/main">
                        <a:blip r:embed="rId9"/>
                        <a:stretch>
                          <a:fillRect/>
                        </a:stretch>
                      </p166:blipFill>
                      <p166:spPr xmlns:p166="http://schemas.microsoft.com/office/powerpoint/2016/6/main">
                        <a:xfrm>
                          <a:off x="0" y="0"/>
                          <a:ext cx="4181801" cy="2566591"/>
                        </a:xfrm>
                        <a:prstGeom prst="rect">
                          <a:avLst/>
                        </a:prstGeom>
                        <a:ln w="3175">
                          <a:solidFill>
                            <a:prstClr val="ltGray"/>
                          </a:solidFill>
                        </a:ln>
                      </p166:spPr>
                    </pslz:zmPr>
                  </pslz:sldZmObj>
                </pslz:sldZm>
              </a:graphicData>
            </a:graphic>
          </p:graphicFrame>
        </mc:Choice>
        <mc:Fallback>
          <p:pic>
            <p:nvPicPr>
              <p:cNvPr id="46" name="Slide Zoom 45">
                <a:hlinkClick r:id="rId10" action="ppaction://hlinksldjump"/>
                <a:extLst>
                  <a:ext uri="{FF2B5EF4-FFF2-40B4-BE49-F238E27FC236}">
                    <a16:creationId xmlns:a16="http://schemas.microsoft.com/office/drawing/2014/main" xmlns="" id="{CA227813-9B45-3F7D-2B2A-B4C6A8C2A081}"/>
                  </a:ext>
                </a:extLst>
              </p:cNvPr>
              <p:cNvPicPr>
                <a:picLocks noGrp="1" noRot="1" noChangeAspect="1" noMove="1" noResize="1" noEditPoints="1" noAdjustHandles="1" noChangeArrowheads="1" noChangeShapeType="1"/>
              </p:cNvPicPr>
              <p:nvPr/>
            </p:nvPicPr>
            <p:blipFill>
              <a:blip r:embed="rId11"/>
              <a:stretch>
                <a:fillRect/>
              </a:stretch>
            </p:blipFill>
            <p:spPr>
              <a:xfrm>
                <a:off x="1939602" y="4236047"/>
                <a:ext cx="4181801" cy="2566591"/>
              </a:xfrm>
              <a:prstGeom prst="rect">
                <a:avLst/>
              </a:prstGeom>
              <a:ln w="3175">
                <a:solidFill>
                  <a:prstClr val="ltGray"/>
                </a:solidFill>
              </a:ln>
            </p:spPr>
          </p:pic>
        </mc:Fallback>
      </mc:AlternateContent>
      <mc:AlternateContent xmlns:mc="http://schemas.openxmlformats.org/markup-compatibility/2006">
        <mc:Choice xmlns="" xmlns:pslz="http://schemas.microsoft.com/office/powerpoint/2016/slidezoom" Requires="pslz">
          <p:graphicFrame>
            <p:nvGraphicFramePr>
              <p:cNvPr id="48" name="Slide Zoom 47">
                <a:extLst>
                  <a:ext uri="{FF2B5EF4-FFF2-40B4-BE49-F238E27FC236}">
                    <a16:creationId xmlns:a16="http://schemas.microsoft.com/office/drawing/2014/main" id="{AE3981C1-ED72-7A48-D57F-4104B91463D8}"/>
                  </a:ext>
                </a:extLst>
              </p:cNvPr>
              <p:cNvGraphicFramePr>
                <a:graphicFrameLocks noChangeAspect="1"/>
              </p:cNvGraphicFramePr>
              <p:nvPr>
                <p:extLst>
                  <p:ext uri="{D42A27DB-BD31-4B8C-83A1-F6EECF244321}">
                    <p14:modId xmlns:p14="http://schemas.microsoft.com/office/powerpoint/2010/main" val="3734127994"/>
                  </p:ext>
                </p:extLst>
              </p:nvPr>
            </p:nvGraphicFramePr>
            <p:xfrm>
              <a:off x="6410961" y="4199729"/>
              <a:ext cx="4196081" cy="2552862"/>
            </p:xfrm>
            <a:graphic>
              <a:graphicData uri="http://schemas.microsoft.com/office/powerpoint/2016/slidezoom">
                <pslz:sldZm>
                  <pslz:sldZmObj sldId="292" cId="1890793623">
                    <pslz:zmPr id="{FA31A952-E933-4967-A7D1-DFDE7CDF1E04}" returnToParent="0" transitionDur="1000">
                      <p166:blipFill xmlns:p166="http://schemas.microsoft.com/office/powerpoint/2016/6/main">
                        <a:blip r:embed="rId12"/>
                        <a:stretch>
                          <a:fillRect/>
                        </a:stretch>
                      </p166:blipFill>
                      <p166:spPr xmlns:p166="http://schemas.microsoft.com/office/powerpoint/2016/6/main">
                        <a:xfrm>
                          <a:off x="0" y="0"/>
                          <a:ext cx="4196081" cy="2552862"/>
                        </a:xfrm>
                        <a:prstGeom prst="rect">
                          <a:avLst/>
                        </a:prstGeom>
                        <a:ln w="3175">
                          <a:solidFill>
                            <a:prstClr val="ltGray"/>
                          </a:solidFill>
                        </a:ln>
                      </p166:spPr>
                    </pslz:zmPr>
                  </pslz:sldZmObj>
                </pslz:sldZm>
              </a:graphicData>
            </a:graphic>
          </p:graphicFrame>
        </mc:Choice>
        <mc:Fallback>
          <p:pic>
            <p:nvPicPr>
              <p:cNvPr id="48" name="Slide Zoom 47">
                <a:hlinkClick r:id="rId13" action="ppaction://hlinksldjump"/>
                <a:extLst>
                  <a:ext uri="{FF2B5EF4-FFF2-40B4-BE49-F238E27FC236}">
                    <a16:creationId xmlns:a16="http://schemas.microsoft.com/office/drawing/2014/main" xmlns="" id="{AE3981C1-ED72-7A48-D57F-4104B91463D8}"/>
                  </a:ext>
                </a:extLst>
              </p:cNvPr>
              <p:cNvPicPr>
                <a:picLocks noGrp="1" noRot="1" noChangeAspect="1" noMove="1" noResize="1" noEditPoints="1" noAdjustHandles="1" noChangeArrowheads="1" noChangeShapeType="1"/>
              </p:cNvPicPr>
              <p:nvPr/>
            </p:nvPicPr>
            <p:blipFill>
              <a:blip r:embed="rId14"/>
              <a:stretch>
                <a:fillRect/>
              </a:stretch>
            </p:blipFill>
            <p:spPr>
              <a:xfrm>
                <a:off x="6410964" y="4199729"/>
                <a:ext cx="4196081" cy="2552862"/>
              </a:xfrm>
              <a:prstGeom prst="rect">
                <a:avLst/>
              </a:prstGeom>
              <a:ln w="3175">
                <a:solidFill>
                  <a:prstClr val="ltGray"/>
                </a:solidFill>
              </a:ln>
            </p:spPr>
          </p:pic>
        </mc:Fallback>
      </mc:AlternateContent>
      <p:pic>
        <p:nvPicPr>
          <p:cNvPr id="4098"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76285" y="1968500"/>
            <a:ext cx="2865437" cy="196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925322" y="1921698"/>
            <a:ext cx="4135118" cy="2062103"/>
          </a:xfrm>
          <a:prstGeom prst="rect">
            <a:avLst/>
          </a:prstGeom>
        </p:spPr>
        <p:txBody>
          <a:bodyPr wrap="square">
            <a:spAutoFit/>
          </a:bodyPr>
          <a:lstStyle/>
          <a:p>
            <a:pPr marL="285750" lvl="0" indent="-285750" algn="just">
              <a:buFont typeface="Arial" pitchFamily="34" charset="0"/>
              <a:buChar char="•"/>
            </a:pPr>
            <a:r>
              <a:rPr lang="en-US" sz="1600" dirty="0">
                <a:solidFill>
                  <a:prstClr val="black"/>
                </a:solidFill>
                <a:latin typeface="Arial Narrow" panose="020B0606020202030204" pitchFamily="34" charset="0"/>
              </a:rPr>
              <a:t>To develop new materials that can be used in electrochemical systems for energy conversion</a:t>
            </a:r>
          </a:p>
          <a:p>
            <a:pPr marL="285750" lvl="0" indent="-285750" algn="just">
              <a:buFont typeface="Arial" pitchFamily="34" charset="0"/>
              <a:buChar char="•"/>
            </a:pPr>
            <a:r>
              <a:rPr lang="en-US" sz="1600" dirty="0">
                <a:solidFill>
                  <a:prstClr val="black"/>
                </a:solidFill>
                <a:latin typeface="Arial Narrow" panose="020B0606020202030204" pitchFamily="34" charset="0"/>
              </a:rPr>
              <a:t>The goal is to design an advanced electrocatalyst for formic acid oxidation with a minimal amount of precious metal used</a:t>
            </a:r>
          </a:p>
          <a:p>
            <a:pPr marL="285750" lvl="0" indent="-285750" algn="just">
              <a:buFont typeface="Arial" pitchFamily="34" charset="0"/>
              <a:buChar char="•"/>
            </a:pPr>
            <a:r>
              <a:rPr lang="en-US" sz="1600" dirty="0">
                <a:solidFill>
                  <a:prstClr val="black"/>
                </a:solidFill>
                <a:latin typeface="Arial Narrow" panose="020B0606020202030204" pitchFamily="34" charset="0"/>
              </a:rPr>
              <a:t>Focus is on utilization of </a:t>
            </a:r>
            <a:r>
              <a:rPr lang="en-US" sz="1600" dirty="0" err="1">
                <a:solidFill>
                  <a:prstClr val="black"/>
                </a:solidFill>
                <a:latin typeface="Arial Narrow" panose="020B0606020202030204" pitchFamily="34" charset="0"/>
              </a:rPr>
              <a:t>Pt</a:t>
            </a:r>
            <a:r>
              <a:rPr lang="en-US" sz="1600" dirty="0">
                <a:solidFill>
                  <a:prstClr val="black"/>
                </a:solidFill>
                <a:latin typeface="Arial Narrow" panose="020B0606020202030204" pitchFamily="34" charset="0"/>
              </a:rPr>
              <a:t> and </a:t>
            </a:r>
            <a:r>
              <a:rPr lang="en-US" sz="1600" dirty="0" err="1">
                <a:solidFill>
                  <a:prstClr val="black"/>
                </a:solidFill>
                <a:latin typeface="Arial Narrow" panose="020B0606020202030204" pitchFamily="34" charset="0"/>
              </a:rPr>
              <a:t>Ir</a:t>
            </a:r>
            <a:r>
              <a:rPr lang="en-US" sz="1600" dirty="0">
                <a:solidFill>
                  <a:prstClr val="black"/>
                </a:solidFill>
                <a:latin typeface="Arial Narrow" panose="020B0606020202030204" pitchFamily="34" charset="0"/>
              </a:rPr>
              <a:t> </a:t>
            </a:r>
            <a:r>
              <a:rPr lang="en-US" sz="1600" dirty="0" smtClean="0">
                <a:solidFill>
                  <a:prstClr val="black"/>
                </a:solidFill>
                <a:latin typeface="Arial Narrow" panose="020B0606020202030204" pitchFamily="34" charset="0"/>
              </a:rPr>
              <a:t>over </a:t>
            </a:r>
            <a:r>
              <a:rPr lang="en-US" sz="1600" dirty="0">
                <a:solidFill>
                  <a:prstClr val="black"/>
                </a:solidFill>
                <a:latin typeface="Arial Narrow" panose="020B0606020202030204" pitchFamily="34" charset="0"/>
              </a:rPr>
              <a:t>Ni support and additional thermal treatment to increase activity and stability of the </a:t>
            </a:r>
            <a:r>
              <a:rPr lang="en-US" sz="1600" dirty="0" smtClean="0">
                <a:solidFill>
                  <a:prstClr val="black"/>
                </a:solidFill>
                <a:latin typeface="Arial Narrow" panose="020B0606020202030204" pitchFamily="34" charset="0"/>
              </a:rPr>
              <a:t>final catalyst</a:t>
            </a:r>
            <a:endParaRPr lang="en-US" sz="1600" dirty="0">
              <a:solidFill>
                <a:prstClr val="black"/>
              </a:solidFill>
              <a:latin typeface="Arial Narrow" panose="020B0606020202030204" pitchFamily="34" charset="0"/>
            </a:endParaRPr>
          </a:p>
        </p:txBody>
      </p:sp>
      <p:pic>
        <p:nvPicPr>
          <p:cNvPr id="4099" name="Picture 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96966" y="4540685"/>
            <a:ext cx="3267071" cy="2211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6489862" y="4540685"/>
            <a:ext cx="4117183" cy="2031325"/>
          </a:xfrm>
          <a:prstGeom prst="rect">
            <a:avLst/>
          </a:prstGeom>
        </p:spPr>
        <p:txBody>
          <a:bodyPr wrap="square">
            <a:spAutoFit/>
          </a:bodyPr>
          <a:lstStyle/>
          <a:p>
            <a:r>
              <a:rPr lang="en-US" dirty="0"/>
              <a:t>Catalysts obtained using this approach, in addition to being very active and stable, contain extremely small amounts of precious metal, thereby lowering the overall cost and bringing fuel cell technology closer to full </a:t>
            </a:r>
            <a:r>
              <a:rPr lang="en-US" dirty="0" smtClean="0"/>
              <a:t>commercialization.</a:t>
            </a:r>
            <a:endParaRPr lang="en-US" dirty="0">
              <a:highlight>
                <a:srgbClr val="FFFF00"/>
              </a:highlight>
              <a:latin typeface="Arial Narrow" panose="020B0606020202030204" pitchFamily="34" charset="0"/>
            </a:endParaRPr>
          </a:p>
        </p:txBody>
      </p:sp>
    </p:spTree>
    <p:extLst>
      <p:ext uri="{BB962C8B-B14F-4D97-AF65-F5344CB8AC3E}">
        <p14:creationId xmlns:p14="http://schemas.microsoft.com/office/powerpoint/2010/main" val="3355045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p:cNvGrpSpPr/>
        <p:nvPr/>
      </p:nvGrpSpPr>
      <p:grpSpPr>
        <a:xfrm>
          <a:off x="0" y="0"/>
          <a:ext cx="0" cy="0"/>
          <a:chOff x="0" y="0"/>
          <a:chExt cx="0" cy="0"/>
        </a:xfrm>
      </p:grpSpPr>
      <p:sp>
        <p:nvSpPr>
          <p:cNvPr id="8" name="AutoShape 10">
            <a:extLst>
              <a:ext uri="{FF2B5EF4-FFF2-40B4-BE49-F238E27FC236}">
                <a16:creationId xmlns:a16="http://schemas.microsoft.com/office/drawing/2014/main" xmlns="" id="{0C8B024E-2240-CE77-5AF1-F952B8C049E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2" name="Rectangle 1"/>
          <p:cNvSpPr/>
          <p:nvPr/>
        </p:nvSpPr>
        <p:spPr>
          <a:xfrm>
            <a:off x="457200" y="1166843"/>
            <a:ext cx="11468100" cy="4801314"/>
          </a:xfrm>
          <a:prstGeom prst="rect">
            <a:avLst/>
          </a:prstGeom>
        </p:spPr>
        <p:txBody>
          <a:bodyPr wrap="square">
            <a:spAutoFit/>
          </a:bodyPr>
          <a:lstStyle/>
          <a:p>
            <a:r>
              <a:rPr lang="en-US" dirty="0"/>
              <a:t>Pollution from fossil fuels resulting from industrialization, urbanization and technological progress greatly affects the environment and human health. Thus, the main challenge confronting both the scientific community and humanity is to reduce reliance on fossil fuels by shifting energy production and consumption to renewable energy sources. </a:t>
            </a:r>
            <a:endParaRPr lang="en-US" dirty="0" smtClean="0"/>
          </a:p>
          <a:p>
            <a:endParaRPr lang="en-US" dirty="0"/>
          </a:p>
          <a:p>
            <a:endParaRPr lang="en-US" dirty="0" smtClean="0"/>
          </a:p>
          <a:p>
            <a:pPr marL="285750" indent="-285750" algn="just">
              <a:buFont typeface="Arial" pitchFamily="34" charset="0"/>
              <a:buChar char="•"/>
            </a:pPr>
            <a:r>
              <a:rPr lang="en-US" dirty="0">
                <a:latin typeface="Arial Narrow" panose="020B0606020202030204" pitchFamily="34" charset="0"/>
              </a:rPr>
              <a:t>To develop new materials that can be used in electrochemical systems for energy </a:t>
            </a:r>
            <a:r>
              <a:rPr lang="en-US" dirty="0" smtClean="0">
                <a:latin typeface="Arial Narrow" panose="020B0606020202030204" pitchFamily="34" charset="0"/>
              </a:rPr>
              <a:t>conversion</a:t>
            </a:r>
            <a:endParaRPr lang="sr-Latn-RS" dirty="0" smtClean="0">
              <a:latin typeface="Arial Narrow" panose="020B0606020202030204" pitchFamily="34" charset="0"/>
            </a:endParaRPr>
          </a:p>
          <a:p>
            <a:pPr algn="just"/>
            <a:endParaRPr lang="en-US" dirty="0">
              <a:latin typeface="Arial Narrow" panose="020B0606020202030204" pitchFamily="34" charset="0"/>
            </a:endParaRPr>
          </a:p>
          <a:p>
            <a:pPr marL="285750" indent="-285750" algn="just">
              <a:buFont typeface="Arial" pitchFamily="34" charset="0"/>
              <a:buChar char="•"/>
            </a:pPr>
            <a:r>
              <a:rPr lang="en-US" dirty="0">
                <a:latin typeface="Arial Narrow" panose="020B0606020202030204" pitchFamily="34" charset="0"/>
              </a:rPr>
              <a:t>The goal is to design an advanced electrocatalyst for formic acid oxidation with a minimal amount of precious metal </a:t>
            </a:r>
            <a:r>
              <a:rPr lang="en-US" dirty="0" smtClean="0">
                <a:latin typeface="Arial Narrow" panose="020B0606020202030204" pitchFamily="34" charset="0"/>
              </a:rPr>
              <a:t>used</a:t>
            </a:r>
            <a:endParaRPr lang="sr-Latn-RS" dirty="0" smtClean="0">
              <a:latin typeface="Arial Narrow" panose="020B0606020202030204" pitchFamily="34" charset="0"/>
            </a:endParaRPr>
          </a:p>
          <a:p>
            <a:pPr algn="just"/>
            <a:endParaRPr lang="en-US" dirty="0">
              <a:latin typeface="Arial Narrow" panose="020B0606020202030204" pitchFamily="34" charset="0"/>
            </a:endParaRPr>
          </a:p>
          <a:p>
            <a:pPr marL="285750" indent="-285750" algn="just">
              <a:buFont typeface="Arial" pitchFamily="34" charset="0"/>
              <a:buChar char="•"/>
            </a:pPr>
            <a:r>
              <a:rPr lang="en-US" dirty="0">
                <a:latin typeface="Arial Narrow" panose="020B0606020202030204" pitchFamily="34" charset="0"/>
              </a:rPr>
              <a:t>Focus is on utilization of </a:t>
            </a:r>
            <a:r>
              <a:rPr lang="en-US" dirty="0" err="1">
                <a:latin typeface="Arial Narrow" panose="020B0606020202030204" pitchFamily="34" charset="0"/>
              </a:rPr>
              <a:t>Pt</a:t>
            </a:r>
            <a:r>
              <a:rPr lang="en-US" dirty="0">
                <a:latin typeface="Arial Narrow" panose="020B0606020202030204" pitchFamily="34" charset="0"/>
              </a:rPr>
              <a:t> and </a:t>
            </a:r>
            <a:r>
              <a:rPr lang="en-US" dirty="0" err="1">
                <a:latin typeface="Arial Narrow" panose="020B0606020202030204" pitchFamily="34" charset="0"/>
              </a:rPr>
              <a:t>Ir</a:t>
            </a:r>
            <a:r>
              <a:rPr lang="en-US" dirty="0">
                <a:latin typeface="Arial Narrow" panose="020B0606020202030204" pitchFamily="34" charset="0"/>
              </a:rPr>
              <a:t> </a:t>
            </a:r>
            <a:r>
              <a:rPr lang="en-US" dirty="0" smtClean="0">
                <a:latin typeface="Arial Narrow" panose="020B0606020202030204" pitchFamily="34" charset="0"/>
              </a:rPr>
              <a:t>over </a:t>
            </a:r>
            <a:r>
              <a:rPr lang="en-US" dirty="0">
                <a:latin typeface="Arial Narrow" panose="020B0606020202030204" pitchFamily="34" charset="0"/>
              </a:rPr>
              <a:t>Ni support and additional thermal treatment to increase activity and stability of </a:t>
            </a:r>
            <a:r>
              <a:rPr lang="en-US" dirty="0" smtClean="0">
                <a:latin typeface="Arial Narrow" panose="020B0606020202030204" pitchFamily="34" charset="0"/>
              </a:rPr>
              <a:t>the final </a:t>
            </a:r>
            <a:r>
              <a:rPr lang="en-US" dirty="0">
                <a:latin typeface="Arial Narrow" panose="020B0606020202030204" pitchFamily="34" charset="0"/>
              </a:rPr>
              <a:t>catalyst</a:t>
            </a:r>
          </a:p>
          <a:p>
            <a:pPr algn="just"/>
            <a:endParaRPr lang="en-US" dirty="0">
              <a:latin typeface="Arial Narrow" panose="020B0606020202030204" pitchFamily="34" charset="0"/>
            </a:endParaRPr>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3882071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9F8E4"/>
        </a:solidFill>
        <a:effectLst/>
      </p:bgPr>
    </p:bg>
    <p:spTree>
      <p:nvGrpSpPr>
        <p:cNvPr id="1" name="">
          <a:extLst>
            <a:ext uri="{FF2B5EF4-FFF2-40B4-BE49-F238E27FC236}">
              <a16:creationId xmlns:a16="http://schemas.microsoft.com/office/drawing/2014/main" xmlns="" id="{B7CC7725-AC27-8C8C-4B2D-F55F25E8CC20}"/>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xmlns="" id="{A7DB3B32-3372-14B3-3F0E-883B493B0F58}"/>
              </a:ext>
            </a:extLst>
          </p:cNvPr>
          <p:cNvSpPr>
            <a:spLocks noChangeArrowheads="1"/>
          </p:cNvSpPr>
          <p:nvPr/>
        </p:nvSpPr>
        <p:spPr bwMode="auto">
          <a:xfrm>
            <a:off x="67644" y="198627"/>
            <a:ext cx="12056712" cy="476726"/>
          </a:xfrm>
          <a:prstGeom prst="roundRect">
            <a:avLst>
              <a:gd name="adj" fmla="val 16667"/>
            </a:avLst>
          </a:prstGeom>
          <a:solidFill>
            <a:srgbClr val="33CC33"/>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a:t>
            </a:r>
          </a:p>
        </p:txBody>
      </p:sp>
      <p:grpSp>
        <p:nvGrpSpPr>
          <p:cNvPr id="4" name="Group 3"/>
          <p:cNvGrpSpPr/>
          <p:nvPr/>
        </p:nvGrpSpPr>
        <p:grpSpPr>
          <a:xfrm>
            <a:off x="1638686" y="751553"/>
            <a:ext cx="8604088" cy="5978199"/>
            <a:chOff x="1638686" y="751553"/>
            <a:chExt cx="8604088" cy="5978199"/>
          </a:xfrm>
        </p:grpSpPr>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8686" y="831587"/>
              <a:ext cx="8604087" cy="5898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9705976" y="751553"/>
              <a:ext cx="536798" cy="9153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Rectangle 4"/>
            <p:cNvSpPr/>
            <p:nvPr/>
          </p:nvSpPr>
          <p:spPr>
            <a:xfrm>
              <a:off x="9934575" y="5814430"/>
              <a:ext cx="308199" cy="9153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Tree>
    <p:extLst>
      <p:ext uri="{BB962C8B-B14F-4D97-AF65-F5344CB8AC3E}">
        <p14:creationId xmlns:p14="http://schemas.microsoft.com/office/powerpoint/2010/main" val="3234179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E7"/>
        </a:solidFill>
        <a:effectLst/>
      </p:bgPr>
    </p:bg>
    <p:spTree>
      <p:nvGrpSpPr>
        <p:cNvPr id="1" name="">
          <a:extLst>
            <a:ext uri="{FF2B5EF4-FFF2-40B4-BE49-F238E27FC236}">
              <a16:creationId xmlns:a16="http://schemas.microsoft.com/office/drawing/2014/main" xmlns=""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xmlns="" id="{DF4043DD-F7BE-828E-B46D-08E22FFF75BC}"/>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grpSp>
        <p:nvGrpSpPr>
          <p:cNvPr id="10" name="Group 9"/>
          <p:cNvGrpSpPr/>
          <p:nvPr/>
        </p:nvGrpSpPr>
        <p:grpSpPr>
          <a:xfrm>
            <a:off x="1960562" y="517216"/>
            <a:ext cx="8270875" cy="2912426"/>
            <a:chOff x="381000" y="-9524"/>
            <a:chExt cx="8270875" cy="2912426"/>
          </a:xfrm>
        </p:grpSpPr>
        <p:pic>
          <p:nvPicPr>
            <p:cNvPr id="11" name="Picture 2" descr="C:\Users\Dusan\Desktop\ohrid 2026\ni-pt-ir-asprep-4.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04800"/>
              <a:ext cx="2533650" cy="258699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Object 11"/>
            <p:cNvGraphicFramePr>
              <a:graphicFrameLocks noChangeAspect="1"/>
            </p:cNvGraphicFramePr>
            <p:nvPr>
              <p:extLst>
                <p:ext uri="{D42A27DB-BD31-4B8C-83A1-F6EECF244321}">
                  <p14:modId xmlns:p14="http://schemas.microsoft.com/office/powerpoint/2010/main" val="1717044434"/>
                </p:ext>
              </p:extLst>
            </p:nvPr>
          </p:nvGraphicFramePr>
          <p:xfrm>
            <a:off x="456369" y="555179"/>
            <a:ext cx="2382912" cy="2052288"/>
          </p:xfrm>
          <a:graphic>
            <a:graphicData uri="http://schemas.openxmlformats.org/presentationml/2006/ole">
              <mc:AlternateContent xmlns:mc="http://schemas.openxmlformats.org/markup-compatibility/2006">
                <mc:Choice xmlns:v="urn:schemas-microsoft-com:vml" Requires="v">
                  <p:oleObj spid="_x0000_s3230" r:id="rId4" imgW="3404160" imgH="2931840" progId="">
                    <p:embed/>
                  </p:oleObj>
                </mc:Choice>
                <mc:Fallback>
                  <p:oleObj r:id="rId4" imgW="3404160" imgH="2931840" progId="">
                    <p:embed/>
                    <p:pic>
                      <p:nvPicPr>
                        <p:cNvPr id="0" name=""/>
                        <p:cNvPicPr/>
                        <p:nvPr/>
                      </p:nvPicPr>
                      <p:blipFill>
                        <a:blip r:embed="rId5"/>
                        <a:stretch>
                          <a:fillRect/>
                        </a:stretch>
                      </p:blipFill>
                      <p:spPr>
                        <a:xfrm>
                          <a:off x="456369" y="555179"/>
                          <a:ext cx="2382912" cy="2052288"/>
                        </a:xfrm>
                        <a:prstGeom prst="rect">
                          <a:avLst/>
                        </a:prstGeom>
                      </p:spPr>
                    </p:pic>
                  </p:oleObj>
                </mc:Fallback>
              </mc:AlternateContent>
            </a:graphicData>
          </a:graphic>
        </p:graphicFrame>
        <p:sp>
          <p:nvSpPr>
            <p:cNvPr id="13" name="TextBox 12"/>
            <p:cNvSpPr txBox="1"/>
            <p:nvPr/>
          </p:nvSpPr>
          <p:spPr>
            <a:xfrm>
              <a:off x="1219200" y="2341957"/>
              <a:ext cx="1295400"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smtClean="0">
                  <a:ln>
                    <a:noFill/>
                  </a:ln>
                  <a:solidFill>
                    <a:sysClr val="window" lastClr="FFFFFF"/>
                  </a:solidFill>
                  <a:effectLst/>
                  <a:uLnTx/>
                  <a:uFillTx/>
                </a:rPr>
                <a:t>E [V </a:t>
              </a:r>
              <a:r>
                <a:rPr kumimoji="0" lang="en-US" sz="800" b="0" i="0" u="none" strike="noStrike" kern="0" cap="none" spc="0" normalizeH="0" baseline="0" noProof="0" dirty="0" err="1" smtClean="0">
                  <a:ln>
                    <a:noFill/>
                  </a:ln>
                  <a:solidFill>
                    <a:sysClr val="window" lastClr="FFFFFF"/>
                  </a:solidFill>
                  <a:effectLst/>
                  <a:uLnTx/>
                  <a:uFillTx/>
                </a:rPr>
                <a:t>vs</a:t>
              </a:r>
              <a:r>
                <a:rPr kumimoji="0" lang="en-US" sz="800" b="0" i="0" u="none" strike="noStrike" kern="0" cap="none" spc="0" normalizeH="0" baseline="0" noProof="0" dirty="0" smtClean="0">
                  <a:ln>
                    <a:noFill/>
                  </a:ln>
                  <a:solidFill>
                    <a:sysClr val="window" lastClr="FFFFFF"/>
                  </a:solidFill>
                  <a:effectLst/>
                  <a:uLnTx/>
                  <a:uFillTx/>
                </a:rPr>
                <a:t> SCE]</a:t>
              </a:r>
              <a:endParaRPr kumimoji="0" lang="en-US" sz="800" b="0" i="0" u="none" strike="noStrike" kern="0" cap="none" spc="0" normalizeH="0" baseline="0" noProof="0" dirty="0">
                <a:ln>
                  <a:noFill/>
                </a:ln>
                <a:solidFill>
                  <a:sysClr val="window" lastClr="FFFFFF"/>
                </a:solidFill>
                <a:effectLst/>
                <a:uLnTx/>
                <a:uFillTx/>
              </a:endParaRPr>
            </a:p>
          </p:txBody>
        </p:sp>
        <p:sp>
          <p:nvSpPr>
            <p:cNvPr id="14" name="TextBox 13"/>
            <p:cNvSpPr txBox="1"/>
            <p:nvPr/>
          </p:nvSpPr>
          <p:spPr>
            <a:xfrm rot="16200000">
              <a:off x="-545067" y="934165"/>
              <a:ext cx="2133600"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smtClean="0">
                  <a:ln>
                    <a:noFill/>
                  </a:ln>
                  <a:solidFill>
                    <a:sysClr val="window" lastClr="FFFFFF"/>
                  </a:solidFill>
                  <a:effectLst/>
                  <a:uLnTx/>
                  <a:uFillTx/>
                </a:rPr>
                <a:t>Current density [mA/cm2</a:t>
              </a:r>
              <a:r>
                <a:rPr kumimoji="0" lang="en-US" sz="1000" b="0" i="0" u="none" strike="noStrike" kern="0" cap="none" spc="0" normalizeH="0" baseline="0" noProof="0" dirty="0" smtClean="0">
                  <a:ln>
                    <a:noFill/>
                  </a:ln>
                  <a:solidFill>
                    <a:sysClr val="windowText" lastClr="000000"/>
                  </a:solidFill>
                  <a:effectLst/>
                  <a:uLnTx/>
                  <a:uFillTx/>
                </a:rPr>
                <a:t>]</a:t>
              </a:r>
              <a:endParaRPr kumimoji="0" lang="en-US" sz="1000" b="0" i="0" u="none" strike="noStrike" kern="0" cap="none" spc="0" normalizeH="0" baseline="0" noProof="0" dirty="0">
                <a:ln>
                  <a:noFill/>
                </a:ln>
                <a:solidFill>
                  <a:sysClr val="windowText" lastClr="000000"/>
                </a:solidFill>
                <a:effectLst/>
                <a:uLnTx/>
                <a:uFillTx/>
              </a:endParaRPr>
            </a:p>
          </p:txBody>
        </p:sp>
        <p:pic>
          <p:nvPicPr>
            <p:cNvPr id="15" name="Picture 3" descr="C:\Users\Dusan\Desktop\ohrid 2026\ni-pt-ir-ann150-4.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599" y="293687"/>
              <a:ext cx="2573655" cy="260921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Object 15"/>
            <p:cNvGraphicFramePr>
              <a:graphicFrameLocks noChangeAspect="1"/>
            </p:cNvGraphicFramePr>
            <p:nvPr>
              <p:extLst>
                <p:ext uri="{D42A27DB-BD31-4B8C-83A1-F6EECF244321}">
                  <p14:modId xmlns:p14="http://schemas.microsoft.com/office/powerpoint/2010/main" val="3545429730"/>
                </p:ext>
              </p:extLst>
            </p:nvPr>
          </p:nvGraphicFramePr>
          <p:xfrm>
            <a:off x="3276599" y="572150"/>
            <a:ext cx="2497824" cy="2052288"/>
          </p:xfrm>
          <a:graphic>
            <a:graphicData uri="http://schemas.openxmlformats.org/presentationml/2006/ole">
              <mc:AlternateContent xmlns:mc="http://schemas.openxmlformats.org/markup-compatibility/2006">
                <mc:Choice xmlns:v="urn:schemas-microsoft-com:vml" Requires="v">
                  <p:oleObj spid="_x0000_s3231" r:id="rId7" imgW="3568320" imgH="2931840" progId="">
                    <p:embed/>
                  </p:oleObj>
                </mc:Choice>
                <mc:Fallback>
                  <p:oleObj r:id="rId7" imgW="3568320" imgH="2931840" progId="">
                    <p:embed/>
                    <p:pic>
                      <p:nvPicPr>
                        <p:cNvPr id="0" name=""/>
                        <p:cNvPicPr/>
                        <p:nvPr/>
                      </p:nvPicPr>
                      <p:blipFill>
                        <a:blip r:embed="rId8"/>
                        <a:stretch>
                          <a:fillRect/>
                        </a:stretch>
                      </p:blipFill>
                      <p:spPr>
                        <a:xfrm>
                          <a:off x="3276599" y="572150"/>
                          <a:ext cx="2497824" cy="2052288"/>
                        </a:xfrm>
                        <a:prstGeom prst="rect">
                          <a:avLst/>
                        </a:prstGeom>
                      </p:spPr>
                    </p:pic>
                  </p:oleObj>
                </mc:Fallback>
              </mc:AlternateContent>
            </a:graphicData>
          </a:graphic>
        </p:graphicFrame>
        <p:sp>
          <p:nvSpPr>
            <p:cNvPr id="17" name="TextBox 16"/>
            <p:cNvSpPr txBox="1"/>
            <p:nvPr/>
          </p:nvSpPr>
          <p:spPr>
            <a:xfrm>
              <a:off x="4114800" y="2370771"/>
              <a:ext cx="1295400"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smtClean="0">
                  <a:ln>
                    <a:noFill/>
                  </a:ln>
                  <a:solidFill>
                    <a:sysClr val="window" lastClr="FFFFFF"/>
                  </a:solidFill>
                  <a:effectLst/>
                  <a:uLnTx/>
                  <a:uFillTx/>
                </a:rPr>
                <a:t>E [V </a:t>
              </a:r>
              <a:r>
                <a:rPr kumimoji="0" lang="en-US" sz="800" b="0" i="0" u="none" strike="noStrike" kern="0" cap="none" spc="0" normalizeH="0" baseline="0" noProof="0" dirty="0" err="1" smtClean="0">
                  <a:ln>
                    <a:noFill/>
                  </a:ln>
                  <a:solidFill>
                    <a:sysClr val="window" lastClr="FFFFFF"/>
                  </a:solidFill>
                  <a:effectLst/>
                  <a:uLnTx/>
                  <a:uFillTx/>
                </a:rPr>
                <a:t>vs</a:t>
              </a:r>
              <a:r>
                <a:rPr kumimoji="0" lang="en-US" sz="800" b="0" i="0" u="none" strike="noStrike" kern="0" cap="none" spc="0" normalizeH="0" baseline="0" noProof="0" dirty="0" smtClean="0">
                  <a:ln>
                    <a:noFill/>
                  </a:ln>
                  <a:solidFill>
                    <a:sysClr val="window" lastClr="FFFFFF"/>
                  </a:solidFill>
                  <a:effectLst/>
                  <a:uLnTx/>
                  <a:uFillTx/>
                </a:rPr>
                <a:t> SCE]</a:t>
              </a:r>
              <a:endParaRPr kumimoji="0" lang="en-US" sz="800" b="0" i="0" u="none" strike="noStrike" kern="0" cap="none" spc="0" normalizeH="0" baseline="0" noProof="0" dirty="0">
                <a:ln>
                  <a:noFill/>
                </a:ln>
                <a:solidFill>
                  <a:sysClr val="window" lastClr="FFFFFF"/>
                </a:solidFill>
                <a:effectLst/>
                <a:uLnTx/>
                <a:uFillTx/>
              </a:endParaRPr>
            </a:p>
          </p:txBody>
        </p:sp>
        <p:sp>
          <p:nvSpPr>
            <p:cNvPr id="18" name="TextBox 17"/>
            <p:cNvSpPr txBox="1"/>
            <p:nvPr/>
          </p:nvSpPr>
          <p:spPr>
            <a:xfrm rot="16200000">
              <a:off x="2339582" y="943689"/>
              <a:ext cx="2133600"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smtClean="0">
                  <a:ln>
                    <a:noFill/>
                  </a:ln>
                  <a:solidFill>
                    <a:sysClr val="window" lastClr="FFFFFF"/>
                  </a:solidFill>
                  <a:effectLst/>
                  <a:uLnTx/>
                  <a:uFillTx/>
                </a:rPr>
                <a:t>Current density [mA/cm2</a:t>
              </a:r>
              <a:r>
                <a:rPr kumimoji="0" lang="en-US" sz="1000" b="0" i="0" u="none" strike="noStrike" kern="0" cap="none" spc="0" normalizeH="0" baseline="0" noProof="0" dirty="0" smtClean="0">
                  <a:ln>
                    <a:noFill/>
                  </a:ln>
                  <a:solidFill>
                    <a:sysClr val="windowText" lastClr="000000"/>
                  </a:solidFill>
                  <a:effectLst/>
                  <a:uLnTx/>
                  <a:uFillTx/>
                </a:rPr>
                <a:t>]</a:t>
              </a:r>
              <a:endParaRPr kumimoji="0" lang="en-US" sz="1000" b="0" i="0" u="none" strike="noStrike" kern="0" cap="none" spc="0" normalizeH="0" baseline="0" noProof="0" dirty="0">
                <a:ln>
                  <a:noFill/>
                </a:ln>
                <a:solidFill>
                  <a:sysClr val="windowText" lastClr="000000"/>
                </a:solidFill>
                <a:effectLst/>
                <a:uLnTx/>
                <a:uFillTx/>
              </a:endParaRPr>
            </a:p>
          </p:txBody>
        </p:sp>
        <p:grpSp>
          <p:nvGrpSpPr>
            <p:cNvPr id="19" name="Group 18"/>
            <p:cNvGrpSpPr/>
            <p:nvPr/>
          </p:nvGrpSpPr>
          <p:grpSpPr>
            <a:xfrm>
              <a:off x="6096000" y="0"/>
              <a:ext cx="2555875" cy="2902902"/>
              <a:chOff x="6096000" y="0"/>
              <a:chExt cx="2555875" cy="2902902"/>
            </a:xfrm>
          </p:grpSpPr>
          <p:pic>
            <p:nvPicPr>
              <p:cNvPr id="23" name="Picture 4" descr="C:\Users\Dusan\Desktop\ohrid 2026\ni-pt-ir-ann300-4.t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307022"/>
                <a:ext cx="2555875" cy="259588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4" name="Object 23"/>
              <p:cNvGraphicFramePr>
                <a:graphicFrameLocks noChangeAspect="1"/>
              </p:cNvGraphicFramePr>
              <p:nvPr>
                <p:extLst>
                  <p:ext uri="{D42A27DB-BD31-4B8C-83A1-F6EECF244321}">
                    <p14:modId xmlns:p14="http://schemas.microsoft.com/office/powerpoint/2010/main" val="3212443118"/>
                  </p:ext>
                </p:extLst>
              </p:nvPr>
            </p:nvGraphicFramePr>
            <p:xfrm>
              <a:off x="6096000" y="578818"/>
              <a:ext cx="2497824" cy="2052288"/>
            </p:xfrm>
            <a:graphic>
              <a:graphicData uri="http://schemas.openxmlformats.org/presentationml/2006/ole">
                <mc:AlternateContent xmlns:mc="http://schemas.openxmlformats.org/markup-compatibility/2006">
                  <mc:Choice xmlns:v="urn:schemas-microsoft-com:vml" Requires="v">
                    <p:oleObj spid="_x0000_s3232" r:id="rId10" imgW="3568320" imgH="2931840" progId="">
                      <p:embed/>
                    </p:oleObj>
                  </mc:Choice>
                  <mc:Fallback>
                    <p:oleObj r:id="rId10" imgW="3568320" imgH="2931840" progId="">
                      <p:embed/>
                      <p:pic>
                        <p:nvPicPr>
                          <p:cNvPr id="0" name=""/>
                          <p:cNvPicPr/>
                          <p:nvPr/>
                        </p:nvPicPr>
                        <p:blipFill>
                          <a:blip r:embed="rId11"/>
                          <a:stretch>
                            <a:fillRect/>
                          </a:stretch>
                        </p:blipFill>
                        <p:spPr>
                          <a:xfrm>
                            <a:off x="6096000" y="578818"/>
                            <a:ext cx="2497824" cy="2052288"/>
                          </a:xfrm>
                          <a:prstGeom prst="rect">
                            <a:avLst/>
                          </a:prstGeom>
                        </p:spPr>
                      </p:pic>
                    </p:oleObj>
                  </mc:Fallback>
                </mc:AlternateContent>
              </a:graphicData>
            </a:graphic>
          </p:graphicFrame>
          <p:sp>
            <p:nvSpPr>
              <p:cNvPr id="25" name="TextBox 24"/>
              <p:cNvSpPr txBox="1"/>
              <p:nvPr/>
            </p:nvSpPr>
            <p:spPr>
              <a:xfrm>
                <a:off x="6934200" y="2370771"/>
                <a:ext cx="1295400"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smtClean="0">
                    <a:ln>
                      <a:noFill/>
                    </a:ln>
                    <a:solidFill>
                      <a:sysClr val="window" lastClr="FFFFFF"/>
                    </a:solidFill>
                    <a:effectLst/>
                    <a:uLnTx/>
                    <a:uFillTx/>
                  </a:rPr>
                  <a:t>E [V </a:t>
                </a:r>
                <a:r>
                  <a:rPr kumimoji="0" lang="en-US" sz="800" b="0" i="0" u="none" strike="noStrike" kern="0" cap="none" spc="0" normalizeH="0" baseline="0" noProof="0" dirty="0" err="1" smtClean="0">
                    <a:ln>
                      <a:noFill/>
                    </a:ln>
                    <a:solidFill>
                      <a:sysClr val="window" lastClr="FFFFFF"/>
                    </a:solidFill>
                    <a:effectLst/>
                    <a:uLnTx/>
                    <a:uFillTx/>
                  </a:rPr>
                  <a:t>vs</a:t>
                </a:r>
                <a:r>
                  <a:rPr kumimoji="0" lang="en-US" sz="800" b="0" i="0" u="none" strike="noStrike" kern="0" cap="none" spc="0" normalizeH="0" baseline="0" noProof="0" dirty="0" smtClean="0">
                    <a:ln>
                      <a:noFill/>
                    </a:ln>
                    <a:solidFill>
                      <a:sysClr val="window" lastClr="FFFFFF"/>
                    </a:solidFill>
                    <a:effectLst/>
                    <a:uLnTx/>
                    <a:uFillTx/>
                  </a:rPr>
                  <a:t> SCE]</a:t>
                </a:r>
                <a:endParaRPr kumimoji="0" lang="en-US" sz="800" b="0" i="0" u="none" strike="noStrike" kern="0" cap="none" spc="0" normalizeH="0" baseline="0" noProof="0" dirty="0">
                  <a:ln>
                    <a:noFill/>
                  </a:ln>
                  <a:solidFill>
                    <a:sysClr val="window" lastClr="FFFFFF"/>
                  </a:solidFill>
                  <a:effectLst/>
                  <a:uLnTx/>
                  <a:uFillTx/>
                </a:endParaRPr>
              </a:p>
            </p:txBody>
          </p:sp>
          <p:sp>
            <p:nvSpPr>
              <p:cNvPr id="26" name="TextBox 25"/>
              <p:cNvSpPr txBox="1"/>
              <p:nvPr/>
            </p:nvSpPr>
            <p:spPr>
              <a:xfrm rot="16200000">
                <a:off x="5152311" y="943689"/>
                <a:ext cx="2133600"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smtClean="0">
                    <a:ln>
                      <a:noFill/>
                    </a:ln>
                    <a:solidFill>
                      <a:sysClr val="window" lastClr="FFFFFF"/>
                    </a:solidFill>
                    <a:effectLst/>
                    <a:uLnTx/>
                    <a:uFillTx/>
                  </a:rPr>
                  <a:t>Current density [mA/cm2</a:t>
                </a:r>
                <a:r>
                  <a:rPr kumimoji="0" lang="en-US" sz="1000" b="0" i="0" u="none" strike="noStrike" kern="0" cap="none" spc="0" normalizeH="0" baseline="0" noProof="0" dirty="0" smtClean="0">
                    <a:ln>
                      <a:noFill/>
                    </a:ln>
                    <a:solidFill>
                      <a:sysClr val="windowText" lastClr="000000"/>
                    </a:solidFill>
                    <a:effectLst/>
                    <a:uLnTx/>
                    <a:uFillTx/>
                  </a:rPr>
                  <a:t>]</a:t>
                </a:r>
                <a:endParaRPr kumimoji="0" lang="en-US" sz="1000" b="0" i="0" u="none" strike="noStrike" kern="0" cap="none" spc="0" normalizeH="0" baseline="0" noProof="0" dirty="0">
                  <a:ln>
                    <a:noFill/>
                  </a:ln>
                  <a:solidFill>
                    <a:sysClr val="windowText" lastClr="000000"/>
                  </a:solidFill>
                  <a:effectLst/>
                  <a:uLnTx/>
                  <a:uFillTx/>
                </a:endParaRPr>
              </a:p>
            </p:txBody>
          </p:sp>
        </p:grpSp>
        <p:sp>
          <p:nvSpPr>
            <p:cNvPr id="20" name="TextBox 19"/>
            <p:cNvSpPr txBox="1"/>
            <p:nvPr/>
          </p:nvSpPr>
          <p:spPr>
            <a:xfrm>
              <a:off x="962025" y="432316"/>
              <a:ext cx="1449388"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 lastClr="FFFFFF"/>
                  </a:solidFill>
                  <a:effectLst/>
                  <a:uLnTx/>
                  <a:uFillTx/>
                </a:rPr>
                <a:t>As-prepared</a:t>
              </a:r>
              <a:endParaRPr kumimoji="0" lang="en-US" sz="1800" b="0" i="0" u="none" strike="noStrike" kern="0" cap="none" spc="0" normalizeH="0" baseline="0" noProof="0" dirty="0">
                <a:ln>
                  <a:noFill/>
                </a:ln>
                <a:solidFill>
                  <a:sysClr val="window" lastClr="FFFFFF"/>
                </a:solidFill>
                <a:effectLst/>
                <a:uLnTx/>
                <a:uFillTx/>
              </a:endParaRPr>
            </a:p>
          </p:txBody>
        </p:sp>
        <p:sp>
          <p:nvSpPr>
            <p:cNvPr id="21" name="TextBox 20"/>
            <p:cNvSpPr txBox="1"/>
            <p:nvPr/>
          </p:nvSpPr>
          <p:spPr>
            <a:xfrm>
              <a:off x="3877626" y="416957"/>
              <a:ext cx="137159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 lastClr="FFFFFF"/>
                  </a:solidFill>
                  <a:effectLst/>
                  <a:uLnTx/>
                  <a:uFillTx/>
                </a:rPr>
                <a:t>Ann 150 C</a:t>
              </a:r>
              <a:endParaRPr kumimoji="0" lang="en-US" sz="1800" b="0" i="0" u="none" strike="noStrike" kern="0" cap="none" spc="0" normalizeH="0" baseline="0" noProof="0" dirty="0">
                <a:ln>
                  <a:noFill/>
                </a:ln>
                <a:solidFill>
                  <a:sysClr val="window" lastClr="FFFFFF"/>
                </a:solidFill>
                <a:effectLst/>
                <a:uLnTx/>
                <a:uFillTx/>
              </a:endParaRPr>
            </a:p>
          </p:txBody>
        </p:sp>
        <p:sp>
          <p:nvSpPr>
            <p:cNvPr id="22" name="TextBox 21"/>
            <p:cNvSpPr txBox="1"/>
            <p:nvPr/>
          </p:nvSpPr>
          <p:spPr>
            <a:xfrm>
              <a:off x="6688137" y="384691"/>
              <a:ext cx="137159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 lastClr="FFFFFF"/>
                  </a:solidFill>
                  <a:effectLst/>
                  <a:uLnTx/>
                  <a:uFillTx/>
                </a:rPr>
                <a:t>Ann 300 C</a:t>
              </a:r>
              <a:endParaRPr kumimoji="0" lang="en-US" sz="1800" b="0" i="0" u="none" strike="noStrike" kern="0" cap="none" spc="0" normalizeH="0" baseline="0" noProof="0" dirty="0">
                <a:ln>
                  <a:noFill/>
                </a:ln>
                <a:solidFill>
                  <a:sysClr val="window" lastClr="FFFFFF"/>
                </a:solidFill>
                <a:effectLst/>
                <a:uLnTx/>
                <a:uFillTx/>
              </a:endParaRPr>
            </a:p>
          </p:txBody>
        </p:sp>
      </p:grpSp>
      <p:graphicFrame>
        <p:nvGraphicFramePr>
          <p:cNvPr id="27" name="Object 26"/>
          <p:cNvGraphicFramePr>
            <a:graphicFrameLocks noChangeAspect="1"/>
          </p:cNvGraphicFramePr>
          <p:nvPr>
            <p:extLst>
              <p:ext uri="{D42A27DB-BD31-4B8C-83A1-F6EECF244321}">
                <p14:modId xmlns:p14="http://schemas.microsoft.com/office/powerpoint/2010/main" val="3473454240"/>
              </p:ext>
            </p:extLst>
          </p:nvPr>
        </p:nvGraphicFramePr>
        <p:xfrm>
          <a:off x="4494212" y="3980855"/>
          <a:ext cx="2903040" cy="2477952"/>
        </p:xfrm>
        <a:graphic>
          <a:graphicData uri="http://schemas.openxmlformats.org/presentationml/2006/ole">
            <mc:AlternateContent xmlns:mc="http://schemas.openxmlformats.org/markup-compatibility/2006">
              <mc:Choice xmlns:v="urn:schemas-microsoft-com:vml" Requires="v">
                <p:oleObj spid="_x0000_s3233" r:id="rId12" imgW="3628800" imgH="3097440" progId="">
                  <p:embed/>
                </p:oleObj>
              </mc:Choice>
              <mc:Fallback>
                <p:oleObj r:id="rId12" imgW="3628800" imgH="3097440" progId="">
                  <p:embed/>
                  <p:pic>
                    <p:nvPicPr>
                      <p:cNvPr id="0" name=""/>
                      <p:cNvPicPr/>
                      <p:nvPr/>
                    </p:nvPicPr>
                    <p:blipFill>
                      <a:blip r:embed="rId13"/>
                      <a:stretch>
                        <a:fillRect/>
                      </a:stretch>
                    </p:blipFill>
                    <p:spPr>
                      <a:xfrm>
                        <a:off x="4494212" y="3980855"/>
                        <a:ext cx="2903040" cy="2477952"/>
                      </a:xfrm>
                      <a:prstGeom prst="rect">
                        <a:avLst/>
                      </a:prstGeom>
                    </p:spPr>
                  </p:pic>
                </p:oleObj>
              </mc:Fallback>
            </mc:AlternateContent>
          </a:graphicData>
        </a:graphic>
      </p:graphicFrame>
      <p:sp>
        <p:nvSpPr>
          <p:cNvPr id="28" name="TextBox 27"/>
          <p:cNvSpPr txBox="1"/>
          <p:nvPr/>
        </p:nvSpPr>
        <p:spPr>
          <a:xfrm>
            <a:off x="5513387" y="3533802"/>
            <a:ext cx="912496" cy="369332"/>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FF0000"/>
                </a:solidFill>
                <a:effectLst/>
                <a:uLnTx/>
                <a:uFillTx/>
                <a:latin typeface="Calibri"/>
                <a:ea typeface="+mn-ea"/>
                <a:cs typeface="+mn-cs"/>
              </a:rPr>
              <a:t>Activity</a:t>
            </a:r>
          </a:p>
        </p:txBody>
      </p:sp>
      <p:sp>
        <p:nvSpPr>
          <p:cNvPr id="29" name="TextBox 28"/>
          <p:cNvSpPr txBox="1"/>
          <p:nvPr/>
        </p:nvSpPr>
        <p:spPr>
          <a:xfrm>
            <a:off x="8448037" y="3524277"/>
            <a:ext cx="942025" cy="369332"/>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70C0"/>
                </a:solidFill>
                <a:effectLst/>
                <a:uLnTx/>
                <a:uFillTx/>
                <a:latin typeface="Calibri"/>
                <a:ea typeface="+mn-ea"/>
                <a:cs typeface="+mn-cs"/>
              </a:rPr>
              <a:t>Stability</a:t>
            </a:r>
          </a:p>
        </p:txBody>
      </p:sp>
      <p:sp>
        <p:nvSpPr>
          <p:cNvPr id="30" name="TextBox 29"/>
          <p:cNvSpPr txBox="1"/>
          <p:nvPr/>
        </p:nvSpPr>
        <p:spPr>
          <a:xfrm>
            <a:off x="2484437" y="3533802"/>
            <a:ext cx="1400175" cy="369332"/>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B050"/>
                </a:solidFill>
                <a:effectLst/>
                <a:uLnTx/>
                <a:uFillTx/>
                <a:latin typeface="Calibri"/>
                <a:ea typeface="+mn-ea"/>
                <a:cs typeface="+mn-cs"/>
              </a:rPr>
              <a:t>CO stripping</a:t>
            </a:r>
          </a:p>
        </p:txBody>
      </p:sp>
      <p:pic>
        <p:nvPicPr>
          <p:cNvPr id="31" name="Picture 1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437939" y="4265057"/>
            <a:ext cx="2914036" cy="2103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Object 1"/>
          <p:cNvGraphicFramePr>
            <a:graphicFrameLocks noChangeAspect="1"/>
          </p:cNvGraphicFramePr>
          <p:nvPr>
            <p:extLst>
              <p:ext uri="{D42A27DB-BD31-4B8C-83A1-F6EECF244321}">
                <p14:modId xmlns:p14="http://schemas.microsoft.com/office/powerpoint/2010/main" val="3908603271"/>
              </p:ext>
            </p:extLst>
          </p:nvPr>
        </p:nvGraphicFramePr>
        <p:xfrm>
          <a:off x="1571624" y="3941234"/>
          <a:ext cx="2941638" cy="2497137"/>
        </p:xfrm>
        <a:graphic>
          <a:graphicData uri="http://schemas.openxmlformats.org/presentationml/2006/ole">
            <mc:AlternateContent xmlns:mc="http://schemas.openxmlformats.org/markup-compatibility/2006">
              <mc:Choice xmlns:v="urn:schemas-microsoft-com:vml" Requires="v">
                <p:oleObj spid="_x0000_s3234" r:id="rId15" imgW="3677760" imgH="3120480" progId="">
                  <p:embed/>
                </p:oleObj>
              </mc:Choice>
              <mc:Fallback>
                <p:oleObj r:id="rId15" imgW="3677760" imgH="3120480" progId="">
                  <p:embed/>
                  <p:pic>
                    <p:nvPicPr>
                      <p:cNvPr id="0" name="Object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71624" y="3941234"/>
                        <a:ext cx="2941638"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291298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a:extLst>
            <a:ext uri="{FF2B5EF4-FFF2-40B4-BE49-F238E27FC236}">
              <a16:creationId xmlns:a16="http://schemas.microsoft.com/office/drawing/2014/main" xmlns=""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xmlns="" id="{36A7FFAE-660F-43B8-EC28-059AF3EF26C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2" name="Rectangle 1"/>
          <p:cNvSpPr/>
          <p:nvPr/>
        </p:nvSpPr>
        <p:spPr>
          <a:xfrm>
            <a:off x="361950" y="1471136"/>
            <a:ext cx="11630025" cy="1200329"/>
          </a:xfrm>
          <a:prstGeom prst="rect">
            <a:avLst/>
          </a:prstGeom>
        </p:spPr>
        <p:txBody>
          <a:bodyPr wrap="square">
            <a:spAutoFit/>
          </a:bodyPr>
          <a:lstStyle/>
          <a:p>
            <a:pPr marL="285750" indent="-285750">
              <a:buFont typeface="Arial" pitchFamily="34" charset="0"/>
              <a:buChar char="•"/>
            </a:pPr>
            <a:r>
              <a:rPr lang="en-US" dirty="0"/>
              <a:t>Catalysts obtained using this approach, in addition to being very active and stable, contain extremely small amounts of precious </a:t>
            </a:r>
            <a:r>
              <a:rPr lang="en-US" dirty="0" smtClean="0"/>
              <a:t>metal, </a:t>
            </a:r>
            <a:r>
              <a:rPr lang="en-US" dirty="0"/>
              <a:t>thereby lowering the overall cost and bringing fuel cell technology closer to full </a:t>
            </a:r>
            <a:r>
              <a:rPr lang="en-US" dirty="0" smtClean="0"/>
              <a:t>commercialization.</a:t>
            </a:r>
          </a:p>
          <a:p>
            <a:pPr marL="285750" indent="-285750">
              <a:buFont typeface="Arial" pitchFamily="34" charset="0"/>
              <a:buChar char="•"/>
            </a:pPr>
            <a:r>
              <a:rPr lang="en-US" dirty="0"/>
              <a:t>The addition of a third metal, specifically iridium, has made the catalysts more resistant to CO poisoning</a:t>
            </a:r>
            <a:endParaRPr lang="en-US" dirty="0" smtClean="0"/>
          </a:p>
        </p:txBody>
      </p:sp>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2.xml><?xml version="1.0" encoding="utf-8"?>
<ds:datastoreItem xmlns:ds="http://schemas.openxmlformats.org/officeDocument/2006/customXml" ds:itemID="{2BDCA87D-57B8-4510-9665-9E75299929F1}">
  <ds:schemaRefs>
    <ds:schemaRef ds:uri="c9b645eb-e6fe-4b35-9d45-bd7394162d21"/>
    <ds:schemaRef ds:uri="http://purl.org/dc/terms/"/>
    <ds:schemaRef ds:uri="http://schemas.microsoft.com/office/2006/metadata/properties"/>
    <ds:schemaRef ds:uri="http://purl.org/dc/dcmitype/"/>
    <ds:schemaRef ds:uri="http://www.w3.org/XML/1998/namespace"/>
    <ds:schemaRef ds:uri="98621ed1-ae24-4a21-b80a-89d572d87e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736</TotalTime>
  <Words>554</Words>
  <Application>Microsoft Office PowerPoint</Application>
  <PresentationFormat>Custom</PresentationFormat>
  <Paragraphs>57</Paragraphs>
  <Slides>6</Slides>
  <Notes>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0</vt:i4>
      </vt:variant>
      <vt:variant>
        <vt:lpstr>Slide Titles</vt:lpstr>
      </vt:variant>
      <vt:variant>
        <vt:i4>6</vt:i4>
      </vt:variant>
    </vt:vector>
  </HeadingPairs>
  <TitlesOfParts>
    <vt:vector size="12" baseType="lpstr">
      <vt:lpstr>Arial</vt:lpstr>
      <vt:lpstr>PF BeauSans Pro</vt:lpstr>
      <vt:lpstr>Arial Narrow</vt:lpstr>
      <vt:lpstr>Calibri</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Dusan</cp:lastModifiedBy>
  <cp:revision>82</cp:revision>
  <dcterms:created xsi:type="dcterms:W3CDTF">2025-07-07T08:04:39Z</dcterms:created>
  <dcterms:modified xsi:type="dcterms:W3CDTF">2026-09-17T10:40:18Z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