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9"/>
  </p:notesMasterIdLst>
  <p:sldIdLst>
    <p:sldId id="289" r:id="rId5"/>
    <p:sldId id="290" r:id="rId6"/>
    <p:sldId id="291" r:id="rId7"/>
    <p:sldId id="292" r:id="rId8"/>
  </p:sldIdLst>
  <p:sldSz cx="12192000" cy="6858000"/>
  <p:notesSz cx="6858000" cy="9144000"/>
  <p:embeddedFontLst>
    <p:embeddedFont>
      <p:font typeface="Calibri" panose="020F0502020204030204" pitchFamily="34" charset="0"/>
      <p:regular r:id="rId10"/>
      <p:bold r:id="rId11"/>
      <p:italic r:id="rId12"/>
      <p:boldItalic r:id="rId13"/>
    </p:embeddedFont>
    <p:embeddedFont>
      <p:font typeface="Arial Narrow" panose="020B0606020202030204" pitchFamily="34" charset="0"/>
      <p:regular r:id="rId14"/>
      <p:bold r:id="rId15"/>
      <p:italic r:id="rId16"/>
      <p:boldItalic r:id="rId17"/>
    </p:embeddedFont>
    <p:embeddedFont>
      <p:font typeface="PF BeauSans Pro" panose="02000800000000020004" charset="0"/>
      <p:bold r:id="rId18"/>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8E4"/>
    <a:srgbClr val="78206E"/>
    <a:srgbClr val="F8E4F6"/>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82" d="100"/>
          <a:sy n="82" d="100"/>
        </p:scale>
        <p:origin x="672"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ikola\Desktop\&#1087;&#1086;&#1076;&#1072;&#1090;&#1086;&#1094;&#1080;%20&#1053;&#104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dirty="0" smtClean="0"/>
              <a:t>Size</a:t>
            </a:r>
            <a:r>
              <a:rPr lang="en-US" sz="1400" b="1" baseline="0" dirty="0" smtClean="0"/>
              <a:t> of</a:t>
            </a:r>
            <a:r>
              <a:rPr lang="mk-MK" sz="1400" b="1" i="0" u="none" strike="noStrike" baseline="0" dirty="0" smtClean="0">
                <a:effectLst/>
              </a:rPr>
              <a:t> </a:t>
            </a:r>
            <a:r>
              <a:rPr lang="mk-MK" sz="1400" b="1" i="0" u="none" strike="noStrike" baseline="0" dirty="0">
                <a:effectLst/>
              </a:rPr>
              <a:t>О–</a:t>
            </a:r>
            <a:r>
              <a:rPr lang="en-US" sz="1400" b="1" i="0" u="none" strike="noStrike" baseline="0" dirty="0">
                <a:effectLst/>
              </a:rPr>
              <a:t>H ···Cl</a:t>
            </a:r>
            <a:r>
              <a:rPr lang="en-US" sz="1400" b="1" i="0" u="none" strike="noStrike" baseline="0" dirty="0" smtClean="0">
                <a:effectLst/>
              </a:rPr>
              <a:t>/° angle</a:t>
            </a:r>
            <a:r>
              <a:rPr lang="en-US" sz="1400" b="1" i="0" u="none" strike="noStrike" baseline="0" dirty="0" smtClean="0"/>
              <a:t> versus </a:t>
            </a:r>
            <a:r>
              <a:rPr lang="en-US" sz="1400" b="1" i="0" u="none" strike="noStrike" baseline="0" dirty="0" err="1" smtClean="0"/>
              <a:t>lenght</a:t>
            </a:r>
            <a:r>
              <a:rPr lang="en-US" sz="1400" b="1" i="0" u="none" strike="noStrike" baseline="0" dirty="0" smtClean="0"/>
              <a:t> of</a:t>
            </a:r>
            <a:r>
              <a:rPr lang="mk-MK" sz="1400" b="1" i="0" u="none" strike="noStrike" baseline="0" dirty="0" smtClean="0"/>
              <a:t> </a:t>
            </a:r>
            <a:r>
              <a:rPr lang="en-US" sz="1400" b="1" i="0" u="none" strike="noStrike" baseline="0" dirty="0">
                <a:effectLst/>
              </a:rPr>
              <a:t>H···Cl</a:t>
            </a:r>
            <a:r>
              <a:rPr lang="mk-MK" sz="1200" b="0" i="0" u="none" strike="noStrike" baseline="0" dirty="0"/>
              <a:t> </a:t>
            </a:r>
            <a:r>
              <a:rPr lang="mk-MK" sz="1200" dirty="0"/>
              <a:t>  </a:t>
            </a:r>
            <a:endParaRPr lang="en-US" sz="12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inear"/>
            <c:dispRSqr val="1"/>
            <c:dispEq val="1"/>
            <c:trendlineLbl>
              <c:layout>
                <c:manualLayout>
                  <c:x val="5.4184605133323141E-2"/>
                  <c:y val="-0.44744897012498946"/>
                </c:manualLayout>
              </c:layout>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sz="1100" b="1" baseline="0" dirty="0"/>
                      <a:t>y = -0,8422x + 357,78</a:t>
                    </a:r>
                    <a:br>
                      <a:rPr lang="en-US" sz="1100" b="1" baseline="0" dirty="0"/>
                    </a:br>
                    <a:r>
                      <a:rPr lang="en-US" sz="1100" b="1" baseline="0" dirty="0"/>
                      <a:t>R² = 0,7108</a:t>
                    </a:r>
                    <a:endParaRPr lang="en-US" sz="1100" b="1" dirty="0"/>
                  </a:p>
                </c:rich>
              </c:tx>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Sheet2!$R$19:$R$30</c:f>
              <c:numCache>
                <c:formatCode>General</c:formatCode>
                <c:ptCount val="12"/>
                <c:pt idx="0">
                  <c:v>225.3</c:v>
                </c:pt>
                <c:pt idx="1">
                  <c:v>222.8</c:v>
                </c:pt>
                <c:pt idx="2">
                  <c:v>216.8</c:v>
                </c:pt>
                <c:pt idx="3">
                  <c:v>225.9</c:v>
                </c:pt>
                <c:pt idx="4" formatCode="0.0">
                  <c:v>225</c:v>
                </c:pt>
                <c:pt idx="5">
                  <c:v>224.2</c:v>
                </c:pt>
                <c:pt idx="6">
                  <c:v>248.3</c:v>
                </c:pt>
                <c:pt idx="7">
                  <c:v>220.6</c:v>
                </c:pt>
                <c:pt idx="8">
                  <c:v>228.6</c:v>
                </c:pt>
                <c:pt idx="9">
                  <c:v>226.5</c:v>
                </c:pt>
                <c:pt idx="10">
                  <c:v>232.9</c:v>
                </c:pt>
                <c:pt idx="11">
                  <c:v>216.5</c:v>
                </c:pt>
              </c:numCache>
            </c:numRef>
          </c:xVal>
          <c:yVal>
            <c:numRef>
              <c:f>Sheet2!$S$19:$S$30</c:f>
              <c:numCache>
                <c:formatCode>General</c:formatCode>
                <c:ptCount val="12"/>
                <c:pt idx="0">
                  <c:v>165</c:v>
                </c:pt>
                <c:pt idx="1">
                  <c:v>170.4</c:v>
                </c:pt>
                <c:pt idx="2">
                  <c:v>167.4</c:v>
                </c:pt>
                <c:pt idx="3">
                  <c:v>169.94</c:v>
                </c:pt>
                <c:pt idx="4">
                  <c:v>171.3</c:v>
                </c:pt>
                <c:pt idx="5">
                  <c:v>179.1</c:v>
                </c:pt>
                <c:pt idx="6">
                  <c:v>145.80000000000001</c:v>
                </c:pt>
                <c:pt idx="7">
                  <c:v>174.6</c:v>
                </c:pt>
                <c:pt idx="8">
                  <c:v>162.6</c:v>
                </c:pt>
                <c:pt idx="9">
                  <c:v>165</c:v>
                </c:pt>
                <c:pt idx="10">
                  <c:v>163.6</c:v>
                </c:pt>
                <c:pt idx="11">
                  <c:v>173.26</c:v>
                </c:pt>
              </c:numCache>
            </c:numRef>
          </c:yVal>
          <c:smooth val="0"/>
          <c:extLst>
            <c:ext xmlns:c16="http://schemas.microsoft.com/office/drawing/2014/chart" uri="{C3380CC4-5D6E-409C-BE32-E72D297353CC}">
              <c16:uniqueId val="{00000000-CB58-47AD-B33D-99FBC1736565}"/>
            </c:ext>
          </c:extLst>
        </c:ser>
        <c:dLbls>
          <c:showLegendKey val="0"/>
          <c:showVal val="0"/>
          <c:showCatName val="0"/>
          <c:showSerName val="0"/>
          <c:showPercent val="0"/>
          <c:showBubbleSize val="0"/>
        </c:dLbls>
        <c:axId val="1928736576"/>
        <c:axId val="1928722432"/>
      </c:scatterChart>
      <c:valAx>
        <c:axId val="1928736576"/>
        <c:scaling>
          <c:orientation val="minMax"/>
          <c:min val="21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mk-MK" baseline="0" dirty="0" smtClean="0"/>
                  <a:t> </a:t>
                </a:r>
                <a:r>
                  <a:rPr lang="en-US" sz="1100" b="1" i="0" u="none" strike="noStrike" baseline="0" dirty="0">
                    <a:effectLst/>
                  </a:rPr>
                  <a:t>H···Cl</a:t>
                </a:r>
                <a:r>
                  <a:rPr lang="mk-MK" sz="1100" b="1" i="0" u="none" strike="noStrike" baseline="0" dirty="0">
                    <a:effectLst/>
                  </a:rPr>
                  <a:t> </a:t>
                </a:r>
                <a:r>
                  <a:rPr lang="en-US" sz="1100" b="1" i="0" u="none" strike="noStrike" baseline="0" dirty="0" smtClean="0">
                    <a:effectLst/>
                  </a:rPr>
                  <a:t>bond length in pm</a:t>
                </a:r>
                <a:endParaRPr lang="en-US" b="1"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8722432"/>
        <c:crosses val="autoZero"/>
        <c:crossBetween val="midCat"/>
      </c:valAx>
      <c:valAx>
        <c:axId val="1928722432"/>
        <c:scaling>
          <c:orientation val="minMax"/>
          <c:max val="180"/>
          <c:min val="14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100" b="1" i="0" u="none" strike="noStrike" baseline="0" dirty="0" smtClean="0">
                    <a:effectLst/>
                  </a:rPr>
                  <a:t>Size of </a:t>
                </a:r>
                <a:r>
                  <a:rPr lang="mk-MK" sz="1100" b="1" i="0" u="none" strike="noStrike" baseline="0" dirty="0" smtClean="0">
                    <a:effectLst/>
                  </a:rPr>
                  <a:t>О–</a:t>
                </a:r>
                <a:r>
                  <a:rPr lang="en-US" sz="1100" b="1" i="0" u="none" strike="noStrike" baseline="0" dirty="0">
                    <a:effectLst/>
                  </a:rPr>
                  <a:t>H ···Cl</a:t>
                </a:r>
                <a:r>
                  <a:rPr lang="en-US" sz="1100" b="1" i="0" u="none" strike="noStrike" baseline="0" dirty="0" smtClean="0">
                    <a:effectLst/>
                  </a:rPr>
                  <a:t>/° angle</a:t>
                </a:r>
                <a:r>
                  <a:rPr lang="en-US" sz="1000" b="0" i="0" u="none" strike="noStrike" baseline="0" dirty="0" smtClean="0"/>
                  <a:t> </a:t>
                </a:r>
                <a:r>
                  <a:rPr lang="mk-MK" baseline="0" dirty="0" smtClean="0"/>
                  <a:t> </a:t>
                </a:r>
                <a:endParaRPr lang="en-US" dirty="0"/>
              </a:p>
            </c:rich>
          </c:tx>
          <c:layout>
            <c:manualLayout>
              <c:xMode val="edge"/>
              <c:yMode val="edge"/>
              <c:x val="2.1109222857679862E-2"/>
              <c:y val="0.1770313108836614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87365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en-US" b="1" dirty="0"/>
              <a:t>Symmetry</a:t>
            </a:r>
            <a:r>
              <a:rPr lang="en-US" b="1" baseline="0" dirty="0"/>
              <a:t> of the water molecule in crystal lattice</a:t>
            </a:r>
            <a:endParaRPr lang="en-US" b="1" dirty="0"/>
          </a:p>
        </c:rich>
      </c:tx>
      <c:layout>
        <c:manualLayout>
          <c:xMode val="edge"/>
          <c:yMode val="edge"/>
          <c:x val="0.13162217525323069"/>
          <c:y val="2.6775906743944321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95E-4714-87A4-B3F797046A2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95E-4714-87A4-B3F797046A2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95E-4714-87A4-B3F797046A2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95E-4714-87A4-B3F797046A2C}"/>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Sheet1!$N$6:$N$9</c:f>
              <c:strCache>
                <c:ptCount val="4"/>
                <c:pt idx="0">
                  <c:v>C1</c:v>
                </c:pt>
                <c:pt idx="1">
                  <c:v>C2</c:v>
                </c:pt>
                <c:pt idx="2">
                  <c:v>Cs</c:v>
                </c:pt>
                <c:pt idx="3">
                  <c:v>C2v</c:v>
                </c:pt>
              </c:strCache>
            </c:strRef>
          </c:cat>
          <c:val>
            <c:numRef>
              <c:f>Sheet1!$O$6:$O$9</c:f>
              <c:numCache>
                <c:formatCode>General</c:formatCode>
                <c:ptCount val="4"/>
                <c:pt idx="0">
                  <c:v>13</c:v>
                </c:pt>
                <c:pt idx="1">
                  <c:v>7</c:v>
                </c:pt>
                <c:pt idx="2">
                  <c:v>1</c:v>
                </c:pt>
                <c:pt idx="3">
                  <c:v>2</c:v>
                </c:pt>
              </c:numCache>
            </c:numRef>
          </c:val>
          <c:extLst>
            <c:ext xmlns:c16="http://schemas.microsoft.com/office/drawing/2014/chart" uri="{C3380CC4-5D6E-409C-BE32-E72D297353CC}">
              <c16:uniqueId val="{00000008-295E-4714-87A4-B3F797046A2C}"/>
            </c:ext>
          </c:extLst>
        </c:ser>
        <c:dLbls>
          <c:showLegendKey val="0"/>
          <c:showVal val="0"/>
          <c:showCatName val="0"/>
          <c:showSerName val="0"/>
          <c:showPercent val="0"/>
          <c:showBubbleSize val="0"/>
          <c:showLeaderLines val="0"/>
        </c:dLbls>
        <c:firstSliceAng val="0"/>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09/23/2026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0BC0F-45C1-49E1-AA7C-ADC7CFB2B8EC}" type="slidenum">
              <a:rPr lang="LID4096" smtClean="0"/>
              <a:t>3</a:t>
            </a:fld>
            <a:endParaRPr lang="LID4096"/>
          </a:p>
        </p:txBody>
      </p:sp>
    </p:spTree>
    <p:extLst>
      <p:ext uri="{BB962C8B-B14F-4D97-AF65-F5344CB8AC3E}">
        <p14:creationId xmlns:p14="http://schemas.microsoft.com/office/powerpoint/2010/main" val="38474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09/23/2026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09/23/2026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70635"/>
            <a:ext cx="12056712" cy="476726"/>
          </a:xfrm>
          <a:prstGeom prst="roundRect">
            <a:avLst>
              <a:gd name="adj" fmla="val 16667"/>
            </a:avLst>
          </a:prstGeom>
          <a:solidFill>
            <a:schemeClr val="accent4">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Rectangle 1"/>
          <p:cNvSpPr/>
          <p:nvPr/>
        </p:nvSpPr>
        <p:spPr>
          <a:xfrm>
            <a:off x="67644" y="955363"/>
            <a:ext cx="12056712" cy="4524315"/>
          </a:xfrm>
          <a:prstGeom prst="rect">
            <a:avLst/>
          </a:prstGeom>
        </p:spPr>
        <p:txBody>
          <a:bodyPr wrap="square">
            <a:spAutoFit/>
          </a:bodyPr>
          <a:lstStyle/>
          <a:p>
            <a:pPr>
              <a:lnSpc>
                <a:spcPct val="150000"/>
              </a:lnSpc>
            </a:pPr>
            <a:r>
              <a:rPr lang="en-US" dirty="0"/>
              <a:t>This work investigates the structural as well as spectroscopic characteristics of the molecules in </a:t>
            </a:r>
            <a:r>
              <a:rPr lang="en-US" dirty="0" smtClean="0"/>
              <a:t>15 </a:t>
            </a:r>
            <a:r>
              <a:rPr lang="en-US" dirty="0" err="1" smtClean="0"/>
              <a:t>aquachloro</a:t>
            </a:r>
            <a:r>
              <a:rPr lang="en-US" dirty="0" smtClean="0"/>
              <a:t> complexes, which are analyzed with N-diffraction </a:t>
            </a:r>
            <a:r>
              <a:rPr lang="en-US" dirty="0"/>
              <a:t>and analyzes the dynamics of bonding in crystalline environments. Structural and spectroscopic data from selected </a:t>
            </a:r>
            <a:r>
              <a:rPr lang="en-US" dirty="0" err="1"/>
              <a:t>aquachloro</a:t>
            </a:r>
            <a:r>
              <a:rPr lang="en-US" dirty="0"/>
              <a:t> complexes are analyzed, systematically extracted from crystallographic publications for comparative analysis. Methodologically, the study combines a review of the fundamental principles of solid-state chemistry, with particular emphasis on the molecule bonding in confined systems, with statistical processing of structural parameters (bond lengths, coordination geometry) as well as spectroscopic data, in order to establish certain spectrum–structure correlations. The conclusions emphasize the role of lattice geometry in determining the efficiency of the molecule bonding</a:t>
            </a:r>
            <a:r>
              <a:rPr lang="en-US" dirty="0" smtClean="0"/>
              <a:t>.</a:t>
            </a:r>
            <a:endParaRPr lang="mk-MK" dirty="0" smtClean="0"/>
          </a:p>
          <a:p>
            <a:pPr>
              <a:lnSpc>
                <a:spcPct val="150000"/>
              </a:lnSpc>
            </a:pPr>
            <a:r>
              <a:rPr lang="en-US" dirty="0" smtClean="0"/>
              <a:t>The aim is to see to what extent the data collected from the scientific articles will match the theory of events that </a:t>
            </a:r>
            <a:r>
              <a:rPr lang="en-US" dirty="0" err="1" smtClean="0"/>
              <a:t>occuring</a:t>
            </a:r>
            <a:r>
              <a:rPr lang="en-US" dirty="0" smtClean="0"/>
              <a:t> in the crystalline systems.</a:t>
            </a:r>
            <a:endParaRPr lang="en-US" dirty="0"/>
          </a:p>
          <a:p>
            <a:endParaRPr lang="en-US" dirty="0">
              <a:latin typeface="Arial Narrow" panose="020B0606020202030204" pitchFamily="34" charset="0"/>
            </a:endParaRPr>
          </a:p>
        </p:txBody>
      </p:sp>
    </p:spTree>
    <p:extLst>
      <p:ext uri="{BB962C8B-B14F-4D97-AF65-F5344CB8AC3E}">
        <p14:creationId xmlns:p14="http://schemas.microsoft.com/office/powerpoint/2010/main" val="3882071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70635"/>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smtClean="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 </a:t>
            </a:r>
            <a:r>
              <a:rPr lang="en-US" altLang="sl-SI" sz="2200" b="1" dirty="0" err="1" smtClean="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Methodolgy</a:t>
            </a:r>
            <a:endPar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endParaRPr>
          </a:p>
        </p:txBody>
      </p:sp>
      <p:sp>
        <p:nvSpPr>
          <p:cNvPr id="2" name="Rectangle 1"/>
          <p:cNvSpPr>
            <a:spLocks noChangeArrowheads="1"/>
          </p:cNvSpPr>
          <p:nvPr/>
        </p:nvSpPr>
        <p:spPr bwMode="auto">
          <a:xfrm>
            <a:off x="67644" y="1388813"/>
            <a:ext cx="5372103" cy="4175510"/>
          </a:xfrm>
          <a:prstGeom prst="rect">
            <a:avLst/>
          </a:prstGeom>
          <a:solidFill>
            <a:srgbClr val="E9F8E4"/>
          </a:solidFill>
          <a:ln>
            <a:noFill/>
          </a:ln>
          <a:effec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dirty="0" smtClean="0">
                <a:ln>
                  <a:noFill/>
                </a:ln>
                <a:solidFill>
                  <a:srgbClr val="16171A"/>
                </a:solidFill>
                <a:effectLst/>
                <a:latin typeface="inherit"/>
              </a:rPr>
              <a:t>In order to study and confirm the postulates of the theory</a:t>
            </a:r>
            <a:r>
              <a:rPr kumimoji="0" lang="mk-MK" altLang="en-US" sz="2100" b="0" i="0" u="none" strike="noStrike" cap="none" normalizeH="0" baseline="0" dirty="0" smtClean="0">
                <a:ln>
                  <a:noFill/>
                </a:ln>
                <a:solidFill>
                  <a:srgbClr val="16171A"/>
                </a:solidFill>
                <a:effectLst/>
                <a:latin typeface="inherit"/>
              </a:rPr>
              <a:t> </a:t>
            </a:r>
            <a:r>
              <a:rPr kumimoji="0" lang="en-US" altLang="en-US" sz="2100" b="0" i="0" u="none" strike="noStrike" cap="none" normalizeH="0" baseline="0" dirty="0" smtClean="0">
                <a:ln>
                  <a:noFill/>
                </a:ln>
                <a:solidFill>
                  <a:srgbClr val="16171A"/>
                </a:solidFill>
                <a:effectLst/>
                <a:latin typeface="inherit"/>
              </a:rPr>
              <a:t>of</a:t>
            </a:r>
            <a:r>
              <a:rPr kumimoji="0" lang="en-US" altLang="en-US" sz="2100" b="0" i="0" u="none" strike="noStrike" cap="none" normalizeH="0" dirty="0" smtClean="0">
                <a:ln>
                  <a:noFill/>
                </a:ln>
                <a:solidFill>
                  <a:srgbClr val="16171A"/>
                </a:solidFill>
                <a:effectLst/>
                <a:latin typeface="inherit"/>
              </a:rPr>
              <a:t> crystalline systems</a:t>
            </a:r>
            <a:r>
              <a:rPr kumimoji="0" lang="en-US" altLang="en-US" sz="2100" b="0" i="0" u="none" strike="noStrike" cap="none" normalizeH="0" baseline="0" dirty="0" smtClean="0">
                <a:ln>
                  <a:noFill/>
                </a:ln>
                <a:solidFill>
                  <a:srgbClr val="16171A"/>
                </a:solidFill>
                <a:effectLst/>
                <a:latin typeface="inherit"/>
              </a:rPr>
              <a:t>, data from </a:t>
            </a:r>
            <a:r>
              <a:rPr lang="en-US" altLang="en-US" sz="2100" dirty="0" smtClean="0">
                <a:solidFill>
                  <a:srgbClr val="16171A"/>
                </a:solidFill>
                <a:latin typeface="inherit"/>
              </a:rPr>
              <a:t>15 </a:t>
            </a:r>
            <a:r>
              <a:rPr kumimoji="0" lang="en-US" altLang="en-US" sz="2100" b="0" i="0" u="none" strike="noStrike" cap="none" normalizeH="0" baseline="0" dirty="0" err="1" smtClean="0">
                <a:ln>
                  <a:noFill/>
                </a:ln>
                <a:solidFill>
                  <a:srgbClr val="16171A"/>
                </a:solidFill>
                <a:effectLst/>
                <a:latin typeface="inherit"/>
              </a:rPr>
              <a:t>aquachloro</a:t>
            </a:r>
            <a:r>
              <a:rPr kumimoji="0" lang="en-US" altLang="en-US" sz="2100" b="0" i="0" u="none" strike="noStrike" cap="none" normalizeH="0" baseline="0" dirty="0" smtClean="0">
                <a:ln>
                  <a:noFill/>
                </a:ln>
                <a:solidFill>
                  <a:srgbClr val="16171A"/>
                </a:solidFill>
                <a:effectLst/>
                <a:latin typeface="inherit"/>
              </a:rPr>
              <a:t> complexes were extracted from the relevant source articles and placed in tables, each table separately. The obtained data were further processed from a statistical aspect and discussed in order to study some common trends in the structure of these compounds,</a:t>
            </a:r>
            <a:r>
              <a:rPr kumimoji="0" lang="en-US" altLang="en-US" sz="2100" b="0" i="0" u="none" strike="noStrike" cap="none" normalizeH="0" dirty="0" smtClean="0">
                <a:ln>
                  <a:noFill/>
                </a:ln>
                <a:solidFill>
                  <a:srgbClr val="16171A"/>
                </a:solidFill>
                <a:effectLst/>
                <a:latin typeface="inherit"/>
              </a:rPr>
              <a:t> such as the structural and spectroscopic correlations.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dirty="0" smtClean="0">
                <a:ln>
                  <a:noFill/>
                </a:ln>
                <a:solidFill>
                  <a:srgbClr val="16171A"/>
                </a:solidFill>
                <a:effectLst/>
                <a:latin typeface="inherit"/>
              </a:rPr>
              <a:t>The table on the right is an example of how the data was arranged from the scientific articles.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3408767301"/>
              </p:ext>
            </p:extLst>
          </p:nvPr>
        </p:nvGraphicFramePr>
        <p:xfrm>
          <a:off x="5542385" y="1101015"/>
          <a:ext cx="6344816" cy="5369756"/>
        </p:xfrm>
        <a:graphic>
          <a:graphicData uri="http://schemas.openxmlformats.org/drawingml/2006/table">
            <a:tbl>
              <a:tblPr firstCol="1" bandRow="1">
                <a:effectLst/>
                <a:tableStyleId>{5C22544A-7EE6-4342-B048-85BDC9FD1C3A}</a:tableStyleId>
              </a:tblPr>
              <a:tblGrid>
                <a:gridCol w="347135">
                  <a:extLst>
                    <a:ext uri="{9D8B030D-6E8A-4147-A177-3AD203B41FA5}">
                      <a16:colId xmlns:a16="http://schemas.microsoft.com/office/drawing/2014/main" val="1059731986"/>
                    </a:ext>
                  </a:extLst>
                </a:gridCol>
                <a:gridCol w="2739842">
                  <a:extLst>
                    <a:ext uri="{9D8B030D-6E8A-4147-A177-3AD203B41FA5}">
                      <a16:colId xmlns:a16="http://schemas.microsoft.com/office/drawing/2014/main" val="184994940"/>
                    </a:ext>
                  </a:extLst>
                </a:gridCol>
                <a:gridCol w="3084983">
                  <a:extLst>
                    <a:ext uri="{9D8B030D-6E8A-4147-A177-3AD203B41FA5}">
                      <a16:colId xmlns:a16="http://schemas.microsoft.com/office/drawing/2014/main" val="978625137"/>
                    </a:ext>
                  </a:extLst>
                </a:gridCol>
                <a:gridCol w="172856">
                  <a:extLst>
                    <a:ext uri="{9D8B030D-6E8A-4147-A177-3AD203B41FA5}">
                      <a16:colId xmlns:a16="http://schemas.microsoft.com/office/drawing/2014/main" val="3245339773"/>
                    </a:ext>
                  </a:extLst>
                </a:gridCol>
              </a:tblGrid>
              <a:tr h="600186">
                <a:tc gridSpan="4">
                  <a:txBody>
                    <a:bodyPr/>
                    <a:lstStyle/>
                    <a:p>
                      <a:pPr algn="ctr">
                        <a:lnSpc>
                          <a:spcPct val="107000"/>
                        </a:lnSpc>
                        <a:spcAft>
                          <a:spcPts val="800"/>
                        </a:spcAft>
                      </a:pPr>
                      <a:r>
                        <a:rPr lang="en-US" sz="1400" b="1" dirty="0">
                          <a:effectLst/>
                        </a:rPr>
                        <a:t>CuCl</a:t>
                      </a:r>
                      <a:r>
                        <a:rPr lang="en-US" sz="1400" b="1" baseline="-25000" dirty="0">
                          <a:effectLst/>
                        </a:rPr>
                        <a:t>2</a:t>
                      </a:r>
                      <a:r>
                        <a:rPr lang="en-US" sz="1400" b="1" dirty="0">
                          <a:effectLst/>
                        </a:rPr>
                        <a:t>·2H</a:t>
                      </a:r>
                      <a:r>
                        <a:rPr lang="en-US" sz="1400" b="1" baseline="-25000" dirty="0">
                          <a:effectLst/>
                        </a:rPr>
                        <a:t>2</a:t>
                      </a:r>
                      <a:r>
                        <a:rPr lang="en-US" sz="1400" b="1" dirty="0">
                          <a:effectLst/>
                        </a:rPr>
                        <a:t>O</a:t>
                      </a:r>
                    </a:p>
                    <a:p>
                      <a:pPr algn="ctr">
                        <a:lnSpc>
                          <a:spcPct val="107000"/>
                        </a:lnSpc>
                        <a:spcAft>
                          <a:spcPts val="800"/>
                        </a:spcAft>
                      </a:pPr>
                      <a:r>
                        <a:rPr lang="mk-MK" sz="1400" b="1" kern="100" dirty="0">
                          <a:effectLst/>
                        </a:rPr>
                        <a:t>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5576"/>
                  </a:ext>
                </a:extLst>
              </a:tr>
              <a:tr h="230877">
                <a:tc>
                  <a:txBody>
                    <a:bodyPr/>
                    <a:lstStyle/>
                    <a:p>
                      <a:pPr algn="ctr">
                        <a:lnSpc>
                          <a:spcPct val="107000"/>
                        </a:lnSpc>
                        <a:spcAft>
                          <a:spcPts val="800"/>
                        </a:spcAft>
                      </a:pPr>
                      <a:r>
                        <a:rPr lang="mk-MK" sz="1000" kern="1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1400" b="1" dirty="0">
                          <a:effectLst/>
                        </a:rPr>
                        <a:t>Crystal </a:t>
                      </a:r>
                      <a:r>
                        <a:rPr lang="en-US" sz="1400" b="1" dirty="0" smtClean="0">
                          <a:effectLst/>
                        </a:rPr>
                        <a:t>system</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en-US" sz="1400" b="1">
                          <a:effectLst/>
                        </a:rPr>
                        <a:t>Orthorombic</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692696200"/>
                  </a:ext>
                </a:extLst>
              </a:tr>
              <a:tr h="600186">
                <a:tc>
                  <a:txBody>
                    <a:bodyPr/>
                    <a:lstStyle/>
                    <a:p>
                      <a:pPr algn="ctr">
                        <a:lnSpc>
                          <a:spcPct val="107000"/>
                        </a:lnSpc>
                        <a:spcAft>
                          <a:spcPts val="800"/>
                        </a:spcAft>
                      </a:pPr>
                      <a:r>
                        <a:rPr lang="mk-MK" sz="1000" kern="100">
                          <a:effectLst/>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1400" b="1" kern="100" dirty="0">
                          <a:effectLst/>
                        </a:rPr>
                        <a:t>Space group</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en-US" sz="1400" b="1" dirty="0">
                          <a:effectLst/>
                        </a:rPr>
                        <a:t>(D</a:t>
                      </a:r>
                      <a:r>
                        <a:rPr lang="en-US" sz="1400" b="1" baseline="-25000" dirty="0">
                          <a:effectLst/>
                        </a:rPr>
                        <a:t>2h</a:t>
                      </a:r>
                      <a:r>
                        <a:rPr lang="en-US" sz="1400" b="1" baseline="30000" dirty="0">
                          <a:effectLst/>
                        </a:rPr>
                        <a:t>7</a:t>
                      </a:r>
                      <a:r>
                        <a:rPr lang="en-US" sz="1400" b="1" dirty="0">
                          <a:effectLst/>
                        </a:rPr>
                        <a:t>)</a:t>
                      </a:r>
                    </a:p>
                    <a:p>
                      <a:pPr algn="ctr">
                        <a:lnSpc>
                          <a:spcPct val="107000"/>
                        </a:lnSpc>
                        <a:spcAft>
                          <a:spcPts val="800"/>
                        </a:spcAft>
                      </a:pPr>
                      <a:r>
                        <a:rPr lang="en-US" sz="1400" b="1" kern="100" dirty="0">
                          <a:effectLst/>
                        </a:rPr>
                        <a:t>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091002856"/>
                  </a:ext>
                </a:extLst>
              </a:tr>
              <a:tr h="473980">
                <a:tc>
                  <a:txBody>
                    <a:bodyPr/>
                    <a:lstStyle/>
                    <a:p>
                      <a:pPr algn="ctr">
                        <a:lnSpc>
                          <a:spcPct val="107000"/>
                        </a:lnSpc>
                        <a:spcBef>
                          <a:spcPts val="1200"/>
                        </a:spcBef>
                        <a:spcAft>
                          <a:spcPts val="800"/>
                        </a:spcAft>
                      </a:pPr>
                      <a:r>
                        <a:rPr lang="mk-MK" sz="1000" kern="100">
                          <a:effectLst/>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1400" b="1" kern="100">
                          <a:effectLst/>
                        </a:rPr>
                        <a:t>Number of units contained inside a unit cell</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Bef>
                          <a:spcPts val="1200"/>
                        </a:spcBef>
                        <a:spcAft>
                          <a:spcPts val="800"/>
                        </a:spcAft>
                      </a:pPr>
                      <a:r>
                        <a:rPr lang="en-US" sz="1400" b="1" kern="100" dirty="0">
                          <a:effectLst/>
                        </a:rPr>
                        <a:t>4</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74431422"/>
                  </a:ext>
                </a:extLst>
              </a:tr>
              <a:tr h="230877">
                <a:tc>
                  <a:txBody>
                    <a:bodyPr/>
                    <a:lstStyle/>
                    <a:p>
                      <a:pPr algn="ctr">
                        <a:lnSpc>
                          <a:spcPct val="107000"/>
                        </a:lnSpc>
                        <a:spcAft>
                          <a:spcPts val="800"/>
                        </a:spcAft>
                      </a:pPr>
                      <a:r>
                        <a:rPr lang="en-US" sz="1000" kern="100">
                          <a:effectLst/>
                        </a:rPr>
                        <a:t>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1400" b="1">
                          <a:effectLst/>
                        </a:rPr>
                        <a:t>R-factor</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de-DE" sz="1400" b="1" dirty="0">
                          <a:effectLst/>
                        </a:rPr>
                        <a:t>3,2%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961008523"/>
                  </a:ext>
                </a:extLst>
              </a:tr>
              <a:tr h="230877">
                <a:tc>
                  <a:txBody>
                    <a:bodyPr/>
                    <a:lstStyle/>
                    <a:p>
                      <a:pPr algn="ctr">
                        <a:lnSpc>
                          <a:spcPct val="107000"/>
                        </a:lnSpc>
                        <a:spcAft>
                          <a:spcPts val="800"/>
                        </a:spcAft>
                      </a:pPr>
                      <a:r>
                        <a:rPr lang="en-US" sz="1000" kern="100">
                          <a:effectLst/>
                        </a:rPr>
                        <a:t>5</a:t>
                      </a:r>
                      <a:r>
                        <a:rPr lang="mk-MK" sz="1000" kern="100">
                          <a:effectLst/>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1400" b="1">
                          <a:effectLst/>
                        </a:rPr>
                        <a:t>Packing factor</a:t>
                      </a:r>
                      <a:r>
                        <a:rPr lang="de-DE" sz="1400" b="1">
                          <a:effectLst/>
                        </a:rPr>
                        <a:t> q/V(4r</a:t>
                      </a:r>
                      <a:r>
                        <a:rPr lang="de-DE" sz="1400" b="1" baseline="30000">
                          <a:effectLst/>
                        </a:rPr>
                        <a:t>3</a:t>
                      </a:r>
                      <a:r>
                        <a:rPr lang="de-DE" sz="1400" b="1">
                          <a:effectLst/>
                        </a:rPr>
                        <a:t>π)</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de-DE" sz="1400" b="1">
                          <a:effectLst/>
                        </a:rPr>
                        <a:t>0,2922</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32295346"/>
                  </a:ext>
                </a:extLst>
              </a:tr>
              <a:tr h="230877">
                <a:tc>
                  <a:txBody>
                    <a:bodyPr/>
                    <a:lstStyle/>
                    <a:p>
                      <a:pPr algn="ctr">
                        <a:lnSpc>
                          <a:spcPct val="107000"/>
                        </a:lnSpc>
                        <a:spcAft>
                          <a:spcPts val="800"/>
                        </a:spcAft>
                      </a:pPr>
                      <a:r>
                        <a:rPr lang="en-US" sz="1000" kern="100">
                          <a:effectLst/>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1400" b="1" kern="100">
                          <a:effectLst/>
                        </a:rPr>
                        <a:t>Volume of the cell</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gn="ctr">
                        <a:lnSpc>
                          <a:spcPct val="107000"/>
                        </a:lnSpc>
                        <a:spcAft>
                          <a:spcPts val="800"/>
                        </a:spcAft>
                      </a:pPr>
                      <a:r>
                        <a:rPr lang="en-US" sz="1400" b="1" dirty="0">
                          <a:effectLst/>
                        </a:rPr>
                        <a:t>22,756 nm</a:t>
                      </a:r>
                      <a:r>
                        <a:rPr lang="en-US" sz="1400" b="1" baseline="30000" dirty="0">
                          <a:effectLst/>
                        </a:rPr>
                        <a:t>3</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967214225"/>
                  </a:ext>
                </a:extLst>
              </a:tr>
              <a:tr h="600186">
                <a:tc>
                  <a:txBody>
                    <a:bodyPr/>
                    <a:lstStyle/>
                    <a:p>
                      <a:pPr algn="ctr">
                        <a:lnSpc>
                          <a:spcPct val="107000"/>
                        </a:lnSpc>
                        <a:spcAft>
                          <a:spcPts val="800"/>
                        </a:spcAft>
                      </a:pPr>
                      <a:r>
                        <a:rPr lang="en-US" sz="1000" kern="100">
                          <a:effectLst/>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1400" b="1" kern="100">
                          <a:effectLst/>
                        </a:rPr>
                        <a:t>Types of water and coordination</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gn="ctr">
                        <a:lnSpc>
                          <a:spcPct val="107000"/>
                        </a:lnSpc>
                        <a:spcAft>
                          <a:spcPts val="800"/>
                        </a:spcAft>
                      </a:pPr>
                      <a:r>
                        <a:rPr lang="en-US" sz="1400" b="1" dirty="0">
                          <a:effectLst/>
                        </a:rPr>
                        <a:t>1 type of trigonal coordinated water</a:t>
                      </a:r>
                      <a:r>
                        <a:rPr lang="mk-MK" sz="1400" b="1" dirty="0">
                          <a:effectLst/>
                        </a:rPr>
                        <a:t> (</a:t>
                      </a:r>
                      <a:r>
                        <a:rPr lang="en-US" sz="1400" b="1" dirty="0">
                          <a:effectLst/>
                        </a:rPr>
                        <a:t>C</a:t>
                      </a:r>
                      <a:r>
                        <a:rPr lang="mk-MK" sz="1400" b="1" baseline="-25000" dirty="0">
                          <a:effectLst/>
                        </a:rPr>
                        <a:t>2</a:t>
                      </a:r>
                      <a:r>
                        <a:rPr lang="en-US" sz="1400" b="1" dirty="0">
                          <a:effectLst/>
                        </a:rPr>
                        <a:t>)</a:t>
                      </a:r>
                    </a:p>
                    <a:p>
                      <a:pPr algn="ctr">
                        <a:lnSpc>
                          <a:spcPct val="107000"/>
                        </a:lnSpc>
                        <a:spcAft>
                          <a:spcPts val="800"/>
                        </a:spcAft>
                      </a:pPr>
                      <a:r>
                        <a:rPr lang="mk-MK" sz="1400" b="1" kern="100" dirty="0">
                          <a:effectLst/>
                        </a:rPr>
                        <a:t>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942731791"/>
                  </a:ext>
                </a:extLst>
              </a:tr>
              <a:tr h="230877">
                <a:tc>
                  <a:txBody>
                    <a:bodyPr/>
                    <a:lstStyle/>
                    <a:p>
                      <a:pPr algn="ctr">
                        <a:lnSpc>
                          <a:spcPct val="107000"/>
                        </a:lnSpc>
                        <a:spcAft>
                          <a:spcPts val="800"/>
                        </a:spcAft>
                      </a:pPr>
                      <a:r>
                        <a:rPr lang="en-US" sz="1000" kern="100">
                          <a:effectLst/>
                        </a:rPr>
                        <a:t>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1400" b="1">
                          <a:effectLst/>
                        </a:rPr>
                        <a:t>R(O···Cl)/pm</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gn="ctr">
                        <a:lnSpc>
                          <a:spcPct val="107000"/>
                        </a:lnSpc>
                        <a:spcAft>
                          <a:spcPts val="800"/>
                        </a:spcAft>
                      </a:pPr>
                      <a:r>
                        <a:rPr lang="en-US" sz="1400" b="1" kern="100" dirty="0">
                          <a:effectLst/>
                        </a:rPr>
                        <a:t>320,7</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654577805"/>
                  </a:ext>
                </a:extLst>
              </a:tr>
              <a:tr h="230877">
                <a:tc>
                  <a:txBody>
                    <a:bodyPr/>
                    <a:lstStyle/>
                    <a:p>
                      <a:pPr algn="ctr">
                        <a:lnSpc>
                          <a:spcPct val="107000"/>
                        </a:lnSpc>
                        <a:spcAft>
                          <a:spcPts val="800"/>
                        </a:spcAft>
                      </a:pPr>
                      <a:r>
                        <a:rPr lang="en-US" sz="1000" kern="100">
                          <a:effectLst/>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1400" b="1">
                          <a:effectLst/>
                        </a:rPr>
                        <a:t>R(</a:t>
                      </a:r>
                      <a:r>
                        <a:rPr lang="mk-MK" sz="1400" b="1">
                          <a:effectLst/>
                        </a:rPr>
                        <a:t>О–</a:t>
                      </a:r>
                      <a:r>
                        <a:rPr lang="en-US" sz="1400" b="1">
                          <a:effectLst/>
                        </a:rPr>
                        <a:t>H)/pm</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gn="ctr">
                        <a:lnSpc>
                          <a:spcPct val="107000"/>
                        </a:lnSpc>
                        <a:spcAft>
                          <a:spcPts val="800"/>
                        </a:spcAft>
                      </a:pPr>
                      <a:r>
                        <a:rPr lang="en-US" sz="1400" b="1" kern="100" dirty="0">
                          <a:effectLst/>
                        </a:rPr>
                        <a:t>94,8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04929784"/>
                  </a:ext>
                </a:extLst>
              </a:tr>
              <a:tr h="230877">
                <a:tc>
                  <a:txBody>
                    <a:bodyPr/>
                    <a:lstStyle/>
                    <a:p>
                      <a:pPr algn="ctr">
                        <a:lnSpc>
                          <a:spcPct val="107000"/>
                        </a:lnSpc>
                        <a:spcAft>
                          <a:spcPts val="800"/>
                        </a:spcAft>
                      </a:pPr>
                      <a:r>
                        <a:rPr lang="en-US" sz="1000" kern="100">
                          <a:effectLst/>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1400" b="1">
                          <a:effectLst/>
                        </a:rPr>
                        <a:t>R(H···Cl)/pm</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gn="ctr">
                        <a:lnSpc>
                          <a:spcPct val="107000"/>
                        </a:lnSpc>
                        <a:spcAft>
                          <a:spcPts val="800"/>
                        </a:spcAft>
                      </a:pPr>
                      <a:r>
                        <a:rPr lang="en-US" sz="1400" b="1" kern="100" dirty="0">
                          <a:effectLst/>
                        </a:rPr>
                        <a:t>225,9</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350185084"/>
                  </a:ext>
                </a:extLst>
              </a:tr>
              <a:tr h="230877">
                <a:tc>
                  <a:txBody>
                    <a:bodyPr/>
                    <a:lstStyle/>
                    <a:p>
                      <a:pPr algn="ctr">
                        <a:lnSpc>
                          <a:spcPct val="107000"/>
                        </a:lnSpc>
                        <a:spcAft>
                          <a:spcPts val="800"/>
                        </a:spcAft>
                      </a:pPr>
                      <a:r>
                        <a:rPr lang="en-US" sz="1000" kern="100">
                          <a:effectLst/>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1400" b="1">
                          <a:effectLst/>
                        </a:rPr>
                        <a:t>R(M</a:t>
                      </a:r>
                      <a:r>
                        <a:rPr lang="mk-MK" sz="1400" b="1">
                          <a:effectLst/>
                        </a:rPr>
                        <a:t>–</a:t>
                      </a:r>
                      <a:r>
                        <a:rPr lang="en-US" sz="1400" b="1">
                          <a:effectLst/>
                        </a:rPr>
                        <a:t>O)/pm</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gn="ctr">
                        <a:lnSpc>
                          <a:spcPct val="107000"/>
                        </a:lnSpc>
                        <a:spcAft>
                          <a:spcPts val="800"/>
                        </a:spcAft>
                      </a:pPr>
                      <a:r>
                        <a:rPr lang="en-US" sz="1400" b="1" kern="100" dirty="0">
                          <a:effectLst/>
                        </a:rPr>
                        <a:t>194,7</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nchor="ctr"/>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290023139"/>
                  </a:ext>
                </a:extLst>
              </a:tr>
              <a:tr h="230877">
                <a:tc>
                  <a:txBody>
                    <a:bodyPr/>
                    <a:lstStyle/>
                    <a:p>
                      <a:pPr algn="ctr">
                        <a:lnSpc>
                          <a:spcPct val="107000"/>
                        </a:lnSpc>
                        <a:spcAft>
                          <a:spcPts val="800"/>
                        </a:spcAft>
                      </a:pPr>
                      <a:r>
                        <a:rPr lang="en-US" sz="1000" kern="100">
                          <a:effectLst/>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mk-MK" sz="1400" b="1">
                          <a:effectLst/>
                        </a:rPr>
                        <a:t>О–</a:t>
                      </a:r>
                      <a:r>
                        <a:rPr lang="en-US" sz="1400" b="1">
                          <a:effectLst/>
                        </a:rPr>
                        <a:t>H ···Cl/°</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en-US" sz="1400" b="1" kern="100" dirty="0">
                          <a:effectLst/>
                        </a:rPr>
                        <a:t>169,94</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053672612"/>
                  </a:ext>
                </a:extLst>
              </a:tr>
              <a:tr h="600186">
                <a:tc>
                  <a:txBody>
                    <a:bodyPr/>
                    <a:lstStyle/>
                    <a:p>
                      <a:pPr algn="ctr">
                        <a:lnSpc>
                          <a:spcPct val="107000"/>
                        </a:lnSpc>
                        <a:spcAft>
                          <a:spcPts val="800"/>
                        </a:spcAft>
                      </a:pPr>
                      <a:r>
                        <a:rPr lang="en-US" sz="1000" kern="100">
                          <a:effectLst/>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mk-MK" sz="1400" b="1">
                          <a:effectLst/>
                        </a:rPr>
                        <a:t>Н–О–</a:t>
                      </a:r>
                      <a:r>
                        <a:rPr lang="en-US" sz="1400" b="1">
                          <a:effectLst/>
                        </a:rPr>
                        <a:t>H/°</a:t>
                      </a:r>
                    </a:p>
                    <a:p>
                      <a:pPr>
                        <a:lnSpc>
                          <a:spcPct val="107000"/>
                        </a:lnSpc>
                        <a:spcAft>
                          <a:spcPts val="800"/>
                        </a:spcAft>
                      </a:pPr>
                      <a:r>
                        <a:rPr lang="mk-MK" sz="1400" b="1" kern="100">
                          <a:effectLst/>
                        </a:rPr>
                        <a:t> </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en-US" sz="1400" b="1" kern="100" dirty="0">
                          <a:effectLst/>
                        </a:rPr>
                        <a:t>108,2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971050677"/>
                  </a:ext>
                </a:extLst>
              </a:tr>
              <a:tr h="230877">
                <a:tc>
                  <a:txBody>
                    <a:bodyPr/>
                    <a:lstStyle/>
                    <a:p>
                      <a:pPr algn="ctr">
                        <a:lnSpc>
                          <a:spcPct val="107000"/>
                        </a:lnSpc>
                        <a:spcAft>
                          <a:spcPts val="800"/>
                        </a:spcAft>
                      </a:pPr>
                      <a:r>
                        <a:rPr lang="en-US" sz="1000" kern="100">
                          <a:effectLst/>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1400" b="1">
                          <a:effectLst/>
                        </a:rPr>
                        <a:t>Cl ···</a:t>
                      </a:r>
                      <a:r>
                        <a:rPr lang="mk-MK" sz="1400" b="1">
                          <a:effectLst/>
                        </a:rPr>
                        <a:t>О</a:t>
                      </a:r>
                      <a:r>
                        <a:rPr lang="en-US" sz="1400" b="1">
                          <a:effectLst/>
                        </a:rPr>
                        <a:t>···Cl/°</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gn="ctr">
                        <a:lnSpc>
                          <a:spcPct val="107000"/>
                        </a:lnSpc>
                        <a:spcAft>
                          <a:spcPts val="800"/>
                        </a:spcAft>
                      </a:pPr>
                      <a:r>
                        <a:rPr lang="en-US" sz="1400" b="1" kern="100" dirty="0">
                          <a:effectLst/>
                        </a:rPr>
                        <a:t>97,5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493" marR="56493" marT="0" marB="0"/>
                </a:tc>
                <a:tc>
                  <a:txBody>
                    <a:bodyPr/>
                    <a:lstStyle/>
                    <a:p>
                      <a:pPr>
                        <a:lnSpc>
                          <a:spcPct val="107000"/>
                        </a:lnSpc>
                        <a:spcAft>
                          <a:spcPts val="800"/>
                        </a:spcAft>
                      </a:pPr>
                      <a:r>
                        <a:rPr lang="en-US" sz="900" dirty="0">
                          <a:effectLst/>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692949434"/>
                  </a:ext>
                </a:extLst>
              </a:tr>
            </a:tbl>
          </a:graphicData>
        </a:graphic>
      </p:graphicFrame>
    </p:spTree>
    <p:extLst>
      <p:ext uri="{BB962C8B-B14F-4D97-AF65-F5344CB8AC3E}">
        <p14:creationId xmlns:p14="http://schemas.microsoft.com/office/powerpoint/2010/main" val="3234179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4">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6" name="Rectangle 2"/>
          <p:cNvSpPr>
            <a:spLocks noChangeArrowheads="1"/>
          </p:cNvSpPr>
          <p:nvPr/>
        </p:nvSpPr>
        <p:spPr bwMode="auto">
          <a:xfrm>
            <a:off x="172127" y="2746134"/>
            <a:ext cx="118477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t>
            </a:r>
          </a:p>
        </p:txBody>
      </p:sp>
      <p:graphicFrame>
        <p:nvGraphicFramePr>
          <p:cNvPr id="7" name="Chart 6"/>
          <p:cNvGraphicFramePr>
            <a:graphicFrameLocks/>
          </p:cNvGraphicFramePr>
          <p:nvPr>
            <p:extLst>
              <p:ext uri="{D42A27DB-BD31-4B8C-83A1-F6EECF244321}">
                <p14:modId xmlns:p14="http://schemas.microsoft.com/office/powerpoint/2010/main" val="3983514339"/>
              </p:ext>
            </p:extLst>
          </p:nvPr>
        </p:nvGraphicFramePr>
        <p:xfrm>
          <a:off x="6746191" y="675353"/>
          <a:ext cx="4976457" cy="3008876"/>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6101" y="3611090"/>
            <a:ext cx="5141403" cy="3150313"/>
          </a:xfrm>
          <a:prstGeom prst="rect">
            <a:avLst/>
          </a:prstGeom>
          <a:noFill/>
        </p:spPr>
      </p:pic>
      <p:graphicFrame>
        <p:nvGraphicFramePr>
          <p:cNvPr id="10" name="Chart 9"/>
          <p:cNvGraphicFramePr/>
          <p:nvPr>
            <p:extLst>
              <p:ext uri="{D42A27DB-BD31-4B8C-83A1-F6EECF244321}">
                <p14:modId xmlns:p14="http://schemas.microsoft.com/office/powerpoint/2010/main" val="2547055701"/>
              </p:ext>
            </p:extLst>
          </p:nvPr>
        </p:nvGraphicFramePr>
        <p:xfrm>
          <a:off x="67644" y="630624"/>
          <a:ext cx="5046002" cy="305224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91298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4">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2" name="Rectangle 1"/>
          <p:cNvSpPr/>
          <p:nvPr/>
        </p:nvSpPr>
        <p:spPr>
          <a:xfrm>
            <a:off x="67644" y="1057908"/>
            <a:ext cx="11933853" cy="4801314"/>
          </a:xfrm>
          <a:prstGeom prst="rect">
            <a:avLst/>
          </a:prstGeom>
        </p:spPr>
        <p:txBody>
          <a:bodyPr wrap="square" anchor="ctr">
            <a:spAutoFit/>
          </a:bodyPr>
          <a:lstStyle/>
          <a:p>
            <a:pPr lvl="0" eaLnBrk="0" fontAlgn="base" hangingPunct="0">
              <a:spcBef>
                <a:spcPct val="0"/>
              </a:spcBef>
              <a:spcAft>
                <a:spcPct val="0"/>
              </a:spcAft>
            </a:pPr>
            <a:r>
              <a:rPr lang="en-US" altLang="en-US" dirty="0" smtClean="0">
                <a:solidFill>
                  <a:srgbClr val="16171A"/>
                </a:solidFill>
              </a:rPr>
              <a:t>The goal </a:t>
            </a:r>
            <a:r>
              <a:rPr lang="en-US" altLang="en-US" dirty="0">
                <a:solidFill>
                  <a:srgbClr val="16171A"/>
                </a:solidFill>
              </a:rPr>
              <a:t>of this work was to provide a thorough review of the structural and spectroscopic trends for a series of selected </a:t>
            </a:r>
            <a:r>
              <a:rPr lang="en-US" altLang="en-US" dirty="0" err="1">
                <a:solidFill>
                  <a:srgbClr val="16171A"/>
                </a:solidFill>
              </a:rPr>
              <a:t>aquachloro</a:t>
            </a:r>
            <a:r>
              <a:rPr lang="en-US" altLang="en-US" dirty="0">
                <a:solidFill>
                  <a:srgbClr val="16171A"/>
                </a:solidFill>
              </a:rPr>
              <a:t> complexes. The data, which were taken from the original structural articles, appropriately grouped and analyzed, led to a series of </a:t>
            </a:r>
            <a:r>
              <a:rPr lang="en-US" altLang="en-US" dirty="0" smtClean="0">
                <a:solidFill>
                  <a:srgbClr val="16171A"/>
                </a:solidFill>
              </a:rPr>
              <a:t>conclusions</a:t>
            </a:r>
            <a:r>
              <a:rPr lang="en-US" altLang="en-US" dirty="0" smtClean="0"/>
              <a:t>.</a:t>
            </a:r>
          </a:p>
          <a:p>
            <a:pPr lvl="0" eaLnBrk="0" fontAlgn="base" hangingPunct="0">
              <a:spcBef>
                <a:spcPct val="0"/>
              </a:spcBef>
              <a:spcAft>
                <a:spcPct val="0"/>
              </a:spcAft>
            </a:pPr>
            <a:r>
              <a:rPr lang="en-US" altLang="en-US" dirty="0">
                <a:solidFill>
                  <a:srgbClr val="16171A"/>
                </a:solidFill>
              </a:rPr>
              <a:t>The environment, which in principle is reduced to a series of electrostatic interactions and limited space, has a significant influence on other crystallographic parameters, which further direct the behavior of the corresponding hydrogen bonds in the solid </a:t>
            </a:r>
            <a:r>
              <a:rPr lang="en-US" altLang="en-US" dirty="0" smtClean="0">
                <a:solidFill>
                  <a:srgbClr val="16171A"/>
                </a:solidFill>
              </a:rPr>
              <a:t>phase.</a:t>
            </a:r>
          </a:p>
          <a:p>
            <a:pPr lvl="0" eaLnBrk="0" fontAlgn="base" hangingPunct="0">
              <a:spcBef>
                <a:spcPct val="0"/>
              </a:spcBef>
              <a:spcAft>
                <a:spcPct val="0"/>
              </a:spcAft>
            </a:pPr>
            <a:r>
              <a:rPr lang="en-US" altLang="en-US" dirty="0" smtClean="0">
                <a:solidFill>
                  <a:srgbClr val="16171A"/>
                </a:solidFill>
              </a:rPr>
              <a:t>In practically every second analyzed </a:t>
            </a:r>
            <a:r>
              <a:rPr lang="en-US" altLang="en-US" dirty="0" err="1" smtClean="0">
                <a:solidFill>
                  <a:srgbClr val="16171A"/>
                </a:solidFill>
              </a:rPr>
              <a:t>aquachloro</a:t>
            </a:r>
            <a:r>
              <a:rPr lang="en-US" altLang="en-US" dirty="0" smtClean="0">
                <a:solidFill>
                  <a:srgbClr val="16171A"/>
                </a:solidFill>
              </a:rPr>
              <a:t> complex, or 57% of the number of </a:t>
            </a:r>
            <a:r>
              <a:rPr lang="en-US" altLang="en-US" dirty="0" smtClean="0">
                <a:solidFill>
                  <a:srgbClr val="16171A"/>
                </a:solidFill>
              </a:rPr>
              <a:t>compounds</a:t>
            </a:r>
            <a:r>
              <a:rPr lang="en-US" altLang="en-US" dirty="0" smtClean="0">
                <a:solidFill>
                  <a:srgbClr val="16171A"/>
                </a:solidFill>
              </a:rPr>
              <a:t>, water belongs to a position with C</a:t>
            </a:r>
            <a:r>
              <a:rPr lang="en-US" altLang="en-US" baseline="-25000" dirty="0" smtClean="0">
                <a:solidFill>
                  <a:srgbClr val="16171A"/>
                </a:solidFill>
              </a:rPr>
              <a:t>1</a:t>
            </a:r>
            <a:r>
              <a:rPr lang="en-US" altLang="en-US" dirty="0" smtClean="0">
                <a:solidFill>
                  <a:srgbClr val="16171A"/>
                </a:solidFill>
              </a:rPr>
              <a:t> symmetry. In 30% of the remaining 43%, water lies on a plane or axis of rotation. This means that in 13% of the number of analyzed </a:t>
            </a:r>
            <a:r>
              <a:rPr lang="en-US" altLang="en-US" dirty="0" smtClean="0">
                <a:solidFill>
                  <a:srgbClr val="16171A"/>
                </a:solidFill>
              </a:rPr>
              <a:t>compounds</a:t>
            </a:r>
            <a:r>
              <a:rPr lang="en-US" altLang="en-US" dirty="0" smtClean="0">
                <a:solidFill>
                  <a:srgbClr val="16171A"/>
                </a:solidFill>
              </a:rPr>
              <a:t>, water has C</a:t>
            </a:r>
            <a:r>
              <a:rPr lang="en-US" altLang="en-US" baseline="-25000" dirty="0" smtClean="0">
                <a:solidFill>
                  <a:srgbClr val="16171A"/>
                </a:solidFill>
              </a:rPr>
              <a:t>2v</a:t>
            </a:r>
            <a:r>
              <a:rPr lang="en-US" altLang="en-US" dirty="0" smtClean="0">
                <a:solidFill>
                  <a:srgbClr val="16171A"/>
                </a:solidFill>
              </a:rPr>
              <a:t> symmetry of higher, which indicates the influence of the environment on its symmetry when it is confined in a solid phase.</a:t>
            </a:r>
          </a:p>
          <a:p>
            <a:pPr eaLnBrk="0" fontAlgn="base" hangingPunct="0">
              <a:spcBef>
                <a:spcPct val="0"/>
              </a:spcBef>
              <a:spcAft>
                <a:spcPct val="0"/>
              </a:spcAft>
            </a:pPr>
            <a:r>
              <a:rPr lang="en-US" altLang="en-US" dirty="0" smtClean="0">
                <a:solidFill>
                  <a:srgbClr val="16171A"/>
                </a:solidFill>
              </a:rPr>
              <a:t> </a:t>
            </a:r>
            <a:r>
              <a:rPr lang="en-US" altLang="en-US" dirty="0">
                <a:solidFill>
                  <a:srgbClr val="16171A"/>
                </a:solidFill>
                <a:latin typeface="inherit"/>
              </a:rPr>
              <a:t>A regularity </a:t>
            </a:r>
            <a:r>
              <a:rPr lang="en-US" altLang="en-US" dirty="0" smtClean="0">
                <a:solidFill>
                  <a:srgbClr val="16171A"/>
                </a:solidFill>
                <a:latin typeface="inherit"/>
              </a:rPr>
              <a:t>was </a:t>
            </a:r>
            <a:r>
              <a:rPr lang="en-US" altLang="en-US" dirty="0">
                <a:solidFill>
                  <a:srgbClr val="16171A"/>
                </a:solidFill>
                <a:latin typeface="inherit"/>
              </a:rPr>
              <a:t>observed in the variation of hydrogen bond length and its angle. Two important conclusions can be drawn. First, the majority of hydrogen bonds have angles close to 180°. This means that shorter hydrogen bonds are stronger and generally tend to be linear. Second, in the right-hand part of the graph, we notice that relatively longer hydrogen bonds tend to be bent</a:t>
            </a:r>
            <a:r>
              <a:rPr lang="en-US" altLang="en-US" dirty="0" smtClean="0">
                <a:solidFill>
                  <a:srgbClr val="16171A"/>
                </a:solidFill>
                <a:latin typeface="inherit"/>
              </a:rPr>
              <a:t>.</a:t>
            </a:r>
          </a:p>
          <a:p>
            <a:pPr eaLnBrk="0" fontAlgn="base" hangingPunct="0">
              <a:spcBef>
                <a:spcPct val="0"/>
              </a:spcBef>
              <a:spcAft>
                <a:spcPct val="0"/>
              </a:spcAft>
            </a:pPr>
            <a:r>
              <a:rPr lang="en-US" dirty="0" smtClean="0"/>
              <a:t>The </a:t>
            </a:r>
            <a:r>
              <a:rPr lang="en-US" dirty="0"/>
              <a:t>negative correlation observed between the O-H stretching frequency and the calculated </a:t>
            </a:r>
            <a:r>
              <a:rPr lang="en-US" dirty="0" err="1"/>
              <a:t>anharmonicity</a:t>
            </a:r>
            <a:r>
              <a:rPr lang="en-US" dirty="0"/>
              <a:t> value indicates that for these aqua </a:t>
            </a:r>
            <a:r>
              <a:rPr lang="en-US" dirty="0" err="1"/>
              <a:t>chloro</a:t>
            </a:r>
            <a:r>
              <a:rPr lang="en-US" dirty="0"/>
              <a:t> complexes, a stronger O-H bond is linked with greater vibrational </a:t>
            </a:r>
            <a:r>
              <a:rPr lang="en-US" dirty="0" err="1"/>
              <a:t>anharmonicity</a:t>
            </a:r>
            <a:r>
              <a:rPr lang="en-US" dirty="0"/>
              <a:t>.</a:t>
            </a:r>
            <a:endParaRPr lang="en-US" altLang="en-US" dirty="0" smtClean="0">
              <a:solidFill>
                <a:srgbClr val="16171A"/>
              </a:solidFill>
            </a:endParaRPr>
          </a:p>
          <a:p>
            <a:pPr lvl="0" eaLnBrk="0" fontAlgn="base" hangingPunct="0">
              <a:spcBef>
                <a:spcPct val="0"/>
              </a:spcBef>
              <a:spcAft>
                <a:spcPct val="0"/>
              </a:spcAft>
            </a:pPr>
            <a:endParaRPr lang="en-US" altLang="en-US" dirty="0"/>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CA87D-57B8-4510-9665-9E75299929F1}">
  <ds:schemaRefs>
    <ds:schemaRef ds:uri="http://purl.org/dc/dcmitype/"/>
    <ds:schemaRef ds:uri="http://purl.org/dc/terms/"/>
    <ds:schemaRef ds:uri="http://schemas.microsoft.com/office/infopath/2007/PartnerControls"/>
    <ds:schemaRef ds:uri="http://www.w3.org/XML/1998/namespace"/>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c9b645eb-e6fe-4b35-9d45-bd7394162d21"/>
    <ds:schemaRef ds:uri="98621ed1-ae24-4a21-b80a-89d572d87e72"/>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449</TotalTime>
  <Words>685</Words>
  <Application>Microsoft Office PowerPoint</Application>
  <PresentationFormat>Widescreen</PresentationFormat>
  <Paragraphs>80</Paragraphs>
  <Slides>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Calibri</vt:lpstr>
      <vt:lpstr>Arial Narrow</vt:lpstr>
      <vt:lpstr>PF BeauSans Pro</vt:lpstr>
      <vt:lpstr>Arial</vt:lpstr>
      <vt:lpstr>Times New Roman</vt:lpstr>
      <vt:lpstr>inherit</vt:lpstr>
      <vt:lpstr>Aptos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Nikola</cp:lastModifiedBy>
  <cp:revision>59</cp:revision>
  <dcterms:created xsi:type="dcterms:W3CDTF">2025-07-07T08:04:39Z</dcterms:created>
  <dcterms:modified xsi:type="dcterms:W3CDTF">2026-09-23T05:11:08Z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