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rial Narrow" panose="020B0606020202030204" pitchFamily="34" charset="0"/>
      <p:regular r:id="rId7"/>
      <p:bold r:id="rId8"/>
      <p:italic r:id="rId9"/>
      <p:boldItalic r:id="rId10"/>
    </p:embeddedFont>
    <p:embeddedFont>
      <p:font typeface="PF BeauSans Pro" panose="02000800000000020004" charset="0"/>
      <p:bold r:id="rId11"/>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77" d="100"/>
          <a:sy n="77" d="100"/>
        </p:scale>
        <p:origin x="864"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9/14/2026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x-none" smtClean="0"/>
              <a:t>1</a:t>
            </a:fld>
            <a:endParaRPr lang="x-none"/>
          </a:p>
        </p:txBody>
      </p:sp>
    </p:spTree>
    <p:extLst>
      <p:ext uri="{BB962C8B-B14F-4D97-AF65-F5344CB8AC3E}">
        <p14:creationId xmlns:p14="http://schemas.microsoft.com/office/powerpoint/2010/main" val="740994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6B8C81-B52A-CC9A-B274-5D0C7E1A4C7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1122" y="2571184"/>
            <a:ext cx="5921792" cy="4231450"/>
          </a:xfrm>
          <a:prstGeom prst="rect">
            <a:avLst/>
          </a:prstGeom>
        </p:spPr>
      </p:pic>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1290964" y="254912"/>
            <a:ext cx="1033368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BENCHTOP NMR AS A FEASIBILE AND RELIABLE TECHNIQUE FOR DETECTION OF HONEY ADULTERATION </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9326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CC00"/>
                </a:solidFill>
                <a:latin typeface="Arial Narrow" panose="020B0606020202030204" pitchFamily="34" charset="0"/>
                <a:cs typeface="Arial" panose="020B0604020202020204" pitchFamily="34" charset="0"/>
              </a:rPr>
              <a:t>Vesna Cvetković</a:t>
            </a:r>
            <a:r>
              <a:rPr lang="en-US" sz="1400" b="1" u="sng" baseline="30000" dirty="0">
                <a:solidFill>
                  <a:srgbClr val="00CC00"/>
                </a:solidFill>
                <a:latin typeface="Arial Narrow" panose="020B0606020202030204" pitchFamily="34" charset="0"/>
                <a:cs typeface="Arial" panose="020B0604020202020204" pitchFamily="34" charset="0"/>
              </a:rPr>
              <a:t>1</a:t>
            </a:r>
            <a:r>
              <a:rPr lang="en-US" sz="1400" b="1" u="sng" dirty="0">
                <a:solidFill>
                  <a:srgbClr val="00CC00"/>
                </a:solidFill>
                <a:latin typeface="Arial Narrow" panose="020B0606020202030204" pitchFamily="34" charset="0"/>
                <a:cs typeface="Arial" panose="020B0604020202020204" pitchFamily="34" charset="0"/>
              </a:rPr>
              <a:t>, Biljana Šmit</a:t>
            </a:r>
            <a:r>
              <a:rPr lang="en-U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Petar Stanić</a:t>
            </a:r>
            <a:r>
              <a:rPr lang="en-U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Jovana Delić</a:t>
            </a:r>
            <a:r>
              <a:rPr lang="en-US" sz="1400" b="1" u="sng" baseline="30000" dirty="0">
                <a:solidFill>
                  <a:srgbClr val="00CC00"/>
                </a:solidFill>
                <a:latin typeface="Arial Narrow" panose="020B0606020202030204" pitchFamily="34" charset="0"/>
                <a:cs typeface="Arial" panose="020B0604020202020204" pitchFamily="34" charset="0"/>
              </a:rPr>
              <a:t>2</a:t>
            </a:r>
            <a:endParaRPr lang="en-US" sz="1400" baseline="30000" dirty="0">
              <a:solidFill>
                <a:srgbClr val="00CC00"/>
              </a:solidFill>
              <a:latin typeface="Arial Narrow" panose="020B0606020202030204" pitchFamily="34" charset="0"/>
              <a:cs typeface="Arial" panose="020B0604020202020204" pitchFamily="34" charset="0"/>
            </a:endParaRPr>
          </a:p>
          <a:p>
            <a:pPr algn="ctr"/>
            <a:r>
              <a:rPr lang="en-US" sz="1400" baseline="30000" dirty="0">
                <a:solidFill>
                  <a:srgbClr val="00CC00"/>
                </a:solidFill>
                <a:latin typeface="Arial Narrow" panose="020B0606020202030204" pitchFamily="34" charset="0"/>
                <a:cs typeface="Arial" panose="020B0604020202020204" pitchFamily="34" charset="0"/>
              </a:rPr>
              <a:t>1</a:t>
            </a:r>
            <a:r>
              <a:rPr lang="en-US" sz="1400" dirty="0">
                <a:solidFill>
                  <a:srgbClr val="00CC00"/>
                </a:solidFill>
                <a:latin typeface="Arial Narrow" panose="020B0606020202030204" pitchFamily="34" charset="0"/>
                <a:cs typeface="Arial" panose="020B0604020202020204" pitchFamily="34" charset="0"/>
              </a:rPr>
              <a:t> Institute of </a:t>
            </a:r>
            <a:r>
              <a:rPr lang="en-US" sz="1400" dirty="0" err="1">
                <a:solidFill>
                  <a:srgbClr val="00CC00"/>
                </a:solidFill>
                <a:latin typeface="Arial Narrow" panose="020B0606020202030204" pitchFamily="34" charset="0"/>
                <a:cs typeface="Arial" panose="020B0604020202020204" pitchFamily="34" charset="0"/>
              </a:rPr>
              <a:t>Chemistr</a:t>
            </a:r>
            <a:r>
              <a:rPr lang="sr-Latn-RS" sz="1400" dirty="0">
                <a:solidFill>
                  <a:srgbClr val="00CC00"/>
                </a:solidFill>
                <a:latin typeface="Arial Narrow" panose="020B0606020202030204" pitchFamily="34" charset="0"/>
                <a:cs typeface="Arial" panose="020B0604020202020204" pitchFamily="34" charset="0"/>
              </a:rPr>
              <a:t>y</a:t>
            </a:r>
            <a:r>
              <a:rPr lang="en-US" sz="1400" dirty="0">
                <a:solidFill>
                  <a:srgbClr val="00CC00"/>
                </a:solidFill>
                <a:latin typeface="Arial Narrow" panose="020B0606020202030204" pitchFamily="34" charset="0"/>
                <a:cs typeface="Arial" panose="020B0604020202020204" pitchFamily="34" charset="0"/>
              </a:rPr>
              <a:t>, Technology and </a:t>
            </a:r>
            <a:r>
              <a:rPr lang="en-US" sz="1400" dirty="0" err="1">
                <a:solidFill>
                  <a:srgbClr val="00CC00"/>
                </a:solidFill>
                <a:latin typeface="Arial Narrow" panose="020B0606020202030204" pitchFamily="34" charset="0"/>
                <a:cs typeface="Arial" panose="020B0604020202020204" pitchFamily="34" charset="0"/>
              </a:rPr>
              <a:t>Metalurgy</a:t>
            </a:r>
            <a:r>
              <a:rPr lang="en-US" sz="1400" dirty="0">
                <a:solidFill>
                  <a:srgbClr val="00CC00"/>
                </a:solidFill>
                <a:latin typeface="Arial Narrow" panose="020B0606020202030204" pitchFamily="34" charset="0"/>
                <a:cs typeface="Arial" panose="020B0604020202020204" pitchFamily="34" charset="0"/>
              </a:rPr>
              <a:t>, </a:t>
            </a:r>
            <a:r>
              <a:rPr lang="sr-Latn-RS" sz="1400" dirty="0">
                <a:solidFill>
                  <a:srgbClr val="00CC00"/>
                </a:solidFill>
                <a:latin typeface="Arial Narrow" panose="020B0606020202030204" pitchFamily="34" charset="0"/>
                <a:cs typeface="Arial" panose="020B0604020202020204" pitchFamily="34" charset="0"/>
              </a:rPr>
              <a:t>Belgrade, Serbia</a:t>
            </a:r>
            <a:r>
              <a:rPr lang="en-US" sz="1400" dirty="0">
                <a:solidFill>
                  <a:srgbClr val="00CC00"/>
                </a:solidFill>
                <a:latin typeface="Arial Narrow" panose="020B0606020202030204" pitchFamily="34" charset="0"/>
                <a:cs typeface="Arial" panose="020B0604020202020204" pitchFamily="34" charset="0"/>
              </a:rPr>
              <a:t>, v.cvetkovic@ihtm.bg.ac.rs, </a:t>
            </a:r>
            <a:r>
              <a:rPr lang="en-US" sz="1400" baseline="30000" dirty="0">
                <a:solidFill>
                  <a:srgbClr val="00CC00"/>
                </a:solidFill>
                <a:latin typeface="Arial Narrow" panose="020B0606020202030204" pitchFamily="34" charset="0"/>
                <a:cs typeface="Arial" panose="020B0604020202020204" pitchFamily="34" charset="0"/>
              </a:rPr>
              <a:t>2</a:t>
            </a:r>
            <a:r>
              <a:rPr lang="en-US" sz="1400" dirty="0">
                <a:solidFill>
                  <a:srgbClr val="00CC00"/>
                </a:solidFill>
                <a:latin typeface="Arial Narrow" panose="020B0606020202030204" pitchFamily="34" charset="0"/>
                <a:cs typeface="Arial" panose="020B0604020202020204" pitchFamily="34" charset="0"/>
              </a:rPr>
              <a:t> Institute for Information Technologies</a:t>
            </a:r>
            <a:r>
              <a:rPr lang="sr-Latn-RS" sz="1400" dirty="0">
                <a:solidFill>
                  <a:srgbClr val="00CC00"/>
                </a:solidFill>
                <a:latin typeface="Arial Narrow" panose="020B0606020202030204" pitchFamily="34" charset="0"/>
                <a:cs typeface="Arial" panose="020B0604020202020204" pitchFamily="34" charset="0"/>
              </a:rPr>
              <a:t> Kragujevac</a:t>
            </a:r>
            <a:r>
              <a:rPr lang="en-US" sz="1400" dirty="0">
                <a:solidFill>
                  <a:srgbClr val="00CC00"/>
                </a:solidFill>
                <a:latin typeface="Arial Narrow" panose="020B0606020202030204" pitchFamily="34" charset="0"/>
                <a:cs typeface="Arial" panose="020B0604020202020204" pitchFamily="34" charset="0"/>
              </a:rPr>
              <a:t>, </a:t>
            </a:r>
            <a:r>
              <a:rPr lang="sr-Latn-RS" sz="1400" dirty="0">
                <a:solidFill>
                  <a:srgbClr val="00CC00"/>
                </a:solidFill>
                <a:latin typeface="Arial Narrow" panose="020B0606020202030204" pitchFamily="34" charset="0"/>
                <a:cs typeface="Arial" panose="020B0604020202020204" pitchFamily="34" charset="0"/>
              </a:rPr>
              <a:t>Kragujevac</a:t>
            </a:r>
            <a:r>
              <a:rPr lang="en-US" sz="1400" dirty="0">
                <a:solidFill>
                  <a:srgbClr val="00CC00"/>
                </a:solidFill>
                <a:latin typeface="Arial Narrow" panose="020B0606020202030204" pitchFamily="34" charset="0"/>
                <a:cs typeface="Arial" panose="020B0604020202020204" pitchFamily="34" charset="0"/>
              </a:rPr>
              <a:t>, </a:t>
            </a:r>
            <a:r>
              <a:rPr lang="sr-Latn-RS" sz="1400" dirty="0">
                <a:solidFill>
                  <a:srgbClr val="00CC00"/>
                </a:solidFill>
                <a:latin typeface="Arial Narrow" panose="020B0606020202030204" pitchFamily="34" charset="0"/>
                <a:cs typeface="Arial" panose="020B0604020202020204" pitchFamily="34" charset="0"/>
              </a:rPr>
              <a:t>Serbia</a:t>
            </a:r>
            <a:r>
              <a:rPr lang="en-US" sz="1400" dirty="0">
                <a:solidFill>
                  <a:srgbClr val="00CC00"/>
                </a:solidFill>
                <a:latin typeface="Arial Narrow" panose="020B0606020202030204" pitchFamily="34" charset="0"/>
                <a:cs typeface="Arial" panose="020B0604020202020204" pitchFamily="34" charset="0"/>
              </a:rPr>
              <a:t> </a:t>
            </a: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7" y="1932491"/>
            <a:ext cx="12060425" cy="1745610"/>
          </a:xfrm>
          <a:prstGeom prst="rect">
            <a:avLst/>
          </a:prstGeom>
          <a:no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600" dirty="0">
                <a:solidFill>
                  <a:schemeClr val="tx1"/>
                </a:solidFill>
                <a:latin typeface="Arial Narrow" panose="020B0606020202030204" pitchFamily="34" charset="0"/>
              </a:rPr>
              <a:t>Honey is a natural product produced by honey bees from floral nectar or honeydew secretions, highly valued for its nutritional and functional properties. Due to its high market value, honey is frequently adulterated with inexpensive sugar syrups or through indirect bee feeding practices, making the development of reliable methods for authenticity assessment and adulteration detection increasingly important. NMR and infrared spectroscopy have been developed during the last three decades for the detection of honey adulterants. However, these techniques require highly trained stuff and special conditions. Compared to conventional high-field NMR systems, benchtop NMR spectrometer instruments offer several advantages, including lower cost, compact size, easier operation, minimal maintenance requirements, and no need for liquid helium or other cryogens. In addition, they enable rapid, non-destructive analysis on site, making them highly suitable for routine quality control and honey authenticity studies at honey collection points.</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4168" y="1460253"/>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a:stCxn id="9" idx="2"/>
          </p:cNvCxnSpPr>
          <p:nvPr/>
        </p:nvCxnSpPr>
        <p:spPr>
          <a:xfrm>
            <a:off x="6094380" y="3678101"/>
            <a:ext cx="11782" cy="3033093"/>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99212" y="3956363"/>
            <a:ext cx="5900656" cy="19689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sr-Latn-RS" sz="1400" dirty="0">
              <a:solidFill>
                <a:schemeClr val="tx1"/>
              </a:solidFill>
              <a:latin typeface="Arial Narrow" panose="020B0606020202030204" pitchFamily="34" charset="0"/>
            </a:endParaRPr>
          </a:p>
          <a:p>
            <a:pPr algn="just"/>
            <a:r>
              <a:rPr lang="en-US" sz="1500" dirty="0">
                <a:solidFill>
                  <a:schemeClr val="tx1"/>
                </a:solidFill>
                <a:latin typeface="Arial Narrow" panose="020B0606020202030204" pitchFamily="34" charset="0"/>
              </a:rPr>
              <a:t>Two different </a:t>
            </a:r>
            <a:r>
              <a:rPr lang="en-US" sz="1500" dirty="0" err="1">
                <a:solidFill>
                  <a:schemeClr val="tx1"/>
                </a:solidFill>
                <a:latin typeface="Arial Narrow" panose="020B0606020202030204" pitchFamily="34" charset="0"/>
              </a:rPr>
              <a:t>polyfloral</a:t>
            </a:r>
            <a:r>
              <a:rPr lang="en-US" sz="1500" dirty="0">
                <a:solidFill>
                  <a:schemeClr val="tx1"/>
                </a:solidFill>
                <a:latin typeface="Arial Narrow" panose="020B0606020202030204" pitchFamily="34" charset="0"/>
              </a:rPr>
              <a:t> honeys (pure: KG-1 and adulterated: KG-2) were submitted to NMR analysis in order to demonstrate feasibility of benchtop NMR as a fast and easy-to-use method for adulteration determination. Prior analysis, 200 mg of samples were dissolved in 1 mL D</a:t>
            </a:r>
            <a:r>
              <a:rPr lang="en-US" sz="1500" baseline="-25000" dirty="0">
                <a:solidFill>
                  <a:schemeClr val="tx1"/>
                </a:solidFill>
                <a:latin typeface="Arial Narrow" panose="020B0606020202030204" pitchFamily="34" charset="0"/>
              </a:rPr>
              <a:t>2</a:t>
            </a:r>
            <a:r>
              <a:rPr lang="en-US" sz="1500" dirty="0">
                <a:solidFill>
                  <a:schemeClr val="tx1"/>
                </a:solidFill>
                <a:latin typeface="Arial Narrow" panose="020B0606020202030204" pitchFamily="34" charset="0"/>
              </a:rPr>
              <a:t>O. 1H NMR spectra were recorded using a </a:t>
            </a:r>
            <a:r>
              <a:rPr lang="en-US" sz="1500" dirty="0" err="1">
                <a:solidFill>
                  <a:schemeClr val="tx1"/>
                </a:solidFill>
                <a:latin typeface="Arial Narrow" panose="020B0606020202030204" pitchFamily="34" charset="0"/>
              </a:rPr>
              <a:t>Magritek</a:t>
            </a:r>
            <a:r>
              <a:rPr lang="en-US" sz="1500" dirty="0">
                <a:solidFill>
                  <a:schemeClr val="tx1"/>
                </a:solidFill>
                <a:latin typeface="Arial Narrow" panose="020B0606020202030204" pitchFamily="34" charset="0"/>
              </a:rPr>
              <a:t> </a:t>
            </a:r>
            <a:r>
              <a:rPr lang="en-US" sz="1500" dirty="0" err="1">
                <a:solidFill>
                  <a:schemeClr val="tx1"/>
                </a:solidFill>
                <a:latin typeface="Arial Narrow" panose="020B0606020202030204" pitchFamily="34" charset="0"/>
              </a:rPr>
              <a:t>Spinsolve</a:t>
            </a:r>
            <a:r>
              <a:rPr lang="en-US" sz="1500" dirty="0">
                <a:solidFill>
                  <a:schemeClr val="tx1"/>
                </a:solidFill>
                <a:latin typeface="Arial Narrow" panose="020B0606020202030204" pitchFamily="34" charset="0"/>
              </a:rPr>
              <a:t> 60 MHz PLUS Multi X benchtop spectrometer operating at 60 </a:t>
            </a:r>
            <a:r>
              <a:rPr lang="en-US" sz="1500" dirty="0" err="1">
                <a:solidFill>
                  <a:schemeClr val="tx1"/>
                </a:solidFill>
                <a:latin typeface="Arial Narrow" panose="020B0606020202030204" pitchFamily="34" charset="0"/>
              </a:rPr>
              <a:t>MHz.</a:t>
            </a:r>
            <a:r>
              <a:rPr lang="en-US" sz="1500" dirty="0">
                <a:solidFill>
                  <a:schemeClr val="tx1"/>
                </a:solidFill>
                <a:latin typeface="Arial Narrow" panose="020B0606020202030204" pitchFamily="34" charset="0"/>
              </a:rPr>
              <a:t> Measurements were performed with a signal-to-noise ratio of 120:1 (1% ethylbenzene in </a:t>
            </a:r>
            <a:r>
              <a:rPr lang="en-US" sz="1500" dirty="0" err="1">
                <a:solidFill>
                  <a:schemeClr val="tx1"/>
                </a:solidFill>
                <a:latin typeface="Arial Narrow" panose="020B0606020202030204" pitchFamily="34" charset="0"/>
              </a:rPr>
              <a:t>CDCl</a:t>
            </a:r>
            <a:r>
              <a:rPr lang="en-US" sz="1500" dirty="0">
                <a:solidFill>
                  <a:schemeClr val="tx1"/>
                </a:solidFill>
                <a:latin typeface="Arial Narrow" panose="020B0606020202030204" pitchFamily="34" charset="0"/>
              </a:rPr>
              <a:t>₃) and a spectral resolution characterized by a linewidth at 50% of ≤0.35 Hz and linewidth at 0.55% of ≤10 Hz. </a:t>
            </a:r>
            <a:r>
              <a:rPr lang="en-US" sz="1500" dirty="0" err="1">
                <a:solidFill>
                  <a:schemeClr val="tx1"/>
                </a:solidFill>
                <a:latin typeface="Arial Narrow" panose="020B0606020202030204" pitchFamily="34" charset="0"/>
              </a:rPr>
              <a:t>CDCl</a:t>
            </a:r>
            <a:r>
              <a:rPr lang="en-US" sz="1500" dirty="0">
                <a:solidFill>
                  <a:schemeClr val="tx1"/>
                </a:solidFill>
                <a:latin typeface="Arial Narrow" panose="020B0606020202030204" pitchFamily="34" charset="0"/>
              </a:rPr>
              <a:t>₃ and acetone-d₆ were used as deuterated solvents.</a:t>
            </a:r>
            <a:endParaRPr lang="en-US" sz="15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102956" y="3721389"/>
            <a:ext cx="1691489"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74535" y="5943451"/>
            <a:ext cx="5890289" cy="84484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sz="1600" dirty="0">
              <a:solidFill>
                <a:schemeClr val="tx1"/>
              </a:solidFill>
              <a:latin typeface="Arial Narrow" panose="020B0606020202030204" pitchFamily="34" charset="0"/>
            </a:endParaRPr>
          </a:p>
          <a:p>
            <a:pPr algn="just"/>
            <a:r>
              <a:rPr lang="en-US" sz="1600" dirty="0">
                <a:solidFill>
                  <a:schemeClr val="tx1"/>
                </a:solidFill>
                <a:latin typeface="Arial Narrow" panose="020B0606020202030204" pitchFamily="34" charset="0"/>
              </a:rPr>
              <a:t>These results demonstrate the potential of benchtop NMR spectroscopy as a rapid and non-destructive tool for detecting honey adulteration.</a:t>
            </a:r>
            <a:endParaRPr lang="en-US" sz="16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99212" y="5965353"/>
            <a:ext cx="1527982"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200674" y="3736638"/>
            <a:ext cx="2902972" cy="228469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sr-Latn-RS" sz="1500" dirty="0">
              <a:solidFill>
                <a:schemeClr val="tx1"/>
              </a:solidFill>
              <a:latin typeface="Arial Narrow" panose="020B0606020202030204" pitchFamily="34" charset="0"/>
            </a:endParaRPr>
          </a:p>
          <a:p>
            <a:pPr algn="just"/>
            <a:endParaRPr lang="sr-Latn-RS" sz="600" dirty="0">
              <a:solidFill>
                <a:schemeClr val="tx1"/>
              </a:solidFill>
              <a:latin typeface="Arial Narrow" panose="020B0606020202030204" pitchFamily="34" charset="0"/>
            </a:endParaRPr>
          </a:p>
          <a:p>
            <a:pPr algn="just"/>
            <a:r>
              <a:rPr lang="en-US" sz="1450" dirty="0">
                <a:solidFill>
                  <a:schemeClr val="tx1"/>
                </a:solidFill>
                <a:latin typeface="Arial Narrow" panose="020B0606020202030204" pitchFamily="34" charset="0"/>
              </a:rPr>
              <a:t>The </a:t>
            </a:r>
            <a:r>
              <a:rPr lang="en-US" sz="1450" baseline="30000" dirty="0">
                <a:solidFill>
                  <a:schemeClr val="tx1"/>
                </a:solidFill>
                <a:latin typeface="Arial Narrow" panose="020B0606020202030204" pitchFamily="34" charset="0"/>
              </a:rPr>
              <a:t>1</a:t>
            </a:r>
            <a:r>
              <a:rPr lang="en-US" sz="1450" dirty="0">
                <a:solidFill>
                  <a:schemeClr val="tx1"/>
                </a:solidFill>
                <a:latin typeface="Arial Narrow" panose="020B0606020202030204" pitchFamily="34" charset="0"/>
              </a:rPr>
              <a:t>H NMR spectra revealed clear differences between the pure honey sample and the adulterated </a:t>
            </a:r>
            <a:r>
              <a:rPr lang="sr-Latn-RS" sz="1450" dirty="0">
                <a:solidFill>
                  <a:schemeClr val="tx1"/>
                </a:solidFill>
                <a:latin typeface="Arial Narrow" panose="020B0606020202030204" pitchFamily="34" charset="0"/>
              </a:rPr>
              <a:t>one </a:t>
            </a:r>
            <a:r>
              <a:rPr lang="en-US" sz="1450" dirty="0">
                <a:solidFill>
                  <a:schemeClr val="tx1"/>
                </a:solidFill>
                <a:latin typeface="Arial Narrow" panose="020B0606020202030204" pitchFamily="34" charset="0"/>
              </a:rPr>
              <a:t>with sucrose. Increased signal intensity in the sucrose region (around 5.4 ppm) was observed in the adulterated sample, while the glucose signals remained relatively similar in both samples</a:t>
            </a:r>
            <a:r>
              <a:rPr lang="sr-Latn-RS" sz="1500" dirty="0">
                <a:solidFill>
                  <a:schemeClr val="tx1"/>
                </a:solidFill>
                <a:latin typeface="Arial Narrow" panose="020B0606020202030204" pitchFamily="34" charset="0"/>
              </a:rPr>
              <a:t>.</a:t>
            </a:r>
            <a:endParaRPr lang="en-US" sz="1500" dirty="0">
              <a:solidFill>
                <a:schemeClr val="tx1"/>
              </a:solidFill>
              <a:latin typeface="Arial Narrow" panose="020B0606020202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200674" y="3785385"/>
            <a:ext cx="2723823"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Results and discussion</a:t>
            </a:r>
            <a:endParaRPr lang="en-US" dirty="0">
              <a:solidFill>
                <a:srgbClr val="00CC00"/>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207455" y="6093030"/>
            <a:ext cx="5910010" cy="70960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sz="1200" dirty="0">
              <a:solidFill>
                <a:schemeClr val="tx1"/>
              </a:solidFill>
              <a:latin typeface="Arial Narrow" panose="020B0606020202030204" pitchFamily="34" charset="0"/>
            </a:endParaRPr>
          </a:p>
          <a:p>
            <a:r>
              <a:rPr lang="en-US" sz="1200" dirty="0">
                <a:solidFill>
                  <a:schemeClr val="tx1"/>
                </a:solidFill>
                <a:latin typeface="Arial Narrow" panose="020B0606020202030204" pitchFamily="34" charset="0"/>
              </a:rPr>
              <a:t>This research is funded by the Ministry of Science, Technological Development and Innovation,</a:t>
            </a: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r>
              <a:rPr lang="en-US" sz="1200" dirty="0">
                <a:solidFill>
                  <a:schemeClr val="tx1"/>
                </a:solidFill>
                <a:latin typeface="Arial Narrow" panose="020B0606020202030204" pitchFamily="34" charset="0"/>
              </a:rPr>
              <a:t>This research is funded by the Ministry of Science, Technological Development and Innovation,</a:t>
            </a:r>
          </a:p>
          <a:p>
            <a:r>
              <a:rPr lang="en-US" sz="1200" dirty="0">
                <a:solidFill>
                  <a:schemeClr val="tx1"/>
                </a:solidFill>
                <a:latin typeface="Arial Narrow" panose="020B0606020202030204" pitchFamily="34" charset="0"/>
              </a:rPr>
              <a:t>Republic of Serbia, Grants: No. 451-03-33/2026-03/200378 and 451-03-66/2026-03/200026.</a:t>
            </a: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endParaRPr lang="en-US" sz="1200" dirty="0">
              <a:solidFill>
                <a:schemeClr val="tx1"/>
              </a:solidFill>
              <a:latin typeface="Arial Narrow" panose="020B0606020202030204" pitchFamily="34" charset="0"/>
            </a:endParaRPr>
          </a:p>
          <a:p>
            <a:r>
              <a:rPr lang="en-US" sz="1200" dirty="0">
                <a:solidFill>
                  <a:schemeClr val="tx1"/>
                </a:solidFill>
                <a:latin typeface="Arial Narrow" panose="020B0606020202030204" pitchFamily="34" charset="0"/>
              </a:rPr>
              <a:t> Republic of Serbia, Grants: No. 451-03-33/2026-03/200378 and 451-03-66/202</a:t>
            </a:r>
            <a:r>
              <a:rPr lang="sr-Latn-RS" sz="1200" dirty="0">
                <a:solidFill>
                  <a:schemeClr val="tx1"/>
                </a:solidFill>
                <a:latin typeface="Arial Narrow" panose="020B0606020202030204" pitchFamily="34" charset="0"/>
              </a:rPr>
              <a:t>6</a:t>
            </a:r>
            <a:r>
              <a:rPr lang="en-US" sz="1200" dirty="0">
                <a:solidFill>
                  <a:schemeClr val="tx1"/>
                </a:solidFill>
                <a:latin typeface="Arial Narrow" panose="020B0606020202030204" pitchFamily="34" charset="0"/>
              </a:rPr>
              <a:t>-03/200026.</a:t>
            </a:r>
            <a:endParaRPr lang="en-US" sz="1200" dirty="0">
              <a:solidFill>
                <a:schemeClr val="tx1"/>
              </a:solidFill>
              <a:highlight>
                <a:srgbClr val="FFFF00"/>
              </a:highlight>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227178" y="6034494"/>
            <a:ext cx="2246128"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grpSp>
        <p:nvGrpSpPr>
          <p:cNvPr id="16" name="Group 15">
            <a:extLst>
              <a:ext uri="{FF2B5EF4-FFF2-40B4-BE49-F238E27FC236}">
                <a16:creationId xmlns:a16="http://schemas.microsoft.com/office/drawing/2014/main" id="{C8F1FDF6-D9AD-6183-1741-F16909294F51}"/>
              </a:ext>
            </a:extLst>
          </p:cNvPr>
          <p:cNvGrpSpPr/>
          <p:nvPr/>
        </p:nvGrpSpPr>
        <p:grpSpPr>
          <a:xfrm>
            <a:off x="9103646" y="3736638"/>
            <a:ext cx="2980586" cy="2297856"/>
            <a:chOff x="2815628" y="1106209"/>
            <a:chExt cx="7699910" cy="5228476"/>
          </a:xfrm>
        </p:grpSpPr>
        <p:pic>
          <p:nvPicPr>
            <p:cNvPr id="13" name="Picture 12">
              <a:extLst>
                <a:ext uri="{FF2B5EF4-FFF2-40B4-BE49-F238E27FC236}">
                  <a16:creationId xmlns:a16="http://schemas.microsoft.com/office/drawing/2014/main" id="{05F48A82-A129-2C40-3547-830DF38C4A1C}"/>
                </a:ext>
              </a:extLst>
            </p:cNvPr>
            <p:cNvPicPr>
              <a:picLocks noChangeAspect="1"/>
            </p:cNvPicPr>
            <p:nvPr/>
          </p:nvPicPr>
          <p:blipFill>
            <a:blip r:embed="rId5" cstate="print">
              <a:extLst>
                <a:ext uri="{28A0092B-C50C-407E-A947-70E740481C1C}">
                  <a14:useLocalDpi xmlns:a14="http://schemas.microsoft.com/office/drawing/2010/main" val="0"/>
                </a:ext>
              </a:extLst>
            </a:blip>
            <a:srcRect l="5334" t="5499" r="6664" b="6010"/>
            <a:stretch>
              <a:fillRect/>
            </a:stretch>
          </p:blipFill>
          <p:spPr>
            <a:xfrm>
              <a:off x="2815628" y="1106209"/>
              <a:ext cx="7699910" cy="5228476"/>
            </a:xfrm>
            <a:prstGeom prst="rect">
              <a:avLst/>
            </a:prstGeom>
          </p:spPr>
        </p:pic>
        <p:sp>
          <p:nvSpPr>
            <p:cNvPr id="15" name="Rectangle 14">
              <a:extLst>
                <a:ext uri="{FF2B5EF4-FFF2-40B4-BE49-F238E27FC236}">
                  <a16:creationId xmlns:a16="http://schemas.microsoft.com/office/drawing/2014/main" id="{77F40A31-9D90-2FB9-C7E9-23B61A0F11F8}"/>
                </a:ext>
              </a:extLst>
            </p:cNvPr>
            <p:cNvSpPr/>
            <p:nvPr/>
          </p:nvSpPr>
          <p:spPr>
            <a:xfrm>
              <a:off x="8637006" y="1106209"/>
              <a:ext cx="1810693" cy="4082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DCA87D-57B8-4510-9665-9E75299929F1}">
  <ds:schemaRefs>
    <ds:schemaRef ds:uri="http://purl.org/dc/terms/"/>
    <ds:schemaRef ds:uri="http://schemas.openxmlformats.org/package/2006/metadata/core-properties"/>
    <ds:schemaRef ds:uri="http://purl.org/dc/dcmitype/"/>
    <ds:schemaRef ds:uri="c9b645eb-e6fe-4b35-9d45-bd7394162d21"/>
    <ds:schemaRef ds:uri="http://purl.org/dc/elements/1.1/"/>
    <ds:schemaRef ds:uri="http://schemas.microsoft.com/office/2006/metadata/properties"/>
    <ds:schemaRef ds:uri="http://schemas.microsoft.com/office/2006/documentManagement/types"/>
    <ds:schemaRef ds:uri="http://schemas.microsoft.com/office/infopath/2007/PartnerControls"/>
    <ds:schemaRef ds:uri="98621ed1-ae24-4a21-b80a-89d572d87e72"/>
    <ds:schemaRef ds:uri="http://www.w3.org/XML/1998/namespace"/>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446</TotalTime>
  <Words>493</Words>
  <Application>Microsoft Office PowerPoint</Application>
  <PresentationFormat>Widescreen</PresentationFormat>
  <Paragraphs>1324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 Narrow</vt:lpstr>
      <vt:lpstr>PF BeauSans Pro</vt:lpstr>
      <vt:lpstr>Aptos</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Vesna Cvetkovic</cp:lastModifiedBy>
  <cp:revision>51</cp:revision>
  <dcterms:created xsi:type="dcterms:W3CDTF">2025-07-07T08:04:39Z</dcterms:created>
  <dcterms:modified xsi:type="dcterms:W3CDTF">2026-09-14T07:13:01Z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