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2"/>
  </p:notesMasterIdLst>
  <p:sldIdLst>
    <p:sldId id="288" r:id="rId5"/>
    <p:sldId id="289" r:id="rId6"/>
    <p:sldId id="290" r:id="rId7"/>
    <p:sldId id="291" r:id="rId8"/>
    <p:sldId id="293" r:id="rId9"/>
    <p:sldId id="294" r:id="rId10"/>
    <p:sldId id="292" r:id="rId11"/>
  </p:sldIdLst>
  <p:sldSz cx="12192000" cy="6858000"/>
  <p:notesSz cx="6858000" cy="9144000"/>
  <p:embeddedFontLs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Cloud Bold" panose="020B0604020202020204" charset="0"/>
      <p:regular r:id="rId17"/>
    </p:embeddedFont>
    <p:embeddedFont>
      <p:font typeface="PF BeauSans Pro" panose="02000800000000020004" charset="0"/>
      <p:bold r:id="rId18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erina Kraljevska" initials="KK" lastIdx="1" clrIdx="0">
    <p:extLst>
      <p:ext uri="{19B8F6BF-5375-455C-9EA6-DF929625EA0E}">
        <p15:presenceInfo xmlns:p15="http://schemas.microsoft.com/office/powerpoint/2012/main" userId="27b21815ada6325c" providerId="Windows Live"/>
      </p:ext>
    </p:extLst>
  </p:cmAuthor>
  <p:cmAuthor id="2" name="Vladimir Ivanovski" initials="VI" lastIdx="1" clrIdx="1">
    <p:extLst>
      <p:ext uri="{19B8F6BF-5375-455C-9EA6-DF929625EA0E}">
        <p15:presenceInfo xmlns:p15="http://schemas.microsoft.com/office/powerpoint/2012/main" userId="2b57aeceaf46082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7"/>
    <a:srgbClr val="F8E4F6"/>
    <a:srgbClr val="E9F8E4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86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7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7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6.wmf"/><Relationship Id="rId5" Type="http://schemas.openxmlformats.org/officeDocument/2006/relationships/image" Target="../media/image11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8.png"/><Relationship Id="rId7" Type="http://schemas.openxmlformats.org/officeDocument/2006/relationships/image" Target="../media/image21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964" y="55366"/>
            <a:ext cx="9888373" cy="102155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b="1" cap="all" dirty="0">
              <a:solidFill>
                <a:schemeClr val="accent2">
                  <a:lumMod val="50000"/>
                </a:schemeClr>
              </a:solidFill>
              <a:latin typeface="PF BeauSans Pro" panose="02000800000000020004" pitchFamily="2" charset="0"/>
              <a:cs typeface="Arial" panose="020B0604020202020204" pitchFamily="34" charset="0"/>
            </a:endParaRPr>
          </a:p>
          <a:p>
            <a:pPr algn="ctr"/>
            <a:r>
              <a:rPr lang="en-US" sz="1700" b="1" dirty="0">
                <a:solidFill>
                  <a:schemeClr val="accent2">
                    <a:lumMod val="50000"/>
                  </a:schemeClr>
                </a:solidFill>
              </a:rPr>
              <a:t>INTERPRETING POSITIVE AND NEGATIVE IR REFLECTANCE-ABSORBANCE INTENSITIES IN 2T2D CORRELATION SPECTROSCOPY OF SILOXANE FILMS ON SILICATE GLASS</a:t>
            </a:r>
            <a:endParaRPr lang="en-US" sz="1700" b="1" cap="all" dirty="0">
              <a:solidFill>
                <a:schemeClr val="accent2">
                  <a:lumMod val="50000"/>
                </a:schemeClr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120" y="860640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Katerina </a:t>
            </a:r>
            <a:r>
              <a:rPr lang="en-US" sz="1400" b="1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Kraljevska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, Vladimir Ivanovski</a:t>
            </a:r>
            <a:endParaRPr lang="en-US" sz="1400" b="1" baseline="300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Ss. Cyril and Methodius University in Skopje, Faculty of Natural Science and Mathematics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Skopje, Macedonia, </a:t>
            </a:r>
            <a:endParaRPr lang="en-US" sz="1400" baseline="300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kraljevskakaterina0808@gmail.com</a:t>
            </a:r>
            <a:endParaRPr lang="mk-MK" sz="14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5160823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912478"/>
                  </p:ext>
                </p:extLst>
              </p:nvPr>
            </p:nvGraphicFramePr>
            <p:xfrm>
              <a:off x="1939599" y="4198002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198002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58F4B-D643-81D0-B2AB-74C74328E306}"/>
              </a:ext>
            </a:extLst>
          </p:cNvPr>
          <p:cNvSpPr txBox="1"/>
          <p:nvPr/>
        </p:nvSpPr>
        <p:spPr>
          <a:xfrm>
            <a:off x="766713" y="919137"/>
            <a:ext cx="107559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form an ultrathin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siloxane nanofilm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glass surface, </a:t>
            </a:r>
            <a:r>
              <a:rPr lang="mk-MK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water‑repellent coatings that </a:t>
            </a:r>
            <a:r>
              <a:rPr lang="mk-M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hydrophobicity without compromising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 this work, glass substrates were modified using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hydrolyzed and non-hydrolyzed APTES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FTIR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distinguishing the IR bands between the substrate silicate glass and the siloxane nanofilm formed on its surface because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bands overlap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2T2D-COS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enables identification of spectral features from the nanofilm using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IR-SR and IR-RA spectra.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Contrary to IR-SR spectra, the IR-RA can have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bands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Therefore, their effect on 2T2D-COS peak interpretation must be carefully considered.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557B7A-816F-3D67-52DB-CADE53486CC2}"/>
              </a:ext>
            </a:extLst>
          </p:cNvPr>
          <p:cNvSpPr/>
          <p:nvPr/>
        </p:nvSpPr>
        <p:spPr>
          <a:xfrm>
            <a:off x="766713" y="4703228"/>
            <a:ext cx="10755982" cy="14140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aim of this study is to determine how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 and negative peaks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2T2D-COS can be accurately distinguished and correctly assigned when analyzing IR-RA spectra of siloxane nanofilms.</a:t>
            </a:r>
            <a:endParaRPr lang="mk-MK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E13B96-3DCD-83DB-458C-6134EA6C8D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620"/>
          <a:stretch>
            <a:fillRect/>
          </a:stretch>
        </p:blipFill>
        <p:spPr>
          <a:xfrm>
            <a:off x="4227410" y="1290249"/>
            <a:ext cx="3834071" cy="2026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03717-98D8-C490-442A-69E362F10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979" y="3316473"/>
            <a:ext cx="4308039" cy="2261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46CF0A-5971-99DD-138C-227B94008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116" y="5682053"/>
            <a:ext cx="4416617" cy="915562"/>
          </a:xfrm>
          <a:prstGeom prst="rect">
            <a:avLst/>
          </a:prstGeom>
        </p:spPr>
      </p:pic>
      <p:sp>
        <p:nvSpPr>
          <p:cNvPr id="13" name="AutoShape 10">
            <a:extLst>
              <a:ext uri="{FF2B5EF4-FFF2-40B4-BE49-F238E27FC236}">
                <a16:creationId xmlns:a16="http://schemas.microsoft.com/office/drawing/2014/main" id="{09934B2A-B4F5-FB6C-CE38-0EC348BCE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911" y="898653"/>
            <a:ext cx="3501353" cy="783193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Bold"/>
                <a:ea typeface="Cloud Bold"/>
                <a:cs typeface="Cloud Bold"/>
                <a:sym typeface="Cloud Bold"/>
              </a:rPr>
              <a:t>Activation &amp; Cleaning of Glass Samples</a:t>
            </a:r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4663C714-9FE7-A804-C5DA-545617346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0786" y="883128"/>
            <a:ext cx="3810427" cy="442674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Bold"/>
                <a:ea typeface="Cloud Bold"/>
                <a:cs typeface="Cloud Bold"/>
                <a:sym typeface="Cloud Bold"/>
              </a:rPr>
              <a:t>Immersion and modification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F12295-2DB3-B409-43FE-C351EE44A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863" y="1905145"/>
            <a:ext cx="3558848" cy="4054201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3D457DC8-6650-BD4F-9E5E-98E1ABB82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593" y="1627649"/>
            <a:ext cx="991222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sp>
        <p:nvSpPr>
          <p:cNvPr id="28" name="Freeform 12">
            <a:extLst>
              <a:ext uri="{FF2B5EF4-FFF2-40B4-BE49-F238E27FC236}">
                <a16:creationId xmlns:a16="http://schemas.microsoft.com/office/drawing/2014/main" id="{5F6DA2A6-4260-D5AB-7D98-F947A1B0E071}"/>
              </a:ext>
            </a:extLst>
          </p:cNvPr>
          <p:cNvSpPr/>
          <p:nvPr/>
        </p:nvSpPr>
        <p:spPr>
          <a:xfrm>
            <a:off x="5513351" y="2769622"/>
            <a:ext cx="277850" cy="442675"/>
          </a:xfrm>
          <a:custGeom>
            <a:avLst/>
            <a:gdLst/>
            <a:ahLst/>
            <a:cxnLst/>
            <a:rect l="l" t="t" r="r" b="b"/>
            <a:pathLst>
              <a:path w="891688" h="1290601">
                <a:moveTo>
                  <a:pt x="0" y="0"/>
                </a:moveTo>
                <a:lnTo>
                  <a:pt x="891688" y="0"/>
                </a:lnTo>
                <a:lnTo>
                  <a:pt x="891688" y="1290601"/>
                </a:lnTo>
                <a:lnTo>
                  <a:pt x="0" y="1290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0A3175-A127-FF72-6E1F-99D2C1238A34}"/>
              </a:ext>
            </a:extLst>
          </p:cNvPr>
          <p:cNvSpPr txBox="1"/>
          <p:nvPr/>
        </p:nvSpPr>
        <p:spPr>
          <a:xfrm>
            <a:off x="5722373" y="2829362"/>
            <a:ext cx="1623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4h / 24 h</a:t>
            </a:r>
            <a:endParaRPr lang="mk-MK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AutoShape 10">
            <a:extLst>
              <a:ext uri="{FF2B5EF4-FFF2-40B4-BE49-F238E27FC236}">
                <a16:creationId xmlns:a16="http://schemas.microsoft.com/office/drawing/2014/main" id="{F270CB54-3C18-F5DF-697F-E14ECC20B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2733" y="898653"/>
            <a:ext cx="3623043" cy="442674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Bold"/>
                <a:ea typeface="Cloud Bold"/>
                <a:cs typeface="Cloud Bold"/>
                <a:sym typeface="Cloud Bold"/>
              </a:rPr>
              <a:t>Characterization</a:t>
            </a:r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E60B92DA-0EFD-F68B-3C48-2F99C29752EA}"/>
              </a:ext>
            </a:extLst>
          </p:cNvPr>
          <p:cNvSpPr/>
          <p:nvPr/>
        </p:nvSpPr>
        <p:spPr>
          <a:xfrm>
            <a:off x="9857406" y="1462348"/>
            <a:ext cx="1712811" cy="1551716"/>
          </a:xfrm>
          <a:custGeom>
            <a:avLst/>
            <a:gdLst/>
            <a:ahLst/>
            <a:cxnLst/>
            <a:rect l="l" t="t" r="r" b="b"/>
            <a:pathLst>
              <a:path w="7995187" h="3337458">
                <a:moveTo>
                  <a:pt x="0" y="0"/>
                </a:moveTo>
                <a:lnTo>
                  <a:pt x="7995187" y="0"/>
                </a:lnTo>
                <a:lnTo>
                  <a:pt x="7995187" y="3337458"/>
                </a:lnTo>
                <a:lnTo>
                  <a:pt x="0" y="33374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5102" r="-1" b="-114010"/>
            </a:stretch>
          </a:blipFill>
        </p:spPr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109E18A7-6CD6-84AD-F694-1B3A7F1DFE39}"/>
              </a:ext>
            </a:extLst>
          </p:cNvPr>
          <p:cNvSpPr/>
          <p:nvPr/>
        </p:nvSpPr>
        <p:spPr>
          <a:xfrm>
            <a:off x="9780171" y="4728888"/>
            <a:ext cx="2158370" cy="1849844"/>
          </a:xfrm>
          <a:custGeom>
            <a:avLst/>
            <a:gdLst/>
            <a:ahLst/>
            <a:cxnLst/>
            <a:rect l="l" t="t" r="r" b="b"/>
            <a:pathLst>
              <a:path w="3880126" h="3143393">
                <a:moveTo>
                  <a:pt x="0" y="0"/>
                </a:moveTo>
                <a:lnTo>
                  <a:pt x="3880126" y="0"/>
                </a:lnTo>
                <a:lnTo>
                  <a:pt x="3880126" y="3143394"/>
                </a:lnTo>
                <a:lnTo>
                  <a:pt x="0" y="31433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E820AB-8AED-B370-D4C7-A62FB8F94BC3}"/>
              </a:ext>
            </a:extLst>
          </p:cNvPr>
          <p:cNvSpPr txBox="1"/>
          <p:nvPr/>
        </p:nvSpPr>
        <p:spPr>
          <a:xfrm>
            <a:off x="8250018" y="1944742"/>
            <a:ext cx="1712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Drop shape analyzer</a:t>
            </a:r>
            <a:endParaRPr lang="mk-MK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45FFD0-46FA-71A2-C7C9-6B4FED39AE7C}"/>
              </a:ext>
            </a:extLst>
          </p:cNvPr>
          <p:cNvSpPr txBox="1"/>
          <p:nvPr/>
        </p:nvSpPr>
        <p:spPr>
          <a:xfrm>
            <a:off x="8735528" y="5343499"/>
            <a:ext cx="1632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AFM</a:t>
            </a:r>
            <a:endParaRPr lang="mk-MK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Rectangle 4">
            <a:extLst>
              <a:ext uri="{FF2B5EF4-FFF2-40B4-BE49-F238E27FC236}">
                <a16:creationId xmlns:a16="http://schemas.microsoft.com/office/drawing/2014/main" id="{E75876D3-4DEB-CF22-8348-1200D4886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8183" y="2724097"/>
            <a:ext cx="60113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18BF203-F20E-C536-4DB4-5B0EC33E54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30815"/>
              </p:ext>
            </p:extLst>
          </p:nvPr>
        </p:nvGraphicFramePr>
        <p:xfrm>
          <a:off x="9551605" y="2902399"/>
          <a:ext cx="2322330" cy="1778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10" imgW="3901440" imgH="2987040" progId="Origin50.Graph">
                  <p:embed/>
                </p:oleObj>
              </mc:Choice>
              <mc:Fallback>
                <p:oleObj name="Graph" r:id="rId10" imgW="3901440" imgH="2987040" progId="Origin50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1605" y="2902399"/>
                        <a:ext cx="2322330" cy="17787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FF612692-3A80-A9B4-78D2-82F826E7074A}"/>
              </a:ext>
            </a:extLst>
          </p:cNvPr>
          <p:cNvSpPr txBox="1"/>
          <p:nvPr/>
        </p:nvSpPr>
        <p:spPr>
          <a:xfrm>
            <a:off x="8735528" y="3513953"/>
            <a:ext cx="1712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FTIR</a:t>
            </a:r>
            <a:endParaRPr lang="mk-MK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78176C6-9AE3-4ED3-1E00-1D7B75E74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194" y="675352"/>
            <a:ext cx="1075365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4DA0AEE9-6271-1FD5-B736-F8BB57FB3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9427" y="675350"/>
            <a:ext cx="979881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sp>
        <p:nvSpPr>
          <p:cNvPr id="50" name="Rectangle 10">
            <a:extLst>
              <a:ext uri="{FF2B5EF4-FFF2-40B4-BE49-F238E27FC236}">
                <a16:creationId xmlns:a16="http://schemas.microsoft.com/office/drawing/2014/main" id="{E32E3224-17CE-77F0-D5F1-CD8E71938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4008" y="609662"/>
            <a:ext cx="951423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sp>
        <p:nvSpPr>
          <p:cNvPr id="56" name="Rectangle 12">
            <a:extLst>
              <a:ext uri="{FF2B5EF4-FFF2-40B4-BE49-F238E27FC236}">
                <a16:creationId xmlns:a16="http://schemas.microsoft.com/office/drawing/2014/main" id="{022408F8-0D7A-567A-DB09-E7FA65BE8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013" y="739816"/>
            <a:ext cx="75068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sp>
        <p:nvSpPr>
          <p:cNvPr id="58" name="Rectangle 14">
            <a:extLst>
              <a:ext uri="{FF2B5EF4-FFF2-40B4-BE49-F238E27FC236}">
                <a16:creationId xmlns:a16="http://schemas.microsoft.com/office/drawing/2014/main" id="{DD00CB0F-D629-A891-0AC1-B8A101F29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707" y="609662"/>
            <a:ext cx="64370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3D0FD947-0AF2-587D-851B-EEE64F651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378" y="3628025"/>
            <a:ext cx="3219914" cy="31115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5DC08F9-7135-1271-D860-D9FC3CC0F5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42"/>
          <a:stretch>
            <a:fillRect/>
          </a:stretch>
        </p:blipFill>
        <p:spPr>
          <a:xfrm>
            <a:off x="8452932" y="3722981"/>
            <a:ext cx="3226998" cy="301654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ACA18C04-9411-D647-4EFB-94A1AB10C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75" y="750879"/>
            <a:ext cx="3219914" cy="2852823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FBE2583-39DB-AA76-E0EB-55548D6AC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277" y="741037"/>
            <a:ext cx="3136309" cy="2985422"/>
          </a:xfrm>
          <a:prstGeom prst="rect">
            <a:avLst/>
          </a:prstGeom>
        </p:spPr>
      </p:pic>
      <p:sp>
        <p:nvSpPr>
          <p:cNvPr id="68" name="Rectangle 16">
            <a:extLst>
              <a:ext uri="{FF2B5EF4-FFF2-40B4-BE49-F238E27FC236}">
                <a16:creationId xmlns:a16="http://schemas.microsoft.com/office/drawing/2014/main" id="{41E2083D-D55F-4719-D8BA-339406BF7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83" y="839139"/>
            <a:ext cx="56219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sp>
        <p:nvSpPr>
          <p:cNvPr id="72" name="Rectangle 20">
            <a:extLst>
              <a:ext uri="{FF2B5EF4-FFF2-40B4-BE49-F238E27FC236}">
                <a16:creationId xmlns:a16="http://schemas.microsoft.com/office/drawing/2014/main" id="{0302FDE3-A8C7-CB31-171A-C69F1D301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959" y="726556"/>
            <a:ext cx="7024183" cy="4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graphicFrame>
        <p:nvGraphicFramePr>
          <p:cNvPr id="73" name="Object 72">
            <a:extLst>
              <a:ext uri="{FF2B5EF4-FFF2-40B4-BE49-F238E27FC236}">
                <a16:creationId xmlns:a16="http://schemas.microsoft.com/office/drawing/2014/main" id="{61D70DD9-0ADF-4613-399B-BBDFB73EEF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527399"/>
              </p:ext>
            </p:extLst>
          </p:nvPr>
        </p:nvGraphicFramePr>
        <p:xfrm>
          <a:off x="138390" y="379840"/>
          <a:ext cx="4671867" cy="3578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3901320" imgH="2986920" progId="Origin50.Graph">
                  <p:embed/>
                </p:oleObj>
              </mc:Choice>
              <mc:Fallback>
                <p:oleObj name="Graph" r:id="rId6" imgW="3901320" imgH="2986920" progId="Origin50.Graph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390" y="379840"/>
                        <a:ext cx="4671867" cy="35785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Rectangle 22">
            <a:extLst>
              <a:ext uri="{FF2B5EF4-FFF2-40B4-BE49-F238E27FC236}">
                <a16:creationId xmlns:a16="http://schemas.microsoft.com/office/drawing/2014/main" id="{3A04F158-262C-0B67-1C78-9B41C71C9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538" y="786385"/>
            <a:ext cx="74233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graphicFrame>
        <p:nvGraphicFramePr>
          <p:cNvPr id="75" name="Object 74">
            <a:extLst>
              <a:ext uri="{FF2B5EF4-FFF2-40B4-BE49-F238E27FC236}">
                <a16:creationId xmlns:a16="http://schemas.microsoft.com/office/drawing/2014/main" id="{7AEE284C-56CF-9F73-AB28-49B3E0D637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82068"/>
              </p:ext>
            </p:extLst>
          </p:nvPr>
        </p:nvGraphicFramePr>
        <p:xfrm>
          <a:off x="123647" y="3333099"/>
          <a:ext cx="4837731" cy="370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8" imgW="3901320" imgH="2986920" progId="Origin50.Graph">
                  <p:embed/>
                </p:oleObj>
              </mc:Choice>
              <mc:Fallback>
                <p:oleObj name="Graph" r:id="rId8" imgW="3901320" imgH="2986920" progId="Origin50.Graph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647" y="3333099"/>
                        <a:ext cx="4837731" cy="37013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ctangle 24">
            <a:extLst>
              <a:ext uri="{FF2B5EF4-FFF2-40B4-BE49-F238E27FC236}">
                <a16:creationId xmlns:a16="http://schemas.microsoft.com/office/drawing/2014/main" id="{B741D71E-8CB1-284F-BC9E-2C5E9A250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725" y="695321"/>
            <a:ext cx="748769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  <p:sp>
        <p:nvSpPr>
          <p:cNvPr id="78" name="Rectangle 26">
            <a:extLst>
              <a:ext uri="{FF2B5EF4-FFF2-40B4-BE49-F238E27FC236}">
                <a16:creationId xmlns:a16="http://schemas.microsoft.com/office/drawing/2014/main" id="{F96E4EB6-34CC-900B-E369-7D866BFD8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1673" y="655381"/>
            <a:ext cx="80913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500" y="278025"/>
            <a:ext cx="11830050" cy="439269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61DD89E-6B45-621B-1B80-B5A37CE782A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18637"/>
              </p:ext>
            </p:extLst>
          </p:nvPr>
        </p:nvGraphicFramePr>
        <p:xfrm>
          <a:off x="0" y="426568"/>
          <a:ext cx="4540755" cy="3601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901320" imgH="2986920" progId="Origin50.Graph">
                  <p:embed/>
                </p:oleObj>
              </mc:Choice>
              <mc:Fallback>
                <p:oleObj name="Graph" r:id="rId2" imgW="3901320" imgH="2986920" progId="Origin50.Graph">
                  <p:embed/>
                  <p:pic>
                    <p:nvPicPr>
                      <p:cNvPr id="77" name="Object 76">
                        <a:extLst>
                          <a:ext uri="{FF2B5EF4-FFF2-40B4-BE49-F238E27FC236}">
                            <a16:creationId xmlns:a16="http://schemas.microsoft.com/office/drawing/2014/main" id="{E61DD89E-6B45-621B-1B80-B5A37CE782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26568"/>
                        <a:ext cx="4540755" cy="36017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0DB014D-F68F-6789-E93C-C44D289E2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935" y="802856"/>
            <a:ext cx="3125746" cy="3073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D57EAB-35C4-4F24-A385-DAC1C4695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8141" y="830948"/>
            <a:ext cx="3009696" cy="2988577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37F0A61-6218-73D3-E4C3-CC186D7676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483733"/>
              </p:ext>
            </p:extLst>
          </p:nvPr>
        </p:nvGraphicFramePr>
        <p:xfrm>
          <a:off x="-27258" y="3405969"/>
          <a:ext cx="4727349" cy="3618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3901320" imgH="2986920" progId="Origin50.Graph">
                  <p:embed/>
                </p:oleObj>
              </mc:Choice>
              <mc:Fallback>
                <p:oleObj name="Graph" r:id="rId6" imgW="3901320" imgH="2986920" progId="Origin50.Graph">
                  <p:embed/>
                  <p:pic>
                    <p:nvPicPr>
                      <p:cNvPr id="79" name="Object 78">
                        <a:extLst>
                          <a:ext uri="{FF2B5EF4-FFF2-40B4-BE49-F238E27FC236}">
                            <a16:creationId xmlns:a16="http://schemas.microsoft.com/office/drawing/2014/main" id="{537F0A61-6218-73D3-E4C3-CC186D7676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7258" y="3405969"/>
                        <a:ext cx="4727349" cy="36188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AD6E7A6-76D6-AFCB-3408-17A7F940F2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0091" y="3737600"/>
            <a:ext cx="3413590" cy="3120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A017E4-D1D9-CC9D-39A5-0252B05F96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8141" y="3848168"/>
            <a:ext cx="3093732" cy="300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4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287501"/>
              </p:ext>
            </p:extLst>
          </p:nvPr>
        </p:nvGraphicFramePr>
        <p:xfrm>
          <a:off x="3127375" y="2095500"/>
          <a:ext cx="5937250" cy="1496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450">
                  <a:extLst>
                    <a:ext uri="{9D8B030D-6E8A-4147-A177-3AD203B41FA5}">
                      <a16:colId xmlns:a16="http://schemas.microsoft.com/office/drawing/2014/main" val="2032007018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1099028144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196614914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684452053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13191907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 band maxima/minima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326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0036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 intensity sign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00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Sample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1285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Reference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4075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2T2D-COS diagrams diagonal positive peaks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08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2T2D-COS diagram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min/max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min/max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2998520"/>
                  </a:ext>
                </a:extLst>
              </a:tr>
            </a:tbl>
          </a:graphicData>
        </a:graphic>
      </p:graphicFrame>
      <p:sp>
        <p:nvSpPr>
          <p:cNvPr id="4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654761"/>
              </p:ext>
            </p:extLst>
          </p:nvPr>
        </p:nvGraphicFramePr>
        <p:xfrm>
          <a:off x="3127375" y="4999641"/>
          <a:ext cx="5937250" cy="1496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450">
                  <a:extLst>
                    <a:ext uri="{9D8B030D-6E8A-4147-A177-3AD203B41FA5}">
                      <a16:colId xmlns:a16="http://schemas.microsoft.com/office/drawing/2014/main" val="3485459083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403984003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1252534906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98194937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13007332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 band maxima/minima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30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2909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RA intensity sign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93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Sample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0044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Reference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2587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2T2D-COS diagrams cross peak signs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829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2T2D-COS diagrams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+/-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+/-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-/+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-/+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814931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19249" y="1310206"/>
            <a:ext cx="861060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1.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correlation between the RA band maxima and minima of the reference IR-RA spectrum and the maxima and minima of the 2T2D-COS synchronous map diagonal positive peaks, in connection to the signs of the sample and reference spectrum.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249" y="4150667"/>
            <a:ext cx="8610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2. </a:t>
            </a:r>
            <a:r>
              <a:rPr lang="en-US" alt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correlation between the RA band maxima and minima of the reference spectrum and the sign of the peaks (positive or negative) of the 2T2D-COS asynchronous map cross peaks, depending on the signs of the sample and reference spectrum. </a:t>
            </a:r>
            <a:endParaRPr lang="en-US" altLang="en-US" sz="14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0613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E80A82-2DC6-E493-6C75-368AB38CC0CD}"/>
              </a:ext>
            </a:extLst>
          </p:cNvPr>
          <p:cNvSpPr txBox="1"/>
          <p:nvPr/>
        </p:nvSpPr>
        <p:spPr>
          <a:xfrm>
            <a:off x="613845" y="1339281"/>
            <a:ext cx="107914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 band maxima/minima correlate with 2T2D-COS features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synchronous diagonal peaks and the positive/negative signs of asynchronous cross-peaks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 on the relative signs of the sample and reference spectra.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asynchronous spectra,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IR-RA maxima correspond to positive cross-peaks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whereas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IR-RA minima correspond to negative cross-peaks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Therefore, the signs of 2T2D-COS peaks should always be interpreted together with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IR-RA spectral signs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results to be interpreted as given, the RA intensity of the sample and reference spectra must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preserve the sign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whole mapping region.</a:t>
            </a:r>
            <a:endParaRPr lang="mk-M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98621ed1-ae24-4a21-b80a-89d572d87e72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9b645eb-e6fe-4b35-9d45-bd7394162d21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650</TotalTime>
  <Words>518</Words>
  <Application>Microsoft Office PowerPoint</Application>
  <PresentationFormat>Widescreen</PresentationFormat>
  <Paragraphs>88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PF BeauSans Pro</vt:lpstr>
      <vt:lpstr>Aptos</vt:lpstr>
      <vt:lpstr>Cloud Bold</vt:lpstr>
      <vt:lpstr>Arial</vt:lpstr>
      <vt:lpstr>Calibri</vt:lpstr>
      <vt:lpstr>Times New Roman</vt:lpstr>
      <vt:lpstr>Arial Narrow</vt:lpstr>
      <vt:lpstr>Office Theme</vt:lpstr>
      <vt:lpstr>Graph</vt:lpstr>
      <vt:lpstr>PowerPoint Presentation</vt:lpstr>
      <vt:lpstr>PowerPoint Presentation</vt:lpstr>
      <vt:lpstr>PowerPoint Presentation</vt:lpstr>
      <vt:lpstr>PowerPoint Presentation</vt:lpstr>
      <vt:lpstr>Results and discussions</vt:lpstr>
      <vt:lpstr>Results and discussions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Katerina Kraljevska</cp:lastModifiedBy>
  <cp:revision>64</cp:revision>
  <dcterms:created xsi:type="dcterms:W3CDTF">2025-07-07T08:04:39Z</dcterms:created>
  <dcterms:modified xsi:type="dcterms:W3CDTF">2026-09-14T06:02:30Z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