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96" r:id="rId5"/>
    <p:sldId id="293" r:id="rId6"/>
    <p:sldId id="290" r:id="rId7"/>
    <p:sldId id="294" r:id="rId8"/>
    <p:sldId id="295" r:id="rId9"/>
  </p:sldIdLst>
  <p:sldSz cx="12192000" cy="6858000"/>
  <p:notesSz cx="6858000" cy="9144000"/>
  <p:embeddedFontLst>
    <p:embeddedFont>
      <p:font typeface="PF BeauSans Pro" panose="02000800000000020004" charset="0"/>
      <p:bold r:id="rId11"/>
    </p:embeddedFont>
    <p:embeddedFont>
      <p:font typeface="Arial Narrow" panose="020B0606020202030204" pitchFamily="34" charset="0"/>
      <p:regular r:id="rId12"/>
      <p:bold r:id="rId13"/>
      <p:italic r:id="rId14"/>
      <p:boldItalic r:id="rId15"/>
    </p:embeddedFont>
  </p:embeddedFont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DC908A8-E6D6-44D4-B1BF-D509A62E798D}">
          <p14:sldIdLst/>
        </p14:section>
        <p14:section name="Summary Section" id="{A3C72EF5-4C9F-4488-8178-351AB215C29B}">
          <p14:sldIdLst>
            <p14:sldId id="296"/>
          </p14:sldIdLst>
        </p14:section>
        <p14:section name="Section 1" id="{B6378122-31D1-4842-B53D-30780B273A76}">
          <p14:sldIdLst>
            <p14:sldId id="293"/>
          </p14:sldIdLst>
        </p14:section>
        <p14:section name="Section 2" id="{C9D02E73-C711-4FC4-A653-2A85970C5EA1}">
          <p14:sldIdLst>
            <p14:sldId id="290"/>
          </p14:sldIdLst>
        </p14:section>
        <p14:section name="Section 3" id="{6D993C4B-82BB-49D7-B1D6-56D3A402DDCC}">
          <p14:sldIdLst>
            <p14:sldId id="294"/>
          </p14:sldIdLst>
        </p14:section>
        <p14:section name="Section 4" id="{4AD6D4B3-2BCE-4A24-BC9F-DD922B4DC73D}">
          <p14:sldIdLst>
            <p14:sldId id="29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9933"/>
    <a:srgbClr val="00CC00"/>
    <a:srgbClr val="00FF00"/>
    <a:srgbClr val="FFC247"/>
    <a:srgbClr val="FAAA1A"/>
    <a:srgbClr val="F8E4F6"/>
    <a:srgbClr val="E9F8E4"/>
    <a:srgbClr val="FFFFE7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326" autoAdjust="0"/>
  </p:normalViewPr>
  <p:slideViewPr>
    <p:cSldViewPr snapToGrid="0" showGuides="1">
      <p:cViewPr varScale="1">
        <p:scale>
          <a:sx n="68" d="100"/>
          <a:sy n="68" d="100"/>
        </p:scale>
        <p:origin x="78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12" Type="http://schemas.openxmlformats.org/officeDocument/2006/relationships/slide" Target="slide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11" Type="http://schemas.openxmlformats.org/officeDocument/2006/relationships/image" Target="../media/image7.png"/><Relationship Id="rId5" Type="http://schemas.openxmlformats.org/officeDocument/2006/relationships/image" Target="../media/image8.png"/><Relationship Id="rId10" Type="http://schemas.openxmlformats.org/officeDocument/2006/relationships/slide" Target="slide4.xml"/><Relationship Id="rId4" Type="http://schemas.openxmlformats.org/officeDocument/2006/relationships/image" Target="../media/image7.png"/><Relationship Id="rId9" Type="http://schemas.openxmlformats.org/officeDocument/2006/relationships/image" Target="../media/image6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emf"/><Relationship Id="rId7" Type="http://schemas.openxmlformats.org/officeDocument/2006/relationships/image" Target="../media/image16.tiff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31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suz="http://schemas.microsoft.com/office/powerpoint/2016/summaryzoom" xmlns="" Requires="psuz">
          <p:graphicFrame>
            <p:nvGraphicFramePr>
              <p:cNvPr id="5" name="Summary Zoom 4">
                <a:extLst>
                  <a:ext uri="{FF2B5EF4-FFF2-40B4-BE49-F238E27FC236}">
                    <a16:creationId xmlns:a16="http://schemas.microsoft.com/office/drawing/2014/main" id="{1C78CA76-E502-DDE1-A735-63DBEEDB2A9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25653100"/>
                  </p:ext>
                </p:extLst>
              </p:nvPr>
            </p:nvGraphicFramePr>
            <p:xfrm>
              <a:off x="838200" y="1429234"/>
              <a:ext cx="10515600" cy="5254625"/>
            </p:xfrm>
            <a:graphic>
              <a:graphicData uri="http://schemas.microsoft.com/office/powerpoint/2016/summaryzoom">
                <psuz:summaryZm>
                  <psuz:summaryZmObj sectionId="{B6378122-31D1-4842-B53D-30780B273A76}">
                    <psuz:zmPr id="{7A93948E-40EA-4C3F-9CE0-B98AC8146464}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975282" y="183912"/>
                          <a:ext cx="4203698" cy="236458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C9D02E73-C711-4FC4-A653-2A85970C5EA1}">
                    <psuz:zmPr id="{CB21F91A-2B9A-442B-81F0-C855E6F4CE85}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5336619" y="183912"/>
                          <a:ext cx="4203698" cy="236458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6D993C4B-82BB-49D7-B1D6-56D3A402DDCC}">
                    <psuz:zmPr id="{D7E8355F-E516-4A18-A36B-9FF73AD15C57}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975282" y="2706132"/>
                          <a:ext cx="4203698" cy="236458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4AD6D4B3-2BCE-4A24-BC9F-DD922B4DC73D}">
                    <psuz:zmPr id="{6DFBD32F-481B-4EB6-BE19-CFA410F9B887}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5336619" y="2706132"/>
                          <a:ext cx="4203698" cy="236458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gridLayout/>
                </psuz:summaryZm>
              </a:graphicData>
            </a:graphic>
          </p:graphicFrame>
        </mc:Choice>
        <mc:Fallback>
          <p:grpSp>
            <p:nvGrpSpPr>
              <p:cNvPr id="5" name="Summary Zoom 4">
                <a:extLst>
                  <a:ext uri="{FF2B5EF4-FFF2-40B4-BE49-F238E27FC236}">
                    <a16:creationId xmlns:a16="http://schemas.microsoft.com/office/drawing/2014/main" id="{1C78CA76-E502-DDE1-A735-63DBEEDB2A97}"/>
                  </a:ext>
                </a:extLst>
              </p:cNvPr>
              <p:cNvGrpSpPr>
                <a:grpSpLocks noGrp="1" noUngrp="1" noRot="1" noChangeAspect="1" noMove="1" noResize="1"/>
              </p:cNvGrpSpPr>
              <p:nvPr/>
            </p:nvGrpSpPr>
            <p:grpSpPr>
              <a:xfrm>
                <a:off x="838200" y="1429234"/>
                <a:ext cx="10515600" cy="5254625"/>
                <a:chOff x="838200" y="1429234"/>
                <a:chExt cx="10515600" cy="5254625"/>
              </a:xfrm>
            </p:grpSpPr>
            <p:pic>
              <p:nvPicPr>
                <p:cNvPr id="16" name="Picture 16">
                  <a:hlinkClick r:id="rId6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813482" y="1613146"/>
                  <a:ext cx="4203698" cy="2364581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17" name="Picture 17">
                  <a:hlinkClick r:id="rId8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174819" y="1613146"/>
                  <a:ext cx="4203698" cy="2364581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18" name="Picture 18">
                  <a:hlinkClick r:id="rId10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813482" y="4135366"/>
                  <a:ext cx="4203698" cy="2364581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19" name="Picture 19">
                  <a:hlinkClick r:id="rId12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174819" y="4135366"/>
                  <a:ext cx="4203698" cy="2364581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</p:grp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F9F03133-0CD4-1A5F-524F-8250EB0D9023}"/>
              </a:ext>
            </a:extLst>
          </p:cNvPr>
          <p:cNvSpPr/>
          <p:nvPr/>
        </p:nvSpPr>
        <p:spPr>
          <a:xfrm>
            <a:off x="3712" y="-63914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</a:rPr>
              <a:t> Congress of SCTM, 23-26 September, Ohrid, Macedonia</a:t>
            </a:r>
            <a:endParaRPr lang="mk-MK" sz="1600" dirty="0">
              <a:solidFill>
                <a:schemeClr val="accent3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AutoShape 5">
            <a:extLst>
              <a:ext uri="{FF2B5EF4-FFF2-40B4-BE49-F238E27FC236}">
                <a16:creationId xmlns:a16="http://schemas.microsoft.com/office/drawing/2014/main" id="{67C1733B-C497-FE4D-28D7-EE9CDC44A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767" y="95108"/>
            <a:ext cx="10528916" cy="85129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Sodium Ion Mobility In Carbon Decorated Na</a:t>
            </a:r>
            <a:r>
              <a:rPr lang="en-US" sz="2200" b="1" baseline="-25000" dirty="0">
                <a:solidFill>
                  <a:schemeClr val="accent1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4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Fe</a:t>
            </a:r>
            <a:r>
              <a:rPr lang="en-US" sz="2200" b="1" baseline="-25000" dirty="0">
                <a:solidFill>
                  <a:schemeClr val="accent1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3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(PO</a:t>
            </a:r>
            <a:r>
              <a:rPr lang="en-US" sz="2200" b="1" baseline="-25000" dirty="0">
                <a:solidFill>
                  <a:schemeClr val="accent1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4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)</a:t>
            </a:r>
            <a:r>
              <a:rPr lang="en-US" sz="2200" b="1" baseline="-25000" dirty="0">
                <a:solidFill>
                  <a:schemeClr val="accent1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2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P</a:t>
            </a:r>
            <a:r>
              <a:rPr lang="en-US" sz="2200" b="1" baseline="-25000" dirty="0">
                <a:solidFill>
                  <a:schemeClr val="accent1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2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O</a:t>
            </a:r>
            <a:r>
              <a:rPr lang="en-US" sz="2200" b="1" baseline="-25000" dirty="0">
                <a:solidFill>
                  <a:schemeClr val="accent1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7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 Electrode Material: Comparative Study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FE8FE4-D795-B0DF-B7D0-6A849A584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329" y="817241"/>
            <a:ext cx="9534617" cy="738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 u="sng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Trajche Tushev</a:t>
            </a:r>
            <a:r>
              <a:rPr lang="en-US" sz="1400" b="1" u="sng" baseline="30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Violeta Koleva</a:t>
            </a:r>
            <a:r>
              <a:rPr lang="en-US" sz="1400" b="1" baseline="30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1,2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José L. Tirado</a:t>
            </a:r>
            <a:r>
              <a:rPr lang="en-US" sz="1400" b="1" baseline="30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Pedro Lavela</a:t>
            </a:r>
            <a:r>
              <a:rPr lang="en-US" sz="1400" b="1" baseline="30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Sergio Lavela</a:t>
            </a:r>
            <a:r>
              <a:rPr lang="en-US" sz="1400" b="1" baseline="30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Sonya Harizanova</a:t>
            </a:r>
            <a:r>
              <a:rPr lang="en-US" sz="1400" b="1" baseline="30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1,2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Radostina Stoyanova</a:t>
            </a:r>
            <a:r>
              <a:rPr lang="en-US" sz="1400" b="1" baseline="30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1,2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1400" baseline="30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1Institute of General and Inorganic Chemistry, Bulgarian Academy of Sciences, Sofia-Bulgaria, </a:t>
            </a:r>
            <a:r>
              <a:rPr lang="en-US" sz="1400" baseline="30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National Centre of Excellence Mechatronics and Clean Technologies, Sofia-Bulgaria, </a:t>
            </a:r>
            <a:r>
              <a:rPr lang="en-US" sz="1400" baseline="30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Departamento de Química Inorgánica e Ingeniería Química, Universidad de Córdoba, Córdoba, Spain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D5A7AC1-3AA3-CE32-B2D1-632EDA260E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115D2DE-D42D-D350-3FD6-7AF47193F613}"/>
              </a:ext>
            </a:extLst>
          </p:cNvPr>
          <p:cNvSpPr/>
          <p:nvPr/>
        </p:nvSpPr>
        <p:spPr>
          <a:xfrm>
            <a:off x="11034946" y="87808"/>
            <a:ext cx="1089646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PSSE-P6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079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74802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Research Strategy</a:t>
            </a:r>
          </a:p>
        </p:txBody>
      </p:sp>
      <p:sp>
        <p:nvSpPr>
          <p:cNvPr id="3" name="Rectangle 2"/>
          <p:cNvSpPr/>
          <p:nvPr/>
        </p:nvSpPr>
        <p:spPr>
          <a:xfrm>
            <a:off x="171450" y="551528"/>
            <a:ext cx="11952906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18637">
              <a:defRPr/>
            </a:pPr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</a:t>
            </a:r>
            <a:endParaRPr lang="bg-BG" b="1" dirty="0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algn="just" defTabSz="618637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defRPr/>
            </a:pPr>
            <a:r>
              <a:rPr lang="en-US" sz="1700" b="1" dirty="0">
                <a:latin typeface="Arial Narrow" panose="020B0606020202030204" pitchFamily="34" charset="0"/>
                <a:cs typeface="Arial" panose="020B0604020202020204" pitchFamily="34" charset="0"/>
              </a:rPr>
              <a:t>Sodium-ion batteries (SIBs) are promising alternatives to lithium-ion batteries for large-scale energy storage</a:t>
            </a:r>
            <a:r>
              <a:rPr lang="bg-BG" sz="1700" b="1" dirty="0">
                <a:latin typeface="Arial Narrow" panose="020B0606020202030204" pitchFamily="34" charset="0"/>
                <a:cs typeface="Arial" panose="020B0604020202020204" pitchFamily="34" charset="0"/>
              </a:rPr>
              <a:t>;</a:t>
            </a:r>
            <a:r>
              <a:rPr lang="en-US" sz="1700" b="1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endParaRPr lang="bg-BG" sz="17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algn="just" defTabSz="618637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defRPr/>
            </a:pPr>
            <a:r>
              <a:rPr lang="en-US" sz="1700" b="1" dirty="0">
                <a:latin typeface="Arial Narrow" panose="020B0606020202030204" pitchFamily="34" charset="0"/>
                <a:cs typeface="Arial" panose="020B0604020202020204" pitchFamily="34" charset="0"/>
              </a:rPr>
              <a:t>Na₄Fe₃(PO₄)₂P₂O₇</a:t>
            </a:r>
            <a:r>
              <a:rPr lang="bg-BG" sz="1700" b="1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700" b="1" dirty="0">
                <a:latin typeface="Arial Narrow" panose="020B0606020202030204" pitchFamily="34" charset="0"/>
                <a:cs typeface="Arial" panose="020B0604020202020204" pitchFamily="34" charset="0"/>
              </a:rPr>
              <a:t>(NFPP) is a promising cathode owing to its NASICON-related framework, and theoretical capacity of 129 mAh g⁻¹</a:t>
            </a:r>
            <a:r>
              <a:rPr lang="bg-BG" sz="1700" b="1" dirty="0">
                <a:latin typeface="Arial Narrow" panose="020B0606020202030204" pitchFamily="34" charset="0"/>
                <a:cs typeface="Arial" panose="020B0604020202020204" pitchFamily="34" charset="0"/>
              </a:rPr>
              <a:t>;</a:t>
            </a:r>
            <a:r>
              <a:rPr lang="en-US" sz="1700" b="1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endParaRPr lang="bg-BG" sz="17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algn="just" defTabSz="618637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defRPr/>
            </a:pPr>
            <a:r>
              <a:rPr lang="en-US" sz="1700" b="1" dirty="0">
                <a:latin typeface="Arial Narrow" panose="020B0606020202030204" pitchFamily="34" charset="0"/>
                <a:cs typeface="Arial" panose="020B0604020202020204" pitchFamily="34" charset="0"/>
              </a:rPr>
              <a:t>The practical application of NFPP is hindered by its low intrinsic electronic conductivity and sluggish Na⁺ diffusion kinetics</a:t>
            </a:r>
            <a:r>
              <a:rPr lang="bg-BG" sz="1700" b="1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en-US" sz="17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78"/>
          <a:stretch/>
        </p:blipFill>
        <p:spPr>
          <a:xfrm>
            <a:off x="3022629" y="2112134"/>
            <a:ext cx="6096000" cy="391246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992569" y="2115981"/>
            <a:ext cx="3218481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18637">
              <a:defRPr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Objectives</a:t>
            </a:r>
            <a:endParaRPr lang="bg-BG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defTabSz="618637"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n-US" sz="1700" b="1" dirty="0">
                <a:latin typeface="Arial Narrow" panose="020B0606020202030204" pitchFamily="34" charset="0"/>
                <a:cs typeface="Arial" panose="020B0604020202020204" pitchFamily="34" charset="0"/>
              </a:rPr>
              <a:t>Prepare NFPP/CB and NFPP/rGO samples by dry coating using only 1 wt.% conductive carbon additives; </a:t>
            </a:r>
          </a:p>
          <a:p>
            <a:pPr marL="285750" indent="-285750" defTabSz="618637"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n-US" sz="1700" b="1" dirty="0">
                <a:latin typeface="Arial Narrow" panose="020B0606020202030204" pitchFamily="34" charset="0"/>
                <a:cs typeface="Arial" panose="020B0604020202020204" pitchFamily="34" charset="0"/>
              </a:rPr>
              <a:t>Evaluate the influence of CB and rGO on the electrochemical performance at −15, 25, and 40 °C in MaPF</a:t>
            </a:r>
            <a:r>
              <a:rPr lang="en-US" sz="1700" b="1" baseline="-25000" dirty="0">
                <a:latin typeface="Arial Narrow" panose="020B0606020202030204" pitchFamily="34" charset="0"/>
                <a:cs typeface="Arial" panose="020B0604020202020204" pitchFamily="34" charset="0"/>
              </a:rPr>
              <a:t>6</a:t>
            </a:r>
            <a:r>
              <a:rPr lang="en-US" sz="1700" b="1" dirty="0">
                <a:latin typeface="Arial Narrow" panose="020B0606020202030204" pitchFamily="34" charset="0"/>
                <a:cs typeface="Arial" panose="020B0604020202020204" pitchFamily="34" charset="0"/>
              </a:rPr>
              <a:t>/PC electrolyte;</a:t>
            </a:r>
          </a:p>
          <a:p>
            <a:pPr marL="285750" indent="-285750" defTabSz="618637"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n-US" sz="1700" b="1" dirty="0">
                <a:latin typeface="Arial Narrow" panose="020B0606020202030204" pitchFamily="34" charset="0"/>
                <a:cs typeface="Arial" panose="020B0604020202020204" pitchFamily="34" charset="0"/>
              </a:rPr>
              <a:t>Investigate Na⁺ storage kinetics using GCPL, CV, EIS, and GITT; </a:t>
            </a:r>
          </a:p>
          <a:p>
            <a:pPr marL="285750" indent="-285750" defTabSz="618637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n-US" sz="1700" b="1" dirty="0">
                <a:latin typeface="Arial Narrow" panose="020B0606020202030204" pitchFamily="34" charset="0"/>
                <a:cs typeface="Arial" panose="020B0604020202020204" pitchFamily="34" charset="0"/>
              </a:rPr>
              <a:t>Correlate structure, interfacial properties, and Na⁺ transport with electrochemical performance.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-75231" y="2015477"/>
            <a:ext cx="3218481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18637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Motivation</a:t>
            </a:r>
            <a:endParaRPr lang="bg-BG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defTabSz="618637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sz="1700" b="1" dirty="0">
                <a:latin typeface="Arial Narrow" panose="020B0606020202030204" pitchFamily="34" charset="0"/>
                <a:cs typeface="Arial" panose="020B0604020202020204" pitchFamily="34" charset="0"/>
              </a:rPr>
              <a:t>Conventional approaches employ 10–15 wt.% conductive carbon coatings to improve the electronic conductivity of NFPP; however, the large amount of electrochemically inactive carbon decreases the overall energy density of the electrode.</a:t>
            </a:r>
          </a:p>
          <a:p>
            <a:pPr marL="285750" indent="-285750" defTabSz="618637"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sz="1700" b="1" dirty="0">
                <a:latin typeface="Arial Narrow" panose="020B0606020202030204" pitchFamily="34" charset="0"/>
                <a:cs typeface="Arial" panose="020B0604020202020204" pitchFamily="34" charset="0"/>
              </a:rPr>
              <a:t> Developing low-carbon surface-engineering strategies capable of improving the electrochemical performance while minimizing the inactive carbon content remains a key challenge for practical sodium-ion batteries.</a:t>
            </a:r>
          </a:p>
        </p:txBody>
      </p:sp>
    </p:spTree>
    <p:extLst>
      <p:ext uri="{BB962C8B-B14F-4D97-AF65-F5344CB8AC3E}">
        <p14:creationId xmlns:p14="http://schemas.microsoft.com/office/powerpoint/2010/main" val="2579349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74802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Characterization of NFPP/CB and NFPP/rGO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22" y="805550"/>
            <a:ext cx="2585678" cy="223418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189417" y="2587123"/>
            <a:ext cx="38587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 Narrow" panose="020B0606020202030204" pitchFamily="34" charset="0"/>
              </a:rPr>
              <a:t>Preserved particle morphology after carbon coating.</a:t>
            </a:r>
            <a:endParaRPr lang="bg-BG" sz="1400" b="1" dirty="0">
              <a:latin typeface="Arial Narrow" panose="020B0606020202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49860" y="2972557"/>
            <a:ext cx="30679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NFPP structure remains preserved after modification and electrode cycling</a:t>
            </a:r>
            <a:endParaRPr lang="bg-BG" sz="1400" b="1" dirty="0">
              <a:latin typeface="Arial Narrow" panose="020B0606020202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29" y="6273225"/>
            <a:ext cx="60063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Close interfacial contact between rGO and NFPP, while the lattice spacing of 4.58 Å confirms the preservation of the NFPP crystalline framework.</a:t>
            </a:r>
            <a:endParaRPr lang="bg-BG" sz="1400" b="1" dirty="0">
              <a:latin typeface="Arial Narrow" panose="020B06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31689" y="2963993"/>
            <a:ext cx="34952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NASICON framework → corner-sharing FeO₆ octahedra and PO₄/P₂O₇  tetrahedra</a:t>
            </a:r>
            <a:endParaRPr lang="bg-BG" sz="1400" b="1" dirty="0">
              <a:latin typeface="Arial Narrow" panose="020B0606020202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0343" y="677829"/>
            <a:ext cx="3132885" cy="2505368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6140821" y="932309"/>
            <a:ext cx="1993529" cy="1634150"/>
            <a:chOff x="2984142" y="-28728"/>
            <a:chExt cx="2808000" cy="2250849"/>
          </a:xfrm>
        </p:grpSpPr>
        <p:pic>
          <p:nvPicPr>
            <p:cNvPr id="12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84142" y="-28728"/>
              <a:ext cx="2808000" cy="225084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13" name="TextBox 12"/>
            <p:cNvSpPr txBox="1"/>
            <p:nvPr/>
          </p:nvSpPr>
          <p:spPr>
            <a:xfrm>
              <a:off x="4718823" y="4971"/>
              <a:ext cx="1033070" cy="50697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NFPP</a:t>
              </a:r>
              <a:endParaRPr lang="bg-BG" sz="3600" b="1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0158531" y="935918"/>
            <a:ext cx="1994400" cy="1630539"/>
            <a:chOff x="2984142" y="4706321"/>
            <a:chExt cx="2808000" cy="2250848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984142" y="4706321"/>
              <a:ext cx="2808000" cy="22508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16" name="TextBox 15"/>
            <p:cNvSpPr txBox="1"/>
            <p:nvPr/>
          </p:nvSpPr>
          <p:spPr>
            <a:xfrm>
              <a:off x="4062897" y="4736207"/>
              <a:ext cx="1672841" cy="50640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NFPP/rGO</a:t>
              </a:r>
              <a:endParaRPr lang="bg-BG" sz="1600" b="1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151143" y="937609"/>
            <a:ext cx="1994400" cy="1628849"/>
            <a:chOff x="3030417" y="2380595"/>
            <a:chExt cx="2778252" cy="2226942"/>
          </a:xfrm>
        </p:grpSpPr>
        <p:pic>
          <p:nvPicPr>
            <p:cNvPr id="18" name="Picture 4" descr="D:\My Documents\NaMPO4\NFPP_TiO-Evonik\NFPP 22-1C_ MT2 28.01.26\Sem NFPP 22-1C_0012.bmp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30417" y="2380595"/>
              <a:ext cx="2778252" cy="222694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19" name="TextBox 18"/>
            <p:cNvSpPr txBox="1"/>
            <p:nvPr/>
          </p:nvSpPr>
          <p:spPr>
            <a:xfrm>
              <a:off x="4259601" y="2399211"/>
              <a:ext cx="1507739" cy="50102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/>
                <a:t>NFPP/CB</a:t>
              </a:r>
              <a:endParaRPr lang="bg-BG" sz="1600" b="1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53317" y="3878945"/>
            <a:ext cx="4280128" cy="2403768"/>
            <a:chOff x="763325" y="6498094"/>
            <a:chExt cx="4280128" cy="2403768"/>
          </a:xfrm>
        </p:grpSpPr>
        <p:grpSp>
          <p:nvGrpSpPr>
            <p:cNvPr id="21" name="Group 20"/>
            <p:cNvGrpSpPr/>
            <p:nvPr/>
          </p:nvGrpSpPr>
          <p:grpSpPr>
            <a:xfrm>
              <a:off x="763325" y="6498094"/>
              <a:ext cx="4280128" cy="2403768"/>
              <a:chOff x="23280863" y="13858115"/>
              <a:chExt cx="8183989" cy="5455992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80863" y="13858115"/>
                <a:ext cx="8183989" cy="545599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23" name="Freeform 22"/>
              <p:cNvSpPr/>
              <p:nvPr/>
            </p:nvSpPr>
            <p:spPr>
              <a:xfrm>
                <a:off x="25402844" y="13893179"/>
                <a:ext cx="6014793" cy="5382051"/>
              </a:xfrm>
              <a:custGeom>
                <a:avLst/>
                <a:gdLst>
                  <a:gd name="connsiteX0" fmla="*/ 1040636 w 6115933"/>
                  <a:gd name="connsiteY0" fmla="*/ 4379581 h 5518913"/>
                  <a:gd name="connsiteX1" fmla="*/ 560576 w 6115933"/>
                  <a:gd name="connsiteY1" fmla="*/ 4425301 h 5518913"/>
                  <a:gd name="connsiteX2" fmla="*/ 57656 w 6115933"/>
                  <a:gd name="connsiteY2" fmla="*/ 4890121 h 5518913"/>
                  <a:gd name="connsiteX3" fmla="*/ 34796 w 6115933"/>
                  <a:gd name="connsiteY3" fmla="*/ 5293981 h 5518913"/>
                  <a:gd name="connsiteX4" fmla="*/ 271016 w 6115933"/>
                  <a:gd name="connsiteY4" fmla="*/ 5446381 h 5518913"/>
                  <a:gd name="connsiteX5" fmla="*/ 1787396 w 6115933"/>
                  <a:gd name="connsiteY5" fmla="*/ 5469241 h 5518913"/>
                  <a:gd name="connsiteX6" fmla="*/ 2465576 w 6115933"/>
                  <a:gd name="connsiteY6" fmla="*/ 4783441 h 5518913"/>
                  <a:gd name="connsiteX7" fmla="*/ 5216396 w 6115933"/>
                  <a:gd name="connsiteY7" fmla="*/ 821041 h 5518913"/>
                  <a:gd name="connsiteX8" fmla="*/ 6069836 w 6115933"/>
                  <a:gd name="connsiteY8" fmla="*/ 1194421 h 5518913"/>
                  <a:gd name="connsiteX9" fmla="*/ 5879336 w 6115933"/>
                  <a:gd name="connsiteY9" fmla="*/ 142861 h 5518913"/>
                  <a:gd name="connsiteX10" fmla="*/ 4850636 w 6115933"/>
                  <a:gd name="connsiteY10" fmla="*/ 501001 h 5518913"/>
                  <a:gd name="connsiteX11" fmla="*/ 1916936 w 6115933"/>
                  <a:gd name="connsiteY11" fmla="*/ 4585321 h 5518913"/>
                  <a:gd name="connsiteX12" fmla="*/ 1040636 w 6115933"/>
                  <a:gd name="connsiteY12" fmla="*/ 4379581 h 5518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115933" h="5518913">
                    <a:moveTo>
                      <a:pt x="1040636" y="4379581"/>
                    </a:moveTo>
                    <a:cubicBezTo>
                      <a:pt x="814576" y="4352911"/>
                      <a:pt x="724406" y="4340211"/>
                      <a:pt x="560576" y="4425301"/>
                    </a:cubicBezTo>
                    <a:cubicBezTo>
                      <a:pt x="396746" y="4510391"/>
                      <a:pt x="145286" y="4745341"/>
                      <a:pt x="57656" y="4890121"/>
                    </a:cubicBezTo>
                    <a:cubicBezTo>
                      <a:pt x="-29974" y="5034901"/>
                      <a:pt x="-764" y="5201271"/>
                      <a:pt x="34796" y="5293981"/>
                    </a:cubicBezTo>
                    <a:cubicBezTo>
                      <a:pt x="70356" y="5386691"/>
                      <a:pt x="-21084" y="5417171"/>
                      <a:pt x="271016" y="5446381"/>
                    </a:cubicBezTo>
                    <a:cubicBezTo>
                      <a:pt x="563116" y="5475591"/>
                      <a:pt x="1421636" y="5579731"/>
                      <a:pt x="1787396" y="5469241"/>
                    </a:cubicBezTo>
                    <a:cubicBezTo>
                      <a:pt x="2153156" y="5358751"/>
                      <a:pt x="1894076" y="5558141"/>
                      <a:pt x="2465576" y="4783441"/>
                    </a:cubicBezTo>
                    <a:cubicBezTo>
                      <a:pt x="3037076" y="4008741"/>
                      <a:pt x="4615686" y="1419211"/>
                      <a:pt x="5216396" y="821041"/>
                    </a:cubicBezTo>
                    <a:cubicBezTo>
                      <a:pt x="5817106" y="222871"/>
                      <a:pt x="5959346" y="1307451"/>
                      <a:pt x="6069836" y="1194421"/>
                    </a:cubicBezTo>
                    <a:cubicBezTo>
                      <a:pt x="6180326" y="1081391"/>
                      <a:pt x="6082536" y="258431"/>
                      <a:pt x="5879336" y="142861"/>
                    </a:cubicBezTo>
                    <a:cubicBezTo>
                      <a:pt x="5676136" y="27291"/>
                      <a:pt x="5511036" y="-239409"/>
                      <a:pt x="4850636" y="501001"/>
                    </a:cubicBezTo>
                    <a:cubicBezTo>
                      <a:pt x="4190236" y="1241411"/>
                      <a:pt x="2551936" y="3940161"/>
                      <a:pt x="1916936" y="4585321"/>
                    </a:cubicBezTo>
                    <a:cubicBezTo>
                      <a:pt x="1281936" y="5230481"/>
                      <a:pt x="1266696" y="4406251"/>
                      <a:pt x="1040636" y="4379581"/>
                    </a:cubicBezTo>
                    <a:close/>
                  </a:path>
                </a:pathLst>
              </a:custGeom>
              <a:noFill/>
              <a:ln w="57150">
                <a:solidFill>
                  <a:srgbClr val="FFFF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 dirty="0"/>
              </a:p>
            </p:txBody>
          </p:sp>
          <p:cxnSp>
            <p:nvCxnSpPr>
              <p:cNvPr id="24" name="Straight Arrow Connector 23"/>
              <p:cNvCxnSpPr/>
              <p:nvPr/>
            </p:nvCxnSpPr>
            <p:spPr>
              <a:xfrm flipH="1">
                <a:off x="26574750" y="17643996"/>
                <a:ext cx="3429000" cy="1215504"/>
              </a:xfrm>
              <a:prstGeom prst="straightConnector1">
                <a:avLst/>
              </a:prstGeom>
              <a:ln w="76200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>
                <a:off x="28269179" y="18109122"/>
                <a:ext cx="3148457" cy="8382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FFFF00"/>
                    </a:solidFill>
                  </a:rPr>
                  <a:t>rGO particles</a:t>
                </a:r>
                <a:endParaRPr lang="bg-BG" b="1" dirty="0">
                  <a:solidFill>
                    <a:srgbClr val="FFFF00"/>
                  </a:solidFill>
                </a:endParaRPr>
              </a:p>
            </p:txBody>
          </p:sp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3450405" y="13959772"/>
                <a:ext cx="2038765" cy="2016112"/>
              </a:xfrm>
              <a:prstGeom prst="rect">
                <a:avLst/>
              </a:prstGeom>
              <a:solidFill>
                <a:srgbClr val="00FF00"/>
              </a:solidFill>
              <a:ln w="38100">
                <a:solidFill>
                  <a:srgbClr val="00FF00"/>
                </a:solidFill>
              </a:ln>
            </p:spPr>
          </p:pic>
          <p:sp>
            <p:nvSpPr>
              <p:cNvPr id="28" name="Rectangle 27"/>
              <p:cNvSpPr/>
              <p:nvPr/>
            </p:nvSpPr>
            <p:spPr>
              <a:xfrm>
                <a:off x="23280863" y="16030034"/>
                <a:ext cx="4312409" cy="14670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0FF00"/>
                    </a:solidFill>
                  </a:rPr>
                  <a:t>d</a:t>
                </a:r>
                <a:r>
                  <a:rPr lang="en-US" b="1" baseline="-25000" dirty="0">
                    <a:solidFill>
                      <a:srgbClr val="00FF00"/>
                    </a:solidFill>
                  </a:rPr>
                  <a:t>exp</a:t>
                </a:r>
                <a:r>
                  <a:rPr lang="en-US" b="1" dirty="0">
                    <a:solidFill>
                      <a:srgbClr val="00FF00"/>
                    </a:solidFill>
                  </a:rPr>
                  <a:t>= 4.6 Å</a:t>
                </a:r>
              </a:p>
              <a:p>
                <a:r>
                  <a:rPr lang="en-US" b="1" dirty="0">
                    <a:solidFill>
                      <a:srgbClr val="00FF00"/>
                    </a:solidFill>
                  </a:rPr>
                  <a:t>d</a:t>
                </a:r>
                <a:r>
                  <a:rPr lang="en-US" b="1" baseline="-25000" dirty="0">
                    <a:solidFill>
                      <a:srgbClr val="00FF00"/>
                    </a:solidFill>
                  </a:rPr>
                  <a:t>NFPP</a:t>
                </a:r>
                <a:r>
                  <a:rPr lang="en-US" b="1" dirty="0">
                    <a:solidFill>
                      <a:srgbClr val="00FF00"/>
                    </a:solidFill>
                  </a:rPr>
                  <a:t>(202) = 4.58 Å </a:t>
                </a:r>
              </a:p>
            </p:txBody>
          </p:sp>
        </p:grpSp>
        <p:cxnSp>
          <p:nvCxnSpPr>
            <p:cNvPr id="30" name="Straight Arrow Connector 29"/>
            <p:cNvCxnSpPr/>
            <p:nvPr/>
          </p:nvCxnSpPr>
          <p:spPr>
            <a:xfrm>
              <a:off x="1586119" y="7116292"/>
              <a:ext cx="688940" cy="56370"/>
            </a:xfrm>
            <a:prstGeom prst="straightConnector1">
              <a:avLst/>
            </a:prstGeom>
            <a:ln w="57150">
              <a:solidFill>
                <a:srgbClr val="00FF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" name="Картина 11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0"/>
          <a:stretch/>
        </p:blipFill>
        <p:spPr bwMode="auto">
          <a:xfrm>
            <a:off x="5852307" y="3496284"/>
            <a:ext cx="3524600" cy="2636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Картина 10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8012" y="3360570"/>
            <a:ext cx="1791957" cy="1556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Картина 8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78" y="4745996"/>
            <a:ext cx="1792800" cy="155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Картина 7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784" y="3372287"/>
            <a:ext cx="1792800" cy="155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Картина 5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3450" y="4743385"/>
            <a:ext cx="1792800" cy="15588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Rectangle 45"/>
          <p:cNvSpPr/>
          <p:nvPr/>
        </p:nvSpPr>
        <p:spPr>
          <a:xfrm>
            <a:off x="8595283" y="546538"/>
            <a:ext cx="1563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MORPHOLOGY</a:t>
            </a:r>
            <a:endParaRPr lang="bg-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8644811" y="3056823"/>
            <a:ext cx="1500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EDS MAPPING</a:t>
            </a:r>
            <a:endParaRPr lang="bg-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682883" y="3467719"/>
            <a:ext cx="2887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HR-TEM IMAGE OF NFPP/rGO</a:t>
            </a:r>
            <a:endParaRPr lang="bg-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154762" y="526134"/>
            <a:ext cx="2271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CRYSTAL STRUCTURE</a:t>
            </a:r>
            <a:endParaRPr lang="bg-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22934" y="6263851"/>
            <a:ext cx="60111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Elemental mapping demonstrates a uniform spatial distribution of Na, Fe, P, and F, confirming the compositional homogeneity of the NFPP/rGO composite.</a:t>
            </a:r>
            <a:endParaRPr lang="bg-BG" sz="14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74802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Electrochemical Performance and Charge-Storage Behavior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157493" y="616572"/>
            <a:ext cx="2761430" cy="5562000"/>
            <a:chOff x="202619" y="19663522"/>
            <a:chExt cx="7188781" cy="1294577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2619" y="19663522"/>
              <a:ext cx="7188781" cy="1294577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4474308" y="21787685"/>
              <a:ext cx="2750888" cy="692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CC = 41 %</a:t>
              </a:r>
              <a:endParaRPr lang="bg-BG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427967" y="23853888"/>
              <a:ext cx="2750888" cy="692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CC = 47 %</a:t>
              </a:r>
              <a:endParaRPr lang="bg-BG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02895" y="25978128"/>
              <a:ext cx="2750888" cy="692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CC = 53 %</a:t>
              </a:r>
              <a:endParaRPr lang="bg-BG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495283" y="28165168"/>
              <a:ext cx="2750888" cy="692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CC = 55 %</a:t>
              </a:r>
              <a:endParaRPr lang="bg-BG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96886" y="30348137"/>
              <a:ext cx="2750888" cy="692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CC = 58 %</a:t>
              </a:r>
              <a:endParaRPr lang="bg-BG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088350" y="619848"/>
            <a:ext cx="2761200" cy="5561877"/>
            <a:chOff x="6076260" y="19682354"/>
            <a:chExt cx="7598316" cy="1294560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76260" y="19682354"/>
              <a:ext cx="7598316" cy="1294560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10550139" y="21674911"/>
              <a:ext cx="2907845" cy="6921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CC = 44 %</a:t>
              </a:r>
              <a:endParaRPr lang="bg-BG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0601782" y="23890180"/>
              <a:ext cx="2907845" cy="6921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CC = 52 %</a:t>
              </a:r>
              <a:endParaRPr lang="bg-BG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0676708" y="26014420"/>
              <a:ext cx="2907845" cy="6921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CC = 58 %</a:t>
              </a:r>
              <a:endParaRPr lang="bg-BG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0669100" y="28201460"/>
              <a:ext cx="2907845" cy="6921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CC = 61 %</a:t>
              </a:r>
              <a:endParaRPr lang="bg-BG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0670701" y="30384430"/>
              <a:ext cx="2907845" cy="6921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CC = 62 %</a:t>
              </a:r>
              <a:endParaRPr lang="bg-BG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1225607" y="584283"/>
            <a:ext cx="973343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NFPP/CB</a:t>
            </a:r>
            <a:endParaRPr lang="bg-BG" sz="16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3996118" y="584283"/>
            <a:ext cx="1063112" cy="30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NFPP/rGO</a:t>
            </a:r>
            <a:endParaRPr lang="bg-BG" sz="1400" b="1" dirty="0"/>
          </a:p>
        </p:txBody>
      </p:sp>
      <p:sp>
        <p:nvSpPr>
          <p:cNvPr id="19" name="Rectangle 18"/>
          <p:cNvSpPr/>
          <p:nvPr/>
        </p:nvSpPr>
        <p:spPr>
          <a:xfrm>
            <a:off x="0" y="5819563"/>
            <a:ext cx="619260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latin typeface="Arial Narrow" panose="020B0606020202030204" pitchFamily="34" charset="0"/>
              </a:rPr>
              <a:t>• Distinct Fe²⁺/Fe³⁺ redox peaks confirm reversible Na⁺ insertion/extraction;</a:t>
            </a:r>
          </a:p>
          <a:p>
            <a:pPr algn="just"/>
            <a:r>
              <a:rPr lang="en-US" sz="1600" b="1" dirty="0">
                <a:latin typeface="Arial Narrow" panose="020B0606020202030204" pitchFamily="34" charset="0"/>
              </a:rPr>
              <a:t>• Peak current increases with increased scan rate; </a:t>
            </a:r>
          </a:p>
          <a:p>
            <a:pPr algn="just"/>
            <a:r>
              <a:rPr lang="en-US" sz="1600" b="1" dirty="0">
                <a:latin typeface="Arial Narrow" panose="020B0606020202030204" pitchFamily="34" charset="0"/>
              </a:rPr>
              <a:t>• Capacitive contribution (CC) increases with increased scan rate;</a:t>
            </a:r>
          </a:p>
          <a:p>
            <a:pPr algn="just"/>
            <a:r>
              <a:rPr lang="en-US" sz="1600" b="1" dirty="0">
                <a:latin typeface="Arial Narrow" panose="020B0606020202030204" pitchFamily="34" charset="0"/>
              </a:rPr>
              <a:t>• NFPP/rGO exhibits higher capacitive contributions than NFPP/CB.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92603" y="4754098"/>
            <a:ext cx="5863703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1600" b="1" dirty="0">
                <a:latin typeface="Arial Narrow" panose="020B0606020202030204" pitchFamily="34" charset="0"/>
              </a:rPr>
              <a:t>•  At C/5, NFPP/CB delivers the highest reversible capacities at −15, 25, and 40 °C, whereas NFPP/rGO exhibits slightly lower capacities;</a:t>
            </a:r>
          </a:p>
          <a:p>
            <a:pPr algn="just">
              <a:spcAft>
                <a:spcPts val="600"/>
              </a:spcAft>
            </a:pPr>
            <a:r>
              <a:rPr lang="en-US" sz="1600" b="1" dirty="0">
                <a:latin typeface="Arial Narrow" panose="020B0606020202030204" pitchFamily="34" charset="0"/>
              </a:rPr>
              <a:t>•  Increasing the operating temperature from −15 to 40 °C significantly enhances the reversible capacity of both carbon-modified electrodes;</a:t>
            </a:r>
          </a:p>
          <a:p>
            <a:pPr algn="just">
              <a:spcAft>
                <a:spcPts val="600"/>
              </a:spcAft>
            </a:pPr>
            <a:r>
              <a:rPr lang="en-US" sz="1600" b="1" dirty="0">
                <a:latin typeface="Arial Narrow" panose="020B0606020202030204" pitchFamily="34" charset="0"/>
              </a:rPr>
              <a:t>• Both carbon additives markedly enhance the electrochemical performance of NFPP over the investigated temperature range compared with non-modified NFPP.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81675" y="605674"/>
            <a:ext cx="64103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latin typeface="Arial Narrow" panose="020B0606020202030204" pitchFamily="34" charset="0"/>
              </a:rPr>
              <a:t>Galvanostatic charge-discharge experiments</a:t>
            </a:r>
            <a:endParaRPr lang="bg-BG" sz="2000" b="1" u="sng" dirty="0">
              <a:latin typeface="Arial Narrow" panose="020B0606020202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377381" y="843420"/>
            <a:ext cx="5527847" cy="3852912"/>
            <a:chOff x="6377381" y="798595"/>
            <a:chExt cx="5527847" cy="3852912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7381" y="798595"/>
              <a:ext cx="5527847" cy="3852912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8868629" y="1298789"/>
              <a:ext cx="709055" cy="3077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25 </a:t>
              </a:r>
              <a:r>
                <a:rPr lang="en-US" sz="1400" b="1" dirty="0">
                  <a:sym typeface="Symbol"/>
                </a:rPr>
                <a:t>C</a:t>
              </a:r>
              <a:endParaRPr lang="bg-BG" sz="14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188711" y="1298789"/>
              <a:ext cx="729230" cy="307777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40 </a:t>
              </a:r>
              <a:r>
                <a:rPr lang="en-US" sz="1400" b="1" dirty="0">
                  <a:sym typeface="Symbol"/>
                </a:rPr>
                <a:t>C</a:t>
              </a:r>
              <a:endParaRPr lang="bg-BG" sz="1400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469271" y="1298789"/>
              <a:ext cx="729230" cy="30777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-15 </a:t>
              </a:r>
              <a:r>
                <a:rPr lang="en-US" sz="1400" b="1" dirty="0">
                  <a:sym typeface="Symbol"/>
                </a:rPr>
                <a:t>C</a:t>
              </a:r>
              <a:endParaRPr lang="bg-BG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18147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74802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Electrochemical Kinetics and Na⁺ Transport</a:t>
            </a:r>
          </a:p>
        </p:txBody>
      </p:sp>
      <p:sp>
        <p:nvSpPr>
          <p:cNvPr id="23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5076206"/>
            <a:ext cx="12056712" cy="442674"/>
          </a:xfrm>
          <a:prstGeom prst="roundRect">
            <a:avLst>
              <a:gd name="adj" fmla="val 16667"/>
            </a:avLst>
          </a:prstGeom>
          <a:solidFill>
            <a:schemeClr val="accent4">
              <a:lumMod val="50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67644" y="5536810"/>
            <a:ext cx="121243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 Narrow" pitchFamily="34" charset="0"/>
              </a:rPr>
              <a:t>The present work establishes dry coating as a versatile surface-engineering approach for optimizing the interfacial electrochemical properties of NFPP cathodes, demonstrating that the physicochemical characteristics of the conductive carbon additives play a decisive role in governing Na⁺ storage behavior; XPS studies are in progress to  explore the relationship between the SEI composition and sodium diffusion kinetics.</a:t>
            </a:r>
            <a:endParaRPr lang="en-US" sz="1600" b="1" dirty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-97456" y="6351649"/>
            <a:ext cx="12056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Acknowledgment: </a:t>
            </a: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The authors thank to the financial support of project “Master” (KП-06-ДO02/3 dated 18.05.2023) and project “National Center of Excellence Mechatronics and Clean Technologies“ (BG16RFPR002-1.014-0006) under "Research Innovation and Digitization for Smart Transformation" program 2021-2027.</a:t>
            </a:r>
            <a:endParaRPr lang="en-US" sz="14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921875" y="2812430"/>
            <a:ext cx="525044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latin typeface="Arial Narrow" panose="020B0606020202030204" pitchFamily="34" charset="0"/>
              </a:rPr>
              <a:t>•  Sequential cycling (25 → 40 °C) results in a progressive increase in R</a:t>
            </a:r>
            <a:r>
              <a:rPr lang="en-US" sz="1400" b="1" baseline="-25000" dirty="0">
                <a:latin typeface="Arial Narrow" panose="020B0606020202030204" pitchFamily="34" charset="0"/>
              </a:rPr>
              <a:t>SEI</a:t>
            </a:r>
            <a:r>
              <a:rPr lang="en-US" sz="1400" b="1" dirty="0">
                <a:latin typeface="Arial Narrow" panose="020B0606020202030204" pitchFamily="34" charset="0"/>
              </a:rPr>
              <a:t> and R</a:t>
            </a:r>
            <a:r>
              <a:rPr lang="en-US" sz="1400" b="1" baseline="-25000" dirty="0">
                <a:latin typeface="Arial Narrow" panose="020B0606020202030204" pitchFamily="34" charset="0"/>
              </a:rPr>
              <a:t>CT</a:t>
            </a:r>
            <a:r>
              <a:rPr lang="en-US" sz="1400" b="1" dirty="0">
                <a:latin typeface="Arial Narrow" panose="020B0606020202030204" pitchFamily="34" charset="0"/>
              </a:rPr>
              <a:t> for both electrodes, however, the resistance growth is significantly less pronounced for NFPP/rGO; </a:t>
            </a:r>
          </a:p>
          <a:p>
            <a:pPr algn="just"/>
            <a:r>
              <a:rPr lang="en-US" sz="1400" b="1" dirty="0">
                <a:latin typeface="Arial Narrow" panose="020B0606020202030204" pitchFamily="34" charset="0"/>
              </a:rPr>
              <a:t>• Cells cycled directly at 40 °C maintain lower interfacial and charge-transfer resistances than those pre-cycled at 25 °C, </a:t>
            </a:r>
          </a:p>
          <a:p>
            <a:pPr algn="just"/>
            <a:r>
              <a:rPr lang="en-US" sz="1400" b="1" dirty="0">
                <a:latin typeface="Arial Narrow" panose="020B0606020202030204" pitchFamily="34" charset="0"/>
              </a:rPr>
              <a:t>• NFPP/rGO maintains higher Na⁺ diffusion coefficients than NFPP/CB throughout cycling, while cells cycled directly at 40 °C exhibit higher initial diffusivity than those sequentially cycled from 25 to 40 °C.</a:t>
            </a:r>
          </a:p>
          <a:p>
            <a:pPr algn="just"/>
            <a:r>
              <a:rPr lang="en-US" sz="1400" b="1" dirty="0">
                <a:latin typeface="Arial Narrow" panose="020B0606020202030204" pitchFamily="34" charset="0"/>
              </a:rPr>
              <a:t>• </a:t>
            </a:r>
            <a:r>
              <a:rPr lang="bg-BG" sz="1400" b="1" dirty="0">
                <a:latin typeface="Arial Narrow" panose="020B0606020202030204" pitchFamily="34" charset="0"/>
              </a:rPr>
              <a:t>Na⁺ diffusion coefficients determined by GITT reveal enhanced solid-state Na⁺ transport in NFPP/rGO </a:t>
            </a:r>
            <a:r>
              <a:rPr lang="en-US" sz="1400" b="1" dirty="0">
                <a:latin typeface="Arial Narrow" panose="020B0606020202030204" pitchFamily="34" charset="0"/>
              </a:rPr>
              <a:t>electrode</a:t>
            </a:r>
            <a:r>
              <a:rPr lang="bg-BG" sz="1400" b="1" dirty="0">
                <a:latin typeface="Arial Narrow" panose="020B0606020202030204" pitchFamily="34" charset="0"/>
              </a:rPr>
              <a:t> compared with NFPP/CB</a:t>
            </a:r>
          </a:p>
          <a:p>
            <a:pPr algn="just"/>
            <a:endParaRPr lang="en-US" sz="1400" b="1" dirty="0">
              <a:latin typeface="Arial Narrow" panose="020B060602020203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 cstate="print"/>
          <a:srcRect t="5914" b="31663"/>
          <a:stretch/>
        </p:blipFill>
        <p:spPr>
          <a:xfrm>
            <a:off x="222326" y="2954029"/>
            <a:ext cx="6686551" cy="2111220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-436563" y="724746"/>
            <a:ext cx="3424190" cy="2297078"/>
            <a:chOff x="5717295" y="35890888"/>
            <a:chExt cx="7315988" cy="4895467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17295" y="35890888"/>
              <a:ext cx="7315988" cy="4895467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7470646" y="36249055"/>
              <a:ext cx="1836440" cy="590332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NFPP/CB</a:t>
              </a:r>
              <a:endParaRPr lang="bg-BG" sz="1200" b="1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861751" y="727615"/>
            <a:ext cx="3476049" cy="2413578"/>
            <a:chOff x="10647523" y="35630066"/>
            <a:chExt cx="7450145" cy="5261734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47523" y="35630066"/>
              <a:ext cx="7450145" cy="5261734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12506449" y="36012875"/>
              <a:ext cx="2041363" cy="63457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NFPP/rGO</a:t>
              </a:r>
              <a:endParaRPr lang="bg-BG" sz="1200" b="1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518400" y="793183"/>
            <a:ext cx="2964223" cy="2228641"/>
            <a:chOff x="9961996" y="35835068"/>
            <a:chExt cx="6565900" cy="487680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5" cstate="print"/>
            <a:srcRect l="3537" t="10559" r="43567" b="14039"/>
            <a:stretch/>
          </p:blipFill>
          <p:spPr>
            <a:xfrm>
              <a:off x="9961996" y="35835068"/>
              <a:ext cx="6565900" cy="4876800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11905724" y="36054498"/>
              <a:ext cx="1367879" cy="60614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25 </a:t>
              </a:r>
              <a:r>
                <a:rPr lang="en-US" sz="1200" b="1" dirty="0">
                  <a:sym typeface="Symbol"/>
                </a:rPr>
                <a:t>C</a:t>
              </a:r>
              <a:endParaRPr lang="bg-BG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4459964" y="36065179"/>
              <a:ext cx="1261220" cy="60614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40 </a:t>
              </a:r>
              <a:r>
                <a:rPr lang="en-US" sz="1200" b="1" dirty="0">
                  <a:sym typeface="Symbol"/>
                </a:rPr>
                <a:t>C</a:t>
              </a:r>
              <a:endParaRPr lang="bg-BG" sz="1200" b="1" dirty="0"/>
            </a:p>
          </p:txBody>
        </p:sp>
      </p:grpSp>
      <p:pic>
        <p:nvPicPr>
          <p:cNvPr id="38" name="Picture 3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89958" y="696394"/>
            <a:ext cx="2888419" cy="2107451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648346" y="712085"/>
            <a:ext cx="3613079" cy="2646528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1290032" y="496774"/>
            <a:ext cx="1976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Impedance Spectra </a:t>
            </a: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7289958" y="550815"/>
            <a:ext cx="52710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GITT Experiments</a:t>
            </a:r>
            <a:endParaRPr lang="bg-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4391577" y="496774"/>
            <a:ext cx="3308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Na⁺ diffusion coefficients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from EIS</a:t>
            </a: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250950" y="1001977"/>
            <a:ext cx="952448" cy="291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/>
              <a:t>NFPP/rGO</a:t>
            </a:r>
            <a:endParaRPr lang="bg-BG" sz="12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7877510" y="1017130"/>
            <a:ext cx="859531" cy="276999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/>
              <a:t>NFPP/CB</a:t>
            </a:r>
            <a:endParaRPr lang="bg-BG" sz="1200" b="1" dirty="0"/>
          </a:p>
        </p:txBody>
      </p:sp>
    </p:spTree>
    <p:extLst>
      <p:ext uri="{BB962C8B-B14F-4D97-AF65-F5344CB8AC3E}">
        <p14:creationId xmlns:p14="http://schemas.microsoft.com/office/powerpoint/2010/main" val="2770451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BDCA87D-57B8-4510-9665-9E75299929F1}">
  <ds:schemaRefs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www.w3.org/XML/1998/namespace"/>
    <ds:schemaRef ds:uri="98621ed1-ae24-4a21-b80a-89d572d87e72"/>
    <ds:schemaRef ds:uri="http://schemas.openxmlformats.org/package/2006/metadata/core-properties"/>
    <ds:schemaRef ds:uri="http://schemas.microsoft.com/office/infopath/2007/PartnerControls"/>
    <ds:schemaRef ds:uri="c9b645eb-e6fe-4b35-9d45-bd7394162d21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574</TotalTime>
  <Words>822</Words>
  <Application>Microsoft Office PowerPoint</Application>
  <PresentationFormat>Widescreen</PresentationFormat>
  <Paragraphs>75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PF BeauSans Pro</vt:lpstr>
      <vt:lpstr>Wingdings</vt:lpstr>
      <vt:lpstr>Arial Narrow</vt:lpstr>
      <vt:lpstr>Arial</vt:lpstr>
      <vt:lpstr>Aptos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Marinela Cvetanoska</cp:lastModifiedBy>
  <cp:revision>93</cp:revision>
  <dcterms:created xsi:type="dcterms:W3CDTF">2025-07-07T08:04:39Z</dcterms:created>
  <dcterms:modified xsi:type="dcterms:W3CDTF">2026-09-15T07:13:06Z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