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96" r:id="rId5"/>
    <p:sldId id="293" r:id="rId6"/>
    <p:sldId id="290" r:id="rId7"/>
    <p:sldId id="294" r:id="rId8"/>
    <p:sldId id="295" r:id="rId9"/>
  </p:sldIdLst>
  <p:sldSz cx="12192000" cy="6858000"/>
  <p:notesSz cx="6858000" cy="9144000"/>
  <p:embeddedFontLst>
    <p:embeddedFont>
      <p:font typeface="PF BeauSans Pro" panose="02000800000000020004" charset="0"/>
      <p:bold r:id="rId11"/>
    </p:embeddedFont>
    <p:embeddedFont>
      <p:font typeface="Arial Narrow" panose="020B0606020202030204" pitchFamily="34" charset="0"/>
      <p:regular r:id="rId12"/>
      <p:bold r:id="rId13"/>
      <p:italic r:id="rId14"/>
      <p:boldItalic r:id="rId15"/>
    </p:embeddedFont>
    <p:embeddedFont>
      <p:font typeface="Georgia" panose="02040502050405020303" pitchFamily="18" charset="0"/>
      <p:regular r:id="rId16"/>
      <p:bold r:id="rId17"/>
      <p:italic r:id="rId18"/>
      <p:boldItalic r:id="rId19"/>
    </p:embeddedFont>
  </p:embeddedFont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66C0A98-67F5-4630-8856-79ECB27F55EC}">
          <p14:sldIdLst/>
        </p14:section>
        <p14:section name="Summary Section" id="{07DFD3CB-E200-4317-A522-D9BFE13AB533}">
          <p14:sldIdLst>
            <p14:sldId id="296"/>
          </p14:sldIdLst>
        </p14:section>
        <p14:section name="Section 1" id="{B8BD43F2-E9FC-4406-B666-B6406809644A}">
          <p14:sldIdLst>
            <p14:sldId id="293"/>
          </p14:sldIdLst>
        </p14:section>
        <p14:section name="Section 2" id="{75E42513-A11C-436D-83D8-BB8CF2ADC158}">
          <p14:sldIdLst>
            <p14:sldId id="290"/>
          </p14:sldIdLst>
        </p14:section>
        <p14:section name="Section 3" id="{604A47AB-86AC-4F8F-BB42-4F1E169C161D}">
          <p14:sldIdLst>
            <p14:sldId id="294"/>
          </p14:sldIdLst>
        </p14:section>
        <p14:section name="Section 4" id="{AA8C97A1-2A65-47B7-B8E5-46E231F87FEC}">
          <p14:sldIdLst>
            <p14:sldId id="29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8F0C"/>
    <a:srgbClr val="E79B03"/>
    <a:srgbClr val="FF9900"/>
    <a:srgbClr val="FF9933"/>
    <a:srgbClr val="00CC00"/>
    <a:srgbClr val="00FF00"/>
    <a:srgbClr val="FFC247"/>
    <a:srgbClr val="FAAA1A"/>
    <a:srgbClr val="F8E4F6"/>
    <a:srgbClr val="E9F8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326" autoAdjust="0"/>
  </p:normalViewPr>
  <p:slideViewPr>
    <p:cSldViewPr snapToGrid="0" showGuides="1">
      <p:cViewPr varScale="1">
        <p:scale>
          <a:sx n="68" d="100"/>
          <a:sy n="68" d="100"/>
        </p:scale>
        <p:origin x="78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x-none" smtClean="0"/>
              <a:pPr/>
              <a:t>9/15/2026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12" Type="http://schemas.openxmlformats.org/officeDocument/2006/relationships/slide" Target="slide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11" Type="http://schemas.openxmlformats.org/officeDocument/2006/relationships/image" Target="../media/image7.png"/><Relationship Id="rId5" Type="http://schemas.openxmlformats.org/officeDocument/2006/relationships/image" Target="../media/image8.png"/><Relationship Id="rId10" Type="http://schemas.openxmlformats.org/officeDocument/2006/relationships/slide" Target="slide4.xml"/><Relationship Id="rId4" Type="http://schemas.openxmlformats.org/officeDocument/2006/relationships/image" Target="../media/image7.png"/><Relationship Id="rId9" Type="http://schemas.openxmlformats.org/officeDocument/2006/relationships/image" Target="../media/image6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2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suz="http://schemas.microsoft.com/office/powerpoint/2016/summaryzoom" xmlns="" Requires="psuz">
          <p:graphicFrame>
            <p:nvGraphicFramePr>
              <p:cNvPr id="5" name="Summary Zoom 4">
                <a:extLst>
                  <a:ext uri="{FF2B5EF4-FFF2-40B4-BE49-F238E27FC236}">
                    <a16:creationId xmlns:a16="http://schemas.microsoft.com/office/drawing/2014/main" id="{9C86166B-DC4D-F1DD-29F9-CDDC260BC5C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18493942"/>
                  </p:ext>
                </p:extLst>
              </p:nvPr>
            </p:nvGraphicFramePr>
            <p:xfrm>
              <a:off x="838200" y="1290082"/>
              <a:ext cx="10515600" cy="5254625"/>
            </p:xfrm>
            <a:graphic>
              <a:graphicData uri="http://schemas.microsoft.com/office/powerpoint/2016/summaryzoom">
                <psuz:summaryZm>
                  <psuz:summaryZmObj sectionId="{B8BD43F2-E9FC-4406-B666-B6406809644A}" offsetFactorY="10929">
                    <psuz:zmPr id="{8795BE8B-C38B-4011-88C8-7BF87AF8D0F5}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975282" y="442338"/>
                          <a:ext cx="4203698" cy="236458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75E42513-A11C-436D-83D8-BB8CF2ADC158}" offsetFactorY="10929">
                    <psuz:zmPr id="{24478312-EDCD-4CF5-9E69-D3B30C34D8DF}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5336619" y="442330"/>
                          <a:ext cx="4203698" cy="236458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604A47AB-86AC-4F8F-BB42-4F1E169C161D}" offsetFactorY="7778">
                    <psuz:zmPr id="{F3A8B18D-01FF-4C1F-B88B-161F9538E83A}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975282" y="2890044"/>
                          <a:ext cx="4203698" cy="236458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AA8C97A1-2A65-47B7-B8E5-46E231F87FEC}" offsetFactorY="7778">
                    <psuz:zmPr id="{F5507827-D59F-4553-AA8E-543778DC509B}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5336619" y="2890044"/>
                          <a:ext cx="4203698" cy="236458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gridLayout/>
                </psuz:summaryZm>
              </a:graphicData>
            </a:graphic>
          </p:graphicFrame>
        </mc:Choice>
        <mc:Fallback>
          <p:grpSp>
            <p:nvGrpSpPr>
              <p:cNvPr id="5" name="Summary Zoom 4">
                <a:extLst>
                  <a:ext uri="{FF2B5EF4-FFF2-40B4-BE49-F238E27FC236}">
                    <a16:creationId xmlns:a16="http://schemas.microsoft.com/office/drawing/2014/main" id="{9C86166B-DC4D-F1DD-29F9-CDDC260BC5CE}"/>
                  </a:ext>
                </a:extLst>
              </p:cNvPr>
              <p:cNvGrpSpPr>
                <a:grpSpLocks noGrp="1" noUngrp="1" noRot="1" noChangeAspect="1" noMove="1" noResize="1"/>
              </p:cNvGrpSpPr>
              <p:nvPr/>
            </p:nvGrpSpPr>
            <p:grpSpPr>
              <a:xfrm>
                <a:off x="838200" y="1290082"/>
                <a:ext cx="10515600" cy="5254625"/>
                <a:chOff x="838200" y="1290082"/>
                <a:chExt cx="10515600" cy="5254625"/>
              </a:xfrm>
            </p:grpSpPr>
            <p:pic>
              <p:nvPicPr>
                <p:cNvPr id="2" name="Picture 2">
                  <a:hlinkClick r:id="rId6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813482" y="1732420"/>
                  <a:ext cx="4203698" cy="2364581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3" name="Picture 3">
                  <a:hlinkClick r:id="rId8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174819" y="1732412"/>
                  <a:ext cx="4203698" cy="2364581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4" name="Picture 4">
                  <a:hlinkClick r:id="rId10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813482" y="4180126"/>
                  <a:ext cx="4203698" cy="2364581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6" name="Picture 6">
                  <a:hlinkClick r:id="rId12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174819" y="4180126"/>
                  <a:ext cx="4203698" cy="2364581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</p:grp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6A43E5E3-04E9-3929-7778-C5A49317B26A}"/>
              </a:ext>
            </a:extLst>
          </p:cNvPr>
          <p:cNvSpPr/>
          <p:nvPr/>
        </p:nvSpPr>
        <p:spPr>
          <a:xfrm>
            <a:off x="3712" y="-63914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28</a:t>
            </a:r>
            <a:r>
              <a:rPr lang="en-US" sz="1600" b="1" baseline="300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th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 Congress of SCTM, 23-26 September, Ohrid, Macedonia</a:t>
            </a:r>
            <a:endParaRPr lang="mk-MK" sz="16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AutoShape 5">
            <a:extLst>
              <a:ext uri="{FF2B5EF4-FFF2-40B4-BE49-F238E27FC236}">
                <a16:creationId xmlns:a16="http://schemas.microsoft.com/office/drawing/2014/main" id="{FD89ACAE-491E-8F32-8674-3AC788A1A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046" y="95108"/>
            <a:ext cx="11080115" cy="85129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Еffect of Carbon Additives for Electrochemical Performance of Mixed Polyanion-Type Electrode Material NaFeVPO</a:t>
            </a:r>
            <a:r>
              <a:rPr lang="en-US" sz="2200" b="1" baseline="-25000" dirty="0">
                <a:solidFill>
                  <a:schemeClr val="accent3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4</a:t>
            </a:r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(SO</a:t>
            </a:r>
            <a:r>
              <a:rPr lang="en-US" sz="2200" b="1" baseline="-25000" dirty="0">
                <a:solidFill>
                  <a:schemeClr val="accent3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4</a:t>
            </a:r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)</a:t>
            </a:r>
            <a:r>
              <a:rPr lang="en-US" sz="2200" b="1" baseline="-25000" dirty="0">
                <a:solidFill>
                  <a:schemeClr val="accent3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2</a:t>
            </a:r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 for Sodium-Ion batteries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7F3139-6F2A-6337-54AC-B431A37E7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0329" y="817241"/>
            <a:ext cx="9534617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u="sng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Trajche Tushev</a:t>
            </a:r>
            <a:r>
              <a:rPr lang="en-US" sz="1400" b="1" u="sng" baseline="300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Violeta Koleva</a:t>
            </a:r>
            <a:r>
              <a:rPr lang="en-US" sz="1400" b="1" baseline="300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1,2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Sonya Harizanova</a:t>
            </a:r>
            <a:r>
              <a:rPr lang="en-US" sz="1400" b="1" baseline="300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1,2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Radostina Stoyanova</a:t>
            </a:r>
            <a:r>
              <a:rPr lang="en-US" sz="1400" b="1" baseline="300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1,2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1400" baseline="300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Institute of General and Inorganic Chemistry, Bulgarian Academy of Sciences, Sofia-Bulgaria, </a:t>
            </a:r>
            <a:r>
              <a:rPr lang="en-US" sz="1400" baseline="300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National Centre of Excellence Mechatronics and Clean Technologies, Sofia-Bulgaria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E9B2EA-EEE4-8219-58EF-CAAA66AF31F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47" y="266683"/>
            <a:ext cx="864245" cy="927582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4B25DA9-D3CB-0E85-8E52-120A806AA586}"/>
              </a:ext>
            </a:extLst>
          </p:cNvPr>
          <p:cNvSpPr/>
          <p:nvPr/>
        </p:nvSpPr>
        <p:spPr>
          <a:xfrm>
            <a:off x="11149162" y="-7975"/>
            <a:ext cx="1089646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PSSE-P7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2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74802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Research Concept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64541" y="671653"/>
            <a:ext cx="7396901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18637">
              <a:spcAft>
                <a:spcPts val="600"/>
              </a:spcAft>
              <a:defRPr/>
            </a:pP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Scientific Approach</a:t>
            </a:r>
            <a:endParaRPr lang="bg-BG" sz="2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 defTabSz="618637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defRPr/>
            </a:pPr>
            <a:r>
              <a:rPr lang="en-US" sz="1600" dirty="0">
                <a:cs typeface="Arial" panose="020B0604020202020204" pitchFamily="34" charset="0"/>
              </a:rPr>
              <a:t>Decorate NFVPS with carbon black (CB) and reduced graphene oxide (rGO) via a simple ball-milling process.</a:t>
            </a:r>
            <a:endParaRPr lang="bg-BG" sz="1600" dirty="0">
              <a:cs typeface="Arial" panose="020B0604020202020204" pitchFamily="34" charset="0"/>
            </a:endParaRPr>
          </a:p>
          <a:p>
            <a:pPr marL="285750" indent="-285750" algn="just" defTabSz="618637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defRPr/>
            </a:pPr>
            <a:r>
              <a:rPr lang="en-US" sz="1600" dirty="0">
                <a:cs typeface="Arial" panose="020B0604020202020204" pitchFamily="34" charset="0"/>
              </a:rPr>
              <a:t> Evaluate the electrochemical performance and cycling stability at 20 and 40 °C.</a:t>
            </a:r>
            <a:endParaRPr lang="bg-BG" sz="1600" dirty="0">
              <a:cs typeface="Arial" panose="020B0604020202020204" pitchFamily="34" charset="0"/>
            </a:endParaRPr>
          </a:p>
          <a:p>
            <a:pPr marL="285750" indent="-285750" algn="just" defTabSz="618637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defRPr/>
            </a:pPr>
            <a:r>
              <a:rPr lang="en-US" sz="1600" dirty="0">
                <a:cs typeface="Arial" panose="020B0604020202020204" pitchFamily="34" charset="0"/>
              </a:rPr>
              <a:t> Investigate the Fe/V redox behavior and the effect of carbon additives using cyclic voltammetry and galvanostatic cycling.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7973" y="670953"/>
            <a:ext cx="3885791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18637">
              <a:spcAft>
                <a:spcPts val="600"/>
              </a:spcAft>
              <a:defRPr/>
            </a:pP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 of the Study</a:t>
            </a:r>
            <a:endParaRPr lang="bg-BG" sz="2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defTabSz="618637"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Sodium-ion batteries (SIBs) are promising alternatives to lithium-ion batteries for large-scale energy storage owing to the abundance and low cost of sodium resources. </a:t>
            </a:r>
            <a:endParaRPr lang="bg-BG" sz="1600" dirty="0"/>
          </a:p>
          <a:p>
            <a:pPr marL="285750" indent="-285750" defTabSz="618637"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Polyanionic NASICON-type phosphate cathodes offer high structural stability, compositional flexibility, and the possibility of activating multi-electron redox reactions. </a:t>
            </a:r>
            <a:endParaRPr lang="bg-BG" sz="1600" dirty="0"/>
          </a:p>
          <a:p>
            <a:pPr marL="285750" indent="-285750" defTabSz="618637"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Sulfate substitution (SO₄²⁻ → PO₄³⁻) increases the operating voltage through the inductive effect, thereby enhancing the energy density of the cathode material. </a:t>
            </a:r>
            <a:endParaRPr lang="bg-BG" sz="1600" dirty="0"/>
          </a:p>
          <a:p>
            <a:pPr marL="285750" indent="-285750" defTabSz="618637"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q"/>
              <a:defRPr/>
            </a:pPr>
            <a:r>
              <a:rPr lang="en-US" sz="1600" dirty="0"/>
              <a:t>Mixed </a:t>
            </a:r>
            <a:r>
              <a:rPr lang="en-US" sz="1600" b="1" dirty="0"/>
              <a:t>NaFeV(PO₄)(SO₄)₂ </a:t>
            </a:r>
            <a:r>
              <a:rPr lang="en-US" sz="1600" dirty="0"/>
              <a:t>(NFVPS) combines the Fe²⁺/Fe³⁺ and V³⁺/V⁴⁺ redox couples within a robust NASICON framework, enabling multi-electron Na⁺ storage.</a:t>
            </a:r>
            <a:endParaRPr lang="bg-BG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" t="13146" r="1443" b="20751"/>
          <a:stretch/>
        </p:blipFill>
        <p:spPr>
          <a:xfrm>
            <a:off x="4187147" y="3105150"/>
            <a:ext cx="7890554" cy="3571907"/>
          </a:xfrm>
          <a:prstGeom prst="rect">
            <a:avLst/>
          </a:prstGeom>
          <a:solidFill>
            <a:srgbClr val="B88F0C"/>
          </a:solidFill>
        </p:spPr>
      </p:pic>
      <p:sp>
        <p:nvSpPr>
          <p:cNvPr id="7" name="Rectangle 6"/>
          <p:cNvSpPr/>
          <p:nvPr/>
        </p:nvSpPr>
        <p:spPr>
          <a:xfrm>
            <a:off x="9305925" y="3552825"/>
            <a:ext cx="2818431" cy="31337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pic>
        <p:nvPicPr>
          <p:cNvPr id="12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307" y="3413119"/>
            <a:ext cx="2755049" cy="194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4" cstate="print"/>
          <a:srcRect l="48377" r="5398" b="49870"/>
          <a:stretch/>
        </p:blipFill>
        <p:spPr bwMode="auto">
          <a:xfrm>
            <a:off x="10734192" y="5398135"/>
            <a:ext cx="1435853" cy="1248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/>
          <p:nvPr/>
        </p:nvPicPr>
        <p:blipFill rotWithShape="1">
          <a:blip r:embed="rId4" cstate="print"/>
          <a:srcRect r="53352" b="50090"/>
          <a:stretch/>
        </p:blipFill>
        <p:spPr bwMode="auto">
          <a:xfrm>
            <a:off x="9301162" y="5379083"/>
            <a:ext cx="1469484" cy="1248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4857" y="3610219"/>
            <a:ext cx="495369" cy="10955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61442" y="3287540"/>
            <a:ext cx="330558" cy="109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4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74802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Structural and Morphological Characterization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595283" y="622738"/>
            <a:ext cx="1563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MORPHOLOGY</a:t>
            </a:r>
            <a:endParaRPr lang="bg-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154762" y="602334"/>
            <a:ext cx="2271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CRYSTAL STRUCTURE</a:t>
            </a:r>
            <a:endParaRPr lang="bg-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39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4" t="26128" r="10043" b="9062"/>
          <a:stretch>
            <a:fillRect/>
          </a:stretch>
        </p:blipFill>
        <p:spPr bwMode="auto">
          <a:xfrm>
            <a:off x="1274634" y="962141"/>
            <a:ext cx="3764719" cy="249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1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4" t="7030" r="7790" b="43761"/>
          <a:stretch>
            <a:fillRect/>
          </a:stretch>
        </p:blipFill>
        <p:spPr bwMode="auto">
          <a:xfrm>
            <a:off x="67644" y="3388589"/>
            <a:ext cx="3081434" cy="2092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32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5" t="6503" r="7790" b="43585"/>
          <a:stretch>
            <a:fillRect/>
          </a:stretch>
        </p:blipFill>
        <p:spPr bwMode="auto">
          <a:xfrm>
            <a:off x="3052500" y="3390822"/>
            <a:ext cx="2992142" cy="2088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1" descr="E:\Fig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088" y="1023264"/>
            <a:ext cx="5365595" cy="28035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3" name="TextBox 42"/>
          <p:cNvSpPr txBox="1"/>
          <p:nvPr/>
        </p:nvSpPr>
        <p:spPr>
          <a:xfrm>
            <a:off x="6522219" y="1106576"/>
            <a:ext cx="1193031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618637">
              <a:defRPr/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NFVPS/ rGO</a:t>
            </a:r>
            <a:endParaRPr lang="bg-BG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22219" y="2466703"/>
            <a:ext cx="978994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618637">
              <a:defRPr/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NFVPS/ C</a:t>
            </a:r>
            <a:endParaRPr lang="bg-BG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948343" y="1957361"/>
            <a:ext cx="757882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618637"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rGO</a:t>
            </a:r>
            <a:endParaRPr lang="bg-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153757" y="3388589"/>
            <a:ext cx="552468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618637"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C</a:t>
            </a:r>
            <a:endParaRPr lang="bg-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534561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618637">
              <a:defRPr/>
            </a:pPr>
            <a:r>
              <a:rPr lang="en-GB" sz="1600" dirty="0"/>
              <a:t>NFVPS compound crystallizes in a NASICON-type structure (trigonal space group </a:t>
            </a:r>
            <a:r>
              <a:rPr lang="en-GB" sz="1600" i="1" dirty="0"/>
              <a:t>R</a:t>
            </a:r>
            <a:r>
              <a:rPr lang="en-GB" sz="1600" dirty="0"/>
              <a:t>-3), where the mixed (Fe,V)O</a:t>
            </a:r>
            <a:r>
              <a:rPr lang="en-GB" sz="1600" baseline="-25000" dirty="0"/>
              <a:t>6</a:t>
            </a:r>
            <a:r>
              <a:rPr lang="en-GB" sz="1600" dirty="0"/>
              <a:t> octahedra share their corners with the mixed (P,S)O</a:t>
            </a:r>
            <a:r>
              <a:rPr lang="en-GB" sz="1600" baseline="-25000" dirty="0"/>
              <a:t>4</a:t>
            </a:r>
            <a:r>
              <a:rPr lang="en-GB" sz="1600" dirty="0"/>
              <a:t> tetrahedra, thus forming large three-dimensional channels for sodium ion diffusion.</a:t>
            </a:r>
            <a:endParaRPr lang="en-US" sz="1600" dirty="0"/>
          </a:p>
        </p:txBody>
      </p:sp>
      <p:sp>
        <p:nvSpPr>
          <p:cNvPr id="20" name="Rectangle 19"/>
          <p:cNvSpPr/>
          <p:nvPr/>
        </p:nvSpPr>
        <p:spPr>
          <a:xfrm>
            <a:off x="6096000" y="5062947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618637">
              <a:defRPr/>
            </a:pPr>
            <a:r>
              <a:rPr lang="en-US" sz="1600" dirty="0"/>
              <a:t>The composites NFVPS/rGO and C adopts the same NASICON-type structure with preservation of the lattice parameters. </a:t>
            </a:r>
          </a:p>
          <a:p>
            <a:pPr algn="ctr" defTabSz="618637">
              <a:defRPr/>
            </a:pPr>
            <a:r>
              <a:rPr lang="en-US" sz="1600" dirty="0"/>
              <a:t>The additives are in amorphous state, but its presence is detected by HR-TEM image: rGO and C additive covers the NFVPS particles with good interphase contact, the layer thickness varying between 5 and 10 nm. </a:t>
            </a:r>
          </a:p>
        </p:txBody>
      </p: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74802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Electrochemical Performance and Reaction Mechanism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37935" y="462808"/>
            <a:ext cx="4285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latin typeface="Arial Narrow" panose="020B0606020202030204" pitchFamily="34" charset="0"/>
              </a:rPr>
              <a:t>Cycling stability tests at C/2 rate</a:t>
            </a:r>
            <a:endParaRPr lang="bg-BG" sz="2000" b="1" u="sng" dirty="0">
              <a:latin typeface="Arial Narrow" panose="020B0606020202030204" pitchFamily="34" charset="0"/>
            </a:endParaRPr>
          </a:p>
        </p:txBody>
      </p:sp>
      <p:sp>
        <p:nvSpPr>
          <p:cNvPr id="29" name="TextBox 12"/>
          <p:cNvSpPr txBox="1">
            <a:spLocks noChangeArrowheads="1"/>
          </p:cNvSpPr>
          <p:nvPr/>
        </p:nvSpPr>
        <p:spPr bwMode="auto">
          <a:xfrm>
            <a:off x="286756" y="3120592"/>
            <a:ext cx="56510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defTabSz="618637">
              <a:defRPr/>
            </a:pPr>
            <a:r>
              <a:rPr lang="en-GB" altLang="en-US" sz="1500" dirty="0">
                <a:latin typeface="+mn-lt"/>
              </a:rPr>
              <a:t>Multi-electron reactions related to </a:t>
            </a:r>
            <a:r>
              <a:rPr lang="en-GB" altLang="en-US" sz="1500" b="1" dirty="0">
                <a:latin typeface="+mn-lt"/>
              </a:rPr>
              <a:t>Fe</a:t>
            </a:r>
            <a:r>
              <a:rPr lang="en-GB" altLang="en-US" sz="1500" b="1" baseline="30000" dirty="0">
                <a:latin typeface="+mn-lt"/>
              </a:rPr>
              <a:t>2+</a:t>
            </a:r>
            <a:r>
              <a:rPr lang="en-GB" altLang="en-US" sz="1500" b="1" dirty="0">
                <a:latin typeface="+mn-lt"/>
              </a:rPr>
              <a:t>/Fe</a:t>
            </a:r>
            <a:r>
              <a:rPr lang="en-GB" altLang="en-US" sz="1500" b="1" baseline="30000" dirty="0">
                <a:latin typeface="+mn-lt"/>
              </a:rPr>
              <a:t>3+</a:t>
            </a:r>
            <a:r>
              <a:rPr lang="en-GB" altLang="en-US" sz="1500" b="1" dirty="0">
                <a:latin typeface="+mn-lt"/>
              </a:rPr>
              <a:t> </a:t>
            </a:r>
            <a:r>
              <a:rPr lang="en-GB" altLang="en-US" sz="1500" dirty="0">
                <a:latin typeface="+mn-lt"/>
              </a:rPr>
              <a:t>and </a:t>
            </a:r>
            <a:r>
              <a:rPr lang="en-GB" altLang="en-US" sz="1500" b="1" dirty="0">
                <a:latin typeface="+mn-lt"/>
              </a:rPr>
              <a:t>V</a:t>
            </a:r>
            <a:r>
              <a:rPr lang="en-GB" altLang="en-US" sz="1500" b="1" baseline="30000" dirty="0">
                <a:latin typeface="+mn-lt"/>
              </a:rPr>
              <a:t>3+</a:t>
            </a:r>
            <a:r>
              <a:rPr lang="en-GB" altLang="en-US" sz="1500" b="1" dirty="0">
                <a:latin typeface="+mn-lt"/>
              </a:rPr>
              <a:t>/V</a:t>
            </a:r>
            <a:r>
              <a:rPr lang="en-GB" altLang="en-US" sz="1500" b="1" baseline="30000" dirty="0">
                <a:latin typeface="+mn-lt"/>
              </a:rPr>
              <a:t>4+/5+</a:t>
            </a:r>
            <a:r>
              <a:rPr lang="en-GB" altLang="en-US" sz="1500" b="1" dirty="0">
                <a:latin typeface="+mn-lt"/>
              </a:rPr>
              <a:t> </a:t>
            </a:r>
            <a:r>
              <a:rPr lang="en-GB" altLang="en-US" sz="1500" dirty="0">
                <a:latin typeface="+mn-lt"/>
              </a:rPr>
              <a:t>redox couples</a:t>
            </a:r>
            <a:r>
              <a:rPr lang="bg-BG" altLang="en-US" sz="1500" dirty="0">
                <a:latin typeface="+mn-lt"/>
              </a:rPr>
              <a:t>.</a:t>
            </a:r>
            <a:endParaRPr lang="en-US" altLang="en-US" sz="1500" dirty="0">
              <a:latin typeface="+mn-lt"/>
            </a:endParaRPr>
          </a:p>
        </p:txBody>
      </p:sp>
      <p:pic>
        <p:nvPicPr>
          <p:cNvPr id="30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1" t="9090" r="11456" b="1714"/>
          <a:stretch>
            <a:fillRect/>
          </a:stretch>
        </p:blipFill>
        <p:spPr bwMode="auto">
          <a:xfrm>
            <a:off x="0" y="1037950"/>
            <a:ext cx="2898935" cy="2098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7" t="8833" r="10976" b="3436"/>
          <a:stretch>
            <a:fillRect/>
          </a:stretch>
        </p:blipFill>
        <p:spPr bwMode="auto">
          <a:xfrm>
            <a:off x="2898935" y="1050977"/>
            <a:ext cx="2795533" cy="1955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657" y="3498394"/>
            <a:ext cx="3998030" cy="2822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2" r="13818"/>
          <a:stretch>
            <a:fillRect/>
          </a:stretch>
        </p:blipFill>
        <p:spPr bwMode="auto">
          <a:xfrm>
            <a:off x="6094989" y="1033047"/>
            <a:ext cx="2961088" cy="2205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13"/>
          <a:stretch>
            <a:fillRect/>
          </a:stretch>
        </p:blipFill>
        <p:spPr bwMode="auto">
          <a:xfrm>
            <a:off x="9159711" y="806523"/>
            <a:ext cx="2964645" cy="239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ight Brace 35"/>
          <p:cNvSpPr/>
          <p:nvPr/>
        </p:nvSpPr>
        <p:spPr>
          <a:xfrm rot="16200000">
            <a:off x="9033915" y="-1053602"/>
            <a:ext cx="251590" cy="4005403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bg-BG" dirty="0"/>
          </a:p>
        </p:txBody>
      </p:sp>
      <p:sp>
        <p:nvSpPr>
          <p:cNvPr id="37" name="Rectangle 1"/>
          <p:cNvSpPr>
            <a:spLocks noChangeArrowheads="1"/>
          </p:cNvSpPr>
          <p:nvPr/>
        </p:nvSpPr>
        <p:spPr bwMode="auto">
          <a:xfrm>
            <a:off x="8615082" y="3372330"/>
            <a:ext cx="3527203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altLang="en-US" sz="1400" dirty="0"/>
              <a:t>At 20 °C, the initial discharge capacity of both NFVPS/C and NFVPS/rGO is comparable: 80 mAh/g and 90 mAh/g, respectively. The cycling stability of NFVPS/rGO is better than that of NFVPS/C (70 % </a:t>
            </a:r>
            <a:r>
              <a:rPr lang="en-US" altLang="en-US" sz="1400" i="1" dirty="0"/>
              <a:t>vs</a:t>
            </a:r>
            <a:r>
              <a:rPr lang="en-US" altLang="en-US" sz="1400" dirty="0"/>
              <a:t> 55 %)</a:t>
            </a:r>
            <a:r>
              <a:rPr lang="bg-BG" altLang="en-US" sz="1400" dirty="0"/>
              <a:t>;</a:t>
            </a:r>
            <a:endParaRPr lang="en-US" altLang="en-US" sz="1400" dirty="0"/>
          </a:p>
          <a:p>
            <a:pPr marL="285750" indent="-285750" algn="just">
              <a:spcAft>
                <a:spcPts val="600"/>
              </a:spcAft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altLang="en-US" sz="1400" dirty="0"/>
              <a:t>The increased cell temperature from 20 to 40 °C leads to higher discharge capacities for both NFVPS/C and NFVPS/rGO (70 and 90 mAh/g,</a:t>
            </a:r>
            <a:r>
              <a:rPr lang="bg-BG" altLang="en-US" sz="1400" dirty="0"/>
              <a:t> </a:t>
            </a:r>
            <a:r>
              <a:rPr lang="en-US" altLang="en-US" sz="1400" dirty="0"/>
              <a:t>respectively)</a:t>
            </a:r>
            <a:r>
              <a:rPr lang="bg-BG" altLang="en-US" sz="1400" dirty="0"/>
              <a:t>;</a:t>
            </a:r>
            <a:endParaRPr lang="en-US" altLang="en-US" sz="1400" dirty="0"/>
          </a:p>
          <a:p>
            <a:pPr marL="285750" indent="-285750" algn="just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altLang="en-US" sz="1400" dirty="0"/>
              <a:t>NFVPS/rGO outperforms NFVPS/C at both temperatures in terms of capacity and cycling stability</a:t>
            </a:r>
            <a:r>
              <a:rPr lang="bg-BG" altLang="en-US" sz="1400" dirty="0"/>
              <a:t>.</a:t>
            </a:r>
            <a:endParaRPr lang="en-US" altLang="en-US" sz="1400" dirty="0"/>
          </a:p>
          <a:p>
            <a:pPr marL="285750" indent="-285750" algn="just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q"/>
            </a:pPr>
            <a:endParaRPr lang="en-GB" alt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33744" y="6147178"/>
            <a:ext cx="5509409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en-US" sz="1400" dirty="0">
                <a:solidFill>
                  <a:prstClr val="black"/>
                </a:solidFill>
              </a:rPr>
              <a:t>Hybrid mechanism of Na storage:</a:t>
            </a:r>
            <a:r>
              <a:rPr lang="bg-BG" altLang="en-US" sz="1400" dirty="0">
                <a:solidFill>
                  <a:prstClr val="black"/>
                </a:solidFill>
              </a:rPr>
              <a:t> </a:t>
            </a:r>
            <a:r>
              <a:rPr lang="en-US" sz="1400" dirty="0"/>
              <a:t>NFVPS/C favors Faradaic reactions, whereas NFVPS/rGO promotes capacitive Na⁺ storage owing to its more developed porous structure</a:t>
            </a:r>
            <a:r>
              <a:rPr lang="en-GB" altLang="en-US" sz="1400" dirty="0">
                <a:solidFill>
                  <a:prstClr val="black"/>
                </a:solidFill>
              </a:rPr>
              <a:t> </a:t>
            </a:r>
            <a:r>
              <a:rPr lang="bg-BG" altLang="en-US" sz="1400" dirty="0">
                <a:solidFill>
                  <a:prstClr val="black"/>
                </a:solidFill>
              </a:rPr>
              <a:t>.</a:t>
            </a:r>
            <a:endParaRPr lang="bg-BG" sz="1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0311" y="3595645"/>
            <a:ext cx="3006305" cy="254873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80793" y="481886"/>
            <a:ext cx="4285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latin typeface="Arial Narrow" panose="020B0606020202030204" pitchFamily="34" charset="0"/>
              </a:rPr>
              <a:t>Cycling Voltammetry</a:t>
            </a:r>
            <a:endParaRPr lang="bg-BG" sz="2000" b="1" u="sng" dirty="0">
              <a:latin typeface="Arial Narrow" panose="020B0606020202030204" pitchFamily="34" charset="0"/>
            </a:endParaRPr>
          </a:p>
        </p:txBody>
      </p:sp>
      <p:sp>
        <p:nvSpPr>
          <p:cNvPr id="15" name="Right Brace 14"/>
          <p:cNvSpPr/>
          <p:nvPr/>
        </p:nvSpPr>
        <p:spPr>
          <a:xfrm rot="16200000">
            <a:off x="2876773" y="-1034524"/>
            <a:ext cx="251590" cy="4005403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1814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74802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Electrochemical Rate Performance</a:t>
            </a:r>
          </a:p>
        </p:txBody>
      </p:sp>
      <p:sp>
        <p:nvSpPr>
          <p:cNvPr id="23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4986781"/>
            <a:ext cx="12056712" cy="510778"/>
          </a:xfrm>
          <a:prstGeom prst="roundRect">
            <a:avLst>
              <a:gd name="adj" fmla="val 16667"/>
            </a:avLst>
          </a:prstGeom>
          <a:solidFill>
            <a:schemeClr val="accent4">
              <a:lumMod val="50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 o n c l u s I o n</a:t>
            </a:r>
          </a:p>
        </p:txBody>
      </p:sp>
      <p:sp>
        <p:nvSpPr>
          <p:cNvPr id="2" name="Rectangle 1"/>
          <p:cNvSpPr/>
          <p:nvPr/>
        </p:nvSpPr>
        <p:spPr>
          <a:xfrm>
            <a:off x="348762" y="5520652"/>
            <a:ext cx="116104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1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 Narrow" pitchFamily="34" charset="0"/>
              </a:rPr>
              <a:t>Carbon additives enhance NFVPS performance by improving adhesion, stability, and sodium storage;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1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 Narrow" pitchFamily="34" charset="0"/>
              </a:rPr>
              <a:t>rGO modifier leads to superior rate capability and cycling stability due to its porous structure and mixed capacitive–Faradaic behavior;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1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 Narrow" pitchFamily="34" charset="0"/>
              </a:rPr>
              <a:t>The higher temperature promotes a transition from two - to three-electron reactions, thereby enhancing the Na  energy storage.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6351649"/>
            <a:ext cx="12056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Acknowledgment: </a:t>
            </a: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The authors thank to the financial support of project “Master” (KП-06-ДO02/3 dated 18.05.2023) and project “National Center of Excellence Mechatronics and Clean Technologies“ (BG16RFPR002-1.014-0006) under "Research Innovation and Digitization for Smart Transformation" program 2021-2027.</a:t>
            </a:r>
          </a:p>
        </p:txBody>
      </p:sp>
      <p:sp>
        <p:nvSpPr>
          <p:cNvPr id="40" name="Right Brace 39"/>
          <p:cNvSpPr/>
          <p:nvPr/>
        </p:nvSpPr>
        <p:spPr>
          <a:xfrm rot="16200000">
            <a:off x="3663566" y="-807009"/>
            <a:ext cx="253779" cy="3953374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bg-BG" dirty="0"/>
          </a:p>
        </p:txBody>
      </p:sp>
      <p:pic>
        <p:nvPicPr>
          <p:cNvPr id="41" name="Picture 40"/>
          <p:cNvPicPr/>
          <p:nvPr/>
        </p:nvPicPr>
        <p:blipFill rotWithShape="1">
          <a:blip r:embed="rId2" cstate="print"/>
          <a:srcRect l="48377" r="5398" b="49870"/>
          <a:stretch/>
        </p:blipFill>
        <p:spPr bwMode="auto">
          <a:xfrm>
            <a:off x="3546750" y="1218913"/>
            <a:ext cx="3550975" cy="2545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41"/>
          <p:cNvPicPr/>
          <p:nvPr/>
        </p:nvPicPr>
        <p:blipFill rotWithShape="1">
          <a:blip r:embed="rId2" cstate="print"/>
          <a:srcRect r="53352" b="50090"/>
          <a:stretch/>
        </p:blipFill>
        <p:spPr bwMode="auto">
          <a:xfrm>
            <a:off x="25140" y="1194893"/>
            <a:ext cx="3577256" cy="2545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TextBox 42"/>
          <p:cNvSpPr txBox="1"/>
          <p:nvPr/>
        </p:nvSpPr>
        <p:spPr>
          <a:xfrm>
            <a:off x="1646440" y="605687"/>
            <a:ext cx="4285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latin typeface="Arial Narrow" panose="020B0606020202030204" pitchFamily="34" charset="0"/>
              </a:rPr>
              <a:t>Rate Capability Tests</a:t>
            </a:r>
            <a:endParaRPr lang="bg-BG" sz="2400" b="1" u="sng" dirty="0">
              <a:latin typeface="Arial Narrow" panose="020B0606020202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51625" y="1012840"/>
            <a:ext cx="384356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q"/>
            </a:pPr>
            <a:r>
              <a:rPr lang="en-US" altLang="en-US" sz="1400" dirty="0"/>
              <a:t>Increasing temperature to 40 °C boosts capacity to 160 mAh/g (NFVPS/C) and 140 mAh/g (NFVPS/rGO) at C/5 rate, suggesting activation of a three-electron Fe³⁺/Fe²⁺ and V³⁺/V⁴⁺/V⁵⁺ reaction limited by kinetics;</a:t>
            </a:r>
          </a:p>
          <a:p>
            <a:pPr marL="285750" indent="-285750" algn="just"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q"/>
            </a:pPr>
            <a:r>
              <a:rPr lang="en-US" altLang="en-US" sz="1400" dirty="0"/>
              <a:t>At higher rates (5C) on 40 °C, both materials show similar capacities (~40 mAh/g), indicating the improved rate capability of NFVPS/rGO at elevated temperature;</a:t>
            </a:r>
          </a:p>
          <a:p>
            <a:pPr marL="285750" indent="-285750" algn="just"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q"/>
            </a:pPr>
            <a:r>
              <a:rPr lang="en-US" altLang="en-US" sz="1400" dirty="0"/>
              <a:t>After returning from 5C to 1C on 40 °C, capacities are comparable around 75 mAh/g, but NFVPS/rGO shows superior cycling stability (100% vs 92%).</a:t>
            </a:r>
          </a:p>
        </p:txBody>
      </p:sp>
      <p:sp>
        <p:nvSpPr>
          <p:cNvPr id="4" name="Rectangle 3"/>
          <p:cNvSpPr/>
          <p:nvPr/>
        </p:nvSpPr>
        <p:spPr>
          <a:xfrm>
            <a:off x="193431" y="3740286"/>
            <a:ext cx="70866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q"/>
            </a:pPr>
            <a:r>
              <a:rPr lang="en-US" altLang="en-US" sz="1400" dirty="0"/>
              <a:t>At 20 °C and a low C/5 rate, NFVPS/C and NFVPS/rGO show similar capacities, consistent with a two-electron Fe³⁺/Fe²⁺ and V³⁺/V⁴⁺ reaction;</a:t>
            </a:r>
          </a:p>
          <a:p>
            <a:pPr marL="285750" indent="-285750" algn="just"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q"/>
            </a:pPr>
            <a:r>
              <a:rPr lang="en-US" altLang="en-US" sz="1400" dirty="0"/>
              <a:t>At  a high 5C rate, NFVPS/rGO outperforms NFVPS/C; when returning to 1C rate, it recovers  its capacity with stable cycling, while the capacity of NFVPS/C gradually fades</a:t>
            </a:r>
            <a:r>
              <a:rPr lang="bg-BG" altLang="en-US" sz="1400" dirty="0"/>
              <a:t>.</a:t>
            </a:r>
            <a:endParaRPr lang="en-US" altLang="en-US" sz="14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768353" y="1541929"/>
            <a:ext cx="883272" cy="896471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160760" y="2838889"/>
            <a:ext cx="14396" cy="901397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045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Props1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BDCA87D-57B8-4510-9665-9E75299929F1}">
  <ds:schemaRefs>
    <ds:schemaRef ds:uri="98621ed1-ae24-4a21-b80a-89d572d87e72"/>
    <ds:schemaRef ds:uri="http://schemas.microsoft.com/office/2006/documentManagement/types"/>
    <ds:schemaRef ds:uri="c9b645eb-e6fe-4b35-9d45-bd7394162d21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716</TotalTime>
  <Words>781</Words>
  <Application>Microsoft Office PowerPoint</Application>
  <PresentationFormat>Widescreen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Wingdings</vt:lpstr>
      <vt:lpstr>PF BeauSans Pro</vt:lpstr>
      <vt:lpstr>Arial Narrow</vt:lpstr>
      <vt:lpstr>Aptos</vt:lpstr>
      <vt:lpstr>Georgia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Marinela Cvetanoska</cp:lastModifiedBy>
  <cp:revision>128</cp:revision>
  <dcterms:created xsi:type="dcterms:W3CDTF">2025-07-07T08:04:39Z</dcterms:created>
  <dcterms:modified xsi:type="dcterms:W3CDTF">2026-09-15T07:12:31Z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