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handoutMasterIdLst>
    <p:handoutMasterId r:id="rId11"/>
  </p:handoutMasterIdLst>
  <p:sldIdLst>
    <p:sldId id="288"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2"/>
      <p:bold r:id="rId13"/>
      <p:italic r:id="rId14"/>
      <p:boldItalic r:id="rId15"/>
    </p:embeddedFont>
    <p:embeddedFont>
      <p:font typeface="PF BeauSans Pro" panose="02000800000000020004" charset="0"/>
      <p:bold r:id="rId16"/>
    </p:embeddedFont>
    <p:embeddedFont>
      <p:font typeface="Calibri" panose="020F0502020204030204" pitchFamily="34" charset="0"/>
      <p:regular r:id="rId17"/>
      <p:bold r:id="rId18"/>
      <p:italic r:id="rId19"/>
      <p:boldItalic r:id="rId20"/>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Y1sRnPd5uOoelFuJmdN36w==" hashData="C9kwtfC6ePq2zWia6HBUWACPk0GfIUq5TFsUjzTgkwLGD1XV06qamf5EvA14vBMUxHXJopeR6cGzvq5Ftfkfsw=="/>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8E4"/>
    <a:srgbClr val="F8E4F6"/>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122" d="100"/>
          <a:sy n="122" d="100"/>
        </p:scale>
        <p:origin x="96" y="294"/>
      </p:cViewPr>
      <p:guideLst>
        <p:guide orient="horz" pos="2160"/>
        <p:guide pos="3840"/>
      </p:guideLst>
    </p:cSldViewPr>
  </p:slideViewPr>
  <p:notesTextViewPr>
    <p:cViewPr>
      <p:scale>
        <a:sx n="1" d="1"/>
        <a:sy n="1" d="1"/>
      </p:scale>
      <p:origin x="0" y="0"/>
    </p:cViewPr>
  </p:notesTextViewPr>
  <p:notesViewPr>
    <p:cSldViewPr snapToGrid="0">
      <p:cViewPr varScale="1">
        <p:scale>
          <a:sx n="87" d="100"/>
          <a:sy n="87" d="100"/>
        </p:scale>
        <p:origin x="3192"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image" Target="../media/image9.wmf"/><Relationship Id="rId1" Type="http://schemas.openxmlformats.org/officeDocument/2006/relationships/image" Target="../media/image8.wmf"/><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964E80-A038-449E-ABF3-E3AD77F7C8D9}" type="datetimeFigureOut">
              <a:rPr lang="bg-BG" smtClean="0"/>
              <a:t>15.9.2026 г.</a:t>
            </a:fld>
            <a:endParaRPr lang="bg-BG"/>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DAC755-46E7-45B7-B05C-8D7F4274DA6E}" type="slidenum">
              <a:rPr lang="bg-BG" smtClean="0"/>
              <a:t>‹#›</a:t>
            </a:fld>
            <a:endParaRPr lang="bg-BG"/>
          </a:p>
        </p:txBody>
      </p:sp>
    </p:spTree>
    <p:extLst>
      <p:ext uri="{BB962C8B-B14F-4D97-AF65-F5344CB8AC3E}">
        <p14:creationId xmlns:p14="http://schemas.microsoft.com/office/powerpoint/2010/main" val="3083434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t>15.9.2026 г.</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45F0BC0F-45C1-49E1-AA7C-ADC7CFB2B8EC}" type="slidenum">
              <a:rPr lang="x-none" smtClean="0"/>
              <a:t>4</a:t>
            </a:fld>
            <a:endParaRPr lang="x-none"/>
          </a:p>
        </p:txBody>
      </p:sp>
    </p:spTree>
    <p:extLst>
      <p:ext uri="{BB962C8B-B14F-4D97-AF65-F5344CB8AC3E}">
        <p14:creationId xmlns:p14="http://schemas.microsoft.com/office/powerpoint/2010/main" val="2453205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x-none" smtClean="0"/>
              <a:t>15.9.2026 г.</a:t>
            </a:fld>
            <a:endParaRPr lang="x-none"/>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x-none" smtClean="0"/>
              <a:t>15.9.2026 г.</a:t>
            </a:fld>
            <a:endParaRPr lang="x-none"/>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x-none" smtClean="0"/>
              <a:t>‹#›</a:t>
            </a:fld>
            <a:endParaRPr lang="x-none"/>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5.xml"/><Relationship Id="rId3" Type="http://schemas.openxmlformats.org/officeDocument/2006/relationships/image" Target="../media/image2.png"/><Relationship Id="rId7" Type="http://schemas.openxmlformats.org/officeDocument/2006/relationships/slide" Target="slide3.xml"/><Relationship Id="rId12"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6.pn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6.bin"/><Relationship Id="rId18" Type="http://schemas.openxmlformats.org/officeDocument/2006/relationships/image" Target="../media/image15.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12.wmf"/><Relationship Id="rId17" Type="http://schemas.openxmlformats.org/officeDocument/2006/relationships/oleObject" Target="../embeddings/oleObject8.bin"/><Relationship Id="rId2" Type="http://schemas.openxmlformats.org/officeDocument/2006/relationships/slideLayout" Target="../slideLayouts/slideLayout2.xml"/><Relationship Id="rId16" Type="http://schemas.openxmlformats.org/officeDocument/2006/relationships/image" Target="../media/image14.wmf"/><Relationship Id="rId1" Type="http://schemas.openxmlformats.org/officeDocument/2006/relationships/vmlDrawing" Target="../drawings/vmlDrawing1.vml"/><Relationship Id="rId6" Type="http://schemas.openxmlformats.org/officeDocument/2006/relationships/image" Target="../media/image9.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11.wmf"/><Relationship Id="rId19" Type="http://schemas.openxmlformats.org/officeDocument/2006/relationships/image" Target="../media/image16.emf"/><Relationship Id="rId4" Type="http://schemas.openxmlformats.org/officeDocument/2006/relationships/image" Target="../media/image8.wmf"/><Relationship Id="rId9" Type="http://schemas.openxmlformats.org/officeDocument/2006/relationships/oleObject" Target="../embeddings/oleObject4.bin"/><Relationship Id="rId14" Type="http://schemas.openxmlformats.org/officeDocument/2006/relationships/image" Target="../media/image13.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17266"/>
            <a:ext cx="12120880" cy="338554"/>
          </a:xfrm>
          <a:prstGeom prst="rect">
            <a:avLst/>
          </a:prstGeom>
        </p:spPr>
        <p:txBody>
          <a:bodyPr wrap="square">
            <a:spAutoFit/>
          </a:bodyPr>
          <a:lstStyle/>
          <a:p>
            <a:pPr algn="ctr"/>
            <a:r>
              <a:rPr lang="en-US" sz="1600" dirty="0">
                <a:latin typeface="Arial Narrow" panose="020B0606020202030204" pitchFamily="34" charset="0"/>
              </a:rPr>
              <a:t>28</a:t>
            </a:r>
            <a:r>
              <a:rPr lang="en-US" sz="1600" baseline="30000" dirty="0">
                <a:latin typeface="Arial Narrow" panose="020B0606020202030204" pitchFamily="34" charset="0"/>
              </a:rPr>
              <a:t>th</a:t>
            </a:r>
            <a:r>
              <a:rPr lang="en-US" sz="1600" dirty="0">
                <a:latin typeface="Arial Narrow" panose="020B0606020202030204" pitchFamily="34" charset="0"/>
              </a:rPr>
              <a:t> Congress of SCTM, 23-26 September, Ohrid, Macedonia</a:t>
            </a:r>
            <a:endParaRPr lang="mk-MK" sz="1600" dirty="0">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70696" y="191565"/>
            <a:ext cx="12191576" cy="783193"/>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000" b="1" dirty="0">
                <a:solidFill>
                  <a:schemeClr val="accent5"/>
                </a:solidFill>
                <a:latin typeface="PF BeauSans Pro" panose="02000800000000020004" pitchFamily="2" charset="0"/>
                <a:cs typeface="Arial" panose="020B0604020202020204" pitchFamily="34" charset="0"/>
              </a:rPr>
              <a:t>Deciphering sodium-ion insertion mechanism into hard carbon </a:t>
            </a:r>
          </a:p>
          <a:p>
            <a:pPr algn="ctr"/>
            <a:r>
              <a:rPr lang="en-US" sz="2000" b="1" dirty="0">
                <a:solidFill>
                  <a:schemeClr val="accent5"/>
                </a:solidFill>
                <a:latin typeface="PF BeauSans Pro" panose="02000800000000020004" pitchFamily="2" charset="0"/>
                <a:cs typeface="Arial" panose="020B0604020202020204" pitchFamily="34" charset="0"/>
              </a:rPr>
              <a:t>by ex-situ EPR spectroscopy</a:t>
            </a:r>
            <a:endParaRPr lang="en-US" sz="2000" b="1" cap="all" dirty="0">
              <a:solidFill>
                <a:schemeClr val="accent5"/>
              </a:solidFill>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0" y="814671"/>
            <a:ext cx="12192000" cy="707886"/>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sv-SE" sz="1400" b="1" dirty="0">
                <a:latin typeface="Arial Narrow" panose="020B0606020202030204" pitchFamily="34" charset="0"/>
                <a:cs typeface="Arial" panose="020B0604020202020204" pitchFamily="34" charset="0"/>
              </a:rPr>
              <a:t>Ts. Gerasimova</a:t>
            </a:r>
            <a:r>
              <a:rPr lang="sv-SE" sz="1400" b="1" baseline="30000" dirty="0">
                <a:latin typeface="Arial Narrow" panose="020B0606020202030204" pitchFamily="34" charset="0"/>
                <a:cs typeface="Arial" panose="020B0604020202020204" pitchFamily="34" charset="0"/>
              </a:rPr>
              <a:t>1</a:t>
            </a:r>
            <a:r>
              <a:rPr lang="sv-SE" sz="1400" b="1" dirty="0">
                <a:latin typeface="Arial Narrow" panose="020B0606020202030204" pitchFamily="34" charset="0"/>
                <a:cs typeface="Arial" panose="020B0604020202020204" pitchFamily="34" charset="0"/>
              </a:rPr>
              <a:t>, R. Kukeva</a:t>
            </a:r>
            <a:r>
              <a:rPr lang="sv-SE" sz="1400" b="1" baseline="30000" dirty="0">
                <a:latin typeface="Arial Narrow" panose="020B0606020202030204" pitchFamily="34" charset="0"/>
                <a:cs typeface="Arial" panose="020B0604020202020204" pitchFamily="34" charset="0"/>
              </a:rPr>
              <a:t>1,2</a:t>
            </a:r>
            <a:r>
              <a:rPr lang="sv-SE" sz="1400" b="1" dirty="0">
                <a:latin typeface="Arial Narrow" panose="020B0606020202030204" pitchFamily="34" charset="0"/>
                <a:cs typeface="Arial" panose="020B0604020202020204" pitchFamily="34" charset="0"/>
              </a:rPr>
              <a:t>, M. Kalapsazova</a:t>
            </a:r>
            <a:r>
              <a:rPr lang="sv-SE" sz="1400" b="1" baseline="30000" dirty="0">
                <a:latin typeface="Arial Narrow" panose="020B0606020202030204" pitchFamily="34" charset="0"/>
                <a:cs typeface="Arial" panose="020B0604020202020204" pitchFamily="34" charset="0"/>
              </a:rPr>
              <a:t>1,2</a:t>
            </a:r>
            <a:r>
              <a:rPr lang="sv-SE" sz="1400" b="1" dirty="0">
                <a:latin typeface="Arial Narrow" panose="020B0606020202030204" pitchFamily="34" charset="0"/>
                <a:cs typeface="Arial" panose="020B0604020202020204" pitchFamily="34" charset="0"/>
              </a:rPr>
              <a:t> and R. Stoyanova</a:t>
            </a:r>
            <a:r>
              <a:rPr lang="sv-SE" sz="1400" b="1" baseline="30000" dirty="0">
                <a:latin typeface="Arial Narrow" panose="020B0606020202030204" pitchFamily="34" charset="0"/>
                <a:cs typeface="Arial" panose="020B0604020202020204" pitchFamily="34" charset="0"/>
              </a:rPr>
              <a:t>1,2</a:t>
            </a:r>
            <a:r>
              <a:rPr lang="sv-SE" sz="1400" b="1" dirty="0">
                <a:latin typeface="Arial Narrow" panose="020B0606020202030204" pitchFamily="34" charset="0"/>
                <a:cs typeface="Arial" panose="020B0604020202020204" pitchFamily="34" charset="0"/>
              </a:rPr>
              <a:t> </a:t>
            </a:r>
            <a:endParaRPr lang="en-US" sz="1400" dirty="0">
              <a:latin typeface="Arial Narrow" panose="020B0606020202030204" pitchFamily="34" charset="0"/>
              <a:cs typeface="Arial" panose="020B0604020202020204" pitchFamily="34" charset="0"/>
            </a:endParaRPr>
          </a:p>
          <a:p>
            <a:pPr algn="ctr"/>
            <a:r>
              <a:rPr lang="en-US" sz="1300" baseline="30000" dirty="0"/>
              <a:t>1</a:t>
            </a:r>
            <a:r>
              <a:rPr lang="en-US" sz="1300" dirty="0"/>
              <a:t>Institute of General and Inorganic Chemistry – Bulgarian Academy of Sciences, Sofia, Bulgaria ,</a:t>
            </a:r>
            <a:r>
              <a:rPr lang="de-DE" sz="1300" dirty="0"/>
              <a:t>gerasimova@svr.igic.bas.bg </a:t>
            </a:r>
            <a:endParaRPr lang="en-US" sz="1300" dirty="0"/>
          </a:p>
          <a:p>
            <a:pPr algn="ctr"/>
            <a:r>
              <a:rPr lang="en-US" sz="1300" baseline="30000" dirty="0">
                <a:latin typeface="+mj-lt"/>
                <a:cs typeface="Arial" panose="020B0604020202020204" pitchFamily="34" charset="0"/>
              </a:rPr>
              <a:t>2</a:t>
            </a:r>
            <a:r>
              <a:rPr lang="en-US" sz="1300" dirty="0">
                <a:latin typeface="+mj-lt"/>
                <a:cs typeface="Arial" panose="020B0604020202020204" pitchFamily="34" charset="0"/>
              </a:rPr>
              <a:t>National Centre of Excellence “Mechatronics and Clean Technologies”, Sofia, Bulgaria </a:t>
            </a: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mc:AlternateContent xmlns:mc="http://schemas.openxmlformats.org/markup-compatibility/2006">
        <mc:Choice xmlns="" xmlns:pslz="http://schemas.microsoft.com/office/powerpoint/2016/slidezoom"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1293889870"/>
                  </p:ext>
                </p:extLst>
              </p:nvPr>
            </p:nvGraphicFramePr>
            <p:xfrm>
              <a:off x="1951778" y="1543642"/>
              <a:ext cx="4196081" cy="2566593"/>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3"/>
                        <a:stretch>
                          <a:fillRect/>
                        </a:stretch>
                      </p166:blipFill>
                      <p166:spPr xmlns:p166="http://schemas.microsoft.com/office/powerpoint/2016/6/main">
                        <a:xfrm>
                          <a:off x="0" y="0"/>
                          <a:ext cx="4196081" cy="2566593"/>
                        </a:xfrm>
                        <a:prstGeom prst="rect">
                          <a:avLst/>
                        </a:prstGeom>
                        <a:ln w="3175">
                          <a:solidFill>
                            <a:prstClr val="ltGray"/>
                          </a:solidFill>
                        </a:ln>
                      </p166:spPr>
                    </pslz:zmPr>
                  </pslz:sldZmObj>
                </pslz:sldZm>
              </a:graphicData>
            </a:graphic>
          </p:graphicFrame>
        </mc:Choice>
        <mc:Fallback>
          <p:pic>
            <p:nvPicPr>
              <p:cNvPr id="40" name="Slide Zoom 39">
                <a:hlinkClick r:id="rId4" action="ppaction://hlinksldjump"/>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5"/>
              <a:stretch>
                <a:fillRect/>
              </a:stretch>
            </p:blipFill>
            <p:spPr>
              <a:xfrm>
                <a:off x="1951778" y="1543642"/>
                <a:ext cx="4196081" cy="2566593"/>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1770789745"/>
                  </p:ext>
                </p:extLst>
              </p:nvPr>
            </p:nvGraphicFramePr>
            <p:xfrm>
              <a:off x="6419428" y="1557374"/>
              <a:ext cx="4196081"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6"/>
                        <a:stretch>
                          <a:fillRect/>
                        </a:stretch>
                      </p166:blipFill>
                      <p166:spPr xmlns:p166="http://schemas.microsoft.com/office/powerpoint/2016/6/main">
                        <a:xfrm>
                          <a:off x="0" y="0"/>
                          <a:ext cx="4196081" cy="2566592"/>
                        </a:xfrm>
                        <a:prstGeom prst="rect">
                          <a:avLst/>
                        </a:prstGeom>
                        <a:ln w="3175">
                          <a:solidFill>
                            <a:prstClr val="ltGray"/>
                          </a:solidFill>
                        </a:ln>
                      </p166:spPr>
                    </pslz:zmPr>
                  </pslz:sldZmObj>
                </pslz:sldZm>
              </a:graphicData>
            </a:graphic>
          </p:graphicFrame>
        </mc:Choice>
        <mc:Fallback>
          <p:pic>
            <p:nvPicPr>
              <p:cNvPr id="44" name="Slide Zoom 43">
                <a:hlinkClick r:id="rId7" action="ppaction://hlinksldjump"/>
                <a:extLst>
                  <a:ext uri="{FF2B5EF4-FFF2-40B4-BE49-F238E27FC236}">
                    <a16:creationId xmlns:a16="http://schemas.microsoft.com/office/drawing/2014/main" id="{4751F1C8-5F54-9BB8-D928-DF025BF83D1B}"/>
                  </a:ext>
                </a:extLst>
              </p:cNvPr>
              <p:cNvPicPr>
                <a:picLocks noGrp="1" noRot="1" noChangeAspect="1" noMove="1" noResize="1" noEditPoints="1" noAdjustHandles="1" noChangeArrowheads="1" noChangeShapeType="1"/>
              </p:cNvPicPr>
              <p:nvPr/>
            </p:nvPicPr>
            <p:blipFill>
              <a:blip r:embed="rId8"/>
              <a:stretch>
                <a:fillRect/>
              </a:stretch>
            </p:blipFill>
            <p:spPr>
              <a:xfrm>
                <a:off x="6419428" y="1557374"/>
                <a:ext cx="4196081" cy="2566592"/>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2505797387"/>
                  </p:ext>
                </p:extLst>
              </p:nvPr>
            </p:nvGraphicFramePr>
            <p:xfrm>
              <a:off x="1939599" y="4236043"/>
              <a:ext cx="4181801"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9"/>
                        <a:stretch>
                          <a:fillRect/>
                        </a:stretch>
                      </p166:blipFill>
                      <p166:spPr xmlns:p166="http://schemas.microsoft.com/office/powerpoint/2016/6/main">
                        <a:xfrm>
                          <a:off x="0" y="0"/>
                          <a:ext cx="4181801" cy="2566591"/>
                        </a:xfrm>
                        <a:prstGeom prst="rect">
                          <a:avLst/>
                        </a:prstGeom>
                        <a:ln w="3175">
                          <a:solidFill>
                            <a:prstClr val="ltGray"/>
                          </a:solidFill>
                        </a:ln>
                      </p166:spPr>
                    </pslz:zmPr>
                  </pslz:sldZmObj>
                </pslz:sldZm>
              </a:graphicData>
            </a:graphic>
          </p:graphicFrame>
        </mc:Choice>
        <mc:Fallback>
          <p:pic>
            <p:nvPicPr>
              <p:cNvPr id="46" name="Slide Zoom 45">
                <a:hlinkClick r:id="rId10" action="ppaction://hlinksldjump"/>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11"/>
              <a:stretch>
                <a:fillRect/>
              </a:stretch>
            </p:blipFill>
            <p:spPr>
              <a:xfrm>
                <a:off x="1939599" y="4236043"/>
                <a:ext cx="4181801" cy="2566591"/>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1120111497"/>
                  </p:ext>
                </p:extLst>
              </p:nvPr>
            </p:nvGraphicFramePr>
            <p:xfrm>
              <a:off x="6419427" y="4261745"/>
              <a:ext cx="4196081"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2"/>
                        <a:stretch>
                          <a:fillRect/>
                        </a:stretch>
                      </p166:blipFill>
                      <p166:spPr xmlns:p166="http://schemas.microsoft.com/office/powerpoint/2016/6/main">
                        <a:xfrm>
                          <a:off x="0" y="0"/>
                          <a:ext cx="4196081" cy="2552862"/>
                        </a:xfrm>
                        <a:prstGeom prst="rect">
                          <a:avLst/>
                        </a:prstGeom>
                        <a:ln w="3175">
                          <a:solidFill>
                            <a:prstClr val="ltGray"/>
                          </a:solidFill>
                        </a:ln>
                      </p166:spPr>
                    </pslz:zmPr>
                  </pslz:sldZmObj>
                </pslz:sldZm>
              </a:graphicData>
            </a:graphic>
          </p:graphicFrame>
        </mc:Choice>
        <mc:Fallback>
          <p:pic>
            <p:nvPicPr>
              <p:cNvPr id="48" name="Slide Zoom 47">
                <a:hlinkClick r:id="rId13" action="ppaction://hlinksldjump"/>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4"/>
              <a:stretch>
                <a:fillRect/>
              </a:stretch>
            </p:blipFill>
            <p:spPr>
              <a:xfrm>
                <a:off x="6419427" y="4261745"/>
                <a:ext cx="4196081" cy="2552862"/>
              </a:xfrm>
              <a:prstGeom prst="rect">
                <a:avLst/>
              </a:prstGeom>
              <a:ln w="3175">
                <a:solidFill>
                  <a:prstClr val="ltGray"/>
                </a:solidFill>
              </a:ln>
            </p:spPr>
          </p:pic>
        </mc:Fallback>
      </mc:AlternateContent>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TextBox 1">
            <a:extLst>
              <a:ext uri="{FF2B5EF4-FFF2-40B4-BE49-F238E27FC236}">
                <a16:creationId xmlns:a16="http://schemas.microsoft.com/office/drawing/2014/main" id="{C5DC97C4-5D1C-FDDE-AC40-BDE18AB775CC}"/>
              </a:ext>
            </a:extLst>
          </p:cNvPr>
          <p:cNvSpPr txBox="1"/>
          <p:nvPr/>
        </p:nvSpPr>
        <p:spPr>
          <a:xfrm>
            <a:off x="67644" y="3518791"/>
            <a:ext cx="11877367" cy="646331"/>
          </a:xfrm>
          <a:prstGeom prst="rect">
            <a:avLst/>
          </a:prstGeom>
          <a:noFill/>
        </p:spPr>
        <p:txBody>
          <a:bodyPr wrap="square" rtlCol="0">
            <a:spAutoFit/>
          </a:bodyPr>
          <a:lstStyle/>
          <a:p>
            <a:pPr algn="just"/>
            <a:r>
              <a:rPr lang="en-US" dirty="0"/>
              <a:t>The aim of our work is to employ </a:t>
            </a:r>
            <a:r>
              <a:rPr lang="en-US" i="1" dirty="0"/>
              <a:t>ex-situ</a:t>
            </a:r>
            <a:r>
              <a:rPr lang="en-US" dirty="0"/>
              <a:t> EPR spectroscopy to monitor the incorporation of sodium ions into hard carbons derived from industrial lignin biowaste—specifically Kraft and technical hydrolysis lignin. </a:t>
            </a:r>
          </a:p>
        </p:txBody>
      </p:sp>
      <p:sp>
        <p:nvSpPr>
          <p:cNvPr id="3" name="TextBox 2">
            <a:extLst>
              <a:ext uri="{FF2B5EF4-FFF2-40B4-BE49-F238E27FC236}">
                <a16:creationId xmlns:a16="http://schemas.microsoft.com/office/drawing/2014/main" id="{056843B8-ECF5-E92A-EB32-73189791A234}"/>
              </a:ext>
            </a:extLst>
          </p:cNvPr>
          <p:cNvSpPr txBox="1"/>
          <p:nvPr/>
        </p:nvSpPr>
        <p:spPr>
          <a:xfrm>
            <a:off x="157316" y="1186958"/>
            <a:ext cx="11877367" cy="1754326"/>
          </a:xfrm>
          <a:prstGeom prst="rect">
            <a:avLst/>
          </a:prstGeom>
          <a:noFill/>
        </p:spPr>
        <p:txBody>
          <a:bodyPr wrap="square" rtlCol="0">
            <a:spAutoFit/>
          </a:bodyPr>
          <a:lstStyle/>
          <a:p>
            <a:pPr algn="just"/>
            <a:r>
              <a:rPr lang="en-US" dirty="0"/>
              <a:t>Hard carbons (HCs) have emerged as promising materials for negative electrodes in sodium-ion batteries.</a:t>
            </a:r>
            <a:r>
              <a:rPr lang="bg-BG" dirty="0"/>
              <a:t> </a:t>
            </a:r>
            <a:r>
              <a:rPr lang="en-US" dirty="0"/>
              <a:t>Despite extensive research, the exact mechanism of sodium insertion into hard carbon remains a subject of ongoing debate. This is largely because the precise structure of hard carbon remains elusive, varying widely according to the precursor material and synthesis process. Specifically, different pristine precursors contain varying proportions of structural components, such as lignin, cellulose, mineral salts, and ash. Electron paramagnetic resonance (EPR) was one of the primary methods used to monitor the interaction between sodium and the carbon materials. </a:t>
            </a:r>
          </a:p>
        </p:txBody>
      </p:sp>
      <p:sp>
        <p:nvSpPr>
          <p:cNvPr id="4" name="TextBox 3"/>
          <p:cNvSpPr txBox="1"/>
          <p:nvPr/>
        </p:nvSpPr>
        <p:spPr>
          <a:xfrm>
            <a:off x="266700" y="872633"/>
            <a:ext cx="1685926"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b="1" dirty="0"/>
              <a:t>Introduction:</a:t>
            </a:r>
          </a:p>
        </p:txBody>
      </p:sp>
      <p:sp>
        <p:nvSpPr>
          <p:cNvPr id="6" name="TextBox 5"/>
          <p:cNvSpPr txBox="1"/>
          <p:nvPr/>
        </p:nvSpPr>
        <p:spPr>
          <a:xfrm>
            <a:off x="157316" y="3149459"/>
            <a:ext cx="757084"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b="1" dirty="0"/>
              <a:t>Aim:</a:t>
            </a:r>
          </a:p>
        </p:txBody>
      </p:sp>
      <p:sp>
        <p:nvSpPr>
          <p:cNvPr id="5" name="TextBox 4"/>
          <p:cNvSpPr txBox="1"/>
          <p:nvPr/>
        </p:nvSpPr>
        <p:spPr>
          <a:xfrm>
            <a:off x="157316" y="5162550"/>
            <a:ext cx="11967040" cy="923330"/>
          </a:xfrm>
          <a:prstGeom prst="rect">
            <a:avLst/>
          </a:prstGeom>
          <a:noFill/>
        </p:spPr>
        <p:txBody>
          <a:bodyPr wrap="square" rtlCol="0">
            <a:spAutoFit/>
          </a:bodyPr>
          <a:lstStyle/>
          <a:p>
            <a:pPr lvl="0" algn="just"/>
            <a:r>
              <a:rPr lang="en-US" dirty="0">
                <a:solidFill>
                  <a:prstClr val="black"/>
                </a:solidFill>
              </a:rPr>
              <a:t>Both materials were prepared via high-temperature pyrolysis (at 800 and 1300 °C) under a constant argon flow. </a:t>
            </a:r>
          </a:p>
          <a:p>
            <a:pPr lvl="0" algn="just"/>
            <a:r>
              <a:rPr lang="en-US" dirty="0">
                <a:solidFill>
                  <a:prstClr val="black"/>
                </a:solidFill>
              </a:rPr>
              <a:t>To track the evolution of the EPR signal, electrodes were analyzed at three distinct stages of electrochemical sodiation: discharge to 0.1 V, discharge to 0.01 V, and after a 10-hour potentiostatic hold at 0.01 V.</a:t>
            </a:r>
          </a:p>
        </p:txBody>
      </p:sp>
      <p:sp>
        <p:nvSpPr>
          <p:cNvPr id="9" name="TextBox 8"/>
          <p:cNvSpPr txBox="1"/>
          <p:nvPr/>
        </p:nvSpPr>
        <p:spPr>
          <a:xfrm>
            <a:off x="266698" y="4793218"/>
            <a:ext cx="3194257"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US" b="1" dirty="0"/>
              <a:t>Experimental methodology:</a:t>
            </a:r>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135288" y="843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graphicFrame>
        <p:nvGraphicFramePr>
          <p:cNvPr id="6" name="Object 5"/>
          <p:cNvGraphicFramePr>
            <a:graphicFrameLocks noChangeAspect="1"/>
          </p:cNvGraphicFramePr>
          <p:nvPr>
            <p:extLst>
              <p:ext uri="{D42A27DB-BD31-4B8C-83A1-F6EECF244321}">
                <p14:modId xmlns:p14="http://schemas.microsoft.com/office/powerpoint/2010/main" val="4018763421"/>
              </p:ext>
            </p:extLst>
          </p:nvPr>
        </p:nvGraphicFramePr>
        <p:xfrm>
          <a:off x="2650596" y="4097298"/>
          <a:ext cx="3307618" cy="2304000"/>
        </p:xfrm>
        <a:graphic>
          <a:graphicData uri="http://schemas.openxmlformats.org/presentationml/2006/ole">
            <mc:AlternateContent xmlns:mc="http://schemas.openxmlformats.org/markup-compatibility/2006">
              <mc:Choice xmlns:v="urn:schemas-microsoft-com:vml" Requires="v">
                <p:oleObj spid="_x0000_s1034" name="Graph" r:id="rId3" imgW="4129200" imgH="2877120" progId="Origin50.Graph">
                  <p:embed/>
                </p:oleObj>
              </mc:Choice>
              <mc:Fallback>
                <p:oleObj name="Graph" r:id="rId3" imgW="4129200" imgH="2877120" progId="Origin50.Graph">
                  <p:embed/>
                  <p:pic>
                    <p:nvPicPr>
                      <p:cNvPr id="0" name=""/>
                      <p:cNvPicPr/>
                      <p:nvPr/>
                    </p:nvPicPr>
                    <p:blipFill>
                      <a:blip r:embed="rId4"/>
                      <a:stretch>
                        <a:fillRect/>
                      </a:stretch>
                    </p:blipFill>
                    <p:spPr>
                      <a:xfrm>
                        <a:off x="2650596" y="4097298"/>
                        <a:ext cx="3307618" cy="230400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677204405"/>
              </p:ext>
            </p:extLst>
          </p:nvPr>
        </p:nvGraphicFramePr>
        <p:xfrm>
          <a:off x="-234671" y="4108063"/>
          <a:ext cx="3307232" cy="2304000"/>
        </p:xfrm>
        <a:graphic>
          <a:graphicData uri="http://schemas.openxmlformats.org/presentationml/2006/ole">
            <mc:AlternateContent xmlns:mc="http://schemas.openxmlformats.org/markup-compatibility/2006">
              <mc:Choice xmlns:v="urn:schemas-microsoft-com:vml" Requires="v">
                <p:oleObj spid="_x0000_s1035" name="Graph" r:id="rId5" imgW="4129200" imgH="2877120" progId="Origin50.Graph">
                  <p:embed/>
                </p:oleObj>
              </mc:Choice>
              <mc:Fallback>
                <p:oleObj name="Graph" r:id="rId5" imgW="4129200" imgH="2877120" progId="Origin50.Graph">
                  <p:embed/>
                  <p:pic>
                    <p:nvPicPr>
                      <p:cNvPr id="0" name=""/>
                      <p:cNvPicPr/>
                      <p:nvPr/>
                    </p:nvPicPr>
                    <p:blipFill>
                      <a:blip r:embed="rId6"/>
                      <a:stretch>
                        <a:fillRect/>
                      </a:stretch>
                    </p:blipFill>
                    <p:spPr>
                      <a:xfrm>
                        <a:off x="-234671" y="4108063"/>
                        <a:ext cx="3307232" cy="230400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266696134"/>
              </p:ext>
            </p:extLst>
          </p:nvPr>
        </p:nvGraphicFramePr>
        <p:xfrm>
          <a:off x="6236436" y="4003289"/>
          <a:ext cx="3307232" cy="2304000"/>
        </p:xfrm>
        <a:graphic>
          <a:graphicData uri="http://schemas.openxmlformats.org/presentationml/2006/ole">
            <mc:AlternateContent xmlns:mc="http://schemas.openxmlformats.org/markup-compatibility/2006">
              <mc:Choice xmlns:v="urn:schemas-microsoft-com:vml" Requires="v">
                <p:oleObj spid="_x0000_s1036" name="Graph" r:id="rId7" imgW="4129200" imgH="2877120" progId="Origin50.Graph">
                  <p:embed/>
                </p:oleObj>
              </mc:Choice>
              <mc:Fallback>
                <p:oleObj name="Graph" r:id="rId7" imgW="4129200" imgH="2877120" progId="Origin50.Graph">
                  <p:embed/>
                  <p:pic>
                    <p:nvPicPr>
                      <p:cNvPr id="0" name=""/>
                      <p:cNvPicPr/>
                      <p:nvPr/>
                    </p:nvPicPr>
                    <p:blipFill>
                      <a:blip r:embed="rId8"/>
                      <a:stretch>
                        <a:fillRect/>
                      </a:stretch>
                    </p:blipFill>
                    <p:spPr>
                      <a:xfrm>
                        <a:off x="6236436" y="4003289"/>
                        <a:ext cx="3307232" cy="230400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813752434"/>
              </p:ext>
            </p:extLst>
          </p:nvPr>
        </p:nvGraphicFramePr>
        <p:xfrm>
          <a:off x="9182100" y="4117975"/>
          <a:ext cx="3305175" cy="2303463"/>
        </p:xfrm>
        <a:graphic>
          <a:graphicData uri="http://schemas.openxmlformats.org/presentationml/2006/ole">
            <mc:AlternateContent xmlns:mc="http://schemas.openxmlformats.org/markup-compatibility/2006">
              <mc:Choice xmlns:v="urn:schemas-microsoft-com:vml" Requires="v">
                <p:oleObj spid="_x0000_s1037" name="Graph" r:id="rId9" imgW="4129200" imgH="2877120" progId="Origin50.Graph">
                  <p:embed/>
                </p:oleObj>
              </mc:Choice>
              <mc:Fallback>
                <p:oleObj name="Graph" r:id="rId9" imgW="4129200" imgH="2877120" progId="Origin50.Graph">
                  <p:embed/>
                  <p:pic>
                    <p:nvPicPr>
                      <p:cNvPr id="0" name=""/>
                      <p:cNvPicPr/>
                      <p:nvPr/>
                    </p:nvPicPr>
                    <p:blipFill>
                      <a:blip r:embed="rId10"/>
                      <a:stretch>
                        <a:fillRect/>
                      </a:stretch>
                    </p:blipFill>
                    <p:spPr>
                      <a:xfrm>
                        <a:off x="9182100" y="4117975"/>
                        <a:ext cx="3305175" cy="2303463"/>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90588663"/>
              </p:ext>
            </p:extLst>
          </p:nvPr>
        </p:nvGraphicFramePr>
        <p:xfrm>
          <a:off x="7476766" y="647700"/>
          <a:ext cx="2457793" cy="3528000"/>
        </p:xfrm>
        <a:graphic>
          <a:graphicData uri="http://schemas.openxmlformats.org/presentationml/2006/ole">
            <mc:AlternateContent xmlns:mc="http://schemas.openxmlformats.org/markup-compatibility/2006">
              <mc:Choice xmlns:v="urn:schemas-microsoft-com:vml" Requires="v">
                <p:oleObj spid="_x0000_s1038" name="Graph" r:id="rId11" imgW="2877120" imgH="4129200" progId="Origin50.Graph">
                  <p:embed/>
                </p:oleObj>
              </mc:Choice>
              <mc:Fallback>
                <p:oleObj name="Graph" r:id="rId11" imgW="2877120" imgH="4129200" progId="Origin50.Graph">
                  <p:embed/>
                  <p:pic>
                    <p:nvPicPr>
                      <p:cNvPr id="0" name="Object 1"/>
                      <p:cNvPicPr>
                        <a:picLocks noChangeAspect="1" noChangeArrowheads="1"/>
                      </p:cNvPicPr>
                      <p:nvPr/>
                    </p:nvPicPr>
                    <p:blipFill>
                      <a:blip r:embed="rId12"/>
                      <a:srcRect/>
                      <a:stretch>
                        <a:fillRect/>
                      </a:stretch>
                    </p:blipFill>
                    <p:spPr bwMode="auto">
                      <a:xfrm>
                        <a:off x="7476766" y="647700"/>
                        <a:ext cx="2457793" cy="35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600380057"/>
              </p:ext>
            </p:extLst>
          </p:nvPr>
        </p:nvGraphicFramePr>
        <p:xfrm>
          <a:off x="9666563" y="675353"/>
          <a:ext cx="2457793" cy="3528000"/>
        </p:xfrm>
        <a:graphic>
          <a:graphicData uri="http://schemas.openxmlformats.org/presentationml/2006/ole">
            <mc:AlternateContent xmlns:mc="http://schemas.openxmlformats.org/markup-compatibility/2006">
              <mc:Choice xmlns:v="urn:schemas-microsoft-com:vml" Requires="v">
                <p:oleObj spid="_x0000_s1039" name="Graph" r:id="rId13" imgW="2877120" imgH="4129200" progId="Origin50.Graph">
                  <p:embed/>
                </p:oleObj>
              </mc:Choice>
              <mc:Fallback>
                <p:oleObj name="Graph" r:id="rId13" imgW="2877120" imgH="4129200" progId="Origin50.Graph">
                  <p:embed/>
                  <p:pic>
                    <p:nvPicPr>
                      <p:cNvPr id="0" name=""/>
                      <p:cNvPicPr/>
                      <p:nvPr/>
                    </p:nvPicPr>
                    <p:blipFill>
                      <a:blip r:embed="rId14"/>
                      <a:stretch>
                        <a:fillRect/>
                      </a:stretch>
                    </p:blipFill>
                    <p:spPr>
                      <a:xfrm>
                        <a:off x="9666563" y="675353"/>
                        <a:ext cx="2457793" cy="3528000"/>
                      </a:xfrm>
                      <a:prstGeom prst="rect">
                        <a:avLst/>
                      </a:prstGeom>
                    </p:spPr>
                  </p:pic>
                </p:oleObj>
              </mc:Fallback>
            </mc:AlternateContent>
          </a:graphicData>
        </a:graphic>
      </p:graphicFrame>
      <p:graphicFrame>
        <p:nvGraphicFramePr>
          <p:cNvPr id="11" name="Object 10"/>
          <p:cNvGraphicFramePr>
            <a:graphicFrameLocks/>
          </p:cNvGraphicFramePr>
          <p:nvPr>
            <p:extLst>
              <p:ext uri="{D42A27DB-BD31-4B8C-83A1-F6EECF244321}">
                <p14:modId xmlns:p14="http://schemas.microsoft.com/office/powerpoint/2010/main" val="2625265240"/>
              </p:ext>
            </p:extLst>
          </p:nvPr>
        </p:nvGraphicFramePr>
        <p:xfrm>
          <a:off x="1" y="627728"/>
          <a:ext cx="2448000" cy="3508458"/>
        </p:xfrm>
        <a:graphic>
          <a:graphicData uri="http://schemas.openxmlformats.org/presentationml/2006/ole">
            <mc:AlternateContent xmlns:mc="http://schemas.openxmlformats.org/markup-compatibility/2006">
              <mc:Choice xmlns:v="urn:schemas-microsoft-com:vml" Requires="v">
                <p:oleObj spid="_x0000_s1040" name="Graph" r:id="rId15" imgW="2850480" imgH="4153680" progId="Origin50.Graph">
                  <p:embed/>
                </p:oleObj>
              </mc:Choice>
              <mc:Fallback>
                <p:oleObj name="Graph" r:id="rId15" imgW="2850480" imgH="4153680" progId="Origin50.Graph">
                  <p:embed/>
                  <p:pic>
                    <p:nvPicPr>
                      <p:cNvPr id="0" name=""/>
                      <p:cNvPicPr/>
                      <p:nvPr/>
                    </p:nvPicPr>
                    <p:blipFill>
                      <a:blip r:embed="rId16"/>
                      <a:stretch>
                        <a:fillRect/>
                      </a:stretch>
                    </p:blipFill>
                    <p:spPr>
                      <a:xfrm>
                        <a:off x="1" y="627728"/>
                        <a:ext cx="2448000" cy="3508458"/>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613517104"/>
              </p:ext>
            </p:extLst>
          </p:nvPr>
        </p:nvGraphicFramePr>
        <p:xfrm>
          <a:off x="2181613" y="637253"/>
          <a:ext cx="2461275" cy="3534338"/>
        </p:xfrm>
        <a:graphic>
          <a:graphicData uri="http://schemas.openxmlformats.org/presentationml/2006/ole">
            <mc:AlternateContent xmlns:mc="http://schemas.openxmlformats.org/markup-compatibility/2006">
              <mc:Choice xmlns:v="urn:schemas-microsoft-com:vml" Requires="v">
                <p:oleObj spid="_x0000_s1041" name="Graph" r:id="rId17" imgW="2877120" imgH="4129200" progId="Origin50.Graph">
                  <p:embed/>
                </p:oleObj>
              </mc:Choice>
              <mc:Fallback>
                <p:oleObj name="Graph" r:id="rId17" imgW="2877120" imgH="4129200" progId="Origin50.Graph">
                  <p:embed/>
                  <p:pic>
                    <p:nvPicPr>
                      <p:cNvPr id="0" name=""/>
                      <p:cNvPicPr/>
                      <p:nvPr/>
                    </p:nvPicPr>
                    <p:blipFill>
                      <a:blip r:embed="rId18"/>
                      <a:stretch>
                        <a:fillRect/>
                      </a:stretch>
                    </p:blipFill>
                    <p:spPr>
                      <a:xfrm>
                        <a:off x="2181613" y="637253"/>
                        <a:ext cx="2461275" cy="3534338"/>
                      </a:xfrm>
                      <a:prstGeom prst="rect">
                        <a:avLst/>
                      </a:prstGeom>
                    </p:spPr>
                  </p:pic>
                </p:oleObj>
              </mc:Fallback>
            </mc:AlternateContent>
          </a:graphicData>
        </a:graphic>
      </p:graphicFrame>
      <p:pic>
        <p:nvPicPr>
          <p:cNvPr id="1430" name="Picture 40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543425" y="647699"/>
            <a:ext cx="3346627" cy="2341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357313" y="6317040"/>
            <a:ext cx="5048250" cy="523220"/>
          </a:xfrm>
          <a:prstGeom prst="rect">
            <a:avLst/>
          </a:prstGeom>
          <a:noFill/>
        </p:spPr>
        <p:txBody>
          <a:bodyPr wrap="square" rtlCol="0">
            <a:spAutoFit/>
          </a:bodyPr>
          <a:lstStyle/>
          <a:p>
            <a:r>
              <a:rPr lang="en-US" sz="1400" i="1" dirty="0"/>
              <a:t>Fig.2. EPR signals of KL8 and KL13 (A), linewidth (B) and integrated specific area (C) at the designated voltages</a:t>
            </a:r>
          </a:p>
        </p:txBody>
      </p:sp>
      <p:sp>
        <p:nvSpPr>
          <p:cNvPr id="19" name="TextBox 18"/>
          <p:cNvSpPr txBox="1"/>
          <p:nvPr/>
        </p:nvSpPr>
        <p:spPr>
          <a:xfrm>
            <a:off x="0" y="571500"/>
            <a:ext cx="398112" cy="369332"/>
          </a:xfrm>
          <a:prstGeom prst="rect">
            <a:avLst/>
          </a:prstGeom>
          <a:noFill/>
        </p:spPr>
        <p:txBody>
          <a:bodyPr wrap="square" rtlCol="0">
            <a:spAutoFit/>
          </a:bodyPr>
          <a:lstStyle/>
          <a:p>
            <a:r>
              <a:rPr lang="en-US" dirty="0"/>
              <a:t>A</a:t>
            </a:r>
          </a:p>
        </p:txBody>
      </p:sp>
      <p:sp>
        <p:nvSpPr>
          <p:cNvPr id="27" name="TextBox 26"/>
          <p:cNvSpPr txBox="1"/>
          <p:nvPr/>
        </p:nvSpPr>
        <p:spPr>
          <a:xfrm>
            <a:off x="246681" y="4055507"/>
            <a:ext cx="398112" cy="369332"/>
          </a:xfrm>
          <a:prstGeom prst="rect">
            <a:avLst/>
          </a:prstGeom>
          <a:noFill/>
        </p:spPr>
        <p:txBody>
          <a:bodyPr wrap="square" rtlCol="0">
            <a:spAutoFit/>
          </a:bodyPr>
          <a:lstStyle/>
          <a:p>
            <a:r>
              <a:rPr lang="en-US" dirty="0"/>
              <a:t>B</a:t>
            </a:r>
          </a:p>
        </p:txBody>
      </p:sp>
      <p:sp>
        <p:nvSpPr>
          <p:cNvPr id="28" name="TextBox 27"/>
          <p:cNvSpPr txBox="1"/>
          <p:nvPr/>
        </p:nvSpPr>
        <p:spPr>
          <a:xfrm>
            <a:off x="3036257" y="4066580"/>
            <a:ext cx="398112" cy="369332"/>
          </a:xfrm>
          <a:prstGeom prst="rect">
            <a:avLst/>
          </a:prstGeom>
          <a:noFill/>
        </p:spPr>
        <p:txBody>
          <a:bodyPr wrap="square" rtlCol="0">
            <a:spAutoFit/>
          </a:bodyPr>
          <a:lstStyle/>
          <a:p>
            <a:r>
              <a:rPr lang="en-US" dirty="0"/>
              <a:t>C</a:t>
            </a:r>
          </a:p>
        </p:txBody>
      </p:sp>
      <p:sp>
        <p:nvSpPr>
          <p:cNvPr id="29" name="TextBox 28"/>
          <p:cNvSpPr txBox="1"/>
          <p:nvPr/>
        </p:nvSpPr>
        <p:spPr>
          <a:xfrm>
            <a:off x="6862437" y="6306860"/>
            <a:ext cx="5234314" cy="523220"/>
          </a:xfrm>
          <a:prstGeom prst="rect">
            <a:avLst/>
          </a:prstGeom>
          <a:noFill/>
        </p:spPr>
        <p:txBody>
          <a:bodyPr wrap="square" rtlCol="0">
            <a:spAutoFit/>
          </a:bodyPr>
          <a:lstStyle/>
          <a:p>
            <a:r>
              <a:rPr lang="en-US" sz="1400" i="1" dirty="0"/>
              <a:t>Fig.3. EPR signals of THL8 and THL13 (A), linewidth (B) and integrated specific area (C) at the designated voltages</a:t>
            </a:r>
          </a:p>
        </p:txBody>
      </p:sp>
      <p:sp>
        <p:nvSpPr>
          <p:cNvPr id="30" name="TextBox 29"/>
          <p:cNvSpPr txBox="1"/>
          <p:nvPr/>
        </p:nvSpPr>
        <p:spPr>
          <a:xfrm>
            <a:off x="7614796" y="621894"/>
            <a:ext cx="398112" cy="369332"/>
          </a:xfrm>
          <a:prstGeom prst="rect">
            <a:avLst/>
          </a:prstGeom>
          <a:noFill/>
        </p:spPr>
        <p:txBody>
          <a:bodyPr wrap="square" rtlCol="0">
            <a:spAutoFit/>
          </a:bodyPr>
          <a:lstStyle/>
          <a:p>
            <a:r>
              <a:rPr lang="en-US" dirty="0"/>
              <a:t>A</a:t>
            </a:r>
          </a:p>
        </p:txBody>
      </p:sp>
      <p:sp>
        <p:nvSpPr>
          <p:cNvPr id="31" name="TextBox 30"/>
          <p:cNvSpPr txBox="1"/>
          <p:nvPr/>
        </p:nvSpPr>
        <p:spPr>
          <a:xfrm>
            <a:off x="6751287" y="3975616"/>
            <a:ext cx="398112" cy="369332"/>
          </a:xfrm>
          <a:prstGeom prst="rect">
            <a:avLst/>
          </a:prstGeom>
          <a:noFill/>
        </p:spPr>
        <p:txBody>
          <a:bodyPr wrap="square" rtlCol="0">
            <a:spAutoFit/>
          </a:bodyPr>
          <a:lstStyle/>
          <a:p>
            <a:r>
              <a:rPr lang="en-US" dirty="0"/>
              <a:t>B</a:t>
            </a:r>
          </a:p>
        </p:txBody>
      </p:sp>
      <p:sp>
        <p:nvSpPr>
          <p:cNvPr id="32" name="TextBox 31"/>
          <p:cNvSpPr txBox="1"/>
          <p:nvPr/>
        </p:nvSpPr>
        <p:spPr>
          <a:xfrm>
            <a:off x="9734550" y="3947041"/>
            <a:ext cx="398112" cy="369332"/>
          </a:xfrm>
          <a:prstGeom prst="rect">
            <a:avLst/>
          </a:prstGeom>
          <a:noFill/>
        </p:spPr>
        <p:txBody>
          <a:bodyPr wrap="square" rtlCol="0">
            <a:spAutoFit/>
          </a:bodyPr>
          <a:lstStyle/>
          <a:p>
            <a:r>
              <a:rPr lang="en-US" dirty="0"/>
              <a:t>C</a:t>
            </a:r>
          </a:p>
        </p:txBody>
      </p:sp>
      <p:sp>
        <p:nvSpPr>
          <p:cNvPr id="33" name="TextBox 32"/>
          <p:cNvSpPr txBox="1"/>
          <p:nvPr/>
        </p:nvSpPr>
        <p:spPr>
          <a:xfrm>
            <a:off x="5007651" y="2989533"/>
            <a:ext cx="2418173" cy="523220"/>
          </a:xfrm>
          <a:prstGeom prst="rect">
            <a:avLst/>
          </a:prstGeom>
          <a:noFill/>
        </p:spPr>
        <p:txBody>
          <a:bodyPr wrap="square" rtlCol="0">
            <a:spAutoFit/>
          </a:bodyPr>
          <a:lstStyle/>
          <a:p>
            <a:r>
              <a:rPr lang="en-US" sz="1400" i="1" dirty="0"/>
              <a:t>Fig.1.</a:t>
            </a:r>
            <a:r>
              <a:rPr lang="en-US" sz="1400" dirty="0"/>
              <a:t> Initial discharge profile of </a:t>
            </a:r>
            <a:r>
              <a:rPr lang="en-US" sz="1400" dirty="0">
                <a:latin typeface="Google Sans"/>
              </a:rPr>
              <a:t>KL-13</a:t>
            </a:r>
            <a:r>
              <a:rPr lang="en-US" sz="1400" dirty="0"/>
              <a:t> vs. Na/Na</a:t>
            </a:r>
            <a:r>
              <a:rPr lang="en-US" sz="1400" baseline="30000" dirty="0"/>
              <a:t>+</a:t>
            </a:r>
            <a:r>
              <a:rPr lang="en-US" sz="1400" dirty="0"/>
              <a:t>. </a:t>
            </a:r>
            <a:endParaRPr lang="en-US" sz="1400" i="1" dirty="0"/>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38100"/>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sp>
        <p:nvSpPr>
          <p:cNvPr id="3" name="TextBox 2"/>
          <p:cNvSpPr txBox="1"/>
          <p:nvPr/>
        </p:nvSpPr>
        <p:spPr>
          <a:xfrm>
            <a:off x="57150" y="495776"/>
            <a:ext cx="12056712" cy="6463308"/>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a:t>When annealed at 800 °C, the pristine KL8 and THL8 electrodes display a single narrow EPR signal.  </a:t>
            </a:r>
          </a:p>
          <a:p>
            <a:pPr marL="285750" indent="-285750" algn="just">
              <a:buFontTx/>
              <a:buChar char="-"/>
            </a:pPr>
            <a:r>
              <a:rPr lang="en-US" dirty="0"/>
              <a:t>The EPR signal of the initial powder for KL8 exhibits a g-factor close to that of a free radical (g=2.0023) and a linewidth of about 2.5 G at 295 K</a:t>
            </a:r>
            <a:r>
              <a:rPr lang="bg-BG" dirty="0"/>
              <a:t>, </a:t>
            </a:r>
            <a:r>
              <a:rPr lang="en-US" dirty="0"/>
              <a:t>which remains nearly unchanged during sodiation. Th</a:t>
            </a:r>
            <a:r>
              <a:rPr lang="bg-BG" dirty="0"/>
              <a:t>е</a:t>
            </a:r>
            <a:r>
              <a:rPr lang="en-US" dirty="0"/>
              <a:t> signal displays Pauli paramagnetism and originates from the delocalized </a:t>
            </a:r>
            <a:r>
              <a:rPr lang="el-GR" dirty="0"/>
              <a:t>π</a:t>
            </a:r>
            <a:r>
              <a:rPr lang="en-US" dirty="0"/>
              <a:t>-electrons in the polycyclic rings. </a:t>
            </a:r>
          </a:p>
          <a:p>
            <a:pPr marL="285750" indent="-285750" algn="just">
              <a:buFontTx/>
              <a:buChar char="-"/>
            </a:pPr>
            <a:r>
              <a:rPr lang="en-US" dirty="0"/>
              <a:t>For pristine THL8, the linewidth is 7.5 G and decreases to 4.0 G upon sodiation to 0.1 V, as Na</a:t>
            </a:r>
            <a:r>
              <a:rPr lang="en-US" baseline="30000" dirty="0"/>
              <a:t>+</a:t>
            </a:r>
            <a:r>
              <a:rPr lang="en-US" dirty="0"/>
              <a:t> bonds to paramagnetic centers. The intensity ratio, I</a:t>
            </a:r>
            <a:r>
              <a:rPr lang="en-US" baseline="-25000" dirty="0"/>
              <a:t>100K</a:t>
            </a:r>
            <a:r>
              <a:rPr lang="en-US" dirty="0"/>
              <a:t>/I</a:t>
            </a:r>
            <a:r>
              <a:rPr lang="en-US" baseline="-25000" dirty="0"/>
              <a:t>295K</a:t>
            </a:r>
            <a:r>
              <a:rPr lang="en-US" dirty="0"/>
              <a:t>, is approximately 1.0</a:t>
            </a:r>
            <a:r>
              <a:rPr lang="bg-BG" dirty="0"/>
              <a:t>, </a:t>
            </a:r>
            <a:r>
              <a:rPr lang="en-US" dirty="0"/>
              <a:t>which, as with KL8, confirms the presence of Pauli paramagnetism.</a:t>
            </a:r>
            <a:endParaRPr lang="bg-BG" dirty="0"/>
          </a:p>
          <a:p>
            <a:pPr marL="285750" indent="-285750" algn="just">
              <a:buFont typeface="Wingdings" panose="05000000000000000000" pitchFamily="2" charset="2"/>
              <a:buChar char="Ø"/>
            </a:pPr>
            <a:r>
              <a:rPr lang="en-US" dirty="0"/>
              <a:t>More complicated EPR picture is found for KL13 and THL13 annealed at 1300 °C. </a:t>
            </a:r>
          </a:p>
          <a:p>
            <a:pPr marL="285750" indent="-285750" algn="just">
              <a:buFontTx/>
              <a:buChar char="-"/>
            </a:pPr>
            <a:r>
              <a:rPr lang="en-US" dirty="0"/>
              <a:t>The pristine KL13 consists of one signal with </a:t>
            </a:r>
            <a:r>
              <a:rPr lang="el-GR" dirty="0"/>
              <a:t>Δ</a:t>
            </a:r>
            <a:r>
              <a:rPr lang="en-US" dirty="0"/>
              <a:t>H</a:t>
            </a:r>
            <a:r>
              <a:rPr lang="en-US" baseline="-25000" dirty="0"/>
              <a:t>pp</a:t>
            </a:r>
            <a:r>
              <a:rPr lang="en-US" dirty="0">
                <a:latin typeface="Arial" panose="020B0604020202020204" pitchFamily="34" charset="0"/>
                <a:cs typeface="Arial" panose="020B0604020202020204" pitchFamily="34" charset="0"/>
              </a:rPr>
              <a:t>~10 G</a:t>
            </a:r>
            <a:r>
              <a:rPr lang="en-US" dirty="0"/>
              <a:t>. At a sodiation potential of 0.1 V, two distinct signals are registered – a narrow component with </a:t>
            </a:r>
            <a:r>
              <a:rPr lang="el-GR" dirty="0"/>
              <a:t>Δ</a:t>
            </a:r>
            <a:r>
              <a:rPr lang="en-US" dirty="0"/>
              <a:t>H</a:t>
            </a:r>
            <a:r>
              <a:rPr lang="en-US" baseline="-25000" dirty="0"/>
              <a:t>pp</a:t>
            </a:r>
            <a:r>
              <a:rPr lang="en-US" dirty="0"/>
              <a:t>~4.5 G and a broad component with </a:t>
            </a:r>
            <a:r>
              <a:rPr lang="el-GR" dirty="0"/>
              <a:t>Δ</a:t>
            </a:r>
            <a:r>
              <a:rPr lang="en-US" dirty="0"/>
              <a:t>H</a:t>
            </a:r>
            <a:r>
              <a:rPr lang="en-US" baseline="-25000" dirty="0"/>
              <a:t>pp</a:t>
            </a:r>
            <a:r>
              <a:rPr lang="en-US" dirty="0">
                <a:latin typeface="Arial" panose="020B0604020202020204" pitchFamily="34" charset="0"/>
                <a:cs typeface="Arial" panose="020B0604020202020204" pitchFamily="34" charset="0"/>
              </a:rPr>
              <a:t>~</a:t>
            </a:r>
            <a:r>
              <a:rPr lang="en-US" dirty="0"/>
              <a:t>26.0 G. The next sodiation step </a:t>
            </a:r>
            <a:r>
              <a:rPr lang="bg-BG" dirty="0"/>
              <a:t>(0.01 </a:t>
            </a:r>
            <a:r>
              <a:rPr lang="en-US" dirty="0"/>
              <a:t>V</a:t>
            </a:r>
            <a:r>
              <a:rPr lang="bg-BG" dirty="0"/>
              <a:t>)</a:t>
            </a:r>
            <a:r>
              <a:rPr lang="en-US" dirty="0"/>
              <a:t> causes significant increase in a linewidth</a:t>
            </a:r>
            <a:r>
              <a:rPr lang="bg-BG" dirty="0"/>
              <a:t> </a:t>
            </a:r>
            <a:r>
              <a:rPr lang="en-US" dirty="0"/>
              <a:t>to 10.5 and 44.0 G,</a:t>
            </a:r>
            <a:r>
              <a:rPr lang="bg-BG" dirty="0"/>
              <a:t> </a:t>
            </a:r>
            <a:r>
              <a:rPr lang="en-US" dirty="0"/>
              <a:t>respectively, followed by gradual broadening after 10h. Obviously, the broader signal is related to the process of sodiation and suggests increased dipole-dipole interactions. It is assigned to formation of sodium clusters. The area intensity at both 100 and 295 K, presented in Fig.2B,C, reveals Pauli magnetic behavior for the narrower signal. For that reason, the narrower signal is assigned to delocalized </a:t>
            </a:r>
            <a:r>
              <a:rPr lang="en-US" dirty="0">
                <a:sym typeface="Symbol" panose="05050102010706020507" pitchFamily="18" charset="2"/>
              </a:rPr>
              <a:t></a:t>
            </a:r>
            <a:r>
              <a:rPr lang="en-US" dirty="0"/>
              <a:t>-electrons in the polycyclic structure of material.</a:t>
            </a:r>
          </a:p>
          <a:p>
            <a:pPr marL="285750" indent="-285750" algn="just">
              <a:buFontTx/>
              <a:buChar char="-"/>
            </a:pPr>
            <a:r>
              <a:rPr lang="en-US" dirty="0"/>
              <a:t>Two signals are registered in the pristine THL13 electrode and those sodiated at 0.1 V, 0.01 V and 0.01V,10h. The narrower signal (</a:t>
            </a:r>
            <a:r>
              <a:rPr lang="el-GR" dirty="0"/>
              <a:t>Δ</a:t>
            </a:r>
            <a:r>
              <a:rPr lang="en-US" dirty="0"/>
              <a:t>H</a:t>
            </a:r>
            <a:r>
              <a:rPr lang="en-US" baseline="-25000" dirty="0"/>
              <a:t>pp</a:t>
            </a:r>
            <a:r>
              <a:rPr lang="en-US" dirty="0"/>
              <a:t>~11 G) shows variation in the ratio</a:t>
            </a:r>
            <a:r>
              <a:rPr lang="en-US" dirty="0">
                <a:solidFill>
                  <a:prstClr val="black"/>
                </a:solidFill>
              </a:rPr>
              <a:t> I</a:t>
            </a:r>
            <a:r>
              <a:rPr lang="en-US" baseline="-25000" dirty="0">
                <a:solidFill>
                  <a:prstClr val="black"/>
                </a:solidFill>
              </a:rPr>
              <a:t>100K</a:t>
            </a:r>
            <a:r>
              <a:rPr lang="en-US" dirty="0">
                <a:solidFill>
                  <a:prstClr val="black"/>
                </a:solidFill>
              </a:rPr>
              <a:t>/I</a:t>
            </a:r>
            <a:r>
              <a:rPr lang="en-US" baseline="-25000" dirty="0">
                <a:solidFill>
                  <a:prstClr val="black"/>
                </a:solidFill>
              </a:rPr>
              <a:t>295K</a:t>
            </a:r>
            <a:r>
              <a:rPr lang="en-US" dirty="0">
                <a:solidFill>
                  <a:prstClr val="black"/>
                </a:solidFill>
              </a:rPr>
              <a:t> across the designated voltages. This could be explained by the simultaneous existence of two types of paramagnetic centers - defects on sp</a:t>
            </a:r>
            <a:r>
              <a:rPr lang="en-US" baseline="30000" dirty="0">
                <a:solidFill>
                  <a:prstClr val="black"/>
                </a:solidFill>
              </a:rPr>
              <a:t>2</a:t>
            </a:r>
            <a:r>
              <a:rPr lang="en-US" dirty="0">
                <a:solidFill>
                  <a:prstClr val="black"/>
                </a:solidFill>
              </a:rPr>
              <a:t>-bonded carbon atoms and delocalized </a:t>
            </a:r>
            <a:r>
              <a:rPr lang="el-GR" dirty="0">
                <a:solidFill>
                  <a:prstClr val="black"/>
                </a:solidFill>
              </a:rPr>
              <a:t>π</a:t>
            </a:r>
            <a:r>
              <a:rPr lang="en-US" dirty="0">
                <a:solidFill>
                  <a:prstClr val="black"/>
                </a:solidFill>
              </a:rPr>
              <a:t>-electrons. </a:t>
            </a:r>
            <a:r>
              <a:rPr lang="en-US" dirty="0"/>
              <a:t>Its linewidth decreases slightly (to </a:t>
            </a:r>
            <a:r>
              <a:rPr lang="el-GR" dirty="0"/>
              <a:t>Δ</a:t>
            </a:r>
            <a:r>
              <a:rPr lang="en-US" dirty="0"/>
              <a:t>H</a:t>
            </a:r>
            <a:r>
              <a:rPr lang="en-US" baseline="-25000" dirty="0"/>
              <a:t>pp</a:t>
            </a:r>
            <a:r>
              <a:rPr lang="en-US" dirty="0"/>
              <a:t>~9 G) along with Na</a:t>
            </a:r>
            <a:r>
              <a:rPr lang="en-US" baseline="30000" dirty="0"/>
              <a:t>+</a:t>
            </a:r>
            <a:r>
              <a:rPr lang="en-US" dirty="0"/>
              <a:t> insertion due to its bonding with these paramagnetic centers. The linewidth of the broader signal is about 36 G in the pristine electrode and diminishes to 27 G in sodiated at 0.01 V electrode, accompanied by an increase in intensity. While the broader signal in the pristine electrode and those sodiated at 0.1 V is ascribed to conduction electrons, its behavior upon deeper sodiation is attributed to the formation of </a:t>
            </a:r>
            <a:r>
              <a:rPr lang="en-US" dirty="0">
                <a:latin typeface="Google Sans Text"/>
              </a:rPr>
              <a:t>Na</a:t>
            </a:r>
            <a:r>
              <a:rPr lang="en-US" baseline="30000" dirty="0">
                <a:latin typeface="Google Sans Text"/>
              </a:rPr>
              <a:t>+</a:t>
            </a:r>
            <a:r>
              <a:rPr lang="en-US" dirty="0"/>
              <a:t> clusters.</a:t>
            </a:r>
          </a:p>
        </p:txBody>
      </p:sp>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2" name="TextBox 1">
            <a:extLst>
              <a:ext uri="{FF2B5EF4-FFF2-40B4-BE49-F238E27FC236}">
                <a16:creationId xmlns:a16="http://schemas.microsoft.com/office/drawing/2014/main" id="{A7F2B589-8927-4E97-A574-E944C14B816A}"/>
              </a:ext>
            </a:extLst>
          </p:cNvPr>
          <p:cNvSpPr txBox="1"/>
          <p:nvPr/>
        </p:nvSpPr>
        <p:spPr>
          <a:xfrm>
            <a:off x="255767" y="5175790"/>
            <a:ext cx="11680466" cy="1601977"/>
          </a:xfrm>
          <a:prstGeom prst="rect">
            <a:avLst/>
          </a:prstGeom>
          <a:noFill/>
        </p:spPr>
        <p:txBody>
          <a:bodyPr wrap="square" rtlCol="0">
            <a:spAutoFit/>
          </a:bodyPr>
          <a:lstStyle/>
          <a:p>
            <a:pPr algn="just"/>
            <a:r>
              <a:rPr lang="mk-MK" b="1" dirty="0"/>
              <a:t>Acknowledgment</a:t>
            </a:r>
            <a:r>
              <a:rPr lang="en-US" b="1" dirty="0"/>
              <a:t>: </a:t>
            </a:r>
          </a:p>
          <a:p>
            <a:pPr marL="285750" indent="-285750" algn="just">
              <a:buFont typeface="Wingdings" panose="05000000000000000000" pitchFamily="2" charset="2"/>
              <a:buChar char="§"/>
            </a:pPr>
            <a:r>
              <a:rPr lang="mk-MK" dirty="0"/>
              <a:t>The authors thank for the financial support of the project BionN (КП-06-Н-69/7 from 15.12.2022).</a:t>
            </a:r>
            <a:endParaRPr lang="en-US" dirty="0"/>
          </a:p>
          <a:p>
            <a:pPr marL="285750" indent="-285750" algn="just">
              <a:lnSpc>
                <a:spcPct val="115000"/>
              </a:lnSpc>
              <a:spcAft>
                <a:spcPts val="0"/>
              </a:spcAft>
              <a:buFont typeface="Arial" panose="020B0604020202020204" pitchFamily="34" charset="0"/>
              <a:buChar char="•"/>
              <a:tabLst>
                <a:tab pos="685800" algn="l"/>
              </a:tabLst>
            </a:pPr>
            <a:r>
              <a:rPr lang="en-US" dirty="0">
                <a:solidFill>
                  <a:srgbClr val="000000"/>
                </a:solidFill>
                <a:ea typeface="Times New Roman"/>
                <a:cs typeface="Times New Roman"/>
              </a:rPr>
              <a:t>The infrastructure access is carried out within the project “National center of excellence mechatronics and clean technologies“ (BG16RFPR002-1.014-0006) under “Research Innovation and Digitization for Smart Transformation” program 2021–2027.</a:t>
            </a:r>
            <a:endParaRPr lang="en-US" dirty="0">
              <a:ea typeface="Times New Roman"/>
              <a:cs typeface="Times New Roman"/>
            </a:endParaRPr>
          </a:p>
        </p:txBody>
      </p:sp>
      <p:sp>
        <p:nvSpPr>
          <p:cNvPr id="3" name="TextBox 2"/>
          <p:cNvSpPr txBox="1"/>
          <p:nvPr/>
        </p:nvSpPr>
        <p:spPr>
          <a:xfrm>
            <a:off x="389162" y="906201"/>
            <a:ext cx="11204293" cy="3970318"/>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a:t>In both KL8 and THL8, only a single EPR signal is observed regardless of applied voltage. This implies that sodium insertion into the anode structure proceeds primarily via intercalation between layers composed of hexacyclic carbon rings. The observed paramagnetic centers originate from delocalized </a:t>
            </a:r>
            <a:r>
              <a:rPr lang="el-GR" dirty="0"/>
              <a:t>π</a:t>
            </a:r>
            <a:r>
              <a:rPr lang="en-US" dirty="0"/>
              <a:t>-electrons. The EPR analysis does not provide evidence for sodium clustering.</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a:t>In materials heat-treated at 1300 °C </a:t>
            </a:r>
            <a:r>
              <a:rPr lang="en-US" dirty="0">
                <a:solidFill>
                  <a:prstClr val="black"/>
                </a:solidFill>
              </a:rPr>
              <a:t>two distinct signals are observed – a narrow and a broad. The narrow is attributed to delocalized </a:t>
            </a:r>
            <a:r>
              <a:rPr lang="el-GR" dirty="0">
                <a:solidFill>
                  <a:prstClr val="black"/>
                </a:solidFill>
              </a:rPr>
              <a:t>π</a:t>
            </a:r>
            <a:r>
              <a:rPr lang="en-US" dirty="0">
                <a:solidFill>
                  <a:prstClr val="black"/>
                </a:solidFill>
              </a:rPr>
              <a:t>-electrons in KL13 and to both defect centers and </a:t>
            </a:r>
            <a:r>
              <a:rPr lang="el-GR" dirty="0">
                <a:solidFill>
                  <a:prstClr val="black"/>
                </a:solidFill>
              </a:rPr>
              <a:t>π</a:t>
            </a:r>
            <a:r>
              <a:rPr lang="en-US" dirty="0">
                <a:solidFill>
                  <a:prstClr val="black"/>
                </a:solidFill>
              </a:rPr>
              <a:t>-electrons in THL13. </a:t>
            </a:r>
            <a:r>
              <a:rPr lang="en-US" dirty="0"/>
              <a:t>The appearance of a second, broader signal in sodiated KL13 and THL13 is attributed to the formation of sodium clusters, most likely within the pores of the hard carbon structure. Consequently, the sodium </a:t>
            </a:r>
            <a:r>
              <a:rPr lang="en-US" dirty="0">
                <a:latin typeface="Google Sans"/>
              </a:rPr>
              <a:t>storage mechanism here relies</a:t>
            </a:r>
            <a:r>
              <a:rPr lang="en-US" dirty="0"/>
              <a:t> on a combination of </a:t>
            </a:r>
            <a:r>
              <a:rPr lang="en-US" dirty="0">
                <a:latin typeface="Google Sans"/>
              </a:rPr>
              <a:t>intercalation, adsorption, and pore-filling</a:t>
            </a:r>
            <a:r>
              <a:rPr lang="en-US" dirty="0"/>
              <a:t> processes.</a:t>
            </a:r>
          </a:p>
          <a:p>
            <a:pPr algn="just"/>
            <a:endParaRPr lang="en-US" dirty="0"/>
          </a:p>
          <a:p>
            <a:pPr marL="285750" indent="-285750" algn="just">
              <a:buFont typeface="Wingdings" panose="05000000000000000000" pitchFamily="2" charset="2"/>
              <a:buChar char="Ø"/>
            </a:pPr>
            <a:r>
              <a:rPr lang="en-US" dirty="0">
                <a:latin typeface="Google Sans"/>
              </a:rPr>
              <a:t>Precursor manufacturing methods</a:t>
            </a:r>
            <a:r>
              <a:rPr lang="en-US" dirty="0"/>
              <a:t> determine the chemical composition and structural framework of hard carbons. These variations ultimately drive their unique </a:t>
            </a:r>
            <a:r>
              <a:rPr lang="en-US" dirty="0">
                <a:latin typeface="Google Sans"/>
              </a:rPr>
              <a:t>intercalation mechanisms</a:t>
            </a:r>
            <a:r>
              <a:rPr lang="en-US" dirty="0"/>
              <a:t> and </a:t>
            </a:r>
            <a:r>
              <a:rPr lang="en-US" dirty="0">
                <a:latin typeface="Google Sans"/>
              </a:rPr>
              <a:t>electrochemical performance</a:t>
            </a:r>
            <a:r>
              <a:rPr lang="en-US" dirty="0"/>
              <a:t>.</a:t>
            </a: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3.xml><?xml version="1.0" encoding="utf-8"?>
<ds:datastoreItem xmlns:ds="http://schemas.openxmlformats.org/officeDocument/2006/customXml" ds:itemID="{2BDCA87D-57B8-4510-9665-9E75299929F1}">
  <ds:schemaRefs>
    <ds:schemaRef ds:uri="http://schemas.microsoft.com/office/2006/metadata/properties"/>
    <ds:schemaRef ds:uri="http://www.w3.org/XML/1998/namespace"/>
    <ds:schemaRef ds:uri="98621ed1-ae24-4a21-b80a-89d572d87e72"/>
    <ds:schemaRef ds:uri="http://purl.org/dc/dcmityp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c9b645eb-e6fe-4b35-9d45-bd7394162d21"/>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1606</TotalTime>
  <Words>1021</Words>
  <Application>Microsoft Office PowerPoint</Application>
  <PresentationFormat>Широк екран</PresentationFormat>
  <Paragraphs>42</Paragraphs>
  <Slides>5</Slides>
  <Notes>1</Notes>
  <HiddenSlides>0</HiddenSlides>
  <MMClips>0</MMClips>
  <ScaleCrop>false</ScaleCrop>
  <HeadingPairs>
    <vt:vector size="8" baseType="variant">
      <vt:variant>
        <vt:lpstr>Използвани шрифтове</vt:lpstr>
      </vt:variant>
      <vt:variant>
        <vt:i4>10</vt:i4>
      </vt:variant>
      <vt:variant>
        <vt:lpstr>Тема</vt:lpstr>
      </vt:variant>
      <vt:variant>
        <vt:i4>1</vt:i4>
      </vt:variant>
      <vt:variant>
        <vt:lpstr>Вградени OLE сървъри</vt:lpstr>
      </vt:variant>
      <vt:variant>
        <vt:i4>1</vt:i4>
      </vt:variant>
      <vt:variant>
        <vt:lpstr>Заглавия на слайдовете</vt:lpstr>
      </vt:variant>
      <vt:variant>
        <vt:i4>5</vt:i4>
      </vt:variant>
    </vt:vector>
  </HeadingPairs>
  <TitlesOfParts>
    <vt:vector size="17" baseType="lpstr">
      <vt:lpstr>Google Sans Text</vt:lpstr>
      <vt:lpstr>Arial Narrow</vt:lpstr>
      <vt:lpstr>Aptos</vt:lpstr>
      <vt:lpstr>PF BeauSans Pro</vt:lpstr>
      <vt:lpstr>Arial</vt:lpstr>
      <vt:lpstr>Times New Roman</vt:lpstr>
      <vt:lpstr>Symbol</vt:lpstr>
      <vt:lpstr>Google Sans</vt:lpstr>
      <vt:lpstr>Calibri</vt:lpstr>
      <vt:lpstr>Wingdings</vt:lpstr>
      <vt:lpstr>Office Theme</vt:lpstr>
      <vt:lpstr>Graph</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User</cp:lastModifiedBy>
  <cp:revision>132</cp:revision>
  <dcterms:created xsi:type="dcterms:W3CDTF">2025-07-07T08:04:39Z</dcterms:created>
  <dcterms:modified xsi:type="dcterms:W3CDTF">2026-09-15T11:51:45Z</dcterms:modified>
  <cp:contentStatus>Последен</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y fmtid="{D5CDD505-2E9C-101B-9397-08002B2CF9AE}" pid="3" name="_MarkAsFinal">
    <vt:bool>true</vt:bool>
  </property>
</Properties>
</file>