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97" r:id="rId4"/>
  </p:sldMasterIdLst>
  <p:notesMasterIdLst>
    <p:notesMasterId r:id="rId6"/>
  </p:notesMasterIdLst>
  <p:sldIdLst>
    <p:sldId id="287" r:id="rId5"/>
  </p:sldIdLst>
  <p:sldSz cx="12192000" cy="6858000"/>
  <p:notesSz cx="6858000" cy="9144000"/>
  <p:embeddedFontLst>
    <p:embeddedFont>
      <p:font typeface="72 Black" panose="020B0A04030603020204" pitchFamily="34" charset="0"/>
      <p:bold r:id="rId7"/>
    </p:embeddedFont>
    <p:embeddedFont>
      <p:font typeface="Arial Narrow" panose="020B0606020202030204" pitchFamily="34" charset="0"/>
      <p:regular r:id="rId8"/>
      <p:bold r:id="rId9"/>
      <p:italic r:id="rId10"/>
      <p:boldItalic r:id="rId11"/>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E4F6"/>
    <a:srgbClr val="E9F8E4"/>
    <a:srgbClr val="FFFFE7"/>
    <a:srgbClr val="33CC33"/>
    <a:srgbClr val="00CC00"/>
    <a:srgbClr val="FFFF99"/>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60"/>
  </p:normalViewPr>
  <p:slideViewPr>
    <p:cSldViewPr snapToGrid="0" showGuides="1">
      <p:cViewPr>
        <p:scale>
          <a:sx n="80" d="100"/>
          <a:sy n="80" d="100"/>
        </p:scale>
        <p:origin x="739" y="1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font" Target="fonts/font1.fntdata"/><Relationship Id="rId12"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font" Target="fonts/font5.fntdata"/><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font" Target="fonts/font4.fntdata"/><Relationship Id="rId4" Type="http://schemas.openxmlformats.org/officeDocument/2006/relationships/slideMaster" Target="slideMasters/slideMaster1.xml"/><Relationship Id="rId9" Type="http://schemas.openxmlformats.org/officeDocument/2006/relationships/font" Target="fonts/font3.fntdata"/><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LID4096"/>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A33EEBE-6EF2-4A30-9BB5-ADF69B8FE442}" type="datetimeFigureOut">
              <a:rPr lang="LID4096" smtClean="0"/>
              <a:t>08/31/2026</a:t>
            </a:fld>
            <a:endParaRPr lang="LID4096"/>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LID4096"/>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LID4096"/>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F0BC0F-45C1-49E1-AA7C-ADC7CFB2B8EC}" type="slidenum">
              <a:rPr lang="LID4096" smtClean="0"/>
              <a:t>‹#›</a:t>
            </a:fld>
            <a:endParaRPr lang="LID4096"/>
          </a:p>
        </p:txBody>
      </p:sp>
    </p:spTree>
    <p:extLst>
      <p:ext uri="{BB962C8B-B14F-4D97-AF65-F5344CB8AC3E}">
        <p14:creationId xmlns:p14="http://schemas.microsoft.com/office/powerpoint/2010/main" val="19602682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7"/>
            <a:ext cx="9144000" cy="1655763"/>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8AC25C7-462D-4C9E-B6CA-D24B18B0DD77}" type="datetimeFigureOut">
              <a:rPr lang="LID4096" smtClean="0"/>
              <a:t>08/31/2026</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1766201472"/>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AC25C7-462D-4C9E-B6CA-D24B18B0DD77}" type="datetimeFigureOut">
              <a:rPr lang="LID4096" smtClean="0"/>
              <a:t>08/31/2026</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379529614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1" y="4589464"/>
            <a:ext cx="10515600" cy="1500187"/>
          </a:xfrm>
        </p:spPr>
        <p:txBody>
          <a:bodyPr/>
          <a:lstStyle>
            <a:lvl1pPr marL="0" indent="0">
              <a:buNone/>
              <a:defRPr sz="2400">
                <a:solidFill>
                  <a:schemeClr val="tx1">
                    <a:tint val="82000"/>
                  </a:schemeClr>
                </a:solidFill>
              </a:defRPr>
            </a:lvl1pPr>
            <a:lvl2pPr marL="457189" indent="0">
              <a:buNone/>
              <a:defRPr sz="2000">
                <a:solidFill>
                  <a:schemeClr val="tx1">
                    <a:tint val="82000"/>
                  </a:schemeClr>
                </a:solidFill>
              </a:defRPr>
            </a:lvl2pPr>
            <a:lvl3pPr marL="914377" indent="0">
              <a:buNone/>
              <a:defRPr sz="1800">
                <a:solidFill>
                  <a:schemeClr val="tx1">
                    <a:tint val="82000"/>
                  </a:schemeClr>
                </a:solidFill>
              </a:defRPr>
            </a:lvl3pPr>
            <a:lvl4pPr marL="1371566" indent="0">
              <a:buNone/>
              <a:defRPr sz="1600">
                <a:solidFill>
                  <a:schemeClr val="tx1">
                    <a:tint val="82000"/>
                  </a:schemeClr>
                </a:solidFill>
              </a:defRPr>
            </a:lvl4pPr>
            <a:lvl5pPr marL="1828754" indent="0">
              <a:buNone/>
              <a:defRPr sz="1600">
                <a:solidFill>
                  <a:schemeClr val="tx1">
                    <a:tint val="82000"/>
                  </a:schemeClr>
                </a:solidFill>
              </a:defRPr>
            </a:lvl5pPr>
            <a:lvl6pPr marL="2285943" indent="0">
              <a:buNone/>
              <a:defRPr sz="1600">
                <a:solidFill>
                  <a:schemeClr val="tx1">
                    <a:tint val="82000"/>
                  </a:schemeClr>
                </a:solidFill>
              </a:defRPr>
            </a:lvl6pPr>
            <a:lvl7pPr marL="2743131" indent="0">
              <a:buNone/>
              <a:defRPr sz="1600">
                <a:solidFill>
                  <a:schemeClr val="tx1">
                    <a:tint val="82000"/>
                  </a:schemeClr>
                </a:solidFill>
              </a:defRPr>
            </a:lvl7pPr>
            <a:lvl8pPr marL="3200320" indent="0">
              <a:buNone/>
              <a:defRPr sz="1600">
                <a:solidFill>
                  <a:schemeClr val="tx1">
                    <a:tint val="82000"/>
                  </a:schemeClr>
                </a:solidFill>
              </a:defRPr>
            </a:lvl8pPr>
            <a:lvl9pPr marL="3657509"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8AC25C7-462D-4C9E-B6CA-D24B18B0DD77}" type="datetimeFigureOut">
              <a:rPr lang="LID4096" smtClean="0"/>
              <a:t>08/31/2026</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20230609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8AC25C7-462D-4C9E-B6CA-D24B18B0DD77}" type="datetimeFigureOut">
              <a:rPr lang="LID4096" smtClean="0"/>
              <a:t>08/31/2026</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2068920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8AC25C7-462D-4C9E-B6CA-D24B18B0DD77}" type="datetimeFigureOut">
              <a:rPr lang="LID4096" smtClean="0"/>
              <a:t>08/31/2026</a:t>
            </a:fld>
            <a:endParaRPr lang="LID4096"/>
          </a:p>
        </p:txBody>
      </p:sp>
      <p:sp>
        <p:nvSpPr>
          <p:cNvPr id="8" name="Footer Placeholder 7"/>
          <p:cNvSpPr>
            <a:spLocks noGrp="1"/>
          </p:cNvSpPr>
          <p:nvPr>
            <p:ph type="ftr" sz="quarter" idx="11"/>
          </p:nvPr>
        </p:nvSpPr>
        <p:spPr/>
        <p:txBody>
          <a:bodyPr/>
          <a:lstStyle/>
          <a:p>
            <a:endParaRPr lang="LID4096"/>
          </a:p>
        </p:txBody>
      </p:sp>
      <p:sp>
        <p:nvSpPr>
          <p:cNvPr id="9" name="Slide Number Placeholder 8"/>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19194987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8AC25C7-462D-4C9E-B6CA-D24B18B0DD77}" type="datetimeFigureOut">
              <a:rPr lang="LID4096" smtClean="0"/>
              <a:t>08/31/2026</a:t>
            </a:fld>
            <a:endParaRPr lang="LID4096"/>
          </a:p>
        </p:txBody>
      </p:sp>
      <p:sp>
        <p:nvSpPr>
          <p:cNvPr id="4" name="Footer Placeholder 3"/>
          <p:cNvSpPr>
            <a:spLocks noGrp="1"/>
          </p:cNvSpPr>
          <p:nvPr>
            <p:ph type="ftr" sz="quarter" idx="11"/>
          </p:nvPr>
        </p:nvSpPr>
        <p:spPr/>
        <p:txBody>
          <a:bodyPr/>
          <a:lstStyle/>
          <a:p>
            <a:endParaRPr lang="LID4096"/>
          </a:p>
        </p:txBody>
      </p:sp>
      <p:sp>
        <p:nvSpPr>
          <p:cNvPr id="5" name="Slide Number Placeholder 4"/>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14009160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AC25C7-462D-4C9E-B6CA-D24B18B0DD77}" type="datetimeFigureOut">
              <a:rPr lang="LID4096" smtClean="0"/>
              <a:t>08/31/2026</a:t>
            </a:fld>
            <a:endParaRPr lang="LID4096"/>
          </a:p>
        </p:txBody>
      </p:sp>
      <p:sp>
        <p:nvSpPr>
          <p:cNvPr id="3" name="Footer Placeholder 2"/>
          <p:cNvSpPr>
            <a:spLocks noGrp="1"/>
          </p:cNvSpPr>
          <p:nvPr>
            <p:ph type="ftr" sz="quarter" idx="11"/>
          </p:nvPr>
        </p:nvSpPr>
        <p:spPr/>
        <p:txBody>
          <a:bodyPr/>
          <a:lstStyle/>
          <a:p>
            <a:endParaRPr lang="LID4096"/>
          </a:p>
        </p:txBody>
      </p:sp>
      <p:sp>
        <p:nvSpPr>
          <p:cNvPr id="4" name="Slide Number Placeholder 3"/>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30592261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1"/>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8AC25C7-462D-4C9E-B6CA-D24B18B0DD77}" type="datetimeFigureOut">
              <a:rPr lang="LID4096" smtClean="0"/>
              <a:t>08/31/2026</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14741458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6"/>
            <a:ext cx="6172200" cy="4873625"/>
          </a:xfrm>
        </p:spPr>
        <p:txBody>
          <a:bodyPr anchor="t"/>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1"/>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8AC25C7-462D-4C9E-B6CA-D24B18B0DD77}" type="datetimeFigureOut">
              <a:rPr lang="LID4096" smtClean="0"/>
              <a:t>08/31/2026</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17951944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AC25C7-462D-4C9E-B6CA-D24B18B0DD77}" type="datetimeFigureOut">
              <a:rPr lang="LID4096" smtClean="0"/>
              <a:t>08/31/2026</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27755583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6"/>
            <a:ext cx="2628900" cy="581183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365126"/>
            <a:ext cx="7734300" cy="581183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AC25C7-462D-4C9E-B6CA-D24B18B0DD77}" type="datetimeFigureOut">
              <a:rPr lang="LID4096" smtClean="0"/>
              <a:t>08/31/2026</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29900514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8AC25C7-462D-4C9E-B6CA-D24B18B0DD77}" type="datetimeFigureOut">
              <a:rPr lang="LID4096" smtClean="0"/>
              <a:t>08/31/2026</a:t>
            </a:fld>
            <a:endParaRPr lang="LID4096"/>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LID4096"/>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B863B7F-C974-40B7-90A7-729664DB1E8C}" type="slidenum">
              <a:rPr lang="LID4096" smtClean="0"/>
              <a:t>‹#›</a:t>
            </a:fld>
            <a:endParaRPr lang="LID4096"/>
          </a:p>
        </p:txBody>
      </p:sp>
    </p:spTree>
    <p:extLst>
      <p:ext uri="{BB962C8B-B14F-4D97-AF65-F5344CB8AC3E}">
        <p14:creationId xmlns:p14="http://schemas.microsoft.com/office/powerpoint/2010/main" val="3753004713"/>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9545B2E-1429-55E5-A777-18C973BF98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angle 3">
            <a:extLst>
              <a:ext uri="{FF2B5EF4-FFF2-40B4-BE49-F238E27FC236}">
                <a16:creationId xmlns:a16="http://schemas.microsoft.com/office/drawing/2014/main" id="{2CC624DC-31BD-7165-7272-ECD7E54B2563}"/>
              </a:ext>
            </a:extLst>
          </p:cNvPr>
          <p:cNvSpPr/>
          <p:nvPr/>
        </p:nvSpPr>
        <p:spPr>
          <a:xfrm>
            <a:off x="0" y="-42033"/>
            <a:ext cx="12120880" cy="307777"/>
          </a:xfrm>
          <a:prstGeom prst="rect">
            <a:avLst/>
          </a:prstGeom>
        </p:spPr>
        <p:txBody>
          <a:bodyPr wrap="square">
            <a:spAutoFit/>
          </a:bodyPr>
          <a:lstStyle/>
          <a:p>
            <a:pPr algn="ctr"/>
            <a:r>
              <a:rPr lang="en-US" sz="1400" dirty="0">
                <a:latin typeface="Arial Narrow" panose="020B0606020202030204" pitchFamily="34" charset="0"/>
              </a:rPr>
              <a:t>28</a:t>
            </a:r>
            <a:r>
              <a:rPr lang="en-US" sz="1400" baseline="30000" dirty="0">
                <a:latin typeface="Arial Narrow" panose="020B0606020202030204" pitchFamily="34" charset="0"/>
              </a:rPr>
              <a:t>th</a:t>
            </a:r>
            <a:r>
              <a:rPr lang="en-US" sz="1400" dirty="0">
                <a:latin typeface="Arial Narrow" panose="020B0606020202030204" pitchFamily="34" charset="0"/>
              </a:rPr>
              <a:t> Congress of SCTM, 23-26 September, </a:t>
            </a:r>
            <a:r>
              <a:rPr lang="en-US" sz="1400" dirty="0" err="1">
                <a:latin typeface="Arial Narrow" panose="020B0606020202030204" pitchFamily="34" charset="0"/>
              </a:rPr>
              <a:t>Ohrid</a:t>
            </a:r>
            <a:r>
              <a:rPr lang="en-US" sz="1400" dirty="0">
                <a:latin typeface="Arial Narrow" panose="020B0606020202030204" pitchFamily="34" charset="0"/>
              </a:rPr>
              <a:t>, Macedonia</a:t>
            </a:r>
            <a:endParaRPr lang="mk-MK" sz="1400" dirty="0">
              <a:latin typeface="Arial Narrow" panose="020B0606020202030204" pitchFamily="34" charset="0"/>
            </a:endParaRPr>
          </a:p>
        </p:txBody>
      </p:sp>
      <p:sp>
        <p:nvSpPr>
          <p:cNvPr id="5" name="AutoShape 5">
            <a:extLst>
              <a:ext uri="{FF2B5EF4-FFF2-40B4-BE49-F238E27FC236}">
                <a16:creationId xmlns:a16="http://schemas.microsoft.com/office/drawing/2014/main" id="{4664E66D-9ECA-4D2D-99A5-82BB6DAE0108}"/>
              </a:ext>
            </a:extLst>
          </p:cNvPr>
          <p:cNvSpPr>
            <a:spLocks noChangeArrowheads="1"/>
          </p:cNvSpPr>
          <p:nvPr/>
        </p:nvSpPr>
        <p:spPr bwMode="auto">
          <a:xfrm>
            <a:off x="-74111" y="145158"/>
            <a:ext cx="12191576" cy="715089"/>
          </a:xfrm>
          <a:prstGeom prst="roundRect">
            <a:avLst>
              <a:gd name="adj" fmla="val 16667"/>
            </a:avLst>
          </a:prstGeom>
          <a:noFill/>
          <a:ln>
            <a:noFill/>
          </a:ln>
          <a:effectLst/>
        </p:spPr>
        <p:txBody>
          <a:bodyPr wrap="square" anchor="ctr">
            <a:sp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b="1" dirty="0">
                <a:solidFill>
                  <a:srgbClr val="002060"/>
                </a:solidFill>
                <a:effectLst>
                  <a:outerShdw blurRad="50800" dist="38100" dir="2700000" algn="tl" rotWithShape="0">
                    <a:prstClr val="black">
                      <a:alpha val="40000"/>
                    </a:prstClr>
                  </a:outerShdw>
                </a:effectLst>
              </a:rPr>
              <a:t>DEVELOPMENT AND OPTIMIZATION OF AN HPLC-UV-DAD METHOD FOR SIMULTANEOUS QUANTIFICATION OF CEFIXIME AND SODIUM BENZOTE IN ORAL SUSPENSION </a:t>
            </a:r>
          </a:p>
        </p:txBody>
      </p:sp>
      <p:sp>
        <p:nvSpPr>
          <p:cNvPr id="6" name="Rectangle 5">
            <a:extLst>
              <a:ext uri="{FF2B5EF4-FFF2-40B4-BE49-F238E27FC236}">
                <a16:creationId xmlns:a16="http://schemas.microsoft.com/office/drawing/2014/main" id="{59DB8E13-B0D6-0155-E563-7BA0028420C2}"/>
              </a:ext>
            </a:extLst>
          </p:cNvPr>
          <p:cNvSpPr>
            <a:spLocks noChangeArrowheads="1"/>
          </p:cNvSpPr>
          <p:nvPr/>
        </p:nvSpPr>
        <p:spPr bwMode="auto">
          <a:xfrm>
            <a:off x="178703" y="691241"/>
            <a:ext cx="11803747" cy="830997"/>
          </a:xfrm>
          <a:prstGeom prst="rect">
            <a:avLst/>
          </a:prstGeom>
          <a:noFill/>
          <a:ln>
            <a:noFill/>
          </a:ln>
          <a:effectLst/>
        </p:spPr>
        <p:txBody>
          <a:bodyPr wrap="square">
            <a:spAutoFit/>
          </a:bodyPr>
          <a:lstStyle>
            <a:lvl1pPr defTabSz="4176713">
              <a:defRPr>
                <a:solidFill>
                  <a:schemeClr val="tx1"/>
                </a:solidFill>
                <a:latin typeface="Arial" charset="0"/>
              </a:defRPr>
            </a:lvl1pPr>
            <a:lvl2pPr defTabSz="4176713">
              <a:defRPr>
                <a:solidFill>
                  <a:schemeClr val="tx1"/>
                </a:solidFill>
                <a:latin typeface="Arial" charset="0"/>
              </a:defRPr>
            </a:lvl2pPr>
            <a:lvl3pPr defTabSz="4176713">
              <a:defRPr>
                <a:solidFill>
                  <a:schemeClr val="tx1"/>
                </a:solidFill>
                <a:latin typeface="Arial" charset="0"/>
              </a:defRPr>
            </a:lvl3pPr>
            <a:lvl4pPr defTabSz="4176713">
              <a:defRPr>
                <a:solidFill>
                  <a:schemeClr val="tx1"/>
                </a:solidFill>
                <a:latin typeface="Arial" charset="0"/>
              </a:defRPr>
            </a:lvl4pPr>
            <a:lvl5pPr defTabSz="4176713">
              <a:defRPr>
                <a:solidFill>
                  <a:schemeClr val="tx1"/>
                </a:solidFill>
                <a:latin typeface="Arial" charset="0"/>
              </a:defRPr>
            </a:lvl5pPr>
            <a:lvl6pPr defTabSz="4176713" fontAlgn="base">
              <a:spcBef>
                <a:spcPct val="0"/>
              </a:spcBef>
              <a:spcAft>
                <a:spcPct val="0"/>
              </a:spcAft>
              <a:defRPr>
                <a:solidFill>
                  <a:schemeClr val="tx1"/>
                </a:solidFill>
                <a:latin typeface="Arial" charset="0"/>
              </a:defRPr>
            </a:lvl6pPr>
            <a:lvl7pPr defTabSz="4176713" fontAlgn="base">
              <a:spcBef>
                <a:spcPct val="0"/>
              </a:spcBef>
              <a:spcAft>
                <a:spcPct val="0"/>
              </a:spcAft>
              <a:defRPr>
                <a:solidFill>
                  <a:schemeClr val="tx1"/>
                </a:solidFill>
                <a:latin typeface="Arial" charset="0"/>
              </a:defRPr>
            </a:lvl7pPr>
            <a:lvl8pPr defTabSz="4176713" fontAlgn="base">
              <a:spcBef>
                <a:spcPct val="0"/>
              </a:spcBef>
              <a:spcAft>
                <a:spcPct val="0"/>
              </a:spcAft>
              <a:defRPr>
                <a:solidFill>
                  <a:schemeClr val="tx1"/>
                </a:solidFill>
                <a:latin typeface="Arial" charset="0"/>
              </a:defRPr>
            </a:lvl8pPr>
            <a:lvl9pPr defTabSz="4176713" fontAlgn="base">
              <a:spcBef>
                <a:spcPct val="0"/>
              </a:spcBef>
              <a:spcAft>
                <a:spcPct val="0"/>
              </a:spcAft>
              <a:defRPr>
                <a:solidFill>
                  <a:schemeClr val="tx1"/>
                </a:solidFill>
                <a:latin typeface="Arial" charset="0"/>
              </a:defRPr>
            </a:lvl9pPr>
          </a:lstStyle>
          <a:p>
            <a:pPr algn="ctr"/>
            <a:r>
              <a:rPr lang="en-US" sz="1200" u="sng" dirty="0">
                <a:latin typeface="Arial Narrow" panose="020B0606020202030204" pitchFamily="34" charset="0"/>
              </a:rPr>
              <a:t>Marijana Pejik</a:t>
            </a:r>
            <a:r>
              <a:rPr lang="en-US" sz="1200" u="sng" baseline="30000" dirty="0">
                <a:latin typeface="Arial Narrow" panose="020B0606020202030204" pitchFamily="34" charset="0"/>
              </a:rPr>
              <a:t>1,2</a:t>
            </a:r>
            <a:r>
              <a:rPr lang="en-US" sz="1200" dirty="0">
                <a:latin typeface="Arial Narrow" panose="020B0606020202030204" pitchFamily="34" charset="0"/>
              </a:rPr>
              <a:t>, Marina Stefova</a:t>
            </a:r>
            <a:r>
              <a:rPr lang="en-US" sz="1200" baseline="30000" dirty="0">
                <a:latin typeface="Arial Narrow" panose="020B0606020202030204" pitchFamily="34" charset="0"/>
              </a:rPr>
              <a:t>2</a:t>
            </a:r>
            <a:r>
              <a:rPr lang="en-US" sz="1200" dirty="0">
                <a:latin typeface="Arial Narrow" panose="020B0606020202030204" pitchFamily="34" charset="0"/>
              </a:rPr>
              <a:t>, Stevce Petrovski</a:t>
            </a:r>
            <a:r>
              <a:rPr lang="en-US" sz="1200" baseline="30000" dirty="0">
                <a:latin typeface="Arial Narrow" panose="020B0606020202030204" pitchFamily="34" charset="0"/>
              </a:rPr>
              <a:t>1</a:t>
            </a:r>
            <a:r>
              <a:rPr lang="en-US" sz="1200" dirty="0">
                <a:latin typeface="Arial Narrow" panose="020B0606020202030204" pitchFamily="34" charset="0"/>
              </a:rPr>
              <a:t>, Maja Gjorgjeska</a:t>
            </a:r>
            <a:r>
              <a:rPr lang="en-US" sz="1200" baseline="30000" dirty="0">
                <a:latin typeface="Arial Narrow" panose="020B0606020202030204" pitchFamily="34" charset="0"/>
              </a:rPr>
              <a:t>1</a:t>
            </a:r>
            <a:r>
              <a:rPr lang="en-US" sz="1200" dirty="0">
                <a:latin typeface="Arial Narrow" panose="020B0606020202030204" pitchFamily="34" charset="0"/>
              </a:rPr>
              <a:t>, Sanja Kovacevska</a:t>
            </a:r>
            <a:r>
              <a:rPr lang="en-US" sz="1200" baseline="30000" dirty="0">
                <a:latin typeface="Arial Narrow" panose="020B0606020202030204" pitchFamily="34" charset="0"/>
              </a:rPr>
              <a:t>1</a:t>
            </a:r>
            <a:r>
              <a:rPr lang="en-US" sz="1200" dirty="0">
                <a:latin typeface="Arial Narrow" panose="020B0606020202030204" pitchFamily="34" charset="0"/>
              </a:rPr>
              <a:t>, Magdalena Atanasovski</a:t>
            </a:r>
            <a:r>
              <a:rPr lang="en-US" sz="1200" baseline="30000" dirty="0">
                <a:latin typeface="Arial Narrow" panose="020B0606020202030204" pitchFamily="34" charset="0"/>
              </a:rPr>
              <a:t>1</a:t>
            </a:r>
            <a:endParaRPr lang="en-US" sz="1200" dirty="0">
              <a:latin typeface="Arial Narrow" panose="020B0606020202030204" pitchFamily="34" charset="0"/>
            </a:endParaRPr>
          </a:p>
          <a:p>
            <a:pPr algn="ctr"/>
            <a:r>
              <a:rPr lang="en-US" sz="1200" dirty="0">
                <a:latin typeface="Arial Narrow" panose="020B0606020202030204" pitchFamily="34" charset="0"/>
              </a:rPr>
              <a:t>e-mail: mpejic@alkaloid.com.mk </a:t>
            </a:r>
          </a:p>
          <a:p>
            <a:pPr algn="ctr"/>
            <a:r>
              <a:rPr lang="en-US" sz="1200" baseline="30000" dirty="0">
                <a:latin typeface="Arial Narrow" panose="020B0606020202030204" pitchFamily="34" charset="0"/>
              </a:rPr>
              <a:t>1 </a:t>
            </a:r>
            <a:r>
              <a:rPr lang="en-US" sz="1200" dirty="0">
                <a:latin typeface="Arial Narrow" panose="020B0606020202030204" pitchFamily="34" charset="0"/>
              </a:rPr>
              <a:t>Alkaloid AD Skopje, Skopje, Macedonia</a:t>
            </a:r>
          </a:p>
          <a:p>
            <a:pPr algn="ctr"/>
            <a:r>
              <a:rPr lang="en-US" sz="1200" baseline="30000" dirty="0">
                <a:latin typeface="Arial Narrow" panose="020B0606020202030204" pitchFamily="34" charset="0"/>
              </a:rPr>
              <a:t>2 </a:t>
            </a:r>
            <a:r>
              <a:rPr lang="en-US" sz="1200" dirty="0">
                <a:latin typeface="Arial Narrow" panose="020B0606020202030204" pitchFamily="34" charset="0"/>
              </a:rPr>
              <a:t>Institute of Chemistry, Faculty of Natural Sciences and Mathematics, Skopje, Macedonia</a:t>
            </a:r>
          </a:p>
        </p:txBody>
      </p:sp>
      <p:pic>
        <p:nvPicPr>
          <p:cNvPr id="8" name="Picture 7">
            <a:extLst>
              <a:ext uri="{FF2B5EF4-FFF2-40B4-BE49-F238E27FC236}">
                <a16:creationId xmlns:a16="http://schemas.microsoft.com/office/drawing/2014/main" id="{BA49D361-1B43-0014-D9D6-00A7F60D792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77757" y="662157"/>
            <a:ext cx="697314" cy="748417"/>
          </a:xfrm>
          <a:prstGeom prst="rect">
            <a:avLst/>
          </a:prstGeom>
        </p:spPr>
      </p:pic>
      <p:sp>
        <p:nvSpPr>
          <p:cNvPr id="9" name="Rectangle 8">
            <a:extLst>
              <a:ext uri="{FF2B5EF4-FFF2-40B4-BE49-F238E27FC236}">
                <a16:creationId xmlns:a16="http://schemas.microsoft.com/office/drawing/2014/main" id="{AF983C78-825F-D2EE-6074-02B63FBBE150}"/>
              </a:ext>
            </a:extLst>
          </p:cNvPr>
          <p:cNvSpPr/>
          <p:nvPr/>
        </p:nvSpPr>
        <p:spPr>
          <a:xfrm>
            <a:off x="177757" y="1747635"/>
            <a:ext cx="5953805" cy="991872"/>
          </a:xfrm>
          <a:prstGeom prst="rect">
            <a:avLst/>
          </a:prstGeom>
          <a:noFill/>
          <a:ln>
            <a:noFill/>
            <a:prstDash val="sysDash"/>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noAutofit/>
          </a:bodyPr>
          <a:lstStyle/>
          <a:p>
            <a:pPr algn="just"/>
            <a:r>
              <a:rPr lang="en-US" sz="1100" dirty="0">
                <a:solidFill>
                  <a:schemeClr val="tx1"/>
                </a:solidFill>
                <a:latin typeface="Arial Narrow" panose="020B0606020202030204" pitchFamily="34" charset="0"/>
              </a:rPr>
              <a:t>Antibiotics, especially cephalosporins, are widely used in modern medicine. Cefixime, a semisynthetic third-generation cephalosporin, is commonly formulated as an oral suspension containing sodium benzoate as a preservative. Current quantification procedures require separate analytical methods due to the different properties of the active ingredient and preservative. </a:t>
            </a:r>
            <a:r>
              <a:rPr lang="en-US" sz="1100" kern="100" dirty="0">
                <a:solidFill>
                  <a:schemeClr val="tx1"/>
                </a:solidFill>
                <a:latin typeface="Arial Narrow" panose="020B0606020202030204" pitchFamily="34" charset="0"/>
                <a:ea typeface="Aptos" panose="020B0004020202020204" pitchFamily="34" charset="0"/>
                <a:cs typeface="Times New Roman" panose="02020603050405020304" pitchFamily="18" charset="0"/>
              </a:rPr>
              <a:t>The aim of this study was development, optimization and validation of a simple, rapid, sensitive and specific HPLC method for simultaneous determination of cefixime and sodium benzoate in oral suspensions.</a:t>
            </a:r>
          </a:p>
        </p:txBody>
      </p:sp>
      <p:sp>
        <p:nvSpPr>
          <p:cNvPr id="10" name="AutoShape 10">
            <a:extLst>
              <a:ext uri="{FF2B5EF4-FFF2-40B4-BE49-F238E27FC236}">
                <a16:creationId xmlns:a16="http://schemas.microsoft.com/office/drawing/2014/main" id="{88E02A52-A596-E72A-8F10-72B0EF929C0D}"/>
              </a:ext>
            </a:extLst>
          </p:cNvPr>
          <p:cNvSpPr>
            <a:spLocks noChangeArrowheads="1"/>
          </p:cNvSpPr>
          <p:nvPr/>
        </p:nvSpPr>
        <p:spPr bwMode="auto">
          <a:xfrm>
            <a:off x="177757" y="1477366"/>
            <a:ext cx="6067394" cy="225564"/>
          </a:xfrm>
          <a:prstGeom prst="roundRect">
            <a:avLst>
              <a:gd name="adj" fmla="val 50000"/>
            </a:avLst>
          </a:prstGeom>
          <a:solidFill>
            <a:schemeClr val="accent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nchor="ctr">
            <a:no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altLang="sl-SI" b="1" dirty="0">
                <a:ln w="0"/>
                <a:solidFill>
                  <a:schemeClr val="bg1"/>
                </a:solidFill>
                <a:effectLst>
                  <a:outerShdw blurRad="38100" dist="19050" dir="2700000" algn="tl" rotWithShape="0">
                    <a:schemeClr val="dk1">
                      <a:alpha val="40000"/>
                    </a:schemeClr>
                  </a:outerShdw>
                </a:effectLst>
                <a:latin typeface="Arial Narrow" panose="020B0606020202030204" pitchFamily="34" charset="0"/>
                <a:cs typeface="72 Black" panose="020B0A04030603020204" pitchFamily="34" charset="0"/>
              </a:rPr>
              <a:t>Introduction &amp; Aim</a:t>
            </a:r>
          </a:p>
        </p:txBody>
      </p:sp>
      <p:sp>
        <p:nvSpPr>
          <p:cNvPr id="36" name="AutoShape 10">
            <a:extLst>
              <a:ext uri="{FF2B5EF4-FFF2-40B4-BE49-F238E27FC236}">
                <a16:creationId xmlns:a16="http://schemas.microsoft.com/office/drawing/2014/main" id="{1A538ADE-15A9-D3E1-C424-5B1432206299}"/>
              </a:ext>
            </a:extLst>
          </p:cNvPr>
          <p:cNvSpPr>
            <a:spLocks noChangeArrowheads="1"/>
          </p:cNvSpPr>
          <p:nvPr/>
        </p:nvSpPr>
        <p:spPr bwMode="auto">
          <a:xfrm>
            <a:off x="173028" y="2772511"/>
            <a:ext cx="6067394" cy="225564"/>
          </a:xfrm>
          <a:prstGeom prst="roundRect">
            <a:avLst>
              <a:gd name="adj" fmla="val 50000"/>
            </a:avLst>
          </a:prstGeom>
          <a:solidFill>
            <a:schemeClr val="accent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nchor="ctr">
            <a:no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altLang="sl-SI" b="1" dirty="0">
                <a:ln w="0"/>
                <a:solidFill>
                  <a:schemeClr val="bg1"/>
                </a:solidFill>
                <a:effectLst>
                  <a:outerShdw blurRad="38100" dist="19050" dir="2700000" algn="tl" rotWithShape="0">
                    <a:schemeClr val="dk1">
                      <a:alpha val="40000"/>
                    </a:schemeClr>
                  </a:outerShdw>
                </a:effectLst>
                <a:latin typeface="Arial Narrow" panose="020B0606020202030204" pitchFamily="34" charset="0"/>
                <a:cs typeface="72 Black" panose="020B0A04030603020204" pitchFamily="34" charset="0"/>
              </a:rPr>
              <a:t>Method development</a:t>
            </a:r>
          </a:p>
        </p:txBody>
      </p:sp>
      <p:sp>
        <p:nvSpPr>
          <p:cNvPr id="38" name="TextBox 37">
            <a:extLst>
              <a:ext uri="{FF2B5EF4-FFF2-40B4-BE49-F238E27FC236}">
                <a16:creationId xmlns:a16="http://schemas.microsoft.com/office/drawing/2014/main" id="{B737336F-4EF5-6294-181C-51D36041D178}"/>
              </a:ext>
            </a:extLst>
          </p:cNvPr>
          <p:cNvSpPr txBox="1"/>
          <p:nvPr/>
        </p:nvSpPr>
        <p:spPr>
          <a:xfrm>
            <a:off x="120962" y="2976843"/>
            <a:ext cx="6067394" cy="769441"/>
          </a:xfrm>
          <a:prstGeom prst="rect">
            <a:avLst/>
          </a:prstGeom>
          <a:noFill/>
        </p:spPr>
        <p:txBody>
          <a:bodyPr wrap="square">
            <a:spAutoFit/>
          </a:bodyPr>
          <a:lstStyle/>
          <a:p>
            <a:pPr algn="just"/>
            <a:r>
              <a:rPr lang="en-US" sz="1100" dirty="0">
                <a:latin typeface="Arial Narrow" panose="020B0606020202030204" pitchFamily="34" charset="0"/>
              </a:rPr>
              <a:t>Several HPLC and UHPLC columns were evaluated. While UHPLC provided faster analysis, HPLC showed better robustness for the oral suspension matrix. Mobile phase composition, flow rate, injection volume and detection wavelengths were optimized to achieve adequate separation and reliable quantification of sodium benzoate, cefixime and impurity D. The selected conditions provided good resolution and reproducible performance. (Table 1)</a:t>
            </a:r>
          </a:p>
        </p:txBody>
      </p:sp>
      <p:sp>
        <p:nvSpPr>
          <p:cNvPr id="41" name="Rectangle: Rounded Corners 40">
            <a:extLst>
              <a:ext uri="{FF2B5EF4-FFF2-40B4-BE49-F238E27FC236}">
                <a16:creationId xmlns:a16="http://schemas.microsoft.com/office/drawing/2014/main" id="{394D5F1A-E27F-8AEE-38E0-ECE1967BE58E}"/>
              </a:ext>
            </a:extLst>
          </p:cNvPr>
          <p:cNvSpPr/>
          <p:nvPr/>
        </p:nvSpPr>
        <p:spPr>
          <a:xfrm>
            <a:off x="11319374" y="851203"/>
            <a:ext cx="565850" cy="369277"/>
          </a:xfrm>
          <a:prstGeom prst="roundRect">
            <a:avLst/>
          </a:prstGeom>
          <a:solidFill>
            <a:schemeClr val="accent5">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000</a:t>
            </a:r>
          </a:p>
        </p:txBody>
      </p:sp>
      <p:pic>
        <p:nvPicPr>
          <p:cNvPr id="12" name="Picture 11">
            <a:extLst>
              <a:ext uri="{FF2B5EF4-FFF2-40B4-BE49-F238E27FC236}">
                <a16:creationId xmlns:a16="http://schemas.microsoft.com/office/drawing/2014/main" id="{373D3835-348F-F377-0C6F-BEFED057EA6B}"/>
              </a:ext>
            </a:extLst>
          </p:cNvPr>
          <p:cNvPicPr>
            <a:picLocks noChangeAspect="1"/>
          </p:cNvPicPr>
          <p:nvPr/>
        </p:nvPicPr>
        <p:blipFill>
          <a:blip r:embed="rId5"/>
          <a:stretch>
            <a:fillRect/>
          </a:stretch>
        </p:blipFill>
        <p:spPr>
          <a:xfrm>
            <a:off x="2375610" y="4135093"/>
            <a:ext cx="4081905" cy="1752841"/>
          </a:xfrm>
          <a:prstGeom prst="rect">
            <a:avLst/>
          </a:prstGeom>
        </p:spPr>
      </p:pic>
      <p:sp>
        <p:nvSpPr>
          <p:cNvPr id="15" name="Rectangle 14">
            <a:extLst>
              <a:ext uri="{FF2B5EF4-FFF2-40B4-BE49-F238E27FC236}">
                <a16:creationId xmlns:a16="http://schemas.microsoft.com/office/drawing/2014/main" id="{267879D8-DAEB-6D10-4691-F70F2A843D11}"/>
              </a:ext>
            </a:extLst>
          </p:cNvPr>
          <p:cNvSpPr/>
          <p:nvPr/>
        </p:nvSpPr>
        <p:spPr>
          <a:xfrm>
            <a:off x="173028" y="4375064"/>
            <a:ext cx="120049" cy="6578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id="{5EBB67C5-9F43-3D93-C1CE-EECF278566E8}"/>
              </a:ext>
            </a:extLst>
          </p:cNvPr>
          <p:cNvSpPr txBox="1"/>
          <p:nvPr/>
        </p:nvSpPr>
        <p:spPr>
          <a:xfrm>
            <a:off x="2302138" y="3756022"/>
            <a:ext cx="4045768" cy="369332"/>
          </a:xfrm>
          <a:prstGeom prst="rect">
            <a:avLst/>
          </a:prstGeom>
          <a:noFill/>
        </p:spPr>
        <p:txBody>
          <a:bodyPr wrap="square">
            <a:spAutoFit/>
          </a:bodyPr>
          <a:lstStyle/>
          <a:p>
            <a:pPr algn="ctr">
              <a:spcAft>
                <a:spcPts val="1000"/>
              </a:spcAft>
              <a:buNone/>
            </a:pPr>
            <a:r>
              <a:rPr lang="en-US" sz="900" i="0" kern="100" dirty="0">
                <a:effectLst/>
                <a:latin typeface="Arial Narrow" panose="020B0606020202030204" pitchFamily="34" charset="0"/>
                <a:ea typeface="Aptos" panose="020B0004020202020204" pitchFamily="34" charset="0"/>
                <a:cs typeface="Times New Roman" panose="02020603050405020304" pitchFamily="18" charset="0"/>
              </a:rPr>
              <a:t>Table 1 Chromatographic parameters results (</a:t>
            </a:r>
            <a:r>
              <a:rPr lang="en-US" sz="900" i="0" kern="100" dirty="0" err="1">
                <a:effectLst/>
                <a:latin typeface="Arial Narrow" panose="020B0606020202030204" pitchFamily="34" charset="0"/>
                <a:ea typeface="Aptos" panose="020B0004020202020204" pitchFamily="34" charset="0"/>
                <a:cs typeface="Times New Roman" panose="02020603050405020304" pitchFamily="18" charset="0"/>
              </a:rPr>
              <a:t>V</a:t>
            </a:r>
            <a:r>
              <a:rPr lang="en-US" sz="900" i="0" kern="100" baseline="-25000" dirty="0" err="1">
                <a:effectLst/>
                <a:latin typeface="Arial Narrow" panose="020B0606020202030204" pitchFamily="34" charset="0"/>
                <a:ea typeface="Aptos" panose="020B0004020202020204" pitchFamily="34" charset="0"/>
                <a:cs typeface="Times New Roman" panose="02020603050405020304" pitchFamily="18" charset="0"/>
              </a:rPr>
              <a:t>inj</a:t>
            </a:r>
            <a:r>
              <a:rPr lang="en-US" sz="900" i="0" kern="100" dirty="0">
                <a:effectLst/>
                <a:latin typeface="Arial Narrow" panose="020B0606020202030204" pitchFamily="34" charset="0"/>
                <a:ea typeface="Aptos" panose="020B0004020202020204" pitchFamily="34" charset="0"/>
                <a:cs typeface="Times New Roman" panose="02020603050405020304" pitchFamily="18" charset="0"/>
              </a:rPr>
              <a:t> – injection volume, N – number of theoretical plates, As – asymmetry factor, R – resolution, t</a:t>
            </a:r>
            <a:r>
              <a:rPr lang="en-US" sz="900" i="0" kern="100" baseline="-25000" dirty="0">
                <a:effectLst/>
                <a:latin typeface="Arial Narrow" panose="020B0606020202030204" pitchFamily="34" charset="0"/>
                <a:ea typeface="Aptos" panose="020B0004020202020204" pitchFamily="34" charset="0"/>
                <a:cs typeface="Times New Roman" panose="02020603050405020304" pitchFamily="18" charset="0"/>
              </a:rPr>
              <a:t>r</a:t>
            </a:r>
            <a:r>
              <a:rPr lang="en-US" sz="900" i="0" kern="100" dirty="0">
                <a:effectLst/>
                <a:latin typeface="Arial Narrow" panose="020B0606020202030204" pitchFamily="34" charset="0"/>
                <a:ea typeface="Aptos" panose="020B0004020202020204" pitchFamily="34" charset="0"/>
                <a:cs typeface="Times New Roman" panose="02020603050405020304" pitchFamily="18" charset="0"/>
              </a:rPr>
              <a:t> – retention time)</a:t>
            </a:r>
            <a:endParaRPr lang="en-US" sz="900" i="1" kern="100" dirty="0">
              <a:effectLst/>
              <a:latin typeface="Arial Narrow" panose="020B0606020202030204" pitchFamily="34" charset="0"/>
              <a:ea typeface="Aptos" panose="020B0004020202020204" pitchFamily="34" charset="0"/>
              <a:cs typeface="Times New Roman" panose="02020603050405020304" pitchFamily="18" charset="0"/>
            </a:endParaRPr>
          </a:p>
        </p:txBody>
      </p:sp>
      <p:sp>
        <p:nvSpPr>
          <p:cNvPr id="19" name="AutoShape 10">
            <a:extLst>
              <a:ext uri="{FF2B5EF4-FFF2-40B4-BE49-F238E27FC236}">
                <a16:creationId xmlns:a16="http://schemas.microsoft.com/office/drawing/2014/main" id="{8EFDBF91-E65F-B568-E2F9-0FD783B3F63E}"/>
              </a:ext>
            </a:extLst>
          </p:cNvPr>
          <p:cNvSpPr>
            <a:spLocks noChangeArrowheads="1"/>
          </p:cNvSpPr>
          <p:nvPr/>
        </p:nvSpPr>
        <p:spPr bwMode="auto">
          <a:xfrm>
            <a:off x="173028" y="3784222"/>
            <a:ext cx="2114685" cy="225222"/>
          </a:xfrm>
          <a:prstGeom prst="roundRect">
            <a:avLst>
              <a:gd name="adj" fmla="val 50000"/>
            </a:avLst>
          </a:prstGeom>
          <a:solidFill>
            <a:schemeClr val="accent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nchor="ctr">
            <a:no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altLang="sl-SI" b="1" dirty="0">
                <a:ln w="0"/>
                <a:solidFill>
                  <a:schemeClr val="bg1"/>
                </a:solidFill>
                <a:effectLst>
                  <a:outerShdw blurRad="38100" dist="19050" dir="2700000" algn="tl" rotWithShape="0">
                    <a:schemeClr val="dk1">
                      <a:alpha val="40000"/>
                    </a:schemeClr>
                  </a:outerShdw>
                </a:effectLst>
                <a:latin typeface="Arial Narrow" panose="020B0606020202030204" pitchFamily="34" charset="0"/>
                <a:cs typeface="72 Black" panose="020B0A04030603020204" pitchFamily="34" charset="0"/>
              </a:rPr>
              <a:t>Materials &amp; methods</a:t>
            </a:r>
          </a:p>
        </p:txBody>
      </p:sp>
      <p:graphicFrame>
        <p:nvGraphicFramePr>
          <p:cNvPr id="22" name="Table 21">
            <a:extLst>
              <a:ext uri="{FF2B5EF4-FFF2-40B4-BE49-F238E27FC236}">
                <a16:creationId xmlns:a16="http://schemas.microsoft.com/office/drawing/2014/main" id="{6633CE6B-E8C0-3F34-31CA-FA58B3D5B163}"/>
              </a:ext>
            </a:extLst>
          </p:cNvPr>
          <p:cNvGraphicFramePr>
            <a:graphicFrameLocks noGrp="1"/>
          </p:cNvGraphicFramePr>
          <p:nvPr>
            <p:extLst>
              <p:ext uri="{D42A27DB-BD31-4B8C-83A1-F6EECF244321}">
                <p14:modId xmlns:p14="http://schemas.microsoft.com/office/powerpoint/2010/main" val="902044801"/>
              </p:ext>
            </p:extLst>
          </p:nvPr>
        </p:nvGraphicFramePr>
        <p:xfrm>
          <a:off x="55044" y="4061554"/>
          <a:ext cx="2175059" cy="1776226"/>
        </p:xfrm>
        <a:graphic>
          <a:graphicData uri="http://schemas.openxmlformats.org/drawingml/2006/table">
            <a:tbl>
              <a:tblPr firstRow="1" firstCol="1" bandRow="1">
                <a:tableStyleId>{2D5ABB26-0587-4C30-8999-92F81FD0307C}</a:tableStyleId>
              </a:tblPr>
              <a:tblGrid>
                <a:gridCol w="593338">
                  <a:extLst>
                    <a:ext uri="{9D8B030D-6E8A-4147-A177-3AD203B41FA5}">
                      <a16:colId xmlns:a16="http://schemas.microsoft.com/office/drawing/2014/main" val="560356064"/>
                    </a:ext>
                  </a:extLst>
                </a:gridCol>
                <a:gridCol w="1581721">
                  <a:extLst>
                    <a:ext uri="{9D8B030D-6E8A-4147-A177-3AD203B41FA5}">
                      <a16:colId xmlns:a16="http://schemas.microsoft.com/office/drawing/2014/main" val="530784165"/>
                    </a:ext>
                  </a:extLst>
                </a:gridCol>
              </a:tblGrid>
              <a:tr h="0">
                <a:tc>
                  <a:txBody>
                    <a:bodyPr/>
                    <a:lstStyle/>
                    <a:p>
                      <a:pPr>
                        <a:lnSpc>
                          <a:spcPct val="115000"/>
                        </a:lnSpc>
                        <a:spcAft>
                          <a:spcPts val="800"/>
                        </a:spcAft>
                        <a:buNone/>
                      </a:pPr>
                      <a:r>
                        <a:rPr lang="en-US" sz="900" kern="100">
                          <a:effectLst/>
                          <a:latin typeface="Arial Narrow" panose="020B0606020202030204" pitchFamily="34" charset="0"/>
                        </a:rPr>
                        <a:t>System</a:t>
                      </a:r>
                      <a:endParaRPr lang="en-US" sz="900" kern="100">
                        <a:effectLst/>
                        <a:latin typeface="Arial Narrow" panose="020B0606020202030204" pitchFamily="34" charset="0"/>
                        <a:ea typeface="Aptos" panose="020B0004020202020204" pitchFamily="34" charset="0"/>
                        <a:cs typeface="Times New Roman" panose="02020603050405020304" pitchFamily="18" charset="0"/>
                      </a:endParaRPr>
                    </a:p>
                  </a:txBody>
                  <a:tcPr marL="9525" marR="9525" marT="9525" marB="9525" anchor="ctr"/>
                </a:tc>
                <a:tc>
                  <a:txBody>
                    <a:bodyPr/>
                    <a:lstStyle/>
                    <a:p>
                      <a:pPr>
                        <a:lnSpc>
                          <a:spcPct val="115000"/>
                        </a:lnSpc>
                        <a:spcAft>
                          <a:spcPts val="800"/>
                        </a:spcAft>
                        <a:buNone/>
                      </a:pPr>
                      <a:r>
                        <a:rPr lang="en-US" sz="900" kern="100">
                          <a:effectLst/>
                          <a:latin typeface="Arial Narrow" panose="020B0606020202030204" pitchFamily="34" charset="0"/>
                        </a:rPr>
                        <a:t>Nexera i Series</a:t>
                      </a:r>
                      <a:endParaRPr lang="en-US" sz="900" kern="100">
                        <a:effectLst/>
                        <a:latin typeface="Arial Narrow" panose="020B0606020202030204" pitchFamily="34" charset="0"/>
                        <a:ea typeface="Aptos" panose="020B000402020202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4012695957"/>
                  </a:ext>
                </a:extLst>
              </a:tr>
              <a:tr h="0">
                <a:tc>
                  <a:txBody>
                    <a:bodyPr/>
                    <a:lstStyle/>
                    <a:p>
                      <a:pPr>
                        <a:lnSpc>
                          <a:spcPct val="115000"/>
                        </a:lnSpc>
                        <a:spcAft>
                          <a:spcPts val="800"/>
                        </a:spcAft>
                        <a:buNone/>
                      </a:pPr>
                      <a:r>
                        <a:rPr lang="en-US" sz="900" kern="100">
                          <a:effectLst/>
                          <a:latin typeface="Arial Narrow" panose="020B0606020202030204" pitchFamily="34" charset="0"/>
                        </a:rPr>
                        <a:t>Column</a:t>
                      </a:r>
                      <a:endParaRPr lang="en-US" sz="900" kern="100">
                        <a:effectLst/>
                        <a:latin typeface="Arial Narrow" panose="020B0606020202030204" pitchFamily="34" charset="0"/>
                        <a:ea typeface="Aptos" panose="020B0004020202020204" pitchFamily="34" charset="0"/>
                        <a:cs typeface="Times New Roman" panose="02020603050405020304" pitchFamily="18" charset="0"/>
                      </a:endParaRPr>
                    </a:p>
                  </a:txBody>
                  <a:tcPr marL="9525" marR="9525" marT="9525" marB="9525" anchor="ctr"/>
                </a:tc>
                <a:tc>
                  <a:txBody>
                    <a:bodyPr/>
                    <a:lstStyle/>
                    <a:p>
                      <a:pPr>
                        <a:lnSpc>
                          <a:spcPct val="115000"/>
                        </a:lnSpc>
                        <a:spcAft>
                          <a:spcPts val="800"/>
                        </a:spcAft>
                        <a:buNone/>
                      </a:pPr>
                      <a:r>
                        <a:rPr lang="en-US" sz="900" kern="100" dirty="0">
                          <a:effectLst/>
                          <a:latin typeface="Arial Narrow" panose="020B0606020202030204" pitchFamily="34" charset="0"/>
                        </a:rPr>
                        <a:t>Waters </a:t>
                      </a:r>
                      <a:r>
                        <a:rPr lang="en-US" sz="900" kern="100" dirty="0" err="1">
                          <a:effectLst/>
                          <a:latin typeface="Arial Narrow" panose="020B0606020202030204" pitchFamily="34" charset="0"/>
                        </a:rPr>
                        <a:t>XBridge</a:t>
                      </a:r>
                      <a:r>
                        <a:rPr lang="en-US" sz="900" kern="100" dirty="0">
                          <a:effectLst/>
                          <a:latin typeface="Arial Narrow" panose="020B0606020202030204" pitchFamily="34" charset="0"/>
                        </a:rPr>
                        <a:t> C18, 4.6 × 100 mm, 3.5 µm</a:t>
                      </a:r>
                      <a:endParaRPr lang="en-US" sz="900" kern="100" dirty="0">
                        <a:effectLst/>
                        <a:latin typeface="Arial Narrow" panose="020B0606020202030204" pitchFamily="34" charset="0"/>
                        <a:ea typeface="Aptos" panose="020B000402020202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2478350207"/>
                  </a:ext>
                </a:extLst>
              </a:tr>
              <a:tr h="0">
                <a:tc>
                  <a:txBody>
                    <a:bodyPr/>
                    <a:lstStyle/>
                    <a:p>
                      <a:pPr>
                        <a:lnSpc>
                          <a:spcPct val="115000"/>
                        </a:lnSpc>
                        <a:spcAft>
                          <a:spcPts val="800"/>
                        </a:spcAft>
                        <a:buNone/>
                      </a:pPr>
                      <a:r>
                        <a:rPr lang="en-US" sz="900" kern="100">
                          <a:effectLst/>
                          <a:latin typeface="Arial Narrow" panose="020B0606020202030204" pitchFamily="34" charset="0"/>
                        </a:rPr>
                        <a:t>Mobile phase</a:t>
                      </a:r>
                      <a:endParaRPr lang="en-US" sz="900" kern="100">
                        <a:effectLst/>
                        <a:latin typeface="Arial Narrow" panose="020B0606020202030204" pitchFamily="34" charset="0"/>
                        <a:ea typeface="Aptos" panose="020B0004020202020204" pitchFamily="34" charset="0"/>
                        <a:cs typeface="Times New Roman" panose="02020603050405020304" pitchFamily="18" charset="0"/>
                      </a:endParaRPr>
                    </a:p>
                  </a:txBody>
                  <a:tcPr marL="9525" marR="9525" marT="9525" marB="9525" anchor="ctr"/>
                </a:tc>
                <a:tc>
                  <a:txBody>
                    <a:bodyPr/>
                    <a:lstStyle/>
                    <a:p>
                      <a:pPr>
                        <a:lnSpc>
                          <a:spcPct val="115000"/>
                        </a:lnSpc>
                        <a:spcAft>
                          <a:spcPts val="800"/>
                        </a:spcAft>
                        <a:buNone/>
                      </a:pPr>
                      <a:r>
                        <a:rPr lang="en-US" sz="900" kern="100" dirty="0">
                          <a:effectLst/>
                          <a:latin typeface="Arial Narrow" panose="020B0606020202030204" pitchFamily="34" charset="0"/>
                        </a:rPr>
                        <a:t>77% TBAH buffer (31.6 mM, pH 6.5) / 23% ACN</a:t>
                      </a:r>
                      <a:endParaRPr lang="en-US" sz="900" kern="100" dirty="0">
                        <a:effectLst/>
                        <a:latin typeface="Arial Narrow" panose="020B0606020202030204" pitchFamily="34" charset="0"/>
                        <a:ea typeface="Aptos" panose="020B000402020202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3268108754"/>
                  </a:ext>
                </a:extLst>
              </a:tr>
              <a:tr h="0">
                <a:tc>
                  <a:txBody>
                    <a:bodyPr/>
                    <a:lstStyle/>
                    <a:p>
                      <a:pPr>
                        <a:lnSpc>
                          <a:spcPct val="115000"/>
                        </a:lnSpc>
                        <a:spcAft>
                          <a:spcPts val="800"/>
                        </a:spcAft>
                        <a:buNone/>
                      </a:pPr>
                      <a:r>
                        <a:rPr lang="en-US" sz="900" kern="100">
                          <a:effectLst/>
                          <a:latin typeface="Arial Narrow" panose="020B0606020202030204" pitchFamily="34" charset="0"/>
                        </a:rPr>
                        <a:t>Flow rate</a:t>
                      </a:r>
                      <a:endParaRPr lang="en-US" sz="900" kern="100">
                        <a:effectLst/>
                        <a:latin typeface="Arial Narrow" panose="020B0606020202030204" pitchFamily="34" charset="0"/>
                        <a:ea typeface="Aptos" panose="020B0004020202020204" pitchFamily="34" charset="0"/>
                        <a:cs typeface="Times New Roman" panose="02020603050405020304" pitchFamily="18" charset="0"/>
                      </a:endParaRPr>
                    </a:p>
                  </a:txBody>
                  <a:tcPr marL="9525" marR="9525" marT="9525" marB="9525" anchor="ctr"/>
                </a:tc>
                <a:tc>
                  <a:txBody>
                    <a:bodyPr/>
                    <a:lstStyle/>
                    <a:p>
                      <a:pPr>
                        <a:lnSpc>
                          <a:spcPct val="115000"/>
                        </a:lnSpc>
                        <a:spcAft>
                          <a:spcPts val="800"/>
                        </a:spcAft>
                        <a:buNone/>
                      </a:pPr>
                      <a:r>
                        <a:rPr lang="en-US" sz="900" kern="100" dirty="0">
                          <a:effectLst/>
                          <a:latin typeface="Arial Narrow" panose="020B0606020202030204" pitchFamily="34" charset="0"/>
                        </a:rPr>
                        <a:t>1.5 mL/min</a:t>
                      </a:r>
                      <a:endParaRPr lang="en-US" sz="900" kern="100" dirty="0">
                        <a:effectLst/>
                        <a:latin typeface="Arial Narrow" panose="020B0606020202030204" pitchFamily="34" charset="0"/>
                        <a:ea typeface="Aptos" panose="020B000402020202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1114022607"/>
                  </a:ext>
                </a:extLst>
              </a:tr>
              <a:tr h="0">
                <a:tc>
                  <a:txBody>
                    <a:bodyPr/>
                    <a:lstStyle/>
                    <a:p>
                      <a:pPr>
                        <a:lnSpc>
                          <a:spcPct val="115000"/>
                        </a:lnSpc>
                        <a:spcAft>
                          <a:spcPts val="800"/>
                        </a:spcAft>
                        <a:buNone/>
                      </a:pPr>
                      <a:r>
                        <a:rPr lang="en-US" sz="900" kern="100" dirty="0">
                          <a:effectLst/>
                          <a:latin typeface="Arial Narrow" panose="020B0606020202030204" pitchFamily="34" charset="0"/>
                        </a:rPr>
                        <a:t>Detection</a:t>
                      </a:r>
                      <a:endParaRPr lang="en-US" sz="900" kern="100" dirty="0">
                        <a:effectLst/>
                        <a:latin typeface="Arial Narrow" panose="020B0606020202030204" pitchFamily="34" charset="0"/>
                        <a:ea typeface="Aptos" panose="020B0004020202020204" pitchFamily="34" charset="0"/>
                        <a:cs typeface="Times New Roman" panose="02020603050405020304" pitchFamily="18" charset="0"/>
                      </a:endParaRPr>
                    </a:p>
                  </a:txBody>
                  <a:tcPr marL="9525" marR="9525" marT="9525" marB="9525" anchor="ctr"/>
                </a:tc>
                <a:tc>
                  <a:txBody>
                    <a:bodyPr/>
                    <a:lstStyle/>
                    <a:p>
                      <a:pPr>
                        <a:lnSpc>
                          <a:spcPct val="115000"/>
                        </a:lnSpc>
                        <a:spcAft>
                          <a:spcPts val="800"/>
                        </a:spcAft>
                        <a:buNone/>
                      </a:pPr>
                      <a:r>
                        <a:rPr lang="en-US" sz="900" kern="100" dirty="0">
                          <a:effectLst/>
                          <a:latin typeface="Arial Narrow" panose="020B0606020202030204" pitchFamily="34" charset="0"/>
                        </a:rPr>
                        <a:t>223 nm (Sodium benzoate) / 254 nm (Cefixime)</a:t>
                      </a:r>
                      <a:endParaRPr lang="en-US" sz="900" kern="100" dirty="0">
                        <a:effectLst/>
                        <a:latin typeface="Arial Narrow" panose="020B0606020202030204" pitchFamily="34" charset="0"/>
                        <a:ea typeface="Aptos" panose="020B000402020202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2378172697"/>
                  </a:ext>
                </a:extLst>
              </a:tr>
              <a:tr h="0">
                <a:tc>
                  <a:txBody>
                    <a:bodyPr/>
                    <a:lstStyle/>
                    <a:p>
                      <a:pPr>
                        <a:lnSpc>
                          <a:spcPct val="115000"/>
                        </a:lnSpc>
                        <a:spcAft>
                          <a:spcPts val="800"/>
                        </a:spcAft>
                        <a:buNone/>
                      </a:pPr>
                      <a:r>
                        <a:rPr lang="en-US" sz="900" kern="100">
                          <a:effectLst/>
                          <a:latin typeface="Arial Narrow" panose="020B0606020202030204" pitchFamily="34" charset="0"/>
                        </a:rPr>
                        <a:t>Temperature</a:t>
                      </a:r>
                      <a:endParaRPr lang="en-US" sz="900" kern="100">
                        <a:effectLst/>
                        <a:latin typeface="Arial Narrow" panose="020B0606020202030204" pitchFamily="34" charset="0"/>
                        <a:ea typeface="Aptos" panose="020B0004020202020204" pitchFamily="34" charset="0"/>
                        <a:cs typeface="Times New Roman" panose="02020603050405020304" pitchFamily="18" charset="0"/>
                      </a:endParaRPr>
                    </a:p>
                  </a:txBody>
                  <a:tcPr marL="9525" marR="9525" marT="9525" marB="9525" anchor="ctr"/>
                </a:tc>
                <a:tc>
                  <a:txBody>
                    <a:bodyPr/>
                    <a:lstStyle/>
                    <a:p>
                      <a:pPr>
                        <a:lnSpc>
                          <a:spcPct val="115000"/>
                        </a:lnSpc>
                        <a:spcAft>
                          <a:spcPts val="800"/>
                        </a:spcAft>
                        <a:buNone/>
                      </a:pPr>
                      <a:r>
                        <a:rPr lang="en-US" sz="900" kern="100">
                          <a:effectLst/>
                          <a:latin typeface="Arial Narrow" panose="020B0606020202030204" pitchFamily="34" charset="0"/>
                        </a:rPr>
                        <a:t>40 °C</a:t>
                      </a:r>
                      <a:endParaRPr lang="en-US" sz="900" kern="100">
                        <a:effectLst/>
                        <a:latin typeface="Arial Narrow" panose="020B0606020202030204" pitchFamily="34" charset="0"/>
                        <a:ea typeface="Aptos" panose="020B000402020202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223124398"/>
                  </a:ext>
                </a:extLst>
              </a:tr>
              <a:tr h="0">
                <a:tc>
                  <a:txBody>
                    <a:bodyPr/>
                    <a:lstStyle/>
                    <a:p>
                      <a:pPr>
                        <a:lnSpc>
                          <a:spcPct val="115000"/>
                        </a:lnSpc>
                        <a:spcAft>
                          <a:spcPts val="800"/>
                        </a:spcAft>
                        <a:buNone/>
                      </a:pPr>
                      <a:r>
                        <a:rPr lang="en-US" sz="900" kern="100">
                          <a:effectLst/>
                          <a:latin typeface="Arial Narrow" panose="020B0606020202030204" pitchFamily="34" charset="0"/>
                        </a:rPr>
                        <a:t>Autosampler</a:t>
                      </a:r>
                      <a:endParaRPr lang="en-US" sz="900" kern="100">
                        <a:effectLst/>
                        <a:latin typeface="Arial Narrow" panose="020B0606020202030204" pitchFamily="34" charset="0"/>
                        <a:ea typeface="Aptos" panose="020B0004020202020204" pitchFamily="34" charset="0"/>
                        <a:cs typeface="Times New Roman" panose="02020603050405020304" pitchFamily="18" charset="0"/>
                      </a:endParaRPr>
                    </a:p>
                  </a:txBody>
                  <a:tcPr marL="9525" marR="9525" marT="9525" marB="9525" anchor="ctr"/>
                </a:tc>
                <a:tc>
                  <a:txBody>
                    <a:bodyPr/>
                    <a:lstStyle/>
                    <a:p>
                      <a:pPr>
                        <a:lnSpc>
                          <a:spcPct val="115000"/>
                        </a:lnSpc>
                        <a:spcAft>
                          <a:spcPts val="800"/>
                        </a:spcAft>
                        <a:buNone/>
                      </a:pPr>
                      <a:r>
                        <a:rPr lang="en-US" sz="900" kern="100">
                          <a:effectLst/>
                          <a:latin typeface="Arial Narrow" panose="020B0606020202030204" pitchFamily="34" charset="0"/>
                        </a:rPr>
                        <a:t>5 °C</a:t>
                      </a:r>
                      <a:endParaRPr lang="en-US" sz="900" kern="100">
                        <a:effectLst/>
                        <a:latin typeface="Arial Narrow" panose="020B0606020202030204" pitchFamily="34" charset="0"/>
                        <a:ea typeface="Aptos" panose="020B000402020202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776129056"/>
                  </a:ext>
                </a:extLst>
              </a:tr>
              <a:tr h="0">
                <a:tc>
                  <a:txBody>
                    <a:bodyPr/>
                    <a:lstStyle/>
                    <a:p>
                      <a:pPr>
                        <a:lnSpc>
                          <a:spcPct val="115000"/>
                        </a:lnSpc>
                        <a:spcAft>
                          <a:spcPts val="800"/>
                        </a:spcAft>
                        <a:buNone/>
                      </a:pPr>
                      <a:r>
                        <a:rPr lang="en-US" sz="900" kern="100">
                          <a:effectLst/>
                          <a:latin typeface="Arial Narrow" panose="020B0606020202030204" pitchFamily="34" charset="0"/>
                        </a:rPr>
                        <a:t>Injection</a:t>
                      </a:r>
                      <a:endParaRPr lang="en-US" sz="900" kern="100">
                        <a:effectLst/>
                        <a:latin typeface="Arial Narrow" panose="020B0606020202030204" pitchFamily="34" charset="0"/>
                        <a:ea typeface="Aptos" panose="020B0004020202020204" pitchFamily="34" charset="0"/>
                        <a:cs typeface="Times New Roman" panose="02020603050405020304" pitchFamily="18" charset="0"/>
                      </a:endParaRPr>
                    </a:p>
                  </a:txBody>
                  <a:tcPr marL="9525" marR="9525" marT="9525" marB="9525" anchor="ctr"/>
                </a:tc>
                <a:tc>
                  <a:txBody>
                    <a:bodyPr/>
                    <a:lstStyle/>
                    <a:p>
                      <a:pPr>
                        <a:lnSpc>
                          <a:spcPct val="115000"/>
                        </a:lnSpc>
                        <a:spcAft>
                          <a:spcPts val="800"/>
                        </a:spcAft>
                        <a:buNone/>
                      </a:pPr>
                      <a:r>
                        <a:rPr lang="en-US" sz="900" kern="100" dirty="0">
                          <a:effectLst/>
                          <a:latin typeface="Arial Narrow" panose="020B0606020202030204" pitchFamily="34" charset="0"/>
                        </a:rPr>
                        <a:t>5 µL</a:t>
                      </a:r>
                      <a:endParaRPr lang="en-US" sz="900" kern="100" dirty="0">
                        <a:effectLst/>
                        <a:latin typeface="Arial Narrow" panose="020B0606020202030204" pitchFamily="34" charset="0"/>
                        <a:ea typeface="Aptos" panose="020B000402020202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1029302266"/>
                  </a:ext>
                </a:extLst>
              </a:tr>
            </a:tbl>
          </a:graphicData>
        </a:graphic>
      </p:graphicFrame>
      <p:sp>
        <p:nvSpPr>
          <p:cNvPr id="24" name="AutoShape 10">
            <a:extLst>
              <a:ext uri="{FF2B5EF4-FFF2-40B4-BE49-F238E27FC236}">
                <a16:creationId xmlns:a16="http://schemas.microsoft.com/office/drawing/2014/main" id="{85E370E1-9267-BABD-7E88-03A376BE49FC}"/>
              </a:ext>
            </a:extLst>
          </p:cNvPr>
          <p:cNvSpPr>
            <a:spLocks noChangeArrowheads="1"/>
          </p:cNvSpPr>
          <p:nvPr/>
        </p:nvSpPr>
        <p:spPr bwMode="auto">
          <a:xfrm>
            <a:off x="2443516" y="6172908"/>
            <a:ext cx="3674575" cy="208128"/>
          </a:xfrm>
          <a:prstGeom prst="roundRect">
            <a:avLst>
              <a:gd name="adj" fmla="val 50000"/>
            </a:avLst>
          </a:prstGeom>
          <a:solidFill>
            <a:schemeClr val="accent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nchor="ctr">
            <a:no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altLang="sl-SI" b="1" dirty="0">
                <a:ln w="0"/>
                <a:solidFill>
                  <a:schemeClr val="bg1"/>
                </a:solidFill>
                <a:effectLst>
                  <a:outerShdw blurRad="38100" dist="19050" dir="2700000" algn="tl" rotWithShape="0">
                    <a:schemeClr val="dk1">
                      <a:alpha val="40000"/>
                    </a:schemeClr>
                  </a:outerShdw>
                </a:effectLst>
                <a:latin typeface="Arial Narrow" panose="020B0606020202030204" pitchFamily="34" charset="0"/>
                <a:cs typeface="72 Black" panose="020B0A04030603020204" pitchFamily="34" charset="0"/>
              </a:rPr>
              <a:t>Conclusion</a:t>
            </a:r>
          </a:p>
        </p:txBody>
      </p:sp>
      <p:sp>
        <p:nvSpPr>
          <p:cNvPr id="26" name="TextBox 25">
            <a:extLst>
              <a:ext uri="{FF2B5EF4-FFF2-40B4-BE49-F238E27FC236}">
                <a16:creationId xmlns:a16="http://schemas.microsoft.com/office/drawing/2014/main" id="{3BEF764D-9EB8-9D26-9762-761DBAE0A926}"/>
              </a:ext>
            </a:extLst>
          </p:cNvPr>
          <p:cNvSpPr txBox="1"/>
          <p:nvPr/>
        </p:nvSpPr>
        <p:spPr>
          <a:xfrm>
            <a:off x="2348087" y="6384573"/>
            <a:ext cx="5775781" cy="477054"/>
          </a:xfrm>
          <a:prstGeom prst="rect">
            <a:avLst/>
          </a:prstGeom>
          <a:noFill/>
        </p:spPr>
        <p:txBody>
          <a:bodyPr wrap="square">
            <a:spAutoFit/>
          </a:bodyPr>
          <a:lstStyle/>
          <a:p>
            <a:pPr algn="just" fontAlgn="t">
              <a:lnSpc>
                <a:spcPts val="1500"/>
              </a:lnSpc>
              <a:buNone/>
            </a:pPr>
            <a:r>
              <a:rPr lang="en-US" sz="1100" dirty="0">
                <a:latin typeface="Arial Narrow" panose="020B0606020202030204" pitchFamily="34" charset="0"/>
              </a:rPr>
              <a:t>The developed HPLC method is suitable for routine QC and regulatory applications. Simultaneous quantification of both analytes in a single run reduces analysis time, solvent consumption and laboratory costs.</a:t>
            </a:r>
          </a:p>
        </p:txBody>
      </p:sp>
      <p:sp>
        <p:nvSpPr>
          <p:cNvPr id="29" name="AutoShape 10">
            <a:extLst>
              <a:ext uri="{FF2B5EF4-FFF2-40B4-BE49-F238E27FC236}">
                <a16:creationId xmlns:a16="http://schemas.microsoft.com/office/drawing/2014/main" id="{A9B1EB7A-6755-8D46-2544-C3085FA17C4F}"/>
              </a:ext>
            </a:extLst>
          </p:cNvPr>
          <p:cNvSpPr>
            <a:spLocks noChangeArrowheads="1"/>
          </p:cNvSpPr>
          <p:nvPr/>
        </p:nvSpPr>
        <p:spPr bwMode="auto">
          <a:xfrm>
            <a:off x="6340807" y="1456649"/>
            <a:ext cx="5568182" cy="225222"/>
          </a:xfrm>
          <a:prstGeom prst="roundRect">
            <a:avLst>
              <a:gd name="adj" fmla="val 50000"/>
            </a:avLst>
          </a:prstGeom>
          <a:solidFill>
            <a:schemeClr val="accent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nchor="ctr">
            <a:no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altLang="sl-SI" b="1" dirty="0">
                <a:ln w="0"/>
                <a:solidFill>
                  <a:schemeClr val="bg1"/>
                </a:solidFill>
                <a:effectLst>
                  <a:outerShdw blurRad="38100" dist="19050" dir="2700000" algn="tl" rotWithShape="0">
                    <a:schemeClr val="dk1">
                      <a:alpha val="40000"/>
                    </a:schemeClr>
                  </a:outerShdw>
                </a:effectLst>
                <a:latin typeface="Arial Narrow" panose="020B0606020202030204" pitchFamily="34" charset="0"/>
                <a:cs typeface="72 Black" panose="020B0A04030603020204" pitchFamily="34" charset="0"/>
              </a:rPr>
              <a:t>Results &amp; discussion</a:t>
            </a:r>
          </a:p>
        </p:txBody>
      </p:sp>
      <p:pic>
        <p:nvPicPr>
          <p:cNvPr id="35" name="Picture 34">
            <a:extLst>
              <a:ext uri="{FF2B5EF4-FFF2-40B4-BE49-F238E27FC236}">
                <a16:creationId xmlns:a16="http://schemas.microsoft.com/office/drawing/2014/main" id="{69081D97-6AAC-0E8D-4A34-D10C5132449D}"/>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471061" y="1862563"/>
            <a:ext cx="3197390" cy="1675593"/>
          </a:xfrm>
          <a:prstGeom prst="rect">
            <a:avLst/>
          </a:prstGeom>
          <a:noFill/>
          <a:ln>
            <a:noFill/>
          </a:ln>
        </p:spPr>
      </p:pic>
      <p:pic>
        <p:nvPicPr>
          <p:cNvPr id="37" name="Picture 36">
            <a:extLst>
              <a:ext uri="{FF2B5EF4-FFF2-40B4-BE49-F238E27FC236}">
                <a16:creationId xmlns:a16="http://schemas.microsoft.com/office/drawing/2014/main" id="{779123A1-E96F-CCEC-1DEF-32A4D9E3CF6E}"/>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493680" y="3851881"/>
            <a:ext cx="3213101" cy="1683826"/>
          </a:xfrm>
          <a:prstGeom prst="rect">
            <a:avLst/>
          </a:prstGeom>
          <a:noFill/>
          <a:ln>
            <a:noFill/>
          </a:ln>
        </p:spPr>
      </p:pic>
      <p:sp>
        <p:nvSpPr>
          <p:cNvPr id="43" name="TextBox 42">
            <a:extLst>
              <a:ext uri="{FF2B5EF4-FFF2-40B4-BE49-F238E27FC236}">
                <a16:creationId xmlns:a16="http://schemas.microsoft.com/office/drawing/2014/main" id="{FE76051F-25D3-D383-F174-6EFFDD8AA333}"/>
              </a:ext>
            </a:extLst>
          </p:cNvPr>
          <p:cNvSpPr txBox="1"/>
          <p:nvPr/>
        </p:nvSpPr>
        <p:spPr>
          <a:xfrm>
            <a:off x="6476788" y="3485186"/>
            <a:ext cx="2882900" cy="369332"/>
          </a:xfrm>
          <a:prstGeom prst="rect">
            <a:avLst/>
          </a:prstGeom>
          <a:noFill/>
        </p:spPr>
        <p:txBody>
          <a:bodyPr wrap="square">
            <a:spAutoFit/>
          </a:bodyPr>
          <a:lstStyle/>
          <a:p>
            <a:pPr algn="ctr">
              <a:spcAft>
                <a:spcPts val="1000"/>
              </a:spcAft>
              <a:buNone/>
            </a:pPr>
            <a:r>
              <a:rPr lang="en-US" sz="900" i="0" kern="100" dirty="0">
                <a:solidFill>
                  <a:srgbClr val="0E2841"/>
                </a:solidFill>
                <a:effectLst/>
                <a:latin typeface="Arial Narrow" panose="020B0606020202030204" pitchFamily="34" charset="0"/>
                <a:ea typeface="Aptos" panose="020B0004020202020204" pitchFamily="34" charset="0"/>
                <a:cs typeface="Times New Roman" panose="02020603050405020304" pitchFamily="18" charset="0"/>
              </a:rPr>
              <a:t>Fig. 1. Chromatogram at 223 nm from diluent, placebo, resolution, standard and sample solution</a:t>
            </a:r>
            <a:endParaRPr lang="en-US" sz="900" i="1" kern="100" dirty="0">
              <a:solidFill>
                <a:srgbClr val="0E2841"/>
              </a:solidFill>
              <a:effectLst/>
              <a:latin typeface="Arial Narrow" panose="020B0606020202030204" pitchFamily="34" charset="0"/>
              <a:ea typeface="Aptos" panose="020B0004020202020204" pitchFamily="34" charset="0"/>
              <a:cs typeface="Times New Roman" panose="02020603050405020304" pitchFamily="18" charset="0"/>
            </a:endParaRPr>
          </a:p>
        </p:txBody>
      </p:sp>
      <p:sp>
        <p:nvSpPr>
          <p:cNvPr id="45" name="TextBox 44">
            <a:extLst>
              <a:ext uri="{FF2B5EF4-FFF2-40B4-BE49-F238E27FC236}">
                <a16:creationId xmlns:a16="http://schemas.microsoft.com/office/drawing/2014/main" id="{36107326-D72A-CBF6-2207-DED88EC29CD6}"/>
              </a:ext>
            </a:extLst>
          </p:cNvPr>
          <p:cNvSpPr txBox="1"/>
          <p:nvPr/>
        </p:nvSpPr>
        <p:spPr>
          <a:xfrm>
            <a:off x="6712664" y="5476537"/>
            <a:ext cx="2882900" cy="369332"/>
          </a:xfrm>
          <a:prstGeom prst="rect">
            <a:avLst/>
          </a:prstGeom>
          <a:noFill/>
        </p:spPr>
        <p:txBody>
          <a:bodyPr wrap="square">
            <a:spAutoFit/>
          </a:bodyPr>
          <a:lstStyle/>
          <a:p>
            <a:pPr algn="ctr">
              <a:spcAft>
                <a:spcPts val="1000"/>
              </a:spcAft>
              <a:buNone/>
            </a:pPr>
            <a:r>
              <a:rPr lang="en-US" sz="900" i="0" kern="100" dirty="0">
                <a:solidFill>
                  <a:srgbClr val="0E2841"/>
                </a:solidFill>
                <a:effectLst/>
                <a:latin typeface="Arial Narrow" panose="020B0606020202030204" pitchFamily="34" charset="0"/>
                <a:ea typeface="Aptos" panose="020B0004020202020204" pitchFamily="34" charset="0"/>
                <a:cs typeface="Times New Roman" panose="02020603050405020304" pitchFamily="18" charset="0"/>
              </a:rPr>
              <a:t>Fig. 2. Chromatogram at 254 nm from diluent, placebo, resolution, standard and sample solution</a:t>
            </a:r>
            <a:endParaRPr lang="en-US" sz="900" i="1" kern="100" dirty="0">
              <a:solidFill>
                <a:srgbClr val="0E2841"/>
              </a:solidFill>
              <a:effectLst/>
              <a:latin typeface="Arial Narrow" panose="020B0606020202030204" pitchFamily="34" charset="0"/>
              <a:ea typeface="Aptos" panose="020B0004020202020204" pitchFamily="34" charset="0"/>
              <a:cs typeface="Times New Roman" panose="02020603050405020304" pitchFamily="18" charset="0"/>
            </a:endParaRPr>
          </a:p>
        </p:txBody>
      </p:sp>
      <p:sp>
        <p:nvSpPr>
          <p:cNvPr id="57" name="TextBox 56">
            <a:extLst>
              <a:ext uri="{FF2B5EF4-FFF2-40B4-BE49-F238E27FC236}">
                <a16:creationId xmlns:a16="http://schemas.microsoft.com/office/drawing/2014/main" id="{D8554BA8-F2A7-7A04-11E8-A5379FFC8127}"/>
              </a:ext>
            </a:extLst>
          </p:cNvPr>
          <p:cNvSpPr txBox="1"/>
          <p:nvPr/>
        </p:nvSpPr>
        <p:spPr>
          <a:xfrm>
            <a:off x="6471062" y="5978107"/>
            <a:ext cx="5651946" cy="430887"/>
          </a:xfrm>
          <a:prstGeom prst="rect">
            <a:avLst/>
          </a:prstGeom>
          <a:noFill/>
        </p:spPr>
        <p:txBody>
          <a:bodyPr wrap="square">
            <a:spAutoFit/>
          </a:bodyPr>
          <a:lstStyle/>
          <a:p>
            <a:r>
              <a:rPr lang="en-US" sz="1100" dirty="0">
                <a:effectLst/>
                <a:latin typeface="Arial Narrow" panose="020B0606020202030204" pitchFamily="34" charset="0"/>
                <a:ea typeface="Aptos" panose="020B0004020202020204" pitchFamily="34" charset="0"/>
              </a:rPr>
              <a:t>Method robustness was demonstrated through intentional variations in acetonitrile content, buffer pH, flow rate, column lot, and column temperature. </a:t>
            </a:r>
            <a:endParaRPr lang="en-US" sz="1100" dirty="0">
              <a:latin typeface="Arial Narrow" panose="020B0606020202030204" pitchFamily="34" charset="0"/>
            </a:endParaRPr>
          </a:p>
        </p:txBody>
      </p:sp>
      <p:sp>
        <p:nvSpPr>
          <p:cNvPr id="16" name="AutoShape 10">
            <a:extLst>
              <a:ext uri="{FF2B5EF4-FFF2-40B4-BE49-F238E27FC236}">
                <a16:creationId xmlns:a16="http://schemas.microsoft.com/office/drawing/2014/main" id="{1C295FE0-73FD-B62A-1CB4-3944C2EECFAB}"/>
              </a:ext>
            </a:extLst>
          </p:cNvPr>
          <p:cNvSpPr>
            <a:spLocks noChangeArrowheads="1"/>
          </p:cNvSpPr>
          <p:nvPr/>
        </p:nvSpPr>
        <p:spPr bwMode="auto">
          <a:xfrm>
            <a:off x="6457515" y="1709077"/>
            <a:ext cx="1132005" cy="140386"/>
          </a:xfrm>
          <a:prstGeom prst="roundRect">
            <a:avLst>
              <a:gd name="adj" fmla="val 50000"/>
            </a:avLst>
          </a:prstGeom>
          <a:solidFill>
            <a:schemeClr val="tx2">
              <a:lumMod val="25000"/>
              <a:lumOff val="75000"/>
            </a:schemeClr>
          </a:solidFill>
          <a:ln>
            <a:noFill/>
          </a:ln>
          <a:effectLst>
            <a:outerShdw blurRad="44450" dist="27940" dir="5400000" algn="ctr">
              <a:srgbClr val="000000">
                <a:alpha val="32000"/>
              </a:srgbClr>
            </a:outerShdw>
            <a:softEdge rad="254000"/>
          </a:effectLst>
          <a:scene3d>
            <a:camera prst="orthographicFront">
              <a:rot lat="0" lon="0" rev="0"/>
            </a:camera>
            <a:lightRig rig="balanced" dir="t">
              <a:rot lat="0" lon="0" rev="8700000"/>
            </a:lightRig>
          </a:scene3d>
          <a:sp3d>
            <a:bevelT w="190500" h="38100"/>
          </a:sp3d>
        </p:spPr>
        <p:txBody>
          <a:bodyPr wrap="square" anchor="ctr">
            <a:no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sz="1100" dirty="0">
                <a:solidFill>
                  <a:srgbClr val="002060"/>
                </a:solidFill>
                <a:latin typeface="Arial Narrow" panose="020B0606020202030204" pitchFamily="34" charset="0"/>
                <a:ea typeface="Aptos" panose="020B0004020202020204" pitchFamily="34" charset="0"/>
              </a:rPr>
              <a:t>Specificity</a:t>
            </a:r>
            <a:endParaRPr lang="en-US" altLang="sl-SI" sz="1100" dirty="0">
              <a:ln w="0"/>
              <a:solidFill>
                <a:srgbClr val="002060"/>
              </a:solidFill>
              <a:effectLst>
                <a:outerShdw blurRad="38100" dist="19050" dir="2700000" algn="tl" rotWithShape="0">
                  <a:schemeClr val="dk1">
                    <a:alpha val="40000"/>
                  </a:schemeClr>
                </a:outerShdw>
              </a:effectLst>
              <a:latin typeface="72 Black" panose="020B0A04030603020204" pitchFamily="34" charset="0"/>
              <a:cs typeface="72 Black" panose="020B0A04030603020204" pitchFamily="34" charset="0"/>
            </a:endParaRPr>
          </a:p>
        </p:txBody>
      </p:sp>
      <p:sp>
        <p:nvSpPr>
          <p:cNvPr id="20" name="AutoShape 10">
            <a:extLst>
              <a:ext uri="{FF2B5EF4-FFF2-40B4-BE49-F238E27FC236}">
                <a16:creationId xmlns:a16="http://schemas.microsoft.com/office/drawing/2014/main" id="{A2D515B8-4068-6747-8B89-07803F05D8D0}"/>
              </a:ext>
            </a:extLst>
          </p:cNvPr>
          <p:cNvSpPr>
            <a:spLocks noChangeArrowheads="1"/>
          </p:cNvSpPr>
          <p:nvPr/>
        </p:nvSpPr>
        <p:spPr bwMode="auto">
          <a:xfrm>
            <a:off x="9739199" y="1753092"/>
            <a:ext cx="1132005" cy="140386"/>
          </a:xfrm>
          <a:prstGeom prst="roundRect">
            <a:avLst>
              <a:gd name="adj" fmla="val 50000"/>
            </a:avLst>
          </a:prstGeom>
          <a:solidFill>
            <a:schemeClr val="tx2">
              <a:lumMod val="25000"/>
              <a:lumOff val="75000"/>
            </a:schemeClr>
          </a:solidFill>
          <a:ln>
            <a:noFill/>
          </a:ln>
          <a:effectLst>
            <a:outerShdw blurRad="44450" dist="27940" dir="5400000" algn="ctr">
              <a:srgbClr val="000000">
                <a:alpha val="32000"/>
              </a:srgbClr>
            </a:outerShdw>
            <a:softEdge rad="254000"/>
          </a:effectLst>
          <a:scene3d>
            <a:camera prst="orthographicFront">
              <a:rot lat="0" lon="0" rev="0"/>
            </a:camera>
            <a:lightRig rig="balanced" dir="t">
              <a:rot lat="0" lon="0" rev="8700000"/>
            </a:lightRig>
          </a:scene3d>
          <a:sp3d>
            <a:bevelT w="190500" h="38100"/>
          </a:sp3d>
        </p:spPr>
        <p:txBody>
          <a:bodyPr wrap="square" anchor="ctr">
            <a:no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sz="1100" dirty="0">
                <a:latin typeface="Arial Narrow" panose="020B0606020202030204" pitchFamily="34" charset="0"/>
                <a:ea typeface="Aptos" panose="020B0004020202020204" pitchFamily="34" charset="0"/>
              </a:rPr>
              <a:t>Accuracy </a:t>
            </a:r>
            <a:endParaRPr lang="en-US" altLang="sl-SI" sz="1100" dirty="0">
              <a:ln w="0"/>
              <a:solidFill>
                <a:srgbClr val="002060"/>
              </a:solidFill>
              <a:effectLst>
                <a:outerShdw blurRad="38100" dist="19050" dir="2700000" algn="tl" rotWithShape="0">
                  <a:schemeClr val="dk1">
                    <a:alpha val="40000"/>
                  </a:schemeClr>
                </a:outerShdw>
              </a:effectLst>
              <a:latin typeface="72 Black" panose="020B0A04030603020204" pitchFamily="34" charset="0"/>
              <a:cs typeface="72 Black" panose="020B0A04030603020204" pitchFamily="34" charset="0"/>
            </a:endParaRPr>
          </a:p>
        </p:txBody>
      </p:sp>
      <p:sp>
        <p:nvSpPr>
          <p:cNvPr id="23" name="AutoShape 10">
            <a:extLst>
              <a:ext uri="{FF2B5EF4-FFF2-40B4-BE49-F238E27FC236}">
                <a16:creationId xmlns:a16="http://schemas.microsoft.com/office/drawing/2014/main" id="{1D728FE7-B14E-D06C-0D11-72037818350C}"/>
              </a:ext>
            </a:extLst>
          </p:cNvPr>
          <p:cNvSpPr>
            <a:spLocks noChangeArrowheads="1"/>
          </p:cNvSpPr>
          <p:nvPr/>
        </p:nvSpPr>
        <p:spPr bwMode="auto">
          <a:xfrm>
            <a:off x="9739199" y="2942017"/>
            <a:ext cx="1132005" cy="140386"/>
          </a:xfrm>
          <a:prstGeom prst="roundRect">
            <a:avLst>
              <a:gd name="adj" fmla="val 50000"/>
            </a:avLst>
          </a:prstGeom>
          <a:solidFill>
            <a:schemeClr val="tx2">
              <a:lumMod val="25000"/>
              <a:lumOff val="75000"/>
            </a:schemeClr>
          </a:solidFill>
          <a:ln>
            <a:noFill/>
          </a:ln>
          <a:effectLst>
            <a:outerShdw blurRad="44450" dist="27940" dir="5400000" algn="ctr">
              <a:srgbClr val="000000">
                <a:alpha val="32000"/>
              </a:srgbClr>
            </a:outerShdw>
            <a:softEdge rad="254000"/>
          </a:effectLst>
          <a:scene3d>
            <a:camera prst="orthographicFront">
              <a:rot lat="0" lon="0" rev="0"/>
            </a:camera>
            <a:lightRig rig="balanced" dir="t">
              <a:rot lat="0" lon="0" rev="8700000"/>
            </a:lightRig>
          </a:scene3d>
          <a:sp3d>
            <a:bevelT w="190500" h="38100"/>
          </a:sp3d>
        </p:spPr>
        <p:txBody>
          <a:bodyPr wrap="square" anchor="ctr">
            <a:no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sz="1100" dirty="0">
                <a:latin typeface="Arial Narrow" panose="020B0606020202030204" pitchFamily="34" charset="0"/>
                <a:ea typeface="Aptos" panose="020B0004020202020204" pitchFamily="34" charset="0"/>
              </a:rPr>
              <a:t>Linearity </a:t>
            </a:r>
            <a:endParaRPr lang="en-US" altLang="sl-SI" sz="1100" dirty="0">
              <a:ln w="0"/>
              <a:solidFill>
                <a:srgbClr val="002060"/>
              </a:solidFill>
              <a:effectLst>
                <a:outerShdw blurRad="38100" dist="19050" dir="2700000" algn="tl" rotWithShape="0">
                  <a:schemeClr val="dk1">
                    <a:alpha val="40000"/>
                  </a:schemeClr>
                </a:outerShdw>
              </a:effectLst>
              <a:latin typeface="72 Black" panose="020B0A04030603020204" pitchFamily="34" charset="0"/>
              <a:cs typeface="72 Black" panose="020B0A04030603020204" pitchFamily="34" charset="0"/>
            </a:endParaRPr>
          </a:p>
        </p:txBody>
      </p:sp>
      <p:sp>
        <p:nvSpPr>
          <p:cNvPr id="27" name="AutoShape 10">
            <a:extLst>
              <a:ext uri="{FF2B5EF4-FFF2-40B4-BE49-F238E27FC236}">
                <a16:creationId xmlns:a16="http://schemas.microsoft.com/office/drawing/2014/main" id="{4A14EBF0-75FC-A139-0019-73261A5F6637}"/>
              </a:ext>
            </a:extLst>
          </p:cNvPr>
          <p:cNvSpPr>
            <a:spLocks noChangeArrowheads="1"/>
          </p:cNvSpPr>
          <p:nvPr/>
        </p:nvSpPr>
        <p:spPr bwMode="auto">
          <a:xfrm>
            <a:off x="9751005" y="3797744"/>
            <a:ext cx="1132005" cy="140386"/>
          </a:xfrm>
          <a:prstGeom prst="roundRect">
            <a:avLst>
              <a:gd name="adj" fmla="val 50000"/>
            </a:avLst>
          </a:prstGeom>
          <a:solidFill>
            <a:schemeClr val="tx2">
              <a:lumMod val="25000"/>
              <a:lumOff val="75000"/>
            </a:schemeClr>
          </a:solidFill>
          <a:ln>
            <a:noFill/>
          </a:ln>
          <a:effectLst>
            <a:outerShdw blurRad="44450" dist="27940" dir="5400000" algn="ctr">
              <a:srgbClr val="000000">
                <a:alpha val="32000"/>
              </a:srgbClr>
            </a:outerShdw>
            <a:softEdge rad="254000"/>
          </a:effectLst>
          <a:scene3d>
            <a:camera prst="orthographicFront">
              <a:rot lat="0" lon="0" rev="0"/>
            </a:camera>
            <a:lightRig rig="balanced" dir="t">
              <a:rot lat="0" lon="0" rev="8700000"/>
            </a:lightRig>
          </a:scene3d>
          <a:sp3d>
            <a:bevelT w="190500" h="38100"/>
          </a:sp3d>
        </p:spPr>
        <p:txBody>
          <a:bodyPr wrap="square" anchor="ctr">
            <a:no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sz="1100" dirty="0">
                <a:latin typeface="Arial Narrow" panose="020B0606020202030204" pitchFamily="34" charset="0"/>
                <a:ea typeface="Aptos" panose="020B0004020202020204" pitchFamily="34" charset="0"/>
              </a:rPr>
              <a:t>Precision </a:t>
            </a:r>
            <a:endParaRPr lang="en-US" altLang="sl-SI" sz="1100" dirty="0">
              <a:ln w="0"/>
              <a:solidFill>
                <a:srgbClr val="002060"/>
              </a:solidFill>
              <a:effectLst>
                <a:outerShdw blurRad="38100" dist="19050" dir="2700000" algn="tl" rotWithShape="0">
                  <a:schemeClr val="dk1">
                    <a:alpha val="40000"/>
                  </a:schemeClr>
                </a:outerShdw>
              </a:effectLst>
              <a:latin typeface="72 Black" panose="020B0A04030603020204" pitchFamily="34" charset="0"/>
              <a:cs typeface="72 Black" panose="020B0A04030603020204" pitchFamily="34" charset="0"/>
            </a:endParaRPr>
          </a:p>
        </p:txBody>
      </p:sp>
      <p:sp>
        <p:nvSpPr>
          <p:cNvPr id="30" name="AutoShape 10">
            <a:extLst>
              <a:ext uri="{FF2B5EF4-FFF2-40B4-BE49-F238E27FC236}">
                <a16:creationId xmlns:a16="http://schemas.microsoft.com/office/drawing/2014/main" id="{DD9DCB20-73EC-D955-40EC-64A02ED6BAFE}"/>
              </a:ext>
            </a:extLst>
          </p:cNvPr>
          <p:cNvSpPr>
            <a:spLocks noChangeArrowheads="1"/>
          </p:cNvSpPr>
          <p:nvPr/>
        </p:nvSpPr>
        <p:spPr bwMode="auto">
          <a:xfrm>
            <a:off x="6541271" y="5836647"/>
            <a:ext cx="1132005" cy="140386"/>
          </a:xfrm>
          <a:prstGeom prst="roundRect">
            <a:avLst>
              <a:gd name="adj" fmla="val 50000"/>
            </a:avLst>
          </a:prstGeom>
          <a:solidFill>
            <a:schemeClr val="tx2">
              <a:lumMod val="25000"/>
              <a:lumOff val="75000"/>
            </a:schemeClr>
          </a:solidFill>
          <a:ln>
            <a:noFill/>
          </a:ln>
          <a:effectLst>
            <a:outerShdw blurRad="44450" dist="27940" dir="5400000" algn="ctr">
              <a:srgbClr val="000000">
                <a:alpha val="32000"/>
              </a:srgbClr>
            </a:outerShdw>
            <a:softEdge rad="254000"/>
          </a:effectLst>
          <a:scene3d>
            <a:camera prst="orthographicFront">
              <a:rot lat="0" lon="0" rev="0"/>
            </a:camera>
            <a:lightRig rig="balanced" dir="t">
              <a:rot lat="0" lon="0" rev="8700000"/>
            </a:lightRig>
          </a:scene3d>
          <a:sp3d>
            <a:bevelT w="190500" h="38100"/>
          </a:sp3d>
        </p:spPr>
        <p:txBody>
          <a:bodyPr wrap="square" anchor="ctr">
            <a:no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sz="1100" dirty="0">
                <a:latin typeface="Arial Narrow" panose="020B0606020202030204" pitchFamily="34" charset="0"/>
                <a:ea typeface="Aptos" panose="020B0004020202020204" pitchFamily="34" charset="0"/>
              </a:rPr>
              <a:t>Robustness </a:t>
            </a:r>
            <a:endParaRPr lang="en-US" altLang="sl-SI" sz="1100" dirty="0">
              <a:ln w="0"/>
              <a:solidFill>
                <a:srgbClr val="002060"/>
              </a:solidFill>
              <a:effectLst>
                <a:outerShdw blurRad="38100" dist="19050" dir="2700000" algn="tl" rotWithShape="0">
                  <a:schemeClr val="dk1">
                    <a:alpha val="40000"/>
                  </a:schemeClr>
                </a:outerShdw>
              </a:effectLst>
              <a:latin typeface="72 Black" panose="020B0A04030603020204" pitchFamily="34" charset="0"/>
              <a:cs typeface="72 Black" panose="020B0A04030603020204" pitchFamily="34" charset="0"/>
            </a:endParaRPr>
          </a:p>
        </p:txBody>
      </p:sp>
      <p:sp>
        <p:nvSpPr>
          <p:cNvPr id="3" name="TextBox 2">
            <a:extLst>
              <a:ext uri="{FF2B5EF4-FFF2-40B4-BE49-F238E27FC236}">
                <a16:creationId xmlns:a16="http://schemas.microsoft.com/office/drawing/2014/main" id="{9F31FB4D-9A77-D6A5-300B-9B203C74AEAC}"/>
              </a:ext>
            </a:extLst>
          </p:cNvPr>
          <p:cNvSpPr txBox="1"/>
          <p:nvPr/>
        </p:nvSpPr>
        <p:spPr>
          <a:xfrm>
            <a:off x="-28363" y="5793595"/>
            <a:ext cx="2358806" cy="715389"/>
          </a:xfrm>
          <a:prstGeom prst="rect">
            <a:avLst/>
          </a:prstGeom>
          <a:noFill/>
        </p:spPr>
        <p:txBody>
          <a:bodyPr wrap="square">
            <a:spAutoFit/>
          </a:bodyPr>
          <a:lstStyle/>
          <a:p>
            <a:pPr lvl="0" algn="just">
              <a:lnSpc>
                <a:spcPct val="115000"/>
              </a:lnSpc>
            </a:pPr>
            <a:r>
              <a:rPr lang="en-US" sz="900" kern="100" dirty="0">
                <a:effectLst/>
                <a:latin typeface="Arial Narrow" panose="020B0606020202030204" pitchFamily="34" charset="0"/>
                <a:ea typeface="Aptos" panose="020B0004020202020204" pitchFamily="34" charset="0"/>
                <a:cs typeface="Times New Roman" panose="02020603050405020304" pitchFamily="18" charset="0"/>
              </a:rPr>
              <a:t>Isocratic elution of both analytes achieved</a:t>
            </a:r>
          </a:p>
          <a:p>
            <a:pPr lvl="0" algn="just">
              <a:lnSpc>
                <a:spcPct val="115000"/>
              </a:lnSpc>
            </a:pPr>
            <a:r>
              <a:rPr lang="en-US" sz="900" kern="100" dirty="0">
                <a:effectLst/>
                <a:latin typeface="Arial Narrow" panose="020B0606020202030204" pitchFamily="34" charset="0"/>
                <a:ea typeface="Aptos" panose="020B0004020202020204" pitchFamily="34" charset="0"/>
                <a:cs typeface="Times New Roman" panose="02020603050405020304" pitchFamily="18" charset="0"/>
              </a:rPr>
              <a:t> in 12 minutes</a:t>
            </a:r>
          </a:p>
          <a:p>
            <a:pPr lvl="0" algn="just">
              <a:lnSpc>
                <a:spcPct val="115000"/>
              </a:lnSpc>
            </a:pPr>
            <a:r>
              <a:rPr lang="en-US" sz="900" kern="100" dirty="0">
                <a:effectLst/>
                <a:latin typeface="Arial Narrow" panose="020B0606020202030204" pitchFamily="34" charset="0"/>
                <a:ea typeface="Aptos" panose="020B0004020202020204" pitchFamily="34" charset="0"/>
                <a:cs typeface="Times New Roman" panose="02020603050405020304" pitchFamily="18" charset="0"/>
              </a:rPr>
              <a:t>Retention time of Cefixime: 7.8 minutes</a:t>
            </a:r>
          </a:p>
          <a:p>
            <a:pPr lvl="0" algn="just">
              <a:lnSpc>
                <a:spcPct val="115000"/>
              </a:lnSpc>
              <a:spcAft>
                <a:spcPts val="800"/>
              </a:spcAft>
            </a:pPr>
            <a:r>
              <a:rPr lang="en-US" sz="900" kern="100" dirty="0">
                <a:effectLst/>
                <a:latin typeface="Arial Narrow" panose="020B0606020202030204" pitchFamily="34" charset="0"/>
                <a:ea typeface="Aptos" panose="020B0004020202020204" pitchFamily="34" charset="0"/>
                <a:cs typeface="Times New Roman" panose="02020603050405020304" pitchFamily="18" charset="0"/>
              </a:rPr>
              <a:t>Retention time of Sodium benzoate: 2.4 minutes</a:t>
            </a:r>
          </a:p>
        </p:txBody>
      </p:sp>
      <p:graphicFrame>
        <p:nvGraphicFramePr>
          <p:cNvPr id="11" name="Table 10">
            <a:extLst>
              <a:ext uri="{FF2B5EF4-FFF2-40B4-BE49-F238E27FC236}">
                <a16:creationId xmlns:a16="http://schemas.microsoft.com/office/drawing/2014/main" id="{B28AF7E5-43E1-0BD7-EB0D-37803F8AFF0A}"/>
              </a:ext>
            </a:extLst>
          </p:cNvPr>
          <p:cNvGraphicFramePr>
            <a:graphicFrameLocks noGrp="1"/>
          </p:cNvGraphicFramePr>
          <p:nvPr>
            <p:extLst>
              <p:ext uri="{D42A27DB-BD31-4B8C-83A1-F6EECF244321}">
                <p14:modId xmlns:p14="http://schemas.microsoft.com/office/powerpoint/2010/main" val="761418665"/>
              </p:ext>
            </p:extLst>
          </p:nvPr>
        </p:nvGraphicFramePr>
        <p:xfrm>
          <a:off x="9728200" y="3157822"/>
          <a:ext cx="1618641" cy="407481"/>
        </p:xfrm>
        <a:graphic>
          <a:graphicData uri="http://schemas.openxmlformats.org/drawingml/2006/table">
            <a:tbl>
              <a:tblPr firstRow="1" firstCol="1" bandRow="1">
                <a:tableStyleId>{2D5ABB26-0587-4C30-8999-92F81FD0307C}</a:tableStyleId>
              </a:tblPr>
              <a:tblGrid>
                <a:gridCol w="989823">
                  <a:extLst>
                    <a:ext uri="{9D8B030D-6E8A-4147-A177-3AD203B41FA5}">
                      <a16:colId xmlns:a16="http://schemas.microsoft.com/office/drawing/2014/main" val="620026481"/>
                    </a:ext>
                  </a:extLst>
                </a:gridCol>
                <a:gridCol w="628818">
                  <a:extLst>
                    <a:ext uri="{9D8B030D-6E8A-4147-A177-3AD203B41FA5}">
                      <a16:colId xmlns:a16="http://schemas.microsoft.com/office/drawing/2014/main" val="2081104646"/>
                    </a:ext>
                  </a:extLst>
                </a:gridCol>
              </a:tblGrid>
              <a:tr h="86382">
                <a:tc>
                  <a:txBody>
                    <a:bodyPr/>
                    <a:lstStyle/>
                    <a:p>
                      <a:pPr algn="ctr">
                        <a:lnSpc>
                          <a:spcPct val="115000"/>
                        </a:lnSpc>
                        <a:spcAft>
                          <a:spcPts val="800"/>
                        </a:spcAft>
                        <a:buNone/>
                      </a:pPr>
                      <a:endParaRPr lang="en-US" sz="850" kern="100" dirty="0">
                        <a:effectLst/>
                        <a:latin typeface="Arial Narrow" panose="020B0606020202030204" pitchFamily="34" charset="0"/>
                        <a:ea typeface="Aptos" panose="020B000402020202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800"/>
                        </a:spcAft>
                        <a:buNone/>
                      </a:pPr>
                      <a:r>
                        <a:rPr lang="en-US" sz="850" b="0" i="0" dirty="0">
                          <a:solidFill>
                            <a:srgbClr val="000000"/>
                          </a:solidFill>
                          <a:effectLst/>
                          <a:latin typeface="Arial Narrow" panose="020B0606020202030204" pitchFamily="34" charset="0"/>
                        </a:rPr>
                        <a:t>R</a:t>
                      </a:r>
                      <a:r>
                        <a:rPr lang="en-US" sz="850" b="0" i="0" baseline="30000" dirty="0">
                          <a:solidFill>
                            <a:srgbClr val="000000"/>
                          </a:solidFill>
                          <a:effectLst/>
                          <a:latin typeface="Arial Narrow" panose="020B0606020202030204" pitchFamily="34" charset="0"/>
                        </a:rPr>
                        <a:t>2</a:t>
                      </a:r>
                      <a:r>
                        <a:rPr lang="en-US" sz="850" b="0" i="0" dirty="0">
                          <a:solidFill>
                            <a:srgbClr val="000000"/>
                          </a:solidFill>
                          <a:effectLst/>
                          <a:latin typeface="Arial Narrow" panose="020B0606020202030204" pitchFamily="34" charset="0"/>
                        </a:rPr>
                        <a:t>&gt;0.999</a:t>
                      </a:r>
                      <a:endParaRPr lang="en-US" sz="850" kern="100" dirty="0">
                        <a:effectLst/>
                        <a:latin typeface="Arial Narrow" panose="020B0606020202030204" pitchFamily="34" charset="0"/>
                        <a:ea typeface="Aptos" panose="020B000402020202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740066499"/>
                  </a:ext>
                </a:extLst>
              </a:tr>
              <a:tr h="0">
                <a:tc>
                  <a:txBody>
                    <a:bodyPr/>
                    <a:lstStyle/>
                    <a:p>
                      <a:pPr algn="ctr">
                        <a:lnSpc>
                          <a:spcPct val="115000"/>
                        </a:lnSpc>
                        <a:spcAft>
                          <a:spcPts val="800"/>
                        </a:spcAft>
                        <a:buNone/>
                      </a:pPr>
                      <a:r>
                        <a:rPr lang="en-US" sz="850" kern="100" dirty="0">
                          <a:effectLst/>
                          <a:latin typeface="Arial Narrow" panose="020B0606020202030204" pitchFamily="34" charset="0"/>
                        </a:rPr>
                        <a:t>Sodium benzoate</a:t>
                      </a:r>
                      <a:endParaRPr lang="en-US" sz="850" kern="100" dirty="0">
                        <a:effectLst/>
                        <a:latin typeface="Arial Narrow" panose="020B0606020202030204" pitchFamily="34" charset="0"/>
                        <a:ea typeface="Aptos" panose="020B000402020202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800"/>
                        </a:spcAft>
                        <a:buNone/>
                      </a:pPr>
                      <a:r>
                        <a:rPr lang="en-US" sz="850" kern="100" dirty="0">
                          <a:effectLst/>
                          <a:latin typeface="Arial Narrow" panose="020B0606020202030204" pitchFamily="34" charset="0"/>
                          <a:ea typeface="Aptos" panose="020B0004020202020204" pitchFamily="34" charset="0"/>
                          <a:cs typeface="Times New Roman" panose="02020603050405020304" pitchFamily="18" charset="0"/>
                        </a:rPr>
                        <a:t>1.000</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87042786"/>
                  </a:ext>
                </a:extLst>
              </a:tr>
              <a:tr h="0">
                <a:tc>
                  <a:txBody>
                    <a:bodyPr/>
                    <a:lstStyle/>
                    <a:p>
                      <a:pPr algn="ctr">
                        <a:lnSpc>
                          <a:spcPct val="115000"/>
                        </a:lnSpc>
                        <a:spcAft>
                          <a:spcPts val="800"/>
                        </a:spcAft>
                        <a:buNone/>
                      </a:pPr>
                      <a:r>
                        <a:rPr lang="en-US" sz="850" kern="100" dirty="0">
                          <a:effectLst/>
                          <a:latin typeface="Arial Narrow" panose="020B0606020202030204" pitchFamily="34" charset="0"/>
                        </a:rPr>
                        <a:t>Cefixime</a:t>
                      </a:r>
                      <a:endParaRPr lang="en-US" sz="850" kern="100" dirty="0">
                        <a:effectLst/>
                        <a:latin typeface="Arial Narrow" panose="020B0606020202030204" pitchFamily="34" charset="0"/>
                        <a:ea typeface="Aptos" panose="020B000402020202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800"/>
                        </a:spcAft>
                        <a:buNone/>
                      </a:pPr>
                      <a:r>
                        <a:rPr lang="en-US" sz="850" kern="100" dirty="0">
                          <a:effectLst/>
                          <a:latin typeface="Arial Narrow" panose="020B0606020202030204" pitchFamily="34" charset="0"/>
                          <a:ea typeface="Aptos" panose="020B0004020202020204" pitchFamily="34" charset="0"/>
                          <a:cs typeface="Times New Roman" panose="02020603050405020304" pitchFamily="18" charset="0"/>
                        </a:rPr>
                        <a:t>1.000</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851302685"/>
                  </a:ext>
                </a:extLst>
              </a:tr>
            </a:tbl>
          </a:graphicData>
        </a:graphic>
      </p:graphicFrame>
      <p:graphicFrame>
        <p:nvGraphicFramePr>
          <p:cNvPr id="13" name="Table 12">
            <a:extLst>
              <a:ext uri="{FF2B5EF4-FFF2-40B4-BE49-F238E27FC236}">
                <a16:creationId xmlns:a16="http://schemas.microsoft.com/office/drawing/2014/main" id="{41CDB60E-8A2F-6D47-C173-BDE7CF85BA58}"/>
              </a:ext>
            </a:extLst>
          </p:cNvPr>
          <p:cNvGraphicFramePr>
            <a:graphicFrameLocks noGrp="1"/>
          </p:cNvGraphicFramePr>
          <p:nvPr>
            <p:extLst>
              <p:ext uri="{D42A27DB-BD31-4B8C-83A1-F6EECF244321}">
                <p14:modId xmlns:p14="http://schemas.microsoft.com/office/powerpoint/2010/main" val="418172037"/>
              </p:ext>
            </p:extLst>
          </p:nvPr>
        </p:nvGraphicFramePr>
        <p:xfrm>
          <a:off x="9728200" y="1812363"/>
          <a:ext cx="2440066" cy="821819"/>
        </p:xfrm>
        <a:graphic>
          <a:graphicData uri="http://schemas.openxmlformats.org/drawingml/2006/table">
            <a:tbl>
              <a:tblPr firstRow="1" firstCol="1" bandRow="1">
                <a:tableStyleId>{2D5ABB26-0587-4C30-8999-92F81FD0307C}</a:tableStyleId>
              </a:tblPr>
              <a:tblGrid>
                <a:gridCol w="661364">
                  <a:extLst>
                    <a:ext uri="{9D8B030D-6E8A-4147-A177-3AD203B41FA5}">
                      <a16:colId xmlns:a16="http://schemas.microsoft.com/office/drawing/2014/main" val="1323769123"/>
                    </a:ext>
                  </a:extLst>
                </a:gridCol>
                <a:gridCol w="877320">
                  <a:extLst>
                    <a:ext uri="{9D8B030D-6E8A-4147-A177-3AD203B41FA5}">
                      <a16:colId xmlns:a16="http://schemas.microsoft.com/office/drawing/2014/main" val="4264473423"/>
                    </a:ext>
                  </a:extLst>
                </a:gridCol>
                <a:gridCol w="901382">
                  <a:extLst>
                    <a:ext uri="{9D8B030D-6E8A-4147-A177-3AD203B41FA5}">
                      <a16:colId xmlns:a16="http://schemas.microsoft.com/office/drawing/2014/main" val="756454124"/>
                    </a:ext>
                  </a:extLst>
                </a:gridCol>
              </a:tblGrid>
              <a:tr h="0">
                <a:tc rowSpan="2">
                  <a:txBody>
                    <a:bodyPr/>
                    <a:lstStyle/>
                    <a:p>
                      <a:pPr algn="ctr">
                        <a:lnSpc>
                          <a:spcPct val="115000"/>
                        </a:lnSpc>
                        <a:spcAft>
                          <a:spcPts val="800"/>
                        </a:spcAft>
                        <a:buNone/>
                      </a:pPr>
                      <a:r>
                        <a:rPr lang="en-US" sz="850" kern="100" dirty="0">
                          <a:effectLst/>
                          <a:latin typeface="Arial Narrow" panose="020B0606020202030204" pitchFamily="34" charset="0"/>
                        </a:rPr>
                        <a:t> </a:t>
                      </a:r>
                      <a:endParaRPr lang="en-US" sz="850" kern="100" dirty="0">
                        <a:effectLst/>
                        <a:latin typeface="Arial Narrow" panose="020B0606020202030204" pitchFamily="34" charset="0"/>
                        <a:ea typeface="Aptos" panose="020B000402020202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a:lnSpc>
                          <a:spcPct val="100000"/>
                        </a:lnSpc>
                        <a:spcAft>
                          <a:spcPts val="0"/>
                        </a:spcAft>
                        <a:buNone/>
                      </a:pPr>
                      <a:endParaRPr lang="en-US" sz="850" kern="100" dirty="0">
                        <a:effectLst/>
                        <a:latin typeface="Arial Narrow" panose="020B0606020202030204" pitchFamily="34" charset="0"/>
                        <a:ea typeface="Aptos" panose="020B000402020202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US"/>
                    </a:p>
                  </a:txBody>
                  <a:tcPr/>
                </a:tc>
                <a:extLst>
                  <a:ext uri="{0D108BD9-81ED-4DB2-BD59-A6C34878D82A}">
                    <a16:rowId xmlns:a16="http://schemas.microsoft.com/office/drawing/2014/main" val="2940520913"/>
                  </a:ext>
                </a:extLst>
              </a:tr>
              <a:tr h="0">
                <a:tc vMerge="1">
                  <a:txBody>
                    <a:bodyPr/>
                    <a:lstStyle/>
                    <a:p>
                      <a:endParaRPr lang="en-US"/>
                    </a:p>
                  </a:txBody>
                  <a:tcPr/>
                </a:tc>
                <a:tc>
                  <a:txBody>
                    <a:bodyPr/>
                    <a:lstStyle/>
                    <a:p>
                      <a:pPr algn="ctr">
                        <a:lnSpc>
                          <a:spcPct val="115000"/>
                        </a:lnSpc>
                        <a:spcAft>
                          <a:spcPts val="800"/>
                        </a:spcAft>
                        <a:buNone/>
                      </a:pPr>
                      <a:r>
                        <a:rPr lang="en-US" sz="850" kern="100" dirty="0">
                          <a:effectLst/>
                          <a:latin typeface="Arial Narrow" panose="020B0606020202030204" pitchFamily="34" charset="0"/>
                          <a:ea typeface="Aptos" panose="020B0004020202020204" pitchFamily="34" charset="0"/>
                          <a:cs typeface="Times New Roman" panose="02020603050405020304" pitchFamily="18" charset="0"/>
                        </a:rPr>
                        <a:t>Sodium benzoate (98-102 %)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800"/>
                        </a:spcAft>
                        <a:buNone/>
                      </a:pPr>
                      <a:r>
                        <a:rPr lang="en-US" sz="850" kern="100" dirty="0">
                          <a:effectLst/>
                          <a:latin typeface="Arial Narrow" panose="020B0606020202030204" pitchFamily="34" charset="0"/>
                        </a:rPr>
                        <a:t>Cefixime (98-102 %)</a:t>
                      </a:r>
                      <a:endParaRPr lang="en-US" sz="850" kern="100" dirty="0">
                        <a:effectLst/>
                        <a:latin typeface="Arial Narrow" panose="020B0606020202030204" pitchFamily="34" charset="0"/>
                        <a:ea typeface="Aptos" panose="020B000402020202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525726808"/>
                  </a:ext>
                </a:extLst>
              </a:tr>
              <a:tr h="0">
                <a:tc>
                  <a:txBody>
                    <a:bodyPr/>
                    <a:lstStyle/>
                    <a:p>
                      <a:pPr algn="ctr">
                        <a:lnSpc>
                          <a:spcPct val="115000"/>
                        </a:lnSpc>
                        <a:spcAft>
                          <a:spcPts val="800"/>
                        </a:spcAft>
                        <a:buNone/>
                      </a:pPr>
                      <a:r>
                        <a:rPr lang="en-US" sz="850" kern="100" dirty="0">
                          <a:effectLst/>
                          <a:latin typeface="Arial Narrow" panose="020B0606020202030204" pitchFamily="34" charset="0"/>
                          <a:ea typeface="Aptos" panose="020B0004020202020204" pitchFamily="34" charset="0"/>
                          <a:cs typeface="Times New Roman" panose="02020603050405020304" pitchFamily="18" charset="0"/>
                        </a:rPr>
                        <a:t>80 %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800"/>
                        </a:spcAft>
                        <a:buNone/>
                      </a:pPr>
                      <a:r>
                        <a:rPr lang="en-US" sz="850" kern="100" dirty="0">
                          <a:effectLst/>
                          <a:latin typeface="Arial Narrow" panose="020B0606020202030204" pitchFamily="34" charset="0"/>
                          <a:ea typeface="Aptos" panose="020B0004020202020204" pitchFamily="34" charset="0"/>
                          <a:cs typeface="Times New Roman" panose="02020603050405020304" pitchFamily="18" charset="0"/>
                        </a:rPr>
                        <a:t>101.22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800"/>
                        </a:spcAft>
                        <a:buNone/>
                      </a:pPr>
                      <a:r>
                        <a:rPr lang="en-US" sz="850" kern="100" dirty="0">
                          <a:effectLst/>
                          <a:latin typeface="Arial Narrow" panose="020B0606020202030204" pitchFamily="34" charset="0"/>
                          <a:ea typeface="Aptos" panose="020B0004020202020204" pitchFamily="34" charset="0"/>
                          <a:cs typeface="Times New Roman" panose="02020603050405020304" pitchFamily="18" charset="0"/>
                        </a:rPr>
                        <a:t>99.62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896789840"/>
                  </a:ext>
                </a:extLst>
              </a:tr>
              <a:tr h="0">
                <a:tc>
                  <a:txBody>
                    <a:bodyPr/>
                    <a:lstStyle/>
                    <a:p>
                      <a:pPr algn="ctr">
                        <a:lnSpc>
                          <a:spcPct val="115000"/>
                        </a:lnSpc>
                        <a:spcAft>
                          <a:spcPts val="800"/>
                        </a:spcAft>
                        <a:buNone/>
                      </a:pPr>
                      <a:r>
                        <a:rPr lang="en-US" sz="850" kern="100" dirty="0">
                          <a:effectLst/>
                          <a:latin typeface="Arial Narrow" panose="020B0606020202030204" pitchFamily="34" charset="0"/>
                        </a:rPr>
                        <a:t>100 %</a:t>
                      </a:r>
                      <a:endParaRPr lang="en-US" sz="850" kern="100" dirty="0">
                        <a:effectLst/>
                        <a:latin typeface="Arial Narrow" panose="020B0606020202030204" pitchFamily="34" charset="0"/>
                        <a:ea typeface="Aptos" panose="020B000402020202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800"/>
                        </a:spcAft>
                        <a:buNone/>
                      </a:pPr>
                      <a:r>
                        <a:rPr lang="en-US" sz="850" kern="100" dirty="0">
                          <a:effectLst/>
                          <a:latin typeface="Arial Narrow" panose="020B0606020202030204" pitchFamily="34" charset="0"/>
                          <a:ea typeface="Aptos" panose="020B0004020202020204" pitchFamily="34" charset="0"/>
                          <a:cs typeface="Times New Roman" panose="02020603050405020304" pitchFamily="18" charset="0"/>
                        </a:rPr>
                        <a:t>99.35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800"/>
                        </a:spcAft>
                        <a:buNone/>
                      </a:pPr>
                      <a:r>
                        <a:rPr lang="en-US" sz="850" kern="100" dirty="0">
                          <a:effectLst/>
                          <a:latin typeface="Arial Narrow" panose="020B0606020202030204" pitchFamily="34" charset="0"/>
                          <a:ea typeface="Aptos" panose="020B0004020202020204" pitchFamily="34" charset="0"/>
                          <a:cs typeface="Times New Roman" panose="02020603050405020304" pitchFamily="18" charset="0"/>
                        </a:rPr>
                        <a:t>99.53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34819232"/>
                  </a:ext>
                </a:extLst>
              </a:tr>
              <a:tr h="0">
                <a:tc>
                  <a:txBody>
                    <a:bodyPr/>
                    <a:lstStyle/>
                    <a:p>
                      <a:pPr algn="ctr">
                        <a:lnSpc>
                          <a:spcPct val="115000"/>
                        </a:lnSpc>
                        <a:spcAft>
                          <a:spcPts val="800"/>
                        </a:spcAft>
                        <a:buNone/>
                      </a:pPr>
                      <a:r>
                        <a:rPr lang="en-US" sz="850" kern="100" dirty="0">
                          <a:effectLst/>
                          <a:latin typeface="Arial Narrow" panose="020B0606020202030204" pitchFamily="34" charset="0"/>
                          <a:ea typeface="Aptos" panose="020B0004020202020204" pitchFamily="34" charset="0"/>
                          <a:cs typeface="Times New Roman" panose="02020603050405020304" pitchFamily="18" charset="0"/>
                        </a:rPr>
                        <a:t>120 %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800"/>
                        </a:spcAft>
                        <a:buNone/>
                      </a:pPr>
                      <a:r>
                        <a:rPr lang="en-US" sz="850" kern="100" dirty="0">
                          <a:effectLst/>
                          <a:latin typeface="Arial Narrow" panose="020B0606020202030204" pitchFamily="34" charset="0"/>
                          <a:ea typeface="Aptos" panose="020B0004020202020204" pitchFamily="34" charset="0"/>
                          <a:cs typeface="Times New Roman" panose="02020603050405020304" pitchFamily="18" charset="0"/>
                        </a:rPr>
                        <a:t>101.13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800"/>
                        </a:spcAft>
                        <a:buNone/>
                      </a:pPr>
                      <a:r>
                        <a:rPr lang="en-US" sz="850" kern="100" dirty="0">
                          <a:effectLst/>
                          <a:latin typeface="Arial Narrow" panose="020B0606020202030204" pitchFamily="34" charset="0"/>
                          <a:ea typeface="Aptos" panose="020B0004020202020204" pitchFamily="34" charset="0"/>
                          <a:cs typeface="Times New Roman" panose="02020603050405020304" pitchFamily="18" charset="0"/>
                        </a:rPr>
                        <a:t>100.56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93920118"/>
                  </a:ext>
                </a:extLst>
              </a:tr>
            </a:tbl>
          </a:graphicData>
        </a:graphic>
      </p:graphicFrame>
      <p:graphicFrame>
        <p:nvGraphicFramePr>
          <p:cNvPr id="18" name="Table 17">
            <a:extLst>
              <a:ext uri="{FF2B5EF4-FFF2-40B4-BE49-F238E27FC236}">
                <a16:creationId xmlns:a16="http://schemas.microsoft.com/office/drawing/2014/main" id="{523DBB7F-0BEA-3F56-5AD8-6029377EDC66}"/>
              </a:ext>
            </a:extLst>
          </p:cNvPr>
          <p:cNvGraphicFramePr>
            <a:graphicFrameLocks noGrp="1"/>
          </p:cNvGraphicFramePr>
          <p:nvPr>
            <p:extLst>
              <p:ext uri="{D42A27DB-BD31-4B8C-83A1-F6EECF244321}">
                <p14:modId xmlns:p14="http://schemas.microsoft.com/office/powerpoint/2010/main" val="2758785885"/>
              </p:ext>
            </p:extLst>
          </p:nvPr>
        </p:nvGraphicFramePr>
        <p:xfrm>
          <a:off x="9760355" y="4006398"/>
          <a:ext cx="2068684" cy="666561"/>
        </p:xfrm>
        <a:graphic>
          <a:graphicData uri="http://schemas.openxmlformats.org/drawingml/2006/table">
            <a:tbl>
              <a:tblPr firstRow="1" firstCol="1" bandRow="1">
                <a:tableStyleId>{2D5ABB26-0587-4C30-8999-92F81FD0307C}</a:tableStyleId>
              </a:tblPr>
              <a:tblGrid>
                <a:gridCol w="851535">
                  <a:extLst>
                    <a:ext uri="{9D8B030D-6E8A-4147-A177-3AD203B41FA5}">
                      <a16:colId xmlns:a16="http://schemas.microsoft.com/office/drawing/2014/main" val="3821013570"/>
                    </a:ext>
                  </a:extLst>
                </a:gridCol>
                <a:gridCol w="613220">
                  <a:extLst>
                    <a:ext uri="{9D8B030D-6E8A-4147-A177-3AD203B41FA5}">
                      <a16:colId xmlns:a16="http://schemas.microsoft.com/office/drawing/2014/main" val="3325522306"/>
                    </a:ext>
                  </a:extLst>
                </a:gridCol>
                <a:gridCol w="603929">
                  <a:extLst>
                    <a:ext uri="{9D8B030D-6E8A-4147-A177-3AD203B41FA5}">
                      <a16:colId xmlns:a16="http://schemas.microsoft.com/office/drawing/2014/main" val="2775718300"/>
                    </a:ext>
                  </a:extLst>
                </a:gridCol>
              </a:tblGrid>
              <a:tr h="0">
                <a:tc rowSpan="2">
                  <a:txBody>
                    <a:bodyPr/>
                    <a:lstStyle/>
                    <a:p>
                      <a:pPr algn="just">
                        <a:lnSpc>
                          <a:spcPct val="115000"/>
                        </a:lnSpc>
                        <a:spcAft>
                          <a:spcPts val="800"/>
                        </a:spcAft>
                        <a:buNone/>
                      </a:pPr>
                      <a:r>
                        <a:rPr lang="en-US" sz="850" kern="100" dirty="0">
                          <a:effectLst/>
                          <a:latin typeface="Arial Narrow" panose="020B0606020202030204" pitchFamily="34" charset="0"/>
                        </a:rPr>
                        <a:t> </a:t>
                      </a:r>
                      <a:endParaRPr lang="en-US" sz="850" kern="100" dirty="0">
                        <a:effectLst/>
                        <a:latin typeface="Arial Narrow" panose="020B0606020202030204" pitchFamily="34" charset="0"/>
                        <a:ea typeface="Aptos" panose="020B000402020202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a:lnSpc>
                          <a:spcPct val="100000"/>
                        </a:lnSpc>
                        <a:spcAft>
                          <a:spcPts val="0"/>
                        </a:spcAft>
                        <a:buNone/>
                      </a:pPr>
                      <a:r>
                        <a:rPr lang="en-US" sz="850" kern="100" dirty="0">
                          <a:effectLst/>
                          <a:latin typeface="Arial Narrow" panose="020B0606020202030204" pitchFamily="34" charset="0"/>
                        </a:rPr>
                        <a:t>System precision (%)</a:t>
                      </a:r>
                    </a:p>
                    <a:p>
                      <a:pPr algn="ctr">
                        <a:lnSpc>
                          <a:spcPct val="100000"/>
                        </a:lnSpc>
                        <a:spcAft>
                          <a:spcPts val="0"/>
                        </a:spcAft>
                        <a:buNone/>
                      </a:pPr>
                      <a:r>
                        <a:rPr lang="en-US" sz="850" kern="100" dirty="0">
                          <a:effectLst/>
                          <a:latin typeface="Arial Narrow" panose="020B0606020202030204" pitchFamily="34" charset="0"/>
                        </a:rPr>
                        <a:t>RSD&lt; 2.0</a:t>
                      </a:r>
                      <a:endParaRPr lang="en-US" sz="850" kern="100" dirty="0">
                        <a:effectLst/>
                        <a:latin typeface="Arial Narrow" panose="020B0606020202030204" pitchFamily="34" charset="0"/>
                        <a:ea typeface="Aptos" panose="020B0004020202020204" pitchFamily="34"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US"/>
                    </a:p>
                  </a:txBody>
                  <a:tcPr/>
                </a:tc>
                <a:extLst>
                  <a:ext uri="{0D108BD9-81ED-4DB2-BD59-A6C34878D82A}">
                    <a16:rowId xmlns:a16="http://schemas.microsoft.com/office/drawing/2014/main" val="2327135565"/>
                  </a:ext>
                </a:extLst>
              </a:tr>
              <a:tr h="0">
                <a:tc vMerge="1">
                  <a:txBody>
                    <a:bodyPr/>
                    <a:lstStyle/>
                    <a:p>
                      <a:endParaRPr lang="en-US"/>
                    </a:p>
                  </a:txBody>
                  <a:tcPr/>
                </a:tc>
                <a:tc>
                  <a:txBody>
                    <a:bodyPr/>
                    <a:lstStyle/>
                    <a:p>
                      <a:pPr algn="ctr">
                        <a:lnSpc>
                          <a:spcPct val="115000"/>
                        </a:lnSpc>
                        <a:spcAft>
                          <a:spcPts val="800"/>
                        </a:spcAft>
                        <a:buNone/>
                      </a:pPr>
                      <a:r>
                        <a:rPr lang="en-US" sz="850" kern="100" dirty="0">
                          <a:effectLst/>
                          <a:latin typeface="Arial Narrow" panose="020B0606020202030204" pitchFamily="34" charset="0"/>
                        </a:rPr>
                        <a:t>Ret. time</a:t>
                      </a:r>
                      <a:endParaRPr lang="en-US" sz="850" kern="100" dirty="0">
                        <a:effectLst/>
                        <a:latin typeface="Arial Narrow" panose="020B0606020202030204" pitchFamily="34" charset="0"/>
                        <a:ea typeface="Aptos" panose="020B000402020202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800"/>
                        </a:spcAft>
                        <a:buNone/>
                      </a:pPr>
                      <a:r>
                        <a:rPr lang="en-US" sz="850" kern="100" dirty="0">
                          <a:effectLst/>
                          <a:latin typeface="Arial Narrow" panose="020B0606020202030204" pitchFamily="34" charset="0"/>
                        </a:rPr>
                        <a:t>Area</a:t>
                      </a:r>
                      <a:endParaRPr lang="en-US" sz="850" kern="100" dirty="0">
                        <a:effectLst/>
                        <a:latin typeface="Arial Narrow" panose="020B0606020202030204" pitchFamily="34" charset="0"/>
                        <a:ea typeface="Aptos" panose="020B000402020202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88088589"/>
                  </a:ext>
                </a:extLst>
              </a:tr>
              <a:tr h="0">
                <a:tc>
                  <a:txBody>
                    <a:bodyPr/>
                    <a:lstStyle/>
                    <a:p>
                      <a:pPr algn="ctr">
                        <a:lnSpc>
                          <a:spcPct val="115000"/>
                        </a:lnSpc>
                        <a:spcAft>
                          <a:spcPts val="800"/>
                        </a:spcAft>
                        <a:buNone/>
                      </a:pPr>
                      <a:r>
                        <a:rPr lang="en-US" sz="850" kern="100" dirty="0">
                          <a:effectLst/>
                          <a:latin typeface="Arial Narrow" panose="020B0606020202030204" pitchFamily="34" charset="0"/>
                        </a:rPr>
                        <a:t>Sodium benzoate</a:t>
                      </a:r>
                      <a:endParaRPr lang="en-US" sz="850" kern="100" dirty="0">
                        <a:effectLst/>
                        <a:latin typeface="Arial Narrow" panose="020B0606020202030204" pitchFamily="34" charset="0"/>
                        <a:ea typeface="Aptos" panose="020B000402020202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800"/>
                        </a:spcAft>
                        <a:buNone/>
                      </a:pPr>
                      <a:r>
                        <a:rPr lang="en-US" sz="850" kern="100" dirty="0">
                          <a:effectLst/>
                          <a:latin typeface="Arial Narrow" panose="020B0606020202030204" pitchFamily="34" charset="0"/>
                        </a:rPr>
                        <a:t>0.2</a:t>
                      </a:r>
                      <a:endParaRPr lang="en-US" sz="850" kern="100" dirty="0">
                        <a:effectLst/>
                        <a:latin typeface="Arial Narrow" panose="020B0606020202030204" pitchFamily="34" charset="0"/>
                        <a:ea typeface="Aptos" panose="020B000402020202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800"/>
                        </a:spcAft>
                        <a:buNone/>
                      </a:pPr>
                      <a:r>
                        <a:rPr lang="en-US" sz="850" kern="100" dirty="0">
                          <a:effectLst/>
                          <a:latin typeface="Arial Narrow" panose="020B0606020202030204" pitchFamily="34" charset="0"/>
                        </a:rPr>
                        <a:t>0.6</a:t>
                      </a:r>
                      <a:endParaRPr lang="en-US" sz="850" kern="100" dirty="0">
                        <a:effectLst/>
                        <a:latin typeface="Arial Narrow" panose="020B0606020202030204" pitchFamily="34" charset="0"/>
                        <a:ea typeface="Aptos" panose="020B000402020202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12668519"/>
                  </a:ext>
                </a:extLst>
              </a:tr>
              <a:tr h="0">
                <a:tc>
                  <a:txBody>
                    <a:bodyPr/>
                    <a:lstStyle/>
                    <a:p>
                      <a:pPr algn="ctr">
                        <a:lnSpc>
                          <a:spcPct val="115000"/>
                        </a:lnSpc>
                        <a:spcAft>
                          <a:spcPts val="800"/>
                        </a:spcAft>
                        <a:buNone/>
                      </a:pPr>
                      <a:r>
                        <a:rPr lang="en-US" sz="850" kern="100" dirty="0">
                          <a:effectLst/>
                          <a:latin typeface="Arial Narrow" panose="020B0606020202030204" pitchFamily="34" charset="0"/>
                        </a:rPr>
                        <a:t>Cefixime</a:t>
                      </a:r>
                      <a:endParaRPr lang="en-US" sz="850" kern="100" dirty="0">
                        <a:effectLst/>
                        <a:latin typeface="Arial Narrow" panose="020B0606020202030204" pitchFamily="34" charset="0"/>
                        <a:ea typeface="Aptos" panose="020B000402020202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800"/>
                        </a:spcAft>
                        <a:buNone/>
                      </a:pPr>
                      <a:r>
                        <a:rPr lang="en-US" sz="850" kern="100" dirty="0">
                          <a:effectLst/>
                          <a:latin typeface="Arial Narrow" panose="020B0606020202030204" pitchFamily="34" charset="0"/>
                        </a:rPr>
                        <a:t>0.1</a:t>
                      </a:r>
                      <a:endParaRPr lang="en-US" sz="850" kern="100" dirty="0">
                        <a:effectLst/>
                        <a:latin typeface="Arial Narrow" panose="020B0606020202030204" pitchFamily="34" charset="0"/>
                        <a:ea typeface="Aptos" panose="020B000402020202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800"/>
                        </a:spcAft>
                        <a:buNone/>
                      </a:pPr>
                      <a:r>
                        <a:rPr lang="en-US" sz="850" kern="100" dirty="0">
                          <a:effectLst/>
                          <a:latin typeface="Arial Narrow" panose="020B0606020202030204" pitchFamily="34" charset="0"/>
                        </a:rPr>
                        <a:t>0.3</a:t>
                      </a:r>
                      <a:endParaRPr lang="en-US" sz="850" kern="100" dirty="0">
                        <a:effectLst/>
                        <a:latin typeface="Arial Narrow" panose="020B0606020202030204" pitchFamily="34" charset="0"/>
                        <a:ea typeface="Aptos" panose="020B000402020202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321023711"/>
                  </a:ext>
                </a:extLst>
              </a:tr>
            </a:tbl>
          </a:graphicData>
        </a:graphic>
      </p:graphicFrame>
      <p:graphicFrame>
        <p:nvGraphicFramePr>
          <p:cNvPr id="25" name="Table 24">
            <a:extLst>
              <a:ext uri="{FF2B5EF4-FFF2-40B4-BE49-F238E27FC236}">
                <a16:creationId xmlns:a16="http://schemas.microsoft.com/office/drawing/2014/main" id="{39C64EF9-A6E6-BE22-23D6-BC545EBA2553}"/>
              </a:ext>
            </a:extLst>
          </p:cNvPr>
          <p:cNvGraphicFramePr>
            <a:graphicFrameLocks noGrp="1"/>
          </p:cNvGraphicFramePr>
          <p:nvPr>
            <p:extLst>
              <p:ext uri="{D42A27DB-BD31-4B8C-83A1-F6EECF244321}">
                <p14:modId xmlns:p14="http://schemas.microsoft.com/office/powerpoint/2010/main" val="3963768634"/>
              </p:ext>
            </p:extLst>
          </p:nvPr>
        </p:nvGraphicFramePr>
        <p:xfrm>
          <a:off x="9751005" y="4741374"/>
          <a:ext cx="2422809" cy="692279"/>
        </p:xfrm>
        <a:graphic>
          <a:graphicData uri="http://schemas.openxmlformats.org/drawingml/2006/table">
            <a:tbl>
              <a:tblPr firstRow="1" firstCol="1" bandRow="1">
                <a:tableStyleId>{2D5ABB26-0587-4C30-8999-92F81FD0307C}</a:tableStyleId>
              </a:tblPr>
              <a:tblGrid>
                <a:gridCol w="841832">
                  <a:extLst>
                    <a:ext uri="{9D8B030D-6E8A-4147-A177-3AD203B41FA5}">
                      <a16:colId xmlns:a16="http://schemas.microsoft.com/office/drawing/2014/main" val="3821013570"/>
                    </a:ext>
                  </a:extLst>
                </a:gridCol>
                <a:gridCol w="554091">
                  <a:extLst>
                    <a:ext uri="{9D8B030D-6E8A-4147-A177-3AD203B41FA5}">
                      <a16:colId xmlns:a16="http://schemas.microsoft.com/office/drawing/2014/main" val="4085729165"/>
                    </a:ext>
                  </a:extLst>
                </a:gridCol>
                <a:gridCol w="349722">
                  <a:extLst>
                    <a:ext uri="{9D8B030D-6E8A-4147-A177-3AD203B41FA5}">
                      <a16:colId xmlns:a16="http://schemas.microsoft.com/office/drawing/2014/main" val="1665565526"/>
                    </a:ext>
                  </a:extLst>
                </a:gridCol>
                <a:gridCol w="677164">
                  <a:extLst>
                    <a:ext uri="{9D8B030D-6E8A-4147-A177-3AD203B41FA5}">
                      <a16:colId xmlns:a16="http://schemas.microsoft.com/office/drawing/2014/main" val="4019283091"/>
                    </a:ext>
                  </a:extLst>
                </a:gridCol>
              </a:tblGrid>
              <a:tr h="0">
                <a:tc rowSpan="2">
                  <a:txBody>
                    <a:bodyPr/>
                    <a:lstStyle/>
                    <a:p>
                      <a:pPr algn="just">
                        <a:lnSpc>
                          <a:spcPct val="115000"/>
                        </a:lnSpc>
                        <a:spcAft>
                          <a:spcPts val="800"/>
                        </a:spcAft>
                        <a:buNone/>
                      </a:pPr>
                      <a:r>
                        <a:rPr lang="en-US" sz="850" kern="100" dirty="0">
                          <a:effectLst/>
                          <a:latin typeface="Arial Narrow" panose="020B0606020202030204" pitchFamily="34" charset="0"/>
                        </a:rPr>
                        <a:t> </a:t>
                      </a:r>
                      <a:endParaRPr lang="en-US" sz="850" kern="100" dirty="0">
                        <a:effectLst/>
                        <a:latin typeface="Arial Narrow" panose="020B0606020202030204" pitchFamily="34" charset="0"/>
                        <a:ea typeface="Aptos" panose="020B000402020202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3">
                  <a:txBody>
                    <a:bodyPr/>
                    <a:lstStyle/>
                    <a:p>
                      <a:pPr algn="ctr">
                        <a:lnSpc>
                          <a:spcPct val="115000"/>
                        </a:lnSpc>
                        <a:spcAft>
                          <a:spcPts val="0"/>
                        </a:spcAft>
                        <a:buNone/>
                      </a:pPr>
                      <a:r>
                        <a:rPr lang="en-US" sz="850" kern="100" dirty="0">
                          <a:effectLst/>
                          <a:latin typeface="Arial Narrow" panose="020B0606020202030204" pitchFamily="34" charset="0"/>
                        </a:rPr>
                        <a:t>Method precision (%)</a:t>
                      </a:r>
                    </a:p>
                    <a:p>
                      <a:pPr algn="ctr">
                        <a:lnSpc>
                          <a:spcPct val="115000"/>
                        </a:lnSpc>
                        <a:spcAft>
                          <a:spcPts val="0"/>
                        </a:spcAft>
                        <a:buNone/>
                      </a:pPr>
                      <a:r>
                        <a:rPr lang="en-US" sz="850" kern="100" dirty="0">
                          <a:effectLst/>
                          <a:latin typeface="Arial Narrow" panose="020B0606020202030204" pitchFamily="34" charset="0"/>
                        </a:rPr>
                        <a:t>RSD&lt; 2.0</a:t>
                      </a:r>
                      <a:endParaRPr lang="en-US" sz="850" kern="100" dirty="0">
                        <a:effectLst/>
                        <a:latin typeface="Arial Narrow" panose="020B0606020202030204" pitchFamily="34" charset="0"/>
                        <a:ea typeface="Aptos" panose="020B000402020202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327135565"/>
                  </a:ext>
                </a:extLst>
              </a:tr>
              <a:tr h="0">
                <a:tc vMerge="1">
                  <a:txBody>
                    <a:bodyPr/>
                    <a:lstStyle/>
                    <a:p>
                      <a:endParaRPr lang="en-US"/>
                    </a:p>
                  </a:txBody>
                  <a:tcPr/>
                </a:tc>
                <a:tc>
                  <a:txBody>
                    <a:bodyPr/>
                    <a:lstStyle/>
                    <a:p>
                      <a:pPr algn="ctr">
                        <a:lnSpc>
                          <a:spcPct val="115000"/>
                        </a:lnSpc>
                        <a:spcAft>
                          <a:spcPts val="800"/>
                        </a:spcAft>
                        <a:buNone/>
                      </a:pPr>
                      <a:r>
                        <a:rPr lang="en-US" sz="850" kern="100" dirty="0">
                          <a:effectLst/>
                          <a:latin typeface="Arial Narrow" panose="020B0606020202030204" pitchFamily="34" charset="0"/>
                        </a:rPr>
                        <a:t>Ret. Time</a:t>
                      </a:r>
                      <a:endParaRPr lang="en-US" sz="850" kern="100" dirty="0">
                        <a:effectLst/>
                        <a:latin typeface="Arial Narrow" panose="020B0606020202030204" pitchFamily="34" charset="0"/>
                        <a:ea typeface="Aptos" panose="020B000402020202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800"/>
                        </a:spcAft>
                        <a:buNone/>
                      </a:pPr>
                      <a:r>
                        <a:rPr lang="en-US" sz="850" kern="100" dirty="0">
                          <a:effectLst/>
                          <a:latin typeface="Arial Narrow" panose="020B0606020202030204" pitchFamily="34" charset="0"/>
                        </a:rPr>
                        <a:t>Area</a:t>
                      </a:r>
                      <a:endParaRPr lang="en-US" sz="850" kern="100" dirty="0">
                        <a:effectLst/>
                        <a:latin typeface="Arial Narrow" panose="020B0606020202030204" pitchFamily="34" charset="0"/>
                        <a:ea typeface="Aptos" panose="020B000402020202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800"/>
                        </a:spcAft>
                        <a:buNone/>
                      </a:pPr>
                      <a:r>
                        <a:rPr lang="en-US" sz="850" kern="100" dirty="0">
                          <a:effectLst/>
                          <a:latin typeface="Arial Narrow" panose="020B0606020202030204" pitchFamily="34" charset="0"/>
                        </a:rPr>
                        <a:t>Amount</a:t>
                      </a:r>
                      <a:endParaRPr lang="en-US" sz="850" kern="100" dirty="0">
                        <a:effectLst/>
                        <a:latin typeface="Arial Narrow" panose="020B0606020202030204" pitchFamily="34" charset="0"/>
                        <a:ea typeface="Aptos" panose="020B000402020202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88088589"/>
                  </a:ext>
                </a:extLst>
              </a:tr>
              <a:tr h="0">
                <a:tc>
                  <a:txBody>
                    <a:bodyPr/>
                    <a:lstStyle/>
                    <a:p>
                      <a:pPr algn="ctr">
                        <a:lnSpc>
                          <a:spcPct val="115000"/>
                        </a:lnSpc>
                        <a:spcAft>
                          <a:spcPts val="800"/>
                        </a:spcAft>
                        <a:buNone/>
                      </a:pPr>
                      <a:r>
                        <a:rPr lang="en-US" sz="850" kern="100" dirty="0">
                          <a:effectLst/>
                          <a:latin typeface="Arial Narrow" panose="020B0606020202030204" pitchFamily="34" charset="0"/>
                        </a:rPr>
                        <a:t>Sodium benzoate</a:t>
                      </a:r>
                      <a:endParaRPr lang="en-US" sz="850" kern="100" dirty="0">
                        <a:effectLst/>
                        <a:latin typeface="Arial Narrow" panose="020B0606020202030204" pitchFamily="34" charset="0"/>
                        <a:ea typeface="Aptos" panose="020B000402020202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800"/>
                        </a:spcAft>
                        <a:buNone/>
                      </a:pPr>
                      <a:r>
                        <a:rPr lang="en-US" sz="850" kern="100" dirty="0">
                          <a:effectLst/>
                          <a:latin typeface="Arial Narrow" panose="020B0606020202030204" pitchFamily="34" charset="0"/>
                        </a:rPr>
                        <a:t>0.2</a:t>
                      </a:r>
                      <a:endParaRPr lang="en-US" sz="850" kern="100" dirty="0">
                        <a:effectLst/>
                        <a:latin typeface="Arial Narrow" panose="020B0606020202030204" pitchFamily="34" charset="0"/>
                        <a:ea typeface="Aptos" panose="020B000402020202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800"/>
                        </a:spcAft>
                        <a:buNone/>
                      </a:pPr>
                      <a:r>
                        <a:rPr lang="en-US" sz="850" kern="100" dirty="0">
                          <a:effectLst/>
                          <a:latin typeface="Arial Narrow" panose="020B0606020202030204" pitchFamily="34" charset="0"/>
                        </a:rPr>
                        <a:t>0.3</a:t>
                      </a:r>
                      <a:endParaRPr lang="en-US" sz="850" kern="100" dirty="0">
                        <a:effectLst/>
                        <a:latin typeface="Arial Narrow" panose="020B0606020202030204" pitchFamily="34" charset="0"/>
                        <a:ea typeface="Aptos" panose="020B000402020202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800"/>
                        </a:spcAft>
                        <a:buNone/>
                      </a:pPr>
                      <a:r>
                        <a:rPr lang="en-US" sz="850" kern="100" dirty="0">
                          <a:effectLst/>
                          <a:latin typeface="Arial Narrow" panose="020B0606020202030204" pitchFamily="34" charset="0"/>
                        </a:rPr>
                        <a:t>0.4</a:t>
                      </a:r>
                      <a:endParaRPr lang="en-US" sz="850" kern="100" dirty="0">
                        <a:effectLst/>
                        <a:latin typeface="Arial Narrow" panose="020B0606020202030204" pitchFamily="34" charset="0"/>
                        <a:ea typeface="Aptos" panose="020B000402020202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12668519"/>
                  </a:ext>
                </a:extLst>
              </a:tr>
              <a:tr h="0">
                <a:tc>
                  <a:txBody>
                    <a:bodyPr/>
                    <a:lstStyle/>
                    <a:p>
                      <a:pPr algn="ctr">
                        <a:lnSpc>
                          <a:spcPct val="115000"/>
                        </a:lnSpc>
                        <a:spcAft>
                          <a:spcPts val="800"/>
                        </a:spcAft>
                        <a:buNone/>
                      </a:pPr>
                      <a:r>
                        <a:rPr lang="en-US" sz="850" kern="100" dirty="0">
                          <a:effectLst/>
                          <a:latin typeface="Arial Narrow" panose="020B0606020202030204" pitchFamily="34" charset="0"/>
                        </a:rPr>
                        <a:t>Cefixime</a:t>
                      </a:r>
                      <a:endParaRPr lang="en-US" sz="850" kern="100" dirty="0">
                        <a:effectLst/>
                        <a:latin typeface="Arial Narrow" panose="020B0606020202030204" pitchFamily="34" charset="0"/>
                        <a:ea typeface="Aptos" panose="020B000402020202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800"/>
                        </a:spcAft>
                        <a:buNone/>
                      </a:pPr>
                      <a:r>
                        <a:rPr lang="en-US" sz="850" kern="100" dirty="0">
                          <a:effectLst/>
                          <a:latin typeface="Arial Narrow" panose="020B0606020202030204" pitchFamily="34" charset="0"/>
                        </a:rPr>
                        <a:t>0.1</a:t>
                      </a:r>
                      <a:endParaRPr lang="en-US" sz="850" kern="100" dirty="0">
                        <a:effectLst/>
                        <a:latin typeface="Arial Narrow" panose="020B0606020202030204" pitchFamily="34" charset="0"/>
                        <a:ea typeface="Aptos" panose="020B000402020202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800"/>
                        </a:spcAft>
                        <a:buNone/>
                      </a:pPr>
                      <a:r>
                        <a:rPr lang="en-US" sz="850" kern="100" dirty="0">
                          <a:effectLst/>
                          <a:latin typeface="Arial Narrow" panose="020B0606020202030204" pitchFamily="34" charset="0"/>
                        </a:rPr>
                        <a:t>0.3</a:t>
                      </a:r>
                      <a:endParaRPr lang="en-US" sz="850" kern="100" dirty="0">
                        <a:effectLst/>
                        <a:latin typeface="Arial Narrow" panose="020B0606020202030204" pitchFamily="34" charset="0"/>
                        <a:ea typeface="Aptos" panose="020B000402020202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15000"/>
                        </a:lnSpc>
                        <a:spcAft>
                          <a:spcPts val="800"/>
                        </a:spcAft>
                        <a:buNone/>
                      </a:pPr>
                      <a:r>
                        <a:rPr lang="en-US" sz="850" kern="100" dirty="0">
                          <a:effectLst/>
                          <a:latin typeface="Arial Narrow" panose="020B0606020202030204" pitchFamily="34" charset="0"/>
                        </a:rPr>
                        <a:t>0.5</a:t>
                      </a:r>
                      <a:endParaRPr lang="en-US" sz="850" kern="100" dirty="0">
                        <a:effectLst/>
                        <a:latin typeface="Arial Narrow" panose="020B0606020202030204" pitchFamily="34" charset="0"/>
                        <a:ea typeface="Aptos" panose="020B000402020202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321023711"/>
                  </a:ext>
                </a:extLst>
              </a:tr>
            </a:tbl>
          </a:graphicData>
        </a:graphic>
      </p:graphicFrame>
    </p:spTree>
    <p:extLst>
      <p:ext uri="{BB962C8B-B14F-4D97-AF65-F5344CB8AC3E}">
        <p14:creationId xmlns:p14="http://schemas.microsoft.com/office/powerpoint/2010/main" val="4279662543"/>
      </p:ext>
    </p:extLst>
  </p:cSld>
  <p:clrMapOvr>
    <a:masterClrMapping/>
  </p:clrMapOvr>
</p:sld>
</file>

<file path=ppt/theme/theme1.xml><?xml version="1.0" encoding="utf-8"?>
<a:theme xmlns:a="http://schemas.openxmlformats.org/drawingml/2006/main" name="Theme1">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Theme1" id="{E4AE054A-32FF-4BD4-A099-E155F1BD9042}" vid="{272EDE3F-DE0E-4B1D-81C4-1189F670640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B57862AA191F54AA52D5C0E2D7CEB1F" ma:contentTypeVersion="10" ma:contentTypeDescription="Create a new document." ma:contentTypeScope="" ma:versionID="c4701db5f4a405b5075fcaf4a161effc">
  <xsd:schema xmlns:xsd="http://www.w3.org/2001/XMLSchema" xmlns:xs="http://www.w3.org/2001/XMLSchema" xmlns:p="http://schemas.microsoft.com/office/2006/metadata/properties" xmlns:ns2="98621ed1-ae24-4a21-b80a-89d572d87e72" xmlns:ns3="c9b645eb-e6fe-4b35-9d45-bd7394162d21" targetNamespace="http://schemas.microsoft.com/office/2006/metadata/properties" ma:root="true" ma:fieldsID="a24117f40ff39982805e5b34d505a45f" ns2:_="" ns3:_="">
    <xsd:import namespace="98621ed1-ae24-4a21-b80a-89d572d87e72"/>
    <xsd:import namespace="c9b645eb-e6fe-4b35-9d45-bd7394162d21"/>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8621ed1-ae24-4a21-b80a-89d572d87e7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3d12074c-465b-416e-9d23-57714290b90f"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9b645eb-e6fe-4b35-9d45-bd7394162d21"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1cb2c372-95c0-40b3-bff4-85b80379a6b7}" ma:internalName="TaxCatchAll" ma:showField="CatchAllData" ma:web="c9b645eb-e6fe-4b35-9d45-bd7394162d2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98621ed1-ae24-4a21-b80a-89d572d87e72">
      <Terms xmlns="http://schemas.microsoft.com/office/infopath/2007/PartnerControls"/>
    </lcf76f155ced4ddcb4097134ff3c332f>
    <TaxCatchAll xmlns="c9b645eb-e6fe-4b35-9d45-bd7394162d21" xsi:nil="true"/>
  </documentManagement>
</p:properties>
</file>

<file path=customXml/itemProps1.xml><?xml version="1.0" encoding="utf-8"?>
<ds:datastoreItem xmlns:ds="http://schemas.openxmlformats.org/officeDocument/2006/customXml" ds:itemID="{BDDFABCD-E61D-4C98-9315-A1FFA743177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8621ed1-ae24-4a21-b80a-89d572d87e72"/>
    <ds:schemaRef ds:uri="c9b645eb-e6fe-4b35-9d45-bd7394162d2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FBB685D-6988-492A-BD65-CEF42B10809E}">
  <ds:schemaRefs>
    <ds:schemaRef ds:uri="http://schemas.microsoft.com/sharepoint/v3/contenttype/forms"/>
  </ds:schemaRefs>
</ds:datastoreItem>
</file>

<file path=customXml/itemProps3.xml><?xml version="1.0" encoding="utf-8"?>
<ds:datastoreItem xmlns:ds="http://schemas.openxmlformats.org/officeDocument/2006/customXml" ds:itemID="{2BDCA87D-57B8-4510-9665-9E75299929F1}">
  <ds:schemaRefs>
    <ds:schemaRef ds:uri="c9b645eb-e6fe-4b35-9d45-bd7394162d21"/>
    <ds:schemaRef ds:uri="http://purl.org/dc/terms/"/>
    <ds:schemaRef ds:uri="http://schemas.microsoft.com/office/2006/metadata/properties"/>
    <ds:schemaRef ds:uri="http://purl.org/dc/dcmitype/"/>
    <ds:schemaRef ds:uri="http://www.w3.org/XML/1998/namespace"/>
    <ds:schemaRef ds:uri="98621ed1-ae24-4a21-b80a-89d572d87e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Theme1</Template>
  <TotalTime>535</TotalTime>
  <Words>531</Words>
  <Application>Microsoft Office PowerPoint</Application>
  <PresentationFormat>Widescreen</PresentationFormat>
  <Paragraphs>86</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Aptos</vt:lpstr>
      <vt:lpstr>Arial Narrow</vt:lpstr>
      <vt:lpstr>Arial</vt:lpstr>
      <vt:lpstr>72 Black</vt:lpstr>
      <vt:lpstr>Aptos Display</vt:lpstr>
      <vt:lpstr>Theme1</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Information &amp; instructions for e-poster</dc:title>
  <dc:creator>Marinela Cvetanoska</dc:creator>
  <cp:lastModifiedBy>Marijana Pejic</cp:lastModifiedBy>
  <cp:revision>81</cp:revision>
  <dcterms:created xsi:type="dcterms:W3CDTF">2025-07-07T08:04:39Z</dcterms:created>
  <dcterms:modified xsi:type="dcterms:W3CDTF">2026-08-31T12:23:39Z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0x0101005B57862AA191F54AA52D5C0E2D7CEB1F</vt:lpwstr>
  </property>
</Properties>
</file>