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fntdata" ContentType="application/x-fontdata"/>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theme/theme2.xml" ContentType="application/vnd.openxmlformats-officedocument.theme+xml"/>
  <Override PartName="/ppt/charts/chart1.xml" ContentType="application/vnd.openxmlformats-officedocument.drawingml.chart+xml"/>
  <Override PartName="/ppt/charts/chart2.xml" ContentType="application/vnd.openxmlformats-officedocument.drawingml.chart+xml"/>
  <Override PartName="/ppt/drawings/drawing1.xml" ContentType="application/vnd.openxmlformats-officedocument.drawingml.chartshapes+xml"/>
  <Override PartName="/ppt/charts/chart3.xml" ContentType="application/vnd.openxmlformats-officedocument.drawingml.chart+xml"/>
  <Override PartName="/ppt/charts/chart4.xml" ContentType="application/vnd.openxmlformats-officedocument.drawingml.chart+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ppt/revisionInfo.xml" ContentType="application/vnd.ms-powerpoint.revisioninfo+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0"/>
  </p:notesMasterIdLst>
  <p:sldIdLst>
    <p:sldId id="288" r:id="rId5"/>
    <p:sldId id="289" r:id="rId6"/>
    <p:sldId id="290" r:id="rId7"/>
    <p:sldId id="291" r:id="rId8"/>
    <p:sldId id="292" r:id="rId9"/>
  </p:sldIdLst>
  <p:sldSz cx="12192000" cy="6858000"/>
  <p:notesSz cx="6858000" cy="9144000"/>
  <p:embeddedFontLst>
    <p:embeddedFont>
      <p:font typeface="PF BeauSans Pro" panose="02000800000000020004" charset="0"/>
      <p:bold r:id="rId11"/>
    </p:embeddedFont>
    <p:embeddedFont>
      <p:font typeface="Calibri" panose="020F0502020204030204" pitchFamily="34" charset="0"/>
      <p:regular r:id="rId12"/>
      <p:bold r:id="rId13"/>
      <p:italic r:id="rId14"/>
      <p:boldItalic r:id="rId15"/>
    </p:embeddedFont>
    <p:embeddedFont>
      <p:font typeface="Arial Narrow" panose="020B0606020202030204" pitchFamily="34" charset="0"/>
      <p:regular r:id="rId16"/>
      <p:bold r:id="rId17"/>
      <p:italic r:id="rId18"/>
      <p:boldItalic r:id="rId19"/>
    </p:embeddedFont>
  </p:embeddedFontLst>
  <p:defaultText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userDrawn="1">
          <p15:clr>
            <a:srgbClr val="A4A3A4"/>
          </p15:clr>
        </p15:guide>
        <p15:guide id="2" pos="3840" userDrawn="1">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F8E4F6"/>
    <a:srgbClr val="E9F8E4"/>
    <a:srgbClr val="FFFFE7"/>
    <a:srgbClr val="33CC33"/>
    <a:srgbClr val="00CC00"/>
    <a:srgbClr val="FFFF99"/>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9DAB0C13-1EF4-F9AC-C85E-1389668632C0}" v="1" dt="2026-04-13T20:20:36.882"/>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987" autoAdjust="0"/>
    <p:restoredTop sz="94660"/>
  </p:normalViewPr>
  <p:slideViewPr>
    <p:cSldViewPr snapToGrid="0" showGuides="1">
      <p:cViewPr varScale="1">
        <p:scale>
          <a:sx n="69" d="100"/>
          <a:sy n="69" d="100"/>
        </p:scale>
        <p:origin x="738" y="84"/>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3.fntdata"/><Relationship Id="rId18" Type="http://schemas.openxmlformats.org/officeDocument/2006/relationships/font" Target="fonts/font8.fntdata"/><Relationship Id="rId26" Type="http://schemas.microsoft.com/office/2015/10/relationships/revisionInfo" Target="revisionInfo.xml"/><Relationship Id="rId3" Type="http://schemas.openxmlformats.org/officeDocument/2006/relationships/customXml" Target="../customXml/item3.xml"/><Relationship Id="rId21" Type="http://schemas.openxmlformats.org/officeDocument/2006/relationships/viewProps" Target="viewProps.xml"/><Relationship Id="rId7" Type="http://schemas.openxmlformats.org/officeDocument/2006/relationships/slide" Target="slides/slide3.xml"/><Relationship Id="rId12" Type="http://schemas.openxmlformats.org/officeDocument/2006/relationships/font" Target="fonts/font2.fntdata"/><Relationship Id="rId17" Type="http://schemas.openxmlformats.org/officeDocument/2006/relationships/font" Target="fonts/font7.fntdata"/><Relationship Id="rId2" Type="http://schemas.openxmlformats.org/officeDocument/2006/relationships/customXml" Target="../customXml/item2.xml"/><Relationship Id="rId16" Type="http://schemas.openxmlformats.org/officeDocument/2006/relationships/font" Target="fonts/font6.fntdata"/><Relationship Id="rId20" Type="http://schemas.openxmlformats.org/officeDocument/2006/relationships/presProps" Target="pres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font" Target="fonts/font1.fntdata"/><Relationship Id="rId5" Type="http://schemas.openxmlformats.org/officeDocument/2006/relationships/slide" Target="slides/slide1.xml"/><Relationship Id="rId15" Type="http://schemas.openxmlformats.org/officeDocument/2006/relationships/font" Target="fonts/font5.fntdata"/><Relationship Id="rId23" Type="http://schemas.openxmlformats.org/officeDocument/2006/relationships/tableStyles" Target="tableStyles.xml"/><Relationship Id="rId10" Type="http://schemas.openxmlformats.org/officeDocument/2006/relationships/notesMaster" Target="notesMasters/notesMaster1.xml"/><Relationship Id="rId19" Type="http://schemas.openxmlformats.org/officeDocument/2006/relationships/font" Target="fonts/font9.fntdata"/><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4.fntdata"/><Relationship Id="rId22" Type="http://schemas.openxmlformats.org/officeDocument/2006/relationships/theme" Target="theme/theme1.xml"/></Relationships>
</file>

<file path=ppt/charts/_rels/chart1.xml.rels><?xml version="1.0" encoding="UTF-8" standalone="yes"?>
<Relationships xmlns="http://schemas.openxmlformats.org/package/2006/relationships"><Relationship Id="rId1" Type="http://schemas.openxmlformats.org/officeDocument/2006/relationships/oleObject" Target="file:///G:\Punimi%20TDWT%202018\diagramet%20punimi%202018.xlsx" TargetMode="External"/></Relationships>
</file>

<file path=ppt/charts/_rels/chart2.xml.rels><?xml version="1.0" encoding="UTF-8" standalone="yes"?>
<Relationships xmlns="http://schemas.openxmlformats.org/package/2006/relationships"><Relationship Id="rId2" Type="http://schemas.openxmlformats.org/officeDocument/2006/relationships/chartUserShapes" Target="../drawings/drawing1.xml"/><Relationship Id="rId1" Type="http://schemas.openxmlformats.org/officeDocument/2006/relationships/oleObject" Target="file:///G:\Punimi%20TDWT%202018\diagramet%20punimi%202018.xlsx" TargetMode="External"/></Relationships>
</file>

<file path=ppt/charts/_rels/chart3.xml.rels><?xml version="1.0" encoding="UTF-8" standalone="yes"?>
<Relationships xmlns="http://schemas.openxmlformats.org/package/2006/relationships"><Relationship Id="rId1" Type="http://schemas.openxmlformats.org/officeDocument/2006/relationships/oleObject" Target="file:///G:\Punimi%20TDWT%202018\diagramet%20punimi%202018.xlsx" TargetMode="External"/></Relationships>
</file>

<file path=ppt/charts/_rels/chart4.xml.rels><?xml version="1.0" encoding="UTF-8" standalone="yes"?>
<Relationships xmlns="http://schemas.openxmlformats.org/package/2006/relationships"><Relationship Id="rId1" Type="http://schemas.openxmlformats.org/officeDocument/2006/relationships/oleObject" Target="file:///F:\Punimi%20TDWT%202018\diagramet%20punimi%202018.xlsx" TargetMode="Externa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1"/>
    <c:plotArea>
      <c:layout>
        <c:manualLayout>
          <c:layoutTarget val="inner"/>
          <c:xMode val="edge"/>
          <c:yMode val="edge"/>
          <c:x val="0.1646499632844087"/>
          <c:y val="2.3170568046421463E-2"/>
          <c:w val="0.75478895170351501"/>
          <c:h val="0.83604997013925331"/>
        </c:manualLayout>
      </c:layout>
      <c:scatterChart>
        <c:scatterStyle val="lineMarker"/>
        <c:varyColors val="0"/>
        <c:ser>
          <c:idx val="4"/>
          <c:order val="0"/>
          <c:tx>
            <c:v>50 mM DS</c:v>
          </c:tx>
          <c:spPr>
            <a:ln w="28575">
              <a:noFill/>
            </a:ln>
          </c:spPr>
          <c:marker>
            <c:symbol val="circle"/>
            <c:size val="7"/>
            <c:spPr>
              <a:solidFill>
                <a:sysClr val="windowText" lastClr="000000"/>
              </a:solidFill>
              <a:ln>
                <a:solidFill>
                  <a:sysClr val="windowText" lastClr="000000"/>
                </a:solidFill>
              </a:ln>
            </c:spPr>
          </c:marker>
          <c:xVal>
            <c:numRef>
              <c:f>Sheet1!$A$58:$A$62</c:f>
              <c:numCache>
                <c:formatCode>General</c:formatCode>
                <c:ptCount val="5"/>
                <c:pt idx="0">
                  <c:v>94.82</c:v>
                </c:pt>
                <c:pt idx="1">
                  <c:v>93.89</c:v>
                </c:pt>
                <c:pt idx="2">
                  <c:v>86.1</c:v>
                </c:pt>
                <c:pt idx="3">
                  <c:v>84.29</c:v>
                </c:pt>
                <c:pt idx="4">
                  <c:v>67.430000000000007</c:v>
                </c:pt>
              </c:numCache>
            </c:numRef>
          </c:xVal>
          <c:yVal>
            <c:numRef>
              <c:f>Sheet1!$B$58:$B$62</c:f>
              <c:numCache>
                <c:formatCode>General</c:formatCode>
                <c:ptCount val="5"/>
                <c:pt idx="0">
                  <c:v>30.16</c:v>
                </c:pt>
                <c:pt idx="1">
                  <c:v>35.300000000000004</c:v>
                </c:pt>
                <c:pt idx="2">
                  <c:v>56.2</c:v>
                </c:pt>
                <c:pt idx="3">
                  <c:v>65.11999999999999</c:v>
                </c:pt>
                <c:pt idx="4">
                  <c:v>113.16999999999999</c:v>
                </c:pt>
              </c:numCache>
            </c:numRef>
          </c:yVal>
          <c:smooth val="0"/>
          <c:extLst>
            <c:ext xmlns:c16="http://schemas.microsoft.com/office/drawing/2014/chart" uri="{C3380CC4-5D6E-409C-BE32-E72D297353CC}">
              <c16:uniqueId val="{00000000-B922-4B35-BB8E-69D88560117B}"/>
            </c:ext>
          </c:extLst>
        </c:ser>
        <c:ser>
          <c:idx val="0"/>
          <c:order val="1"/>
          <c:tx>
            <c:v>20 mM DS</c:v>
          </c:tx>
          <c:spPr>
            <a:ln w="28575">
              <a:noFill/>
            </a:ln>
          </c:spPr>
          <c:marker>
            <c:symbol val="circle"/>
            <c:size val="6"/>
            <c:spPr>
              <a:noFill/>
              <a:ln>
                <a:solidFill>
                  <a:schemeClr val="tx1"/>
                </a:solidFill>
              </a:ln>
            </c:spPr>
          </c:marker>
          <c:xVal>
            <c:numRef>
              <c:f>Sheet1!$O$4:$O$8</c:f>
              <c:numCache>
                <c:formatCode>General</c:formatCode>
                <c:ptCount val="5"/>
                <c:pt idx="0">
                  <c:v>94.55</c:v>
                </c:pt>
                <c:pt idx="1">
                  <c:v>91.82</c:v>
                </c:pt>
                <c:pt idx="2">
                  <c:v>86.9</c:v>
                </c:pt>
                <c:pt idx="3">
                  <c:v>82.57</c:v>
                </c:pt>
                <c:pt idx="4">
                  <c:v>78.36</c:v>
                </c:pt>
              </c:numCache>
            </c:numRef>
          </c:xVal>
          <c:yVal>
            <c:numRef>
              <c:f>Sheet1!$P$4:$P$8</c:f>
              <c:numCache>
                <c:formatCode>General</c:formatCode>
                <c:ptCount val="5"/>
                <c:pt idx="0">
                  <c:v>50.82</c:v>
                </c:pt>
                <c:pt idx="1">
                  <c:v>57.14</c:v>
                </c:pt>
                <c:pt idx="2">
                  <c:v>68.989999999999995</c:v>
                </c:pt>
                <c:pt idx="3">
                  <c:v>80.03</c:v>
                </c:pt>
                <c:pt idx="4">
                  <c:v>87.43</c:v>
                </c:pt>
              </c:numCache>
            </c:numRef>
          </c:yVal>
          <c:smooth val="0"/>
          <c:extLst>
            <c:ext xmlns:c16="http://schemas.microsoft.com/office/drawing/2014/chart" uri="{C3380CC4-5D6E-409C-BE32-E72D297353CC}">
              <c16:uniqueId val="{00000001-B922-4B35-BB8E-69D88560117B}"/>
            </c:ext>
          </c:extLst>
        </c:ser>
        <c:ser>
          <c:idx val="2"/>
          <c:order val="2"/>
          <c:tx>
            <c:v>15 mM DS</c:v>
          </c:tx>
          <c:spPr>
            <a:ln w="28575">
              <a:noFill/>
            </a:ln>
          </c:spPr>
          <c:marker>
            <c:symbol val="x"/>
            <c:size val="6"/>
            <c:spPr>
              <a:noFill/>
              <a:ln>
                <a:solidFill>
                  <a:sysClr val="windowText" lastClr="000000"/>
                </a:solidFill>
              </a:ln>
            </c:spPr>
          </c:marker>
          <c:xVal>
            <c:numRef>
              <c:f>Sheet1!$I$4:$I$8</c:f>
              <c:numCache>
                <c:formatCode>General</c:formatCode>
                <c:ptCount val="5"/>
                <c:pt idx="0">
                  <c:v>90.78</c:v>
                </c:pt>
                <c:pt idx="1">
                  <c:v>89.45</c:v>
                </c:pt>
                <c:pt idx="2">
                  <c:v>87.1</c:v>
                </c:pt>
                <c:pt idx="3">
                  <c:v>77.53</c:v>
                </c:pt>
                <c:pt idx="4">
                  <c:v>77.7</c:v>
                </c:pt>
              </c:numCache>
            </c:numRef>
          </c:xVal>
          <c:yVal>
            <c:numRef>
              <c:f>Sheet1!$J$4:$J$8</c:f>
              <c:numCache>
                <c:formatCode>General</c:formatCode>
                <c:ptCount val="5"/>
                <c:pt idx="0">
                  <c:v>57.48</c:v>
                </c:pt>
                <c:pt idx="1">
                  <c:v>60.24</c:v>
                </c:pt>
                <c:pt idx="2">
                  <c:v>64.23</c:v>
                </c:pt>
                <c:pt idx="3">
                  <c:v>88.410000000000025</c:v>
                </c:pt>
                <c:pt idx="4">
                  <c:v>90.39</c:v>
                </c:pt>
              </c:numCache>
            </c:numRef>
          </c:yVal>
          <c:smooth val="0"/>
          <c:extLst>
            <c:ext xmlns:c16="http://schemas.microsoft.com/office/drawing/2014/chart" uri="{C3380CC4-5D6E-409C-BE32-E72D297353CC}">
              <c16:uniqueId val="{00000002-B922-4B35-BB8E-69D88560117B}"/>
            </c:ext>
          </c:extLst>
        </c:ser>
        <c:ser>
          <c:idx val="1"/>
          <c:order val="3"/>
          <c:tx>
            <c:v>10 mM DS</c:v>
          </c:tx>
          <c:spPr>
            <a:ln w="28575">
              <a:noFill/>
            </a:ln>
          </c:spPr>
          <c:marker>
            <c:symbol val="square"/>
            <c:size val="8"/>
            <c:spPr>
              <a:noFill/>
              <a:ln>
                <a:solidFill>
                  <a:schemeClr val="tx1"/>
                </a:solidFill>
              </a:ln>
            </c:spPr>
          </c:marker>
          <c:trendline>
            <c:spPr>
              <a:ln w="19050">
                <a:solidFill>
                  <a:schemeClr val="accent6">
                    <a:lumMod val="50000"/>
                  </a:schemeClr>
                </a:solidFill>
              </a:ln>
            </c:spPr>
            <c:trendlineType val="linear"/>
            <c:dispRSqr val="0"/>
            <c:dispEq val="0"/>
          </c:trendline>
          <c:trendline>
            <c:spPr>
              <a:ln w="19050">
                <a:solidFill>
                  <a:srgbClr val="000000"/>
                </a:solidFill>
              </a:ln>
            </c:spPr>
            <c:trendlineType val="linear"/>
            <c:dispRSqr val="0"/>
            <c:dispEq val="0"/>
          </c:trendline>
          <c:xVal>
            <c:numRef>
              <c:f>Sheet1!$C$4:$C$8</c:f>
              <c:numCache>
                <c:formatCode>General</c:formatCode>
                <c:ptCount val="5"/>
                <c:pt idx="0">
                  <c:v>89.55</c:v>
                </c:pt>
                <c:pt idx="1">
                  <c:v>83.210000000000022</c:v>
                </c:pt>
                <c:pt idx="2">
                  <c:v>77.84</c:v>
                </c:pt>
                <c:pt idx="3">
                  <c:v>76.42</c:v>
                </c:pt>
                <c:pt idx="4">
                  <c:v>72.790000000000006</c:v>
                </c:pt>
              </c:numCache>
            </c:numRef>
          </c:xVal>
          <c:yVal>
            <c:numRef>
              <c:f>Sheet1!$D$4:$D$8</c:f>
              <c:numCache>
                <c:formatCode>General</c:formatCode>
                <c:ptCount val="5"/>
                <c:pt idx="0">
                  <c:v>60.86</c:v>
                </c:pt>
                <c:pt idx="1">
                  <c:v>79.89</c:v>
                </c:pt>
                <c:pt idx="2">
                  <c:v>95.89</c:v>
                </c:pt>
                <c:pt idx="3">
                  <c:v>97.53</c:v>
                </c:pt>
                <c:pt idx="4">
                  <c:v>110.5</c:v>
                </c:pt>
              </c:numCache>
            </c:numRef>
          </c:yVal>
          <c:smooth val="0"/>
          <c:extLst>
            <c:ext xmlns:c16="http://schemas.microsoft.com/office/drawing/2014/chart" uri="{C3380CC4-5D6E-409C-BE32-E72D297353CC}">
              <c16:uniqueId val="{00000003-B922-4B35-BB8E-69D88560117B}"/>
            </c:ext>
          </c:extLst>
        </c:ser>
        <c:ser>
          <c:idx val="3"/>
          <c:order val="4"/>
          <c:tx>
            <c:v>5 mM DS</c:v>
          </c:tx>
          <c:spPr>
            <a:ln w="28575">
              <a:noFill/>
            </a:ln>
          </c:spPr>
          <c:marker>
            <c:symbol val="triangle"/>
            <c:size val="8"/>
            <c:spPr>
              <a:noFill/>
              <a:ln>
                <a:solidFill>
                  <a:schemeClr val="tx1"/>
                </a:solidFill>
              </a:ln>
            </c:spPr>
          </c:marker>
          <c:xVal>
            <c:numRef>
              <c:f>Sheet1!$A$51:$A$55</c:f>
              <c:numCache>
                <c:formatCode>General</c:formatCode>
                <c:ptCount val="5"/>
                <c:pt idx="0">
                  <c:v>93.88</c:v>
                </c:pt>
                <c:pt idx="1">
                  <c:v>91.940000000000026</c:v>
                </c:pt>
                <c:pt idx="2">
                  <c:v>89.440000000000026</c:v>
                </c:pt>
                <c:pt idx="3">
                  <c:v>88.88</c:v>
                </c:pt>
                <c:pt idx="4">
                  <c:v>73.55</c:v>
                </c:pt>
              </c:numCache>
            </c:numRef>
          </c:xVal>
          <c:yVal>
            <c:numRef>
              <c:f>Sheet1!$B$51:$B$55</c:f>
              <c:numCache>
                <c:formatCode>General</c:formatCode>
                <c:ptCount val="5"/>
                <c:pt idx="0">
                  <c:v>45.85</c:v>
                </c:pt>
                <c:pt idx="1">
                  <c:v>46.9</c:v>
                </c:pt>
                <c:pt idx="2">
                  <c:v>55.64</c:v>
                </c:pt>
                <c:pt idx="3">
                  <c:v>56.38</c:v>
                </c:pt>
                <c:pt idx="4">
                  <c:v>96.82</c:v>
                </c:pt>
              </c:numCache>
            </c:numRef>
          </c:yVal>
          <c:smooth val="0"/>
          <c:extLst>
            <c:ext xmlns:c16="http://schemas.microsoft.com/office/drawing/2014/chart" uri="{C3380CC4-5D6E-409C-BE32-E72D297353CC}">
              <c16:uniqueId val="{00000004-B922-4B35-BB8E-69D88560117B}"/>
            </c:ext>
          </c:extLst>
        </c:ser>
        <c:ser>
          <c:idx val="5"/>
          <c:order val="5"/>
          <c:tx>
            <c:v>316K</c:v>
          </c:tx>
          <c:spPr>
            <a:ln w="28575">
              <a:noFill/>
            </a:ln>
          </c:spPr>
          <c:marker>
            <c:symbol val="plus"/>
            <c:size val="9"/>
            <c:spPr>
              <a:noFill/>
              <a:ln>
                <a:solidFill>
                  <a:sysClr val="windowText" lastClr="000000"/>
                </a:solidFill>
              </a:ln>
            </c:spPr>
          </c:marker>
          <c:trendline>
            <c:spPr>
              <a:ln w="19050"/>
            </c:spPr>
            <c:trendlineType val="linear"/>
            <c:dispRSqr val="0"/>
            <c:dispEq val="0"/>
          </c:trendline>
          <c:xVal>
            <c:numRef>
              <c:f>Sheet1!$H$63:$H$67</c:f>
              <c:numCache>
                <c:formatCode>General</c:formatCode>
                <c:ptCount val="5"/>
                <c:pt idx="0">
                  <c:v>92.169999999999987</c:v>
                </c:pt>
                <c:pt idx="1">
                  <c:v>86.31</c:v>
                </c:pt>
                <c:pt idx="2">
                  <c:v>80.430000000000007</c:v>
                </c:pt>
                <c:pt idx="3">
                  <c:v>75.149999999999991</c:v>
                </c:pt>
                <c:pt idx="4">
                  <c:v>68.98</c:v>
                </c:pt>
              </c:numCache>
            </c:numRef>
          </c:xVal>
          <c:yVal>
            <c:numRef>
              <c:f>Sheet1!$I$63:$I$67</c:f>
              <c:numCache>
                <c:formatCode>General</c:formatCode>
                <c:ptCount val="5"/>
                <c:pt idx="0">
                  <c:v>30.99</c:v>
                </c:pt>
                <c:pt idx="1">
                  <c:v>46.08</c:v>
                </c:pt>
                <c:pt idx="2">
                  <c:v>47.63</c:v>
                </c:pt>
                <c:pt idx="3">
                  <c:v>70</c:v>
                </c:pt>
                <c:pt idx="4">
                  <c:v>66.7</c:v>
                </c:pt>
              </c:numCache>
            </c:numRef>
          </c:yVal>
          <c:smooth val="0"/>
          <c:extLst>
            <c:ext xmlns:c16="http://schemas.microsoft.com/office/drawing/2014/chart" uri="{C3380CC4-5D6E-409C-BE32-E72D297353CC}">
              <c16:uniqueId val="{00000005-B922-4B35-BB8E-69D88560117B}"/>
            </c:ext>
          </c:extLst>
        </c:ser>
        <c:dLbls>
          <c:showLegendKey val="0"/>
          <c:showVal val="0"/>
          <c:showCatName val="0"/>
          <c:showSerName val="0"/>
          <c:showPercent val="0"/>
          <c:showBubbleSize val="0"/>
        </c:dLbls>
        <c:axId val="68926464"/>
        <c:axId val="70027136"/>
      </c:scatterChart>
      <c:valAx>
        <c:axId val="68926464"/>
        <c:scaling>
          <c:orientation val="minMax"/>
          <c:min val="60"/>
        </c:scaling>
        <c:delete val="0"/>
        <c:axPos val="b"/>
        <c:title>
          <c:tx>
            <c:rich>
              <a:bodyPr/>
              <a:lstStyle/>
              <a:p>
                <a:pPr>
                  <a:defRPr/>
                </a:pPr>
                <a:r>
                  <a:rPr lang="en-US"/>
                  <a:t>Separation (%)</a:t>
                </a:r>
              </a:p>
            </c:rich>
          </c:tx>
          <c:layout>
            <c:manualLayout>
              <c:xMode val="edge"/>
              <c:yMode val="edge"/>
              <c:x val="0.32229565340481814"/>
              <c:y val="0.91304955490721118"/>
            </c:manualLayout>
          </c:layout>
          <c:overlay val="0"/>
        </c:title>
        <c:numFmt formatCode="General" sourceLinked="1"/>
        <c:majorTickMark val="out"/>
        <c:minorTickMark val="none"/>
        <c:tickLblPos val="nextTo"/>
        <c:spPr>
          <a:ln>
            <a:solidFill>
              <a:srgbClr val="000000"/>
            </a:solidFill>
          </a:ln>
        </c:spPr>
        <c:txPr>
          <a:bodyPr/>
          <a:lstStyle/>
          <a:p>
            <a:pPr>
              <a:defRPr sz="800"/>
            </a:pPr>
            <a:endParaRPr lang="en-US"/>
          </a:p>
        </c:txPr>
        <c:crossAx val="70027136"/>
        <c:crosses val="autoZero"/>
        <c:crossBetween val="midCat"/>
        <c:majorUnit val="5"/>
      </c:valAx>
      <c:valAx>
        <c:axId val="70027136"/>
        <c:scaling>
          <c:orientation val="minMax"/>
          <c:min val="20"/>
        </c:scaling>
        <c:delete val="0"/>
        <c:axPos val="l"/>
        <c:title>
          <c:tx>
            <c:rich>
              <a:bodyPr rot="-5400000" vert="horz"/>
              <a:lstStyle/>
              <a:p>
                <a:pPr>
                  <a:defRPr sz="800"/>
                </a:pPr>
                <a:r>
                  <a:rPr lang="en-US" sz="800"/>
                  <a:t>Product rate (g/h)</a:t>
                </a:r>
              </a:p>
            </c:rich>
          </c:tx>
          <c:layout/>
          <c:overlay val="0"/>
        </c:title>
        <c:numFmt formatCode="General" sourceLinked="1"/>
        <c:majorTickMark val="out"/>
        <c:minorTickMark val="none"/>
        <c:tickLblPos val="nextTo"/>
        <c:spPr>
          <a:ln>
            <a:solidFill>
              <a:srgbClr val="000000"/>
            </a:solidFill>
          </a:ln>
        </c:spPr>
        <c:txPr>
          <a:bodyPr/>
          <a:lstStyle/>
          <a:p>
            <a:pPr>
              <a:defRPr sz="800"/>
            </a:pPr>
            <a:endParaRPr lang="en-US"/>
          </a:p>
        </c:txPr>
        <c:crossAx val="68926464"/>
        <c:crosses val="autoZero"/>
        <c:crossBetween val="midCat"/>
        <c:majorUnit val="10"/>
      </c:valAx>
      <c:spPr>
        <a:ln>
          <a:solidFill>
            <a:sysClr val="windowText" lastClr="000000"/>
          </a:solidFill>
        </a:ln>
      </c:spPr>
    </c:plotArea>
    <c:legend>
      <c:legendPos val="r"/>
      <c:legendEntry>
        <c:idx val="6"/>
        <c:delete val="1"/>
      </c:legendEntry>
      <c:legendEntry>
        <c:idx val="7"/>
        <c:delete val="1"/>
      </c:legendEntry>
      <c:legendEntry>
        <c:idx val="8"/>
        <c:delete val="1"/>
      </c:legendEntry>
      <c:layout>
        <c:manualLayout>
          <c:xMode val="edge"/>
          <c:yMode val="edge"/>
          <c:x val="0.12475638966628327"/>
          <c:y val="0.57900188014094212"/>
          <c:w val="0.34131631259836004"/>
          <c:h val="0.27603660466813429"/>
        </c:manualLayout>
      </c:layout>
      <c:overlay val="0"/>
      <c:spPr>
        <a:effectLst>
          <a:innerShdw blurRad="63500" dist="50800" dir="18900000">
            <a:prstClr val="black">
              <a:alpha val="50000"/>
            </a:prstClr>
          </a:innerShdw>
        </a:effectLst>
      </c:spPr>
      <c:txPr>
        <a:bodyPr/>
        <a:lstStyle/>
        <a:p>
          <a:pPr>
            <a:defRPr sz="800">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spPr>
    <a:solidFill>
      <a:srgbClr val="66FFFF"/>
    </a:solidFill>
    <a:ln>
      <a:noFill/>
    </a:ln>
  </c:spPr>
  <c:txPr>
    <a:bodyPr/>
    <a:lstStyle/>
    <a:p>
      <a:pPr>
        <a:defRPr sz="1000">
          <a:solidFill>
            <a:schemeClr val="accent6">
              <a:lumMod val="50000"/>
            </a:schemeClr>
          </a:solidFill>
        </a:defRPr>
      </a:pPr>
      <a:endParaRPr lang="en-US"/>
    </a:p>
  </c:txPr>
  <c:externalData r:id="rId1">
    <c:autoUpdate val="0"/>
  </c:externalData>
</c:chartSpace>
</file>

<file path=ppt/charts/chart2.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autoTitleDeleted val="0"/>
    <c:plotArea>
      <c:layout>
        <c:manualLayout>
          <c:layoutTarget val="inner"/>
          <c:xMode val="edge"/>
          <c:yMode val="edge"/>
          <c:x val="0.17290820339109006"/>
          <c:y val="3.0665727201304591E-2"/>
          <c:w val="0.74838372078621762"/>
          <c:h val="0.77706708016996551"/>
        </c:manualLayout>
      </c:layout>
      <c:scatterChart>
        <c:scatterStyle val="lineMarker"/>
        <c:varyColors val="0"/>
        <c:ser>
          <c:idx val="4"/>
          <c:order val="0"/>
          <c:tx>
            <c:v>50 mM DS</c:v>
          </c:tx>
          <c:spPr>
            <a:ln w="28575">
              <a:noFill/>
            </a:ln>
          </c:spPr>
          <c:marker>
            <c:symbol val="circle"/>
            <c:size val="6"/>
            <c:spPr>
              <a:solidFill>
                <a:sysClr val="windowText" lastClr="000000"/>
              </a:solidFill>
              <a:ln>
                <a:solidFill>
                  <a:sysClr val="windowText" lastClr="000000"/>
                </a:solidFill>
              </a:ln>
            </c:spPr>
          </c:marker>
          <c:xVal>
            <c:numRef>
              <c:f>Sheet1!$D$58:$D$62</c:f>
              <c:numCache>
                <c:formatCode>General</c:formatCode>
                <c:ptCount val="5"/>
                <c:pt idx="0">
                  <c:v>94.82</c:v>
                </c:pt>
                <c:pt idx="1">
                  <c:v>93.89</c:v>
                </c:pt>
                <c:pt idx="2">
                  <c:v>86.1</c:v>
                </c:pt>
                <c:pt idx="3">
                  <c:v>84.29</c:v>
                </c:pt>
                <c:pt idx="4">
                  <c:v>67.430000000000007</c:v>
                </c:pt>
              </c:numCache>
            </c:numRef>
          </c:xVal>
          <c:yVal>
            <c:numRef>
              <c:f>Sheet1!$E$58:$E$62</c:f>
              <c:numCache>
                <c:formatCode>General</c:formatCode>
                <c:ptCount val="5"/>
                <c:pt idx="0">
                  <c:v>88</c:v>
                </c:pt>
                <c:pt idx="1">
                  <c:v>88</c:v>
                </c:pt>
                <c:pt idx="2">
                  <c:v>88</c:v>
                </c:pt>
                <c:pt idx="3">
                  <c:v>85</c:v>
                </c:pt>
                <c:pt idx="4">
                  <c:v>82</c:v>
                </c:pt>
              </c:numCache>
            </c:numRef>
          </c:yVal>
          <c:smooth val="0"/>
          <c:extLst>
            <c:ext xmlns:c16="http://schemas.microsoft.com/office/drawing/2014/chart" uri="{C3380CC4-5D6E-409C-BE32-E72D297353CC}">
              <c16:uniqueId val="{00000000-6884-4FC1-9418-AF114A2D3647}"/>
            </c:ext>
          </c:extLst>
        </c:ser>
        <c:ser>
          <c:idx val="2"/>
          <c:order val="1"/>
          <c:tx>
            <c:v>20 mM DS</c:v>
          </c:tx>
          <c:spPr>
            <a:ln w="28575">
              <a:noFill/>
            </a:ln>
          </c:spPr>
          <c:marker>
            <c:symbol val="circle"/>
            <c:size val="7"/>
            <c:spPr>
              <a:noFill/>
              <a:ln>
                <a:solidFill>
                  <a:schemeClr val="tx1"/>
                </a:solidFill>
              </a:ln>
            </c:spPr>
          </c:marker>
          <c:xVal>
            <c:numRef>
              <c:f>Sheet1!$R$4:$R$8</c:f>
              <c:numCache>
                <c:formatCode>General</c:formatCode>
                <c:ptCount val="5"/>
                <c:pt idx="0">
                  <c:v>94.55</c:v>
                </c:pt>
                <c:pt idx="1">
                  <c:v>91.82</c:v>
                </c:pt>
                <c:pt idx="2">
                  <c:v>86.9</c:v>
                </c:pt>
                <c:pt idx="3">
                  <c:v>82.57</c:v>
                </c:pt>
                <c:pt idx="4">
                  <c:v>78.36</c:v>
                </c:pt>
              </c:numCache>
            </c:numRef>
          </c:xVal>
          <c:yVal>
            <c:numRef>
              <c:f>Sheet1!$S$4:$S$8</c:f>
              <c:numCache>
                <c:formatCode>General</c:formatCode>
                <c:ptCount val="5"/>
                <c:pt idx="0">
                  <c:v>88</c:v>
                </c:pt>
                <c:pt idx="1">
                  <c:v>85</c:v>
                </c:pt>
                <c:pt idx="2">
                  <c:v>82</c:v>
                </c:pt>
                <c:pt idx="3">
                  <c:v>80</c:v>
                </c:pt>
                <c:pt idx="4">
                  <c:v>80</c:v>
                </c:pt>
              </c:numCache>
            </c:numRef>
          </c:yVal>
          <c:smooth val="0"/>
          <c:extLst>
            <c:ext xmlns:c16="http://schemas.microsoft.com/office/drawing/2014/chart" uri="{C3380CC4-5D6E-409C-BE32-E72D297353CC}">
              <c16:uniqueId val="{00000001-6884-4FC1-9418-AF114A2D3647}"/>
            </c:ext>
          </c:extLst>
        </c:ser>
        <c:ser>
          <c:idx val="1"/>
          <c:order val="2"/>
          <c:tx>
            <c:v>15 mM DS</c:v>
          </c:tx>
          <c:spPr>
            <a:ln w="28575">
              <a:noFill/>
            </a:ln>
          </c:spPr>
          <c:marker>
            <c:symbol val="x"/>
            <c:size val="7"/>
            <c:spPr>
              <a:ln>
                <a:solidFill>
                  <a:schemeClr val="tx1"/>
                </a:solidFill>
              </a:ln>
            </c:spPr>
          </c:marker>
          <c:xVal>
            <c:numRef>
              <c:f>Sheet1!$L$4:$L$8</c:f>
              <c:numCache>
                <c:formatCode>General</c:formatCode>
                <c:ptCount val="5"/>
                <c:pt idx="0">
                  <c:v>90.78</c:v>
                </c:pt>
                <c:pt idx="1">
                  <c:v>89.45</c:v>
                </c:pt>
                <c:pt idx="2">
                  <c:v>87.1</c:v>
                </c:pt>
                <c:pt idx="3">
                  <c:v>77.53</c:v>
                </c:pt>
                <c:pt idx="4">
                  <c:v>77.7</c:v>
                </c:pt>
              </c:numCache>
            </c:numRef>
          </c:xVal>
          <c:yVal>
            <c:numRef>
              <c:f>Sheet1!$M$4:$M$8</c:f>
              <c:numCache>
                <c:formatCode>General</c:formatCode>
                <c:ptCount val="5"/>
                <c:pt idx="0">
                  <c:v>88</c:v>
                </c:pt>
                <c:pt idx="1">
                  <c:v>85</c:v>
                </c:pt>
                <c:pt idx="2">
                  <c:v>83</c:v>
                </c:pt>
                <c:pt idx="3">
                  <c:v>80</c:v>
                </c:pt>
                <c:pt idx="4">
                  <c:v>80</c:v>
                </c:pt>
              </c:numCache>
            </c:numRef>
          </c:yVal>
          <c:smooth val="0"/>
          <c:extLst>
            <c:ext xmlns:c16="http://schemas.microsoft.com/office/drawing/2014/chart" uri="{C3380CC4-5D6E-409C-BE32-E72D297353CC}">
              <c16:uniqueId val="{00000002-6884-4FC1-9418-AF114A2D3647}"/>
            </c:ext>
          </c:extLst>
        </c:ser>
        <c:ser>
          <c:idx val="0"/>
          <c:order val="3"/>
          <c:tx>
            <c:v>10 mM DS</c:v>
          </c:tx>
          <c:spPr>
            <a:ln w="28575">
              <a:noFill/>
            </a:ln>
          </c:spPr>
          <c:marker>
            <c:symbol val="square"/>
            <c:size val="6"/>
            <c:spPr>
              <a:noFill/>
              <a:ln>
                <a:solidFill>
                  <a:sysClr val="windowText" lastClr="000000"/>
                </a:solidFill>
              </a:ln>
            </c:spPr>
          </c:marker>
          <c:xVal>
            <c:numRef>
              <c:f>Sheet1!$F$4:$F$8</c:f>
              <c:numCache>
                <c:formatCode>General</c:formatCode>
                <c:ptCount val="5"/>
                <c:pt idx="0">
                  <c:v>89.55</c:v>
                </c:pt>
                <c:pt idx="1">
                  <c:v>83.210000000000022</c:v>
                </c:pt>
                <c:pt idx="2">
                  <c:v>77.84</c:v>
                </c:pt>
                <c:pt idx="3">
                  <c:v>76.42</c:v>
                </c:pt>
                <c:pt idx="4">
                  <c:v>72.790000000000006</c:v>
                </c:pt>
              </c:numCache>
            </c:numRef>
          </c:xVal>
          <c:yVal>
            <c:numRef>
              <c:f>Sheet1!$G$4:$G$8</c:f>
              <c:numCache>
                <c:formatCode>General</c:formatCode>
                <c:ptCount val="5"/>
                <c:pt idx="0">
                  <c:v>88</c:v>
                </c:pt>
                <c:pt idx="1">
                  <c:v>85</c:v>
                </c:pt>
                <c:pt idx="2">
                  <c:v>82</c:v>
                </c:pt>
                <c:pt idx="3">
                  <c:v>82</c:v>
                </c:pt>
                <c:pt idx="4">
                  <c:v>80</c:v>
                </c:pt>
              </c:numCache>
            </c:numRef>
          </c:yVal>
          <c:smooth val="0"/>
          <c:extLst>
            <c:ext xmlns:c16="http://schemas.microsoft.com/office/drawing/2014/chart" uri="{C3380CC4-5D6E-409C-BE32-E72D297353CC}">
              <c16:uniqueId val="{00000003-6884-4FC1-9418-AF114A2D3647}"/>
            </c:ext>
          </c:extLst>
        </c:ser>
        <c:ser>
          <c:idx val="3"/>
          <c:order val="4"/>
          <c:tx>
            <c:v>5 mM DS</c:v>
          </c:tx>
          <c:spPr>
            <a:ln w="28575">
              <a:noFill/>
            </a:ln>
          </c:spPr>
          <c:marker>
            <c:symbol val="triangle"/>
            <c:size val="8"/>
            <c:spPr>
              <a:noFill/>
              <a:ln>
                <a:solidFill>
                  <a:sysClr val="windowText" lastClr="000000"/>
                </a:solidFill>
              </a:ln>
            </c:spPr>
          </c:marker>
          <c:xVal>
            <c:numRef>
              <c:f>Sheet1!$D$51:$D$55</c:f>
              <c:numCache>
                <c:formatCode>General</c:formatCode>
                <c:ptCount val="5"/>
                <c:pt idx="0">
                  <c:v>93.88</c:v>
                </c:pt>
                <c:pt idx="1">
                  <c:v>91.940000000000026</c:v>
                </c:pt>
                <c:pt idx="2">
                  <c:v>89.440000000000026</c:v>
                </c:pt>
                <c:pt idx="3">
                  <c:v>88.88</c:v>
                </c:pt>
                <c:pt idx="4">
                  <c:v>73.55</c:v>
                </c:pt>
              </c:numCache>
            </c:numRef>
          </c:xVal>
          <c:yVal>
            <c:numRef>
              <c:f>Sheet1!$E$51:$E$55</c:f>
              <c:numCache>
                <c:formatCode>General</c:formatCode>
                <c:ptCount val="5"/>
                <c:pt idx="0">
                  <c:v>88</c:v>
                </c:pt>
                <c:pt idx="1">
                  <c:v>88</c:v>
                </c:pt>
                <c:pt idx="2">
                  <c:v>85</c:v>
                </c:pt>
                <c:pt idx="3">
                  <c:v>85</c:v>
                </c:pt>
                <c:pt idx="4">
                  <c:v>80</c:v>
                </c:pt>
              </c:numCache>
            </c:numRef>
          </c:yVal>
          <c:smooth val="0"/>
          <c:extLst>
            <c:ext xmlns:c16="http://schemas.microsoft.com/office/drawing/2014/chart" uri="{C3380CC4-5D6E-409C-BE32-E72D297353CC}">
              <c16:uniqueId val="{00000004-6884-4FC1-9418-AF114A2D3647}"/>
            </c:ext>
          </c:extLst>
        </c:ser>
        <c:dLbls>
          <c:showLegendKey val="0"/>
          <c:showVal val="0"/>
          <c:showCatName val="0"/>
          <c:showSerName val="0"/>
          <c:showPercent val="0"/>
          <c:showBubbleSize val="0"/>
        </c:dLbls>
        <c:axId val="77462528"/>
        <c:axId val="80099200"/>
      </c:scatterChart>
      <c:valAx>
        <c:axId val="77462528"/>
        <c:scaling>
          <c:orientation val="minMax"/>
          <c:min val="60"/>
        </c:scaling>
        <c:delete val="0"/>
        <c:axPos val="b"/>
        <c:title>
          <c:tx>
            <c:rich>
              <a:bodyPr/>
              <a:lstStyle/>
              <a:p>
                <a:pPr>
                  <a:defRPr sz="1000"/>
                </a:pPr>
                <a:r>
                  <a:rPr lang="en-US" sz="1000"/>
                  <a:t>Separation (%)</a:t>
                </a:r>
              </a:p>
            </c:rich>
          </c:tx>
          <c:layout/>
          <c:overlay val="0"/>
        </c:title>
        <c:numFmt formatCode="General" sourceLinked="1"/>
        <c:majorTickMark val="out"/>
        <c:minorTickMark val="none"/>
        <c:tickLblPos val="nextTo"/>
        <c:spPr>
          <a:ln>
            <a:solidFill>
              <a:srgbClr val="000000"/>
            </a:solidFill>
          </a:ln>
        </c:spPr>
        <c:txPr>
          <a:bodyPr/>
          <a:lstStyle/>
          <a:p>
            <a:pPr>
              <a:defRPr sz="1000"/>
            </a:pPr>
            <a:endParaRPr lang="en-US"/>
          </a:p>
        </c:txPr>
        <c:crossAx val="80099200"/>
        <c:crosses val="autoZero"/>
        <c:crossBetween val="midCat"/>
      </c:valAx>
      <c:valAx>
        <c:axId val="80099200"/>
        <c:scaling>
          <c:orientation val="minMax"/>
          <c:max val="90"/>
          <c:min val="75"/>
        </c:scaling>
        <c:delete val="0"/>
        <c:axPos val="l"/>
        <c:title>
          <c:tx>
            <c:rich>
              <a:bodyPr rot="-5400000" vert="horz"/>
              <a:lstStyle/>
              <a:p>
                <a:pPr>
                  <a:defRPr sz="1000"/>
                </a:pPr>
                <a:r>
                  <a:rPr lang="en-US" sz="1000"/>
                  <a:t>Shrinkage temp. (oC)</a:t>
                </a:r>
              </a:p>
            </c:rich>
          </c:tx>
          <c:layout>
            <c:manualLayout>
              <c:xMode val="edge"/>
              <c:yMode val="edge"/>
              <c:x val="1.9139197888377518E-2"/>
              <c:y val="0.13626750555736267"/>
            </c:manualLayout>
          </c:layout>
          <c:overlay val="0"/>
        </c:title>
        <c:numFmt formatCode="General" sourceLinked="1"/>
        <c:majorTickMark val="out"/>
        <c:minorTickMark val="none"/>
        <c:tickLblPos val="nextTo"/>
        <c:spPr>
          <a:ln>
            <a:solidFill>
              <a:srgbClr val="000000"/>
            </a:solidFill>
          </a:ln>
        </c:spPr>
        <c:txPr>
          <a:bodyPr/>
          <a:lstStyle/>
          <a:p>
            <a:pPr>
              <a:defRPr sz="1000"/>
            </a:pPr>
            <a:endParaRPr lang="en-US"/>
          </a:p>
        </c:txPr>
        <c:crossAx val="77462528"/>
        <c:crosses val="autoZero"/>
        <c:crossBetween val="midCat"/>
        <c:majorUnit val="2"/>
      </c:valAx>
      <c:spPr>
        <a:noFill/>
        <a:ln>
          <a:solidFill>
            <a:sysClr val="windowText" lastClr="000000"/>
          </a:solidFill>
        </a:ln>
      </c:spPr>
    </c:plotArea>
    <c:legend>
      <c:legendPos val="r"/>
      <c:layout>
        <c:manualLayout>
          <c:xMode val="edge"/>
          <c:yMode val="edge"/>
          <c:x val="0.70019315686410644"/>
          <c:y val="0.45730232593324249"/>
          <c:w val="0.24766400228947044"/>
          <c:h val="0.30727517480935723"/>
        </c:manualLayout>
      </c:layout>
      <c:overlay val="0"/>
      <c:txPr>
        <a:bodyPr/>
        <a:lstStyle/>
        <a:p>
          <a:pPr>
            <a:defRPr sz="800"/>
          </a:pPr>
          <a:endParaRPr lang="en-US"/>
        </a:p>
      </c:txPr>
    </c:legend>
    <c:plotVisOnly val="1"/>
    <c:dispBlanksAs val="gap"/>
    <c:showDLblsOverMax val="0"/>
  </c:chart>
  <c:spPr>
    <a:solidFill>
      <a:srgbClr val="66FFFF"/>
    </a:solidFill>
    <a:ln>
      <a:noFill/>
    </a:ln>
  </c:spPr>
  <c:txPr>
    <a:bodyPr/>
    <a:lstStyle/>
    <a:p>
      <a:pPr>
        <a:defRPr sz="1200">
          <a:solidFill>
            <a:schemeClr val="accent6">
              <a:lumMod val="50000"/>
            </a:schemeClr>
          </a:solidFill>
        </a:defRPr>
      </a:pPr>
      <a:endParaRPr lang="en-US"/>
    </a:p>
  </c:txPr>
  <c:externalData r:id="rId1">
    <c:autoUpdate val="0"/>
  </c:externalData>
  <c:userShapes r:id="rId2"/>
</c:chartSpace>
</file>

<file path=ppt/charts/chart3.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800">
                <a:latin typeface="Times New Roman" panose="02020603050405020304" pitchFamily="18" charset="0"/>
                <a:cs typeface="Times New Roman" panose="02020603050405020304" pitchFamily="18" charset="0"/>
              </a:defRPr>
            </a:pPr>
            <a:r>
              <a:rPr lang="en-US" sz="800">
                <a:latin typeface="Times New Roman" panose="02020603050405020304" pitchFamily="18" charset="0"/>
                <a:cs typeface="Times New Roman" panose="02020603050405020304" pitchFamily="18" charset="0"/>
              </a:rPr>
              <a:t>System: NaCl-H2O</a:t>
            </a:r>
          </a:p>
          <a:p>
            <a:pPr algn="l">
              <a:defRPr sz="800">
                <a:latin typeface="Times New Roman" panose="02020603050405020304" pitchFamily="18" charset="0"/>
                <a:cs typeface="Times New Roman" panose="02020603050405020304" pitchFamily="18" charset="0"/>
              </a:defRPr>
            </a:pPr>
            <a:r>
              <a:rPr lang="en-US" sz="800">
                <a:latin typeface="Times New Roman" panose="02020603050405020304" pitchFamily="18" charset="0"/>
                <a:cs typeface="Times New Roman" panose="02020603050405020304" pitchFamily="18" charset="0"/>
              </a:rPr>
              <a:t>Feed conc.: 0.4g/dm3</a:t>
            </a:r>
          </a:p>
          <a:p>
            <a:pPr algn="l">
              <a:defRPr sz="800">
                <a:latin typeface="Times New Roman" panose="02020603050405020304" pitchFamily="18" charset="0"/>
                <a:cs typeface="Times New Roman" panose="02020603050405020304" pitchFamily="18" charset="0"/>
              </a:defRPr>
            </a:pPr>
            <a:r>
              <a:rPr lang="en-US" sz="800">
                <a:latin typeface="Times New Roman" panose="02020603050405020304" pitchFamily="18" charset="0"/>
                <a:cs typeface="Times New Roman" panose="02020603050405020304" pitchFamily="18" charset="0"/>
              </a:rPr>
              <a:t>Operation press.: 1.76MPa</a:t>
            </a:r>
          </a:p>
          <a:p>
            <a:pPr algn="l">
              <a:defRPr sz="800">
                <a:latin typeface="Times New Roman" panose="02020603050405020304" pitchFamily="18" charset="0"/>
                <a:cs typeface="Times New Roman" panose="02020603050405020304" pitchFamily="18" charset="0"/>
              </a:defRPr>
            </a:pPr>
            <a:r>
              <a:rPr lang="en-US" sz="800">
                <a:latin typeface="Times New Roman" panose="02020603050405020304" pitchFamily="18" charset="0"/>
                <a:cs typeface="Times New Roman" panose="02020603050405020304" pitchFamily="18" charset="0"/>
              </a:rPr>
              <a:t>Film area: 11.92cm2</a:t>
            </a:r>
          </a:p>
          <a:p>
            <a:pPr algn="l">
              <a:defRPr sz="800">
                <a:latin typeface="Times New Roman" panose="02020603050405020304" pitchFamily="18" charset="0"/>
                <a:cs typeface="Times New Roman" panose="02020603050405020304" pitchFamily="18" charset="0"/>
              </a:defRPr>
            </a:pPr>
            <a:r>
              <a:rPr lang="en-US" sz="800">
                <a:latin typeface="Times New Roman" panose="02020603050405020304" pitchFamily="18" charset="0"/>
                <a:cs typeface="Times New Roman" panose="02020603050405020304" pitchFamily="18" charset="0"/>
              </a:rPr>
              <a:t>k=45x10-4cm/s</a:t>
            </a:r>
          </a:p>
          <a:p>
            <a:pPr algn="l">
              <a:defRPr sz="800">
                <a:latin typeface="Times New Roman" panose="02020603050405020304" pitchFamily="18" charset="0"/>
                <a:cs typeface="Times New Roman" panose="02020603050405020304" pitchFamily="18" charset="0"/>
              </a:defRPr>
            </a:pPr>
            <a:endParaRPr lang="en-US" sz="800">
              <a:latin typeface="Times New Roman" panose="02020603050405020304" pitchFamily="18" charset="0"/>
              <a:cs typeface="Times New Roman" panose="02020603050405020304" pitchFamily="18" charset="0"/>
            </a:endParaRPr>
          </a:p>
        </c:rich>
      </c:tx>
      <c:layout>
        <c:manualLayout>
          <c:xMode val="edge"/>
          <c:yMode val="edge"/>
          <c:x val="0.5325605925033563"/>
          <c:y val="2.4616922085455958E-2"/>
        </c:manualLayout>
      </c:layout>
      <c:overlay val="1"/>
    </c:title>
    <c:autoTitleDeleted val="0"/>
    <c:plotArea>
      <c:layout>
        <c:manualLayout>
          <c:layoutTarget val="inner"/>
          <c:xMode val="edge"/>
          <c:yMode val="edge"/>
          <c:x val="0.17837755349679571"/>
          <c:y val="2.3170568046421463E-2"/>
          <c:w val="0.76040709395980821"/>
          <c:h val="0.83604997013925331"/>
        </c:manualLayout>
      </c:layout>
      <c:scatterChart>
        <c:scatterStyle val="lineMarker"/>
        <c:varyColors val="0"/>
        <c:ser>
          <c:idx val="4"/>
          <c:order val="0"/>
          <c:tx>
            <c:v>50 mM DS</c:v>
          </c:tx>
          <c:spPr>
            <a:ln w="28575">
              <a:noFill/>
            </a:ln>
          </c:spPr>
          <c:marker>
            <c:symbol val="circle"/>
            <c:size val="7"/>
            <c:spPr>
              <a:solidFill>
                <a:sysClr val="windowText" lastClr="000000"/>
              </a:solidFill>
              <a:ln>
                <a:solidFill>
                  <a:sysClr val="windowText" lastClr="000000"/>
                </a:solidFill>
              </a:ln>
            </c:spPr>
          </c:marker>
          <c:xVal>
            <c:numRef>
              <c:f>Sheet1!$A$58:$A$62</c:f>
              <c:numCache>
                <c:formatCode>General</c:formatCode>
                <c:ptCount val="5"/>
                <c:pt idx="0">
                  <c:v>94.82</c:v>
                </c:pt>
                <c:pt idx="1">
                  <c:v>93.89</c:v>
                </c:pt>
                <c:pt idx="2">
                  <c:v>86.1</c:v>
                </c:pt>
                <c:pt idx="3">
                  <c:v>84.29</c:v>
                </c:pt>
                <c:pt idx="4">
                  <c:v>67.430000000000007</c:v>
                </c:pt>
              </c:numCache>
            </c:numRef>
          </c:xVal>
          <c:yVal>
            <c:numRef>
              <c:f>Sheet1!$B$58:$B$62</c:f>
              <c:numCache>
                <c:formatCode>General</c:formatCode>
                <c:ptCount val="5"/>
                <c:pt idx="0">
                  <c:v>30.16</c:v>
                </c:pt>
                <c:pt idx="1">
                  <c:v>35.300000000000004</c:v>
                </c:pt>
                <c:pt idx="2">
                  <c:v>56.2</c:v>
                </c:pt>
                <c:pt idx="3">
                  <c:v>65.11999999999999</c:v>
                </c:pt>
                <c:pt idx="4">
                  <c:v>113.16999999999999</c:v>
                </c:pt>
              </c:numCache>
            </c:numRef>
          </c:yVal>
          <c:smooth val="0"/>
          <c:extLst>
            <c:ext xmlns:c16="http://schemas.microsoft.com/office/drawing/2014/chart" uri="{C3380CC4-5D6E-409C-BE32-E72D297353CC}">
              <c16:uniqueId val="{00000000-7DEC-4BD1-9782-4E09F5975922}"/>
            </c:ext>
          </c:extLst>
        </c:ser>
        <c:ser>
          <c:idx val="0"/>
          <c:order val="1"/>
          <c:tx>
            <c:v>20 mM DS</c:v>
          </c:tx>
          <c:spPr>
            <a:ln w="28575">
              <a:noFill/>
            </a:ln>
          </c:spPr>
          <c:marker>
            <c:symbol val="circle"/>
            <c:size val="6"/>
            <c:spPr>
              <a:noFill/>
              <a:ln>
                <a:solidFill>
                  <a:schemeClr val="tx1"/>
                </a:solidFill>
              </a:ln>
            </c:spPr>
          </c:marker>
          <c:xVal>
            <c:numRef>
              <c:f>Sheet1!$O$4:$O$8</c:f>
              <c:numCache>
                <c:formatCode>General</c:formatCode>
                <c:ptCount val="5"/>
                <c:pt idx="0">
                  <c:v>94.55</c:v>
                </c:pt>
                <c:pt idx="1">
                  <c:v>91.82</c:v>
                </c:pt>
                <c:pt idx="2">
                  <c:v>86.9</c:v>
                </c:pt>
                <c:pt idx="3">
                  <c:v>82.57</c:v>
                </c:pt>
                <c:pt idx="4">
                  <c:v>78.36</c:v>
                </c:pt>
              </c:numCache>
            </c:numRef>
          </c:xVal>
          <c:yVal>
            <c:numRef>
              <c:f>Sheet1!$P$4:$P$8</c:f>
              <c:numCache>
                <c:formatCode>General</c:formatCode>
                <c:ptCount val="5"/>
                <c:pt idx="0">
                  <c:v>50.82</c:v>
                </c:pt>
                <c:pt idx="1">
                  <c:v>57.14</c:v>
                </c:pt>
                <c:pt idx="2">
                  <c:v>68.989999999999995</c:v>
                </c:pt>
                <c:pt idx="3">
                  <c:v>80.03</c:v>
                </c:pt>
                <c:pt idx="4">
                  <c:v>87.43</c:v>
                </c:pt>
              </c:numCache>
            </c:numRef>
          </c:yVal>
          <c:smooth val="0"/>
          <c:extLst>
            <c:ext xmlns:c16="http://schemas.microsoft.com/office/drawing/2014/chart" uri="{C3380CC4-5D6E-409C-BE32-E72D297353CC}">
              <c16:uniqueId val="{00000001-7DEC-4BD1-9782-4E09F5975922}"/>
            </c:ext>
          </c:extLst>
        </c:ser>
        <c:ser>
          <c:idx val="2"/>
          <c:order val="2"/>
          <c:tx>
            <c:v>15 mM DS</c:v>
          </c:tx>
          <c:spPr>
            <a:ln w="28575">
              <a:noFill/>
            </a:ln>
          </c:spPr>
          <c:marker>
            <c:symbol val="x"/>
            <c:size val="6"/>
            <c:spPr>
              <a:noFill/>
              <a:ln>
                <a:solidFill>
                  <a:sysClr val="windowText" lastClr="000000"/>
                </a:solidFill>
              </a:ln>
            </c:spPr>
          </c:marker>
          <c:xVal>
            <c:numRef>
              <c:f>Sheet1!$I$4:$I$8</c:f>
              <c:numCache>
                <c:formatCode>General</c:formatCode>
                <c:ptCount val="5"/>
                <c:pt idx="0">
                  <c:v>90.78</c:v>
                </c:pt>
                <c:pt idx="1">
                  <c:v>89.45</c:v>
                </c:pt>
                <c:pt idx="2">
                  <c:v>87.1</c:v>
                </c:pt>
                <c:pt idx="3">
                  <c:v>77.53</c:v>
                </c:pt>
                <c:pt idx="4">
                  <c:v>77.7</c:v>
                </c:pt>
              </c:numCache>
            </c:numRef>
          </c:xVal>
          <c:yVal>
            <c:numRef>
              <c:f>Sheet1!$J$4:$J$8</c:f>
              <c:numCache>
                <c:formatCode>General</c:formatCode>
                <c:ptCount val="5"/>
                <c:pt idx="0">
                  <c:v>57.48</c:v>
                </c:pt>
                <c:pt idx="1">
                  <c:v>60.24</c:v>
                </c:pt>
                <c:pt idx="2">
                  <c:v>64.23</c:v>
                </c:pt>
                <c:pt idx="3">
                  <c:v>88.410000000000025</c:v>
                </c:pt>
                <c:pt idx="4">
                  <c:v>90.39</c:v>
                </c:pt>
              </c:numCache>
            </c:numRef>
          </c:yVal>
          <c:smooth val="0"/>
          <c:extLst>
            <c:ext xmlns:c16="http://schemas.microsoft.com/office/drawing/2014/chart" uri="{C3380CC4-5D6E-409C-BE32-E72D297353CC}">
              <c16:uniqueId val="{00000002-7DEC-4BD1-9782-4E09F5975922}"/>
            </c:ext>
          </c:extLst>
        </c:ser>
        <c:ser>
          <c:idx val="1"/>
          <c:order val="3"/>
          <c:tx>
            <c:v>10 mM DS</c:v>
          </c:tx>
          <c:spPr>
            <a:ln w="28575">
              <a:noFill/>
            </a:ln>
          </c:spPr>
          <c:marker>
            <c:symbol val="square"/>
            <c:size val="8"/>
            <c:spPr>
              <a:noFill/>
              <a:ln>
                <a:solidFill>
                  <a:schemeClr val="tx1"/>
                </a:solidFill>
              </a:ln>
            </c:spPr>
          </c:marker>
          <c:trendline>
            <c:spPr>
              <a:ln w="19050">
                <a:solidFill>
                  <a:schemeClr val="accent6">
                    <a:lumMod val="50000"/>
                  </a:schemeClr>
                </a:solidFill>
              </a:ln>
            </c:spPr>
            <c:trendlineType val="linear"/>
            <c:dispRSqr val="0"/>
            <c:dispEq val="0"/>
          </c:trendline>
          <c:trendline>
            <c:spPr>
              <a:ln w="19050">
                <a:solidFill>
                  <a:srgbClr val="000000"/>
                </a:solidFill>
              </a:ln>
            </c:spPr>
            <c:trendlineType val="linear"/>
            <c:dispRSqr val="0"/>
            <c:dispEq val="0"/>
          </c:trendline>
          <c:xVal>
            <c:numRef>
              <c:f>Sheet1!$C$4:$C$8</c:f>
              <c:numCache>
                <c:formatCode>General</c:formatCode>
                <c:ptCount val="5"/>
                <c:pt idx="0">
                  <c:v>89.55</c:v>
                </c:pt>
                <c:pt idx="1">
                  <c:v>83.210000000000022</c:v>
                </c:pt>
                <c:pt idx="2">
                  <c:v>77.84</c:v>
                </c:pt>
                <c:pt idx="3">
                  <c:v>76.42</c:v>
                </c:pt>
                <c:pt idx="4">
                  <c:v>72.790000000000006</c:v>
                </c:pt>
              </c:numCache>
            </c:numRef>
          </c:xVal>
          <c:yVal>
            <c:numRef>
              <c:f>Sheet1!$D$4:$D$8</c:f>
              <c:numCache>
                <c:formatCode>General</c:formatCode>
                <c:ptCount val="5"/>
                <c:pt idx="0">
                  <c:v>60.86</c:v>
                </c:pt>
                <c:pt idx="1">
                  <c:v>79.89</c:v>
                </c:pt>
                <c:pt idx="2">
                  <c:v>95.89</c:v>
                </c:pt>
                <c:pt idx="3">
                  <c:v>97.53</c:v>
                </c:pt>
                <c:pt idx="4">
                  <c:v>110.5</c:v>
                </c:pt>
              </c:numCache>
            </c:numRef>
          </c:yVal>
          <c:smooth val="0"/>
          <c:extLst>
            <c:ext xmlns:c16="http://schemas.microsoft.com/office/drawing/2014/chart" uri="{C3380CC4-5D6E-409C-BE32-E72D297353CC}">
              <c16:uniqueId val="{00000003-7DEC-4BD1-9782-4E09F5975922}"/>
            </c:ext>
          </c:extLst>
        </c:ser>
        <c:ser>
          <c:idx val="3"/>
          <c:order val="4"/>
          <c:tx>
            <c:v>5 mM DS</c:v>
          </c:tx>
          <c:spPr>
            <a:ln w="28575">
              <a:noFill/>
            </a:ln>
          </c:spPr>
          <c:marker>
            <c:symbol val="triangle"/>
            <c:size val="8"/>
            <c:spPr>
              <a:noFill/>
              <a:ln>
                <a:solidFill>
                  <a:schemeClr val="tx1"/>
                </a:solidFill>
              </a:ln>
            </c:spPr>
          </c:marker>
          <c:xVal>
            <c:numRef>
              <c:f>Sheet1!$A$51:$A$55</c:f>
              <c:numCache>
                <c:formatCode>General</c:formatCode>
                <c:ptCount val="5"/>
                <c:pt idx="0">
                  <c:v>93.88</c:v>
                </c:pt>
                <c:pt idx="1">
                  <c:v>91.940000000000026</c:v>
                </c:pt>
                <c:pt idx="2">
                  <c:v>89.440000000000026</c:v>
                </c:pt>
                <c:pt idx="3">
                  <c:v>88.88</c:v>
                </c:pt>
                <c:pt idx="4">
                  <c:v>73.55</c:v>
                </c:pt>
              </c:numCache>
            </c:numRef>
          </c:xVal>
          <c:yVal>
            <c:numRef>
              <c:f>Sheet1!$B$51:$B$55</c:f>
              <c:numCache>
                <c:formatCode>General</c:formatCode>
                <c:ptCount val="5"/>
                <c:pt idx="0">
                  <c:v>45.85</c:v>
                </c:pt>
                <c:pt idx="1">
                  <c:v>46.9</c:v>
                </c:pt>
                <c:pt idx="2">
                  <c:v>55.64</c:v>
                </c:pt>
                <c:pt idx="3">
                  <c:v>56.38</c:v>
                </c:pt>
                <c:pt idx="4">
                  <c:v>96.82</c:v>
                </c:pt>
              </c:numCache>
            </c:numRef>
          </c:yVal>
          <c:smooth val="0"/>
          <c:extLst>
            <c:ext xmlns:c16="http://schemas.microsoft.com/office/drawing/2014/chart" uri="{C3380CC4-5D6E-409C-BE32-E72D297353CC}">
              <c16:uniqueId val="{00000004-7DEC-4BD1-9782-4E09F5975922}"/>
            </c:ext>
          </c:extLst>
        </c:ser>
        <c:ser>
          <c:idx val="5"/>
          <c:order val="5"/>
          <c:tx>
            <c:v>316K</c:v>
          </c:tx>
          <c:spPr>
            <a:ln w="28575">
              <a:noFill/>
            </a:ln>
          </c:spPr>
          <c:marker>
            <c:symbol val="plus"/>
            <c:size val="9"/>
            <c:spPr>
              <a:noFill/>
              <a:ln>
                <a:solidFill>
                  <a:sysClr val="windowText" lastClr="000000"/>
                </a:solidFill>
              </a:ln>
            </c:spPr>
          </c:marker>
          <c:trendline>
            <c:spPr>
              <a:ln w="19050"/>
            </c:spPr>
            <c:trendlineType val="linear"/>
            <c:dispRSqr val="0"/>
            <c:dispEq val="0"/>
          </c:trendline>
          <c:xVal>
            <c:numRef>
              <c:f>Sheet1!$H$63:$H$67</c:f>
              <c:numCache>
                <c:formatCode>General</c:formatCode>
                <c:ptCount val="5"/>
                <c:pt idx="0">
                  <c:v>92.169999999999987</c:v>
                </c:pt>
                <c:pt idx="1">
                  <c:v>86.31</c:v>
                </c:pt>
                <c:pt idx="2">
                  <c:v>80.430000000000007</c:v>
                </c:pt>
                <c:pt idx="3">
                  <c:v>75.149999999999991</c:v>
                </c:pt>
                <c:pt idx="4">
                  <c:v>68.98</c:v>
                </c:pt>
              </c:numCache>
            </c:numRef>
          </c:xVal>
          <c:yVal>
            <c:numRef>
              <c:f>Sheet1!$I$63:$I$67</c:f>
              <c:numCache>
                <c:formatCode>General</c:formatCode>
                <c:ptCount val="5"/>
                <c:pt idx="0">
                  <c:v>30.99</c:v>
                </c:pt>
                <c:pt idx="1">
                  <c:v>46.08</c:v>
                </c:pt>
                <c:pt idx="2">
                  <c:v>47.63</c:v>
                </c:pt>
                <c:pt idx="3">
                  <c:v>70</c:v>
                </c:pt>
                <c:pt idx="4">
                  <c:v>66.7</c:v>
                </c:pt>
              </c:numCache>
            </c:numRef>
          </c:yVal>
          <c:smooth val="0"/>
          <c:extLst>
            <c:ext xmlns:c16="http://schemas.microsoft.com/office/drawing/2014/chart" uri="{C3380CC4-5D6E-409C-BE32-E72D297353CC}">
              <c16:uniqueId val="{00000005-7DEC-4BD1-9782-4E09F5975922}"/>
            </c:ext>
          </c:extLst>
        </c:ser>
        <c:dLbls>
          <c:showLegendKey val="0"/>
          <c:showVal val="0"/>
          <c:showCatName val="0"/>
          <c:showSerName val="0"/>
          <c:showPercent val="0"/>
          <c:showBubbleSize val="0"/>
        </c:dLbls>
        <c:axId val="68926464"/>
        <c:axId val="70027136"/>
      </c:scatterChart>
      <c:valAx>
        <c:axId val="68926464"/>
        <c:scaling>
          <c:orientation val="minMax"/>
          <c:min val="60"/>
        </c:scaling>
        <c:delete val="0"/>
        <c:axPos val="b"/>
        <c:title>
          <c:tx>
            <c:rich>
              <a:bodyPr/>
              <a:lstStyle/>
              <a:p>
                <a:pPr>
                  <a:defRPr/>
                </a:pPr>
                <a:r>
                  <a:rPr lang="en-US"/>
                  <a:t>Separation (%)</a:t>
                </a:r>
              </a:p>
            </c:rich>
          </c:tx>
          <c:layout>
            <c:manualLayout>
              <c:xMode val="edge"/>
              <c:yMode val="edge"/>
              <c:x val="0.51892332074241809"/>
              <c:y val="0.94520680400277279"/>
            </c:manualLayout>
          </c:layout>
          <c:overlay val="0"/>
        </c:title>
        <c:numFmt formatCode="General" sourceLinked="1"/>
        <c:majorTickMark val="out"/>
        <c:minorTickMark val="none"/>
        <c:tickLblPos val="nextTo"/>
        <c:spPr>
          <a:ln>
            <a:solidFill>
              <a:srgbClr val="000000"/>
            </a:solidFill>
          </a:ln>
        </c:spPr>
        <c:crossAx val="70027136"/>
        <c:crosses val="autoZero"/>
        <c:crossBetween val="midCat"/>
        <c:majorUnit val="5"/>
      </c:valAx>
      <c:valAx>
        <c:axId val="70027136"/>
        <c:scaling>
          <c:orientation val="minMax"/>
          <c:min val="20"/>
        </c:scaling>
        <c:delete val="0"/>
        <c:axPos val="l"/>
        <c:title>
          <c:tx>
            <c:rich>
              <a:bodyPr rot="-5400000" vert="horz"/>
              <a:lstStyle/>
              <a:p>
                <a:pPr>
                  <a:defRPr/>
                </a:pPr>
                <a:r>
                  <a:rPr lang="en-US"/>
                  <a:t>Product rate (g/h)</a:t>
                </a:r>
              </a:p>
            </c:rich>
          </c:tx>
          <c:layout/>
          <c:overlay val="0"/>
        </c:title>
        <c:numFmt formatCode="General" sourceLinked="1"/>
        <c:majorTickMark val="out"/>
        <c:minorTickMark val="none"/>
        <c:tickLblPos val="nextTo"/>
        <c:spPr>
          <a:ln>
            <a:solidFill>
              <a:srgbClr val="000000"/>
            </a:solidFill>
          </a:ln>
        </c:spPr>
        <c:crossAx val="68926464"/>
        <c:crosses val="autoZero"/>
        <c:crossBetween val="midCat"/>
        <c:majorUnit val="10"/>
      </c:valAx>
      <c:spPr>
        <a:ln>
          <a:solidFill>
            <a:sysClr val="windowText" lastClr="000000"/>
          </a:solidFill>
        </a:ln>
      </c:spPr>
    </c:plotArea>
    <c:legend>
      <c:legendPos val="r"/>
      <c:legendEntry>
        <c:idx val="6"/>
        <c:delete val="1"/>
      </c:legendEntry>
      <c:legendEntry>
        <c:idx val="7"/>
        <c:delete val="1"/>
      </c:legendEntry>
      <c:legendEntry>
        <c:idx val="8"/>
        <c:delete val="1"/>
      </c:legendEntry>
      <c:layout>
        <c:manualLayout>
          <c:xMode val="edge"/>
          <c:yMode val="edge"/>
          <c:x val="0.12475638966628327"/>
          <c:y val="0.57900188014094212"/>
          <c:w val="0.34131631259836004"/>
          <c:h val="0.27603660466813429"/>
        </c:manualLayout>
      </c:layout>
      <c:overlay val="0"/>
      <c:spPr>
        <a:effectLst>
          <a:innerShdw blurRad="63500" dist="50800" dir="18900000">
            <a:prstClr val="black">
              <a:alpha val="50000"/>
            </a:prstClr>
          </a:innerShdw>
        </a:effectLst>
      </c:spPr>
      <c:txPr>
        <a:bodyPr/>
        <a:lstStyle/>
        <a:p>
          <a:pPr>
            <a:defRPr sz="800">
              <a:latin typeface="Times New Roman" panose="02020603050405020304" pitchFamily="18" charset="0"/>
              <a:cs typeface="Times New Roman" panose="02020603050405020304" pitchFamily="18" charset="0"/>
            </a:defRPr>
          </a:pPr>
          <a:endParaRPr lang="en-US"/>
        </a:p>
      </c:txPr>
    </c:legend>
    <c:plotVisOnly val="1"/>
    <c:dispBlanksAs val="gap"/>
    <c:showDLblsOverMax val="0"/>
  </c:chart>
  <c:spPr>
    <a:solidFill>
      <a:srgbClr val="66FFFF"/>
    </a:solidFill>
    <a:ln>
      <a:noFill/>
    </a:ln>
  </c:spPr>
  <c:txPr>
    <a:bodyPr/>
    <a:lstStyle/>
    <a:p>
      <a:pPr>
        <a:defRPr sz="1000">
          <a:solidFill>
            <a:schemeClr val="accent6">
              <a:lumMod val="50000"/>
            </a:schemeClr>
          </a:solidFill>
        </a:defRPr>
      </a:pPr>
      <a:endParaRPr lang="en-US"/>
    </a:p>
  </c:txPr>
  <c:externalData r:id="rId1">
    <c:autoUpdate val="0"/>
  </c:externalData>
</c:chartSpace>
</file>

<file path=ppt/charts/chart4.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tx>
        <c:rich>
          <a:bodyPr/>
          <a:lstStyle/>
          <a:p>
            <a:pPr algn="l">
              <a:defRPr sz="800"/>
            </a:pPr>
            <a:r>
              <a:rPr lang="en-US" sz="800"/>
              <a:t>System: NaCl-H2O</a:t>
            </a:r>
          </a:p>
          <a:p>
            <a:pPr algn="l">
              <a:defRPr sz="800"/>
            </a:pPr>
            <a:r>
              <a:rPr lang="en-US" sz="800"/>
              <a:t>Feed conc.: 0.4g/dm3</a:t>
            </a:r>
          </a:p>
          <a:p>
            <a:pPr algn="l">
              <a:defRPr sz="800"/>
            </a:pPr>
            <a:r>
              <a:rPr lang="en-US" sz="800"/>
              <a:t>Operation press.:1.76MPa</a:t>
            </a:r>
          </a:p>
          <a:p>
            <a:pPr algn="l">
              <a:defRPr sz="800"/>
            </a:pPr>
            <a:r>
              <a:rPr lang="en-US" sz="800"/>
              <a:t>Film area:11.92cm2</a:t>
            </a:r>
          </a:p>
          <a:p>
            <a:pPr algn="l">
              <a:defRPr sz="800"/>
            </a:pPr>
            <a:r>
              <a:rPr lang="en-US" sz="800"/>
              <a:t>k=45x10-4cm/s</a:t>
            </a:r>
          </a:p>
          <a:p>
            <a:pPr algn="l">
              <a:defRPr sz="800"/>
            </a:pPr>
            <a:endParaRPr lang="en-US" sz="800"/>
          </a:p>
        </c:rich>
      </c:tx>
      <c:layout>
        <c:manualLayout>
          <c:xMode val="edge"/>
          <c:yMode val="edge"/>
          <c:x val="0.67172247702840959"/>
          <c:y val="4.3346635069003089E-2"/>
        </c:manualLayout>
      </c:layout>
      <c:overlay val="1"/>
    </c:title>
    <c:autoTitleDeleted val="0"/>
    <c:plotArea>
      <c:layout>
        <c:manualLayout>
          <c:layoutTarget val="inner"/>
          <c:xMode val="edge"/>
          <c:yMode val="edge"/>
          <c:x val="0.14880026843334909"/>
          <c:y val="3.5117457512215011E-2"/>
          <c:w val="0.78641524719560074"/>
          <c:h val="0.83572835338341434"/>
        </c:manualLayout>
      </c:layout>
      <c:scatterChart>
        <c:scatterStyle val="lineMarker"/>
        <c:varyColors val="0"/>
        <c:ser>
          <c:idx val="5"/>
          <c:order val="5"/>
          <c:tx>
            <c:v>Acetonitrile</c:v>
          </c:tx>
          <c:spPr>
            <a:ln w="28575">
              <a:noFill/>
            </a:ln>
          </c:spPr>
          <c:marker>
            <c:symbol val="circle"/>
            <c:size val="7"/>
            <c:spPr>
              <a:solidFill>
                <a:schemeClr val="tx1"/>
              </a:solidFill>
              <a:ln>
                <a:solidFill>
                  <a:schemeClr val="tx1"/>
                </a:solidFill>
              </a:ln>
            </c:spPr>
          </c:marker>
          <c:xVal>
            <c:numRef>
              <c:f>Sheet1!$H$47:$H$50</c:f>
              <c:numCache>
                <c:formatCode>General</c:formatCode>
                <c:ptCount val="4"/>
                <c:pt idx="0">
                  <c:v>90.02</c:v>
                </c:pt>
                <c:pt idx="1">
                  <c:v>78.069999999999993</c:v>
                </c:pt>
                <c:pt idx="2">
                  <c:v>75.13</c:v>
                </c:pt>
                <c:pt idx="3">
                  <c:v>73.910000000000025</c:v>
                </c:pt>
              </c:numCache>
            </c:numRef>
          </c:xVal>
          <c:yVal>
            <c:numRef>
              <c:f>Sheet1!$I$47:$I$50</c:f>
              <c:numCache>
                <c:formatCode>General</c:formatCode>
                <c:ptCount val="4"/>
                <c:pt idx="0">
                  <c:v>60.01</c:v>
                </c:pt>
                <c:pt idx="1">
                  <c:v>87.47</c:v>
                </c:pt>
                <c:pt idx="2">
                  <c:v>97.08</c:v>
                </c:pt>
                <c:pt idx="3">
                  <c:v>99.910000000000025</c:v>
                </c:pt>
              </c:numCache>
            </c:numRef>
          </c:yVal>
          <c:smooth val="0"/>
          <c:extLst>
            <c:ext xmlns:c16="http://schemas.microsoft.com/office/drawing/2014/chart" uri="{C3380CC4-5D6E-409C-BE32-E72D297353CC}">
              <c16:uniqueId val="{00000000-9DDE-4393-B5AD-79BFB1D81594}"/>
            </c:ext>
          </c:extLst>
        </c:ser>
        <c:ser>
          <c:idx val="1"/>
          <c:order val="0"/>
          <c:tx>
            <c:v>H3PO2</c:v>
          </c:tx>
          <c:spPr>
            <a:ln w="28575">
              <a:noFill/>
            </a:ln>
          </c:spPr>
          <c:marker>
            <c:symbol val="square"/>
            <c:size val="7"/>
            <c:spPr>
              <a:noFill/>
              <a:ln>
                <a:solidFill>
                  <a:schemeClr val="tx1"/>
                </a:solidFill>
              </a:ln>
            </c:spPr>
          </c:marker>
          <c:trendline>
            <c:spPr>
              <a:ln w="19050">
                <a:solidFill>
                  <a:sysClr val="windowText" lastClr="000000"/>
                </a:solidFill>
              </a:ln>
            </c:spPr>
            <c:trendlineType val="linear"/>
            <c:dispRSqr val="0"/>
            <c:dispEq val="0"/>
          </c:trendline>
          <c:xVal>
            <c:numRef>
              <c:f>Sheet1!$O$4:$O$8</c:f>
              <c:numCache>
                <c:formatCode>General</c:formatCode>
                <c:ptCount val="5"/>
                <c:pt idx="0">
                  <c:v>94.55</c:v>
                </c:pt>
                <c:pt idx="1">
                  <c:v>91.82</c:v>
                </c:pt>
                <c:pt idx="2">
                  <c:v>86.9</c:v>
                </c:pt>
                <c:pt idx="3">
                  <c:v>82.57</c:v>
                </c:pt>
                <c:pt idx="4">
                  <c:v>78.36</c:v>
                </c:pt>
              </c:numCache>
            </c:numRef>
          </c:xVal>
          <c:yVal>
            <c:numRef>
              <c:f>Sheet1!$P$4:$P$8</c:f>
              <c:numCache>
                <c:formatCode>General</c:formatCode>
                <c:ptCount val="5"/>
                <c:pt idx="0">
                  <c:v>50.82</c:v>
                </c:pt>
                <c:pt idx="1">
                  <c:v>57.14</c:v>
                </c:pt>
                <c:pt idx="2">
                  <c:v>68.989999999999995</c:v>
                </c:pt>
                <c:pt idx="3">
                  <c:v>80.03</c:v>
                </c:pt>
                <c:pt idx="4">
                  <c:v>87.43</c:v>
                </c:pt>
              </c:numCache>
            </c:numRef>
          </c:yVal>
          <c:smooth val="0"/>
          <c:extLst>
            <c:ext xmlns:c16="http://schemas.microsoft.com/office/drawing/2014/chart" uri="{C3380CC4-5D6E-409C-BE32-E72D297353CC}">
              <c16:uniqueId val="{00000001-9DDE-4393-B5AD-79BFB1D81594}"/>
            </c:ext>
          </c:extLst>
        </c:ser>
        <c:ser>
          <c:idx val="2"/>
          <c:order val="1"/>
          <c:tx>
            <c:v>HCl</c:v>
          </c:tx>
          <c:spPr>
            <a:ln w="28575">
              <a:noFill/>
            </a:ln>
          </c:spPr>
          <c:marker>
            <c:symbol val="triangle"/>
            <c:size val="6"/>
            <c:spPr>
              <a:noFill/>
              <a:ln>
                <a:solidFill>
                  <a:sysClr val="windowText" lastClr="000000"/>
                </a:solidFill>
              </a:ln>
            </c:spPr>
          </c:marker>
          <c:dPt>
            <c:idx val="2"/>
            <c:marker>
              <c:symbol val="triangle"/>
              <c:size val="8"/>
            </c:marker>
            <c:bubble3D val="0"/>
            <c:extLst>
              <c:ext xmlns:c16="http://schemas.microsoft.com/office/drawing/2014/chart" uri="{C3380CC4-5D6E-409C-BE32-E72D297353CC}">
                <c16:uniqueId val="{00000002-9DDE-4393-B5AD-79BFB1D81594}"/>
              </c:ext>
            </c:extLst>
          </c:dPt>
          <c:xVal>
            <c:numRef>
              <c:f>Sheet1!$T$11:$T$15</c:f>
              <c:numCache>
                <c:formatCode>General</c:formatCode>
                <c:ptCount val="5"/>
                <c:pt idx="0">
                  <c:v>90.58</c:v>
                </c:pt>
                <c:pt idx="1">
                  <c:v>89.710000000000022</c:v>
                </c:pt>
                <c:pt idx="2">
                  <c:v>87.940000000000026</c:v>
                </c:pt>
                <c:pt idx="3">
                  <c:v>84.85</c:v>
                </c:pt>
                <c:pt idx="4">
                  <c:v>76.910000000000025</c:v>
                </c:pt>
              </c:numCache>
            </c:numRef>
          </c:xVal>
          <c:yVal>
            <c:numRef>
              <c:f>Sheet1!$U$11:$U$15</c:f>
              <c:numCache>
                <c:formatCode>General</c:formatCode>
                <c:ptCount val="5"/>
                <c:pt idx="0">
                  <c:v>45.71</c:v>
                </c:pt>
                <c:pt idx="1">
                  <c:v>50.18</c:v>
                </c:pt>
                <c:pt idx="2">
                  <c:v>69.97</c:v>
                </c:pt>
                <c:pt idx="3">
                  <c:v>73.22</c:v>
                </c:pt>
                <c:pt idx="4">
                  <c:v>89.54</c:v>
                </c:pt>
              </c:numCache>
            </c:numRef>
          </c:yVal>
          <c:smooth val="0"/>
          <c:extLst>
            <c:ext xmlns:c16="http://schemas.microsoft.com/office/drawing/2014/chart" uri="{C3380CC4-5D6E-409C-BE32-E72D297353CC}">
              <c16:uniqueId val="{00000003-9DDE-4393-B5AD-79BFB1D81594}"/>
            </c:ext>
          </c:extLst>
        </c:ser>
        <c:ser>
          <c:idx val="3"/>
          <c:order val="2"/>
          <c:tx>
            <c:v>H2SO4</c:v>
          </c:tx>
          <c:spPr>
            <a:ln w="28575">
              <a:noFill/>
            </a:ln>
          </c:spPr>
          <c:marker>
            <c:symbol val="x"/>
            <c:size val="8"/>
            <c:spPr>
              <a:noFill/>
              <a:ln>
                <a:solidFill>
                  <a:schemeClr val="tx1"/>
                </a:solidFill>
              </a:ln>
            </c:spPr>
          </c:marker>
          <c:xVal>
            <c:numRef>
              <c:f>Sheet1!$V$11:$V$15</c:f>
              <c:numCache>
                <c:formatCode>General</c:formatCode>
                <c:ptCount val="5"/>
                <c:pt idx="0">
                  <c:v>92.39</c:v>
                </c:pt>
                <c:pt idx="1">
                  <c:v>91.55</c:v>
                </c:pt>
                <c:pt idx="2">
                  <c:v>90.990000000000023</c:v>
                </c:pt>
                <c:pt idx="3">
                  <c:v>77.459999999999994</c:v>
                </c:pt>
                <c:pt idx="4">
                  <c:v>74.64</c:v>
                </c:pt>
              </c:numCache>
            </c:numRef>
          </c:xVal>
          <c:yVal>
            <c:numRef>
              <c:f>Sheet1!$W$11:$W$15</c:f>
              <c:numCache>
                <c:formatCode>General</c:formatCode>
                <c:ptCount val="5"/>
                <c:pt idx="0">
                  <c:v>37.89</c:v>
                </c:pt>
                <c:pt idx="1">
                  <c:v>42.93</c:v>
                </c:pt>
                <c:pt idx="2">
                  <c:v>42.37</c:v>
                </c:pt>
                <c:pt idx="3">
                  <c:v>76.16</c:v>
                </c:pt>
                <c:pt idx="4">
                  <c:v>84.57</c:v>
                </c:pt>
              </c:numCache>
            </c:numRef>
          </c:yVal>
          <c:smooth val="0"/>
          <c:extLst>
            <c:ext xmlns:c16="http://schemas.microsoft.com/office/drawing/2014/chart" uri="{C3380CC4-5D6E-409C-BE32-E72D297353CC}">
              <c16:uniqueId val="{00000004-9DDE-4393-B5AD-79BFB1D81594}"/>
            </c:ext>
          </c:extLst>
        </c:ser>
        <c:ser>
          <c:idx val="4"/>
          <c:order val="3"/>
          <c:tx>
            <c:v>HNO3</c:v>
          </c:tx>
          <c:spPr>
            <a:ln w="28575">
              <a:noFill/>
            </a:ln>
          </c:spPr>
          <c:marker>
            <c:symbol val="circle"/>
            <c:size val="6"/>
            <c:spPr>
              <a:noFill/>
              <a:ln>
                <a:solidFill>
                  <a:schemeClr val="tx1"/>
                </a:solidFill>
              </a:ln>
            </c:spPr>
          </c:marker>
          <c:dPt>
            <c:idx val="1"/>
            <c:marker>
              <c:symbol val="circle"/>
              <c:size val="7"/>
            </c:marker>
            <c:bubble3D val="0"/>
            <c:extLst>
              <c:ext xmlns:c16="http://schemas.microsoft.com/office/drawing/2014/chart" uri="{C3380CC4-5D6E-409C-BE32-E72D297353CC}">
                <c16:uniqueId val="{00000005-9DDE-4393-B5AD-79BFB1D81594}"/>
              </c:ext>
            </c:extLst>
          </c:dPt>
          <c:xVal>
            <c:numRef>
              <c:f>Sheet1!$X$11:$X$15</c:f>
              <c:numCache>
                <c:formatCode>General</c:formatCode>
                <c:ptCount val="5"/>
                <c:pt idx="0">
                  <c:v>90.38</c:v>
                </c:pt>
                <c:pt idx="1">
                  <c:v>82.5</c:v>
                </c:pt>
                <c:pt idx="2">
                  <c:v>81.05</c:v>
                </c:pt>
                <c:pt idx="3">
                  <c:v>79</c:v>
                </c:pt>
                <c:pt idx="4">
                  <c:v>63.55</c:v>
                </c:pt>
              </c:numCache>
            </c:numRef>
          </c:xVal>
          <c:yVal>
            <c:numRef>
              <c:f>Sheet1!$Y$11:$Y$15</c:f>
              <c:numCache>
                <c:formatCode>General</c:formatCode>
                <c:ptCount val="5"/>
                <c:pt idx="0">
                  <c:v>45.290000000000013</c:v>
                </c:pt>
                <c:pt idx="1">
                  <c:v>60.28</c:v>
                </c:pt>
                <c:pt idx="2">
                  <c:v>66.8</c:v>
                </c:pt>
                <c:pt idx="3">
                  <c:v>72.48</c:v>
                </c:pt>
                <c:pt idx="4">
                  <c:v>107.2</c:v>
                </c:pt>
              </c:numCache>
            </c:numRef>
          </c:yVal>
          <c:smooth val="0"/>
          <c:extLst>
            <c:ext xmlns:c16="http://schemas.microsoft.com/office/drawing/2014/chart" uri="{C3380CC4-5D6E-409C-BE32-E72D297353CC}">
              <c16:uniqueId val="{00000006-9DDE-4393-B5AD-79BFB1D81594}"/>
            </c:ext>
          </c:extLst>
        </c:ser>
        <c:ser>
          <c:idx val="0"/>
          <c:order val="4"/>
          <c:tx>
            <c:v>H3PO4</c:v>
          </c:tx>
          <c:spPr>
            <a:ln w="28575">
              <a:noFill/>
            </a:ln>
          </c:spPr>
          <c:marker>
            <c:symbol val="diamond"/>
            <c:size val="7"/>
            <c:spPr>
              <a:noFill/>
              <a:ln>
                <a:solidFill>
                  <a:schemeClr val="tx1"/>
                </a:solidFill>
              </a:ln>
            </c:spPr>
          </c:marker>
          <c:xVal>
            <c:numRef>
              <c:f>Sheet1!$Z$11:$Z$15</c:f>
              <c:numCache>
                <c:formatCode>General</c:formatCode>
                <c:ptCount val="5"/>
                <c:pt idx="0">
                  <c:v>94.669999999999987</c:v>
                </c:pt>
                <c:pt idx="1">
                  <c:v>92.58</c:v>
                </c:pt>
                <c:pt idx="2">
                  <c:v>87.03</c:v>
                </c:pt>
                <c:pt idx="3">
                  <c:v>71.23</c:v>
                </c:pt>
                <c:pt idx="4">
                  <c:v>65.13</c:v>
                </c:pt>
              </c:numCache>
            </c:numRef>
          </c:xVal>
          <c:yVal>
            <c:numRef>
              <c:f>Sheet1!$AA$11:$AA$15</c:f>
              <c:numCache>
                <c:formatCode>General</c:formatCode>
                <c:ptCount val="5"/>
                <c:pt idx="0">
                  <c:v>30.93</c:v>
                </c:pt>
                <c:pt idx="1">
                  <c:v>35.74</c:v>
                </c:pt>
                <c:pt idx="2">
                  <c:v>58.59</c:v>
                </c:pt>
                <c:pt idx="3">
                  <c:v>79.98</c:v>
                </c:pt>
                <c:pt idx="4">
                  <c:v>97.910000000000025</c:v>
                </c:pt>
              </c:numCache>
            </c:numRef>
          </c:yVal>
          <c:smooth val="0"/>
          <c:extLst>
            <c:ext xmlns:c16="http://schemas.microsoft.com/office/drawing/2014/chart" uri="{C3380CC4-5D6E-409C-BE32-E72D297353CC}">
              <c16:uniqueId val="{00000007-9DDE-4393-B5AD-79BFB1D81594}"/>
            </c:ext>
          </c:extLst>
        </c:ser>
        <c:dLbls>
          <c:showLegendKey val="0"/>
          <c:showVal val="0"/>
          <c:showCatName val="0"/>
          <c:showSerName val="0"/>
          <c:showPercent val="0"/>
          <c:showBubbleSize val="0"/>
        </c:dLbls>
        <c:axId val="86873216"/>
        <c:axId val="87030016"/>
      </c:scatterChart>
      <c:valAx>
        <c:axId val="86873216"/>
        <c:scaling>
          <c:orientation val="minMax"/>
          <c:min val="60"/>
        </c:scaling>
        <c:delete val="0"/>
        <c:axPos val="b"/>
        <c:title>
          <c:tx>
            <c:rich>
              <a:bodyPr/>
              <a:lstStyle/>
              <a:p>
                <a:pPr>
                  <a:defRPr/>
                </a:pPr>
                <a:r>
                  <a:rPr lang="en-US"/>
                  <a:t>Separation (%)</a:t>
                </a:r>
              </a:p>
            </c:rich>
          </c:tx>
          <c:layout/>
          <c:overlay val="0"/>
        </c:title>
        <c:numFmt formatCode="General" sourceLinked="1"/>
        <c:majorTickMark val="out"/>
        <c:minorTickMark val="none"/>
        <c:tickLblPos val="nextTo"/>
        <c:spPr>
          <a:ln>
            <a:solidFill>
              <a:srgbClr val="000000"/>
            </a:solidFill>
          </a:ln>
        </c:spPr>
        <c:crossAx val="87030016"/>
        <c:crosses val="autoZero"/>
        <c:crossBetween val="midCat"/>
        <c:majorUnit val="10"/>
      </c:valAx>
      <c:valAx>
        <c:axId val="87030016"/>
        <c:scaling>
          <c:orientation val="minMax"/>
          <c:min val="20"/>
        </c:scaling>
        <c:delete val="0"/>
        <c:axPos val="l"/>
        <c:title>
          <c:tx>
            <c:rich>
              <a:bodyPr rot="-5400000" vert="horz"/>
              <a:lstStyle/>
              <a:p>
                <a:pPr>
                  <a:defRPr/>
                </a:pPr>
                <a:r>
                  <a:rPr lang="en-US"/>
                  <a:t>Product rate(%)</a:t>
                </a:r>
              </a:p>
            </c:rich>
          </c:tx>
          <c:layout/>
          <c:overlay val="0"/>
        </c:title>
        <c:numFmt formatCode="General" sourceLinked="1"/>
        <c:majorTickMark val="out"/>
        <c:minorTickMark val="none"/>
        <c:tickLblPos val="nextTo"/>
        <c:spPr>
          <a:ln>
            <a:solidFill>
              <a:srgbClr val="000000"/>
            </a:solidFill>
          </a:ln>
        </c:spPr>
        <c:crossAx val="86873216"/>
        <c:crosses val="autoZero"/>
        <c:crossBetween val="midCat"/>
        <c:majorUnit val="10"/>
      </c:valAx>
      <c:spPr>
        <a:noFill/>
        <a:ln w="3175">
          <a:solidFill>
            <a:srgbClr val="000000"/>
          </a:solidFill>
        </a:ln>
      </c:spPr>
    </c:plotArea>
    <c:legend>
      <c:legendPos val="r"/>
      <c:legendEntry>
        <c:idx val="6"/>
        <c:delete val="1"/>
      </c:legendEntry>
      <c:layout>
        <c:manualLayout>
          <c:xMode val="edge"/>
          <c:yMode val="edge"/>
          <c:x val="0.15115423358160024"/>
          <c:y val="0.53589821401976012"/>
          <c:w val="0.27040692364575108"/>
          <c:h val="0.31585239898127421"/>
        </c:manualLayout>
      </c:layout>
      <c:overlay val="0"/>
      <c:txPr>
        <a:bodyPr/>
        <a:lstStyle/>
        <a:p>
          <a:pPr>
            <a:defRPr sz="800"/>
          </a:pPr>
          <a:endParaRPr lang="en-US"/>
        </a:p>
      </c:txPr>
    </c:legend>
    <c:plotVisOnly val="1"/>
    <c:dispBlanksAs val="gap"/>
    <c:showDLblsOverMax val="0"/>
  </c:chart>
  <c:spPr>
    <a:solidFill>
      <a:schemeClr val="accent1">
        <a:lumMod val="40000"/>
        <a:lumOff val="60000"/>
      </a:schemeClr>
    </a:solidFill>
    <a:ln>
      <a:noFill/>
    </a:ln>
  </c:spPr>
  <c:txPr>
    <a:bodyPr/>
    <a:lstStyle/>
    <a:p>
      <a:pPr>
        <a:defRPr sz="1000">
          <a:solidFill>
            <a:schemeClr val="accent6">
              <a:lumMod val="50000"/>
            </a:schemeClr>
          </a:solidFill>
          <a:latin typeface="Times New Roman" pitchFamily="18" charset="0"/>
          <a:cs typeface="Times New Roman" pitchFamily="18" charset="0"/>
        </a:defRPr>
      </a:pPr>
      <a:endParaRPr lang="en-US"/>
    </a:p>
  </c:txPr>
  <c:externalData r:id="rId1">
    <c:autoUpdate val="0"/>
  </c:externalData>
</c:chartSpace>
</file>

<file path=ppt/drawings/drawing1.xml><?xml version="1.0" encoding="utf-8"?>
<c:userShapes xmlns:c="http://schemas.openxmlformats.org/drawingml/2006/chart">
  <cdr:relSizeAnchor xmlns:cdr="http://schemas.openxmlformats.org/drawingml/2006/chartDrawing">
    <cdr:from>
      <cdr:x>0.38479</cdr:x>
      <cdr:y>0.17238</cdr:y>
    </cdr:from>
    <cdr:to>
      <cdr:x>0.80173</cdr:x>
      <cdr:y>0.61368</cdr:y>
    </cdr:to>
    <cdr:sp macro="" textlink="">
      <cdr:nvSpPr>
        <cdr:cNvPr id="11265" name="Freeform 1"/>
        <cdr:cNvSpPr>
          <a:spLocks xmlns:a="http://schemas.openxmlformats.org/drawingml/2006/main"/>
        </cdr:cNvSpPr>
      </cdr:nvSpPr>
      <cdr:spPr bwMode="auto">
        <a:xfrm xmlns:a="http://schemas.openxmlformats.org/drawingml/2006/main">
          <a:off x="2004279" y="597143"/>
          <a:ext cx="2171700" cy="1528763"/>
        </a:xfrm>
        <a:custGeom xmlns:a="http://schemas.openxmlformats.org/drawingml/2006/main">
          <a:avLst/>
          <a:gdLst/>
          <a:ahLst/>
          <a:cxnLst>
            <a:cxn ang="0">
              <a:pos x="0" y="990600"/>
            </a:cxn>
            <a:cxn ang="0">
              <a:pos x="533400" y="847725"/>
            </a:cxn>
            <a:cxn ang="0">
              <a:pos x="990600" y="657225"/>
            </a:cxn>
            <a:cxn ang="0">
              <a:pos x="1409700" y="419100"/>
            </a:cxn>
            <a:cxn ang="0">
              <a:pos x="1790700" y="133350"/>
            </a:cxn>
            <a:cxn ang="0">
              <a:pos x="1924050" y="0"/>
            </a:cxn>
          </a:cxnLst>
          <a:rect l="0" t="0" r="r" b="b"/>
          <a:pathLst>
            <a:path w="1924050" h="990600">
              <a:moveTo>
                <a:pt x="0" y="990600"/>
              </a:moveTo>
              <a:cubicBezTo>
                <a:pt x="184150" y="946943"/>
                <a:pt x="368300" y="903287"/>
                <a:pt x="533400" y="847725"/>
              </a:cubicBezTo>
              <a:cubicBezTo>
                <a:pt x="698500" y="792163"/>
                <a:pt x="844550" y="728662"/>
                <a:pt x="990600" y="657225"/>
              </a:cubicBezTo>
              <a:cubicBezTo>
                <a:pt x="1136650" y="585788"/>
                <a:pt x="1276350" y="506412"/>
                <a:pt x="1409700" y="419100"/>
              </a:cubicBezTo>
              <a:cubicBezTo>
                <a:pt x="1543050" y="331788"/>
                <a:pt x="1704975" y="203200"/>
                <a:pt x="1790700" y="133350"/>
              </a:cubicBezTo>
              <a:cubicBezTo>
                <a:pt x="1876425" y="63500"/>
                <a:pt x="1900237" y="31750"/>
                <a:pt x="1924050" y="0"/>
              </a:cubicBezTo>
            </a:path>
          </a:pathLst>
        </a:custGeom>
        <a:noFill xmlns:a="http://schemas.openxmlformats.org/drawingml/2006/main"/>
        <a:ln xmlns:a="http://schemas.openxmlformats.org/drawingml/2006/main" w="19050" cap="flat" cmpd="sng">
          <a:solidFill>
            <a:srgbClr val="000000"/>
          </a:solidFill>
          <a:prstDash val="sysDash"/>
          <a:round/>
          <a:headEnd type="none" w="med" len="med"/>
          <a:tailEnd type="none" w="med" len="med"/>
        </a:ln>
      </cdr:spPr>
    </cdr:sp>
  </cdr:relSizeAnchor>
  <cdr:relSizeAnchor xmlns:cdr="http://schemas.openxmlformats.org/drawingml/2006/chartDrawing">
    <cdr:from>
      <cdr:x>0.42685</cdr:x>
      <cdr:y>0.16</cdr:y>
    </cdr:from>
    <cdr:to>
      <cdr:x>0.82642</cdr:x>
      <cdr:y>0.63568</cdr:y>
    </cdr:to>
    <cdr:sp macro="" textlink="">
      <cdr:nvSpPr>
        <cdr:cNvPr id="2" name="Freeform 1"/>
        <cdr:cNvSpPr>
          <a:spLocks xmlns:a="http://schemas.openxmlformats.org/drawingml/2006/main"/>
        </cdr:cNvSpPr>
      </cdr:nvSpPr>
      <cdr:spPr bwMode="auto">
        <a:xfrm xmlns:a="http://schemas.openxmlformats.org/drawingml/2006/main">
          <a:off x="2223355" y="554282"/>
          <a:ext cx="2081211" cy="1647825"/>
        </a:xfrm>
        <a:custGeom xmlns:a="http://schemas.openxmlformats.org/drawingml/2006/main">
          <a:avLst/>
          <a:gdLst/>
          <a:ahLst/>
          <a:cxnLst>
            <a:cxn ang="0">
              <a:pos x="0" y="990600"/>
            </a:cxn>
            <a:cxn ang="0">
              <a:pos x="533400" y="847725"/>
            </a:cxn>
            <a:cxn ang="0">
              <a:pos x="990600" y="657225"/>
            </a:cxn>
            <a:cxn ang="0">
              <a:pos x="1409700" y="419100"/>
            </a:cxn>
            <a:cxn ang="0">
              <a:pos x="1790700" y="133350"/>
            </a:cxn>
            <a:cxn ang="0">
              <a:pos x="1924050" y="0"/>
            </a:cxn>
          </a:cxnLst>
          <a:rect l="0" t="0" r="r" b="b"/>
          <a:pathLst>
            <a:path w="1924050" h="990600">
              <a:moveTo>
                <a:pt x="0" y="990600"/>
              </a:moveTo>
              <a:cubicBezTo>
                <a:pt x="184150" y="946943"/>
                <a:pt x="368300" y="903287"/>
                <a:pt x="533400" y="847725"/>
              </a:cubicBezTo>
              <a:cubicBezTo>
                <a:pt x="698500" y="792163"/>
                <a:pt x="844550" y="728662"/>
                <a:pt x="990600" y="657225"/>
              </a:cubicBezTo>
              <a:cubicBezTo>
                <a:pt x="1136650" y="585788"/>
                <a:pt x="1276350" y="506412"/>
                <a:pt x="1409700" y="419100"/>
              </a:cubicBezTo>
              <a:cubicBezTo>
                <a:pt x="1543050" y="331788"/>
                <a:pt x="1704975" y="203200"/>
                <a:pt x="1790700" y="133350"/>
              </a:cubicBezTo>
              <a:cubicBezTo>
                <a:pt x="1876425" y="63500"/>
                <a:pt x="1900237" y="31750"/>
                <a:pt x="1924050" y="0"/>
              </a:cubicBezTo>
            </a:path>
          </a:pathLst>
        </a:custGeom>
        <a:noFill xmlns:a="http://schemas.openxmlformats.org/drawingml/2006/main"/>
        <a:ln xmlns:a="http://schemas.openxmlformats.org/drawingml/2006/main" w="19050" cap="flat" cmpd="sng">
          <a:solidFill>
            <a:srgbClr val="000000"/>
          </a:solidFill>
          <a:prstDash val="sysDot"/>
          <a:round/>
          <a:headEnd type="none" w="med" len="med"/>
          <a:tailEnd type="none" w="med" len="med"/>
        </a:ln>
      </cdr:spPr>
    </cdr:sp>
  </cdr:relSizeAnchor>
  <cdr:relSizeAnchor xmlns:cdr="http://schemas.openxmlformats.org/drawingml/2006/chartDrawing">
    <cdr:from>
      <cdr:x>0.47074</cdr:x>
      <cdr:y>0.16413</cdr:y>
    </cdr:from>
    <cdr:to>
      <cdr:x>0.84196</cdr:x>
      <cdr:y>0.67143</cdr:y>
    </cdr:to>
    <cdr:sp macro="" textlink="">
      <cdr:nvSpPr>
        <cdr:cNvPr id="6" name="Freeform 5"/>
        <cdr:cNvSpPr>
          <a:spLocks xmlns:a="http://schemas.openxmlformats.org/drawingml/2006/main"/>
        </cdr:cNvSpPr>
      </cdr:nvSpPr>
      <cdr:spPr bwMode="auto">
        <a:xfrm xmlns:a="http://schemas.openxmlformats.org/drawingml/2006/main">
          <a:off x="2451954" y="568569"/>
          <a:ext cx="1933575" cy="1757363"/>
        </a:xfrm>
        <a:custGeom xmlns:a="http://schemas.openxmlformats.org/drawingml/2006/main">
          <a:avLst/>
          <a:gdLst/>
          <a:ahLst/>
          <a:cxnLst>
            <a:cxn ang="0">
              <a:pos x="0" y="990600"/>
            </a:cxn>
            <a:cxn ang="0">
              <a:pos x="533400" y="847725"/>
            </a:cxn>
            <a:cxn ang="0">
              <a:pos x="990600" y="657225"/>
            </a:cxn>
            <a:cxn ang="0">
              <a:pos x="1409700" y="419100"/>
            </a:cxn>
            <a:cxn ang="0">
              <a:pos x="1790700" y="133350"/>
            </a:cxn>
            <a:cxn ang="0">
              <a:pos x="1924050" y="0"/>
            </a:cxn>
          </a:cxnLst>
          <a:rect l="0" t="0" r="r" b="b"/>
          <a:pathLst>
            <a:path w="1924050" h="990600">
              <a:moveTo>
                <a:pt x="0" y="990600"/>
              </a:moveTo>
              <a:cubicBezTo>
                <a:pt x="184150" y="946943"/>
                <a:pt x="368300" y="903287"/>
                <a:pt x="533400" y="847725"/>
              </a:cubicBezTo>
              <a:cubicBezTo>
                <a:pt x="698500" y="792163"/>
                <a:pt x="844550" y="728662"/>
                <a:pt x="990600" y="657225"/>
              </a:cubicBezTo>
              <a:cubicBezTo>
                <a:pt x="1136650" y="585788"/>
                <a:pt x="1276350" y="506412"/>
                <a:pt x="1409700" y="419100"/>
              </a:cubicBezTo>
              <a:cubicBezTo>
                <a:pt x="1543050" y="331788"/>
                <a:pt x="1704975" y="203200"/>
                <a:pt x="1790700" y="133350"/>
              </a:cubicBezTo>
              <a:cubicBezTo>
                <a:pt x="1876425" y="63500"/>
                <a:pt x="1900237" y="31750"/>
                <a:pt x="1924050" y="0"/>
              </a:cubicBezTo>
            </a:path>
          </a:pathLst>
        </a:custGeom>
        <a:noFill xmlns:a="http://schemas.openxmlformats.org/drawingml/2006/main"/>
        <a:ln xmlns:a="http://schemas.openxmlformats.org/drawingml/2006/main" w="19050" cap="flat" cmpd="sng">
          <a:solidFill>
            <a:srgbClr val="000000"/>
          </a:solidFill>
          <a:prstDash val="solid"/>
          <a:round/>
          <a:headEnd type="none" w="med" len="med"/>
          <a:tailEnd type="none" w="med" len="med"/>
        </a:ln>
      </cdr:spPr>
    </cdr:sp>
  </cdr:relSizeAnchor>
  <cdr:relSizeAnchor xmlns:cdr="http://schemas.openxmlformats.org/drawingml/2006/chartDrawing">
    <cdr:from>
      <cdr:x>0.25313</cdr:x>
      <cdr:y>0.16413</cdr:y>
    </cdr:from>
    <cdr:to>
      <cdr:x>0.70481</cdr:x>
      <cdr:y>0.54082</cdr:y>
    </cdr:to>
    <cdr:sp macro="" textlink="">
      <cdr:nvSpPr>
        <cdr:cNvPr id="5" name="Freeform 4"/>
        <cdr:cNvSpPr>
          <a:spLocks xmlns:a="http://schemas.openxmlformats.org/drawingml/2006/main"/>
        </cdr:cNvSpPr>
      </cdr:nvSpPr>
      <cdr:spPr bwMode="auto">
        <a:xfrm xmlns:a="http://schemas.openxmlformats.org/drawingml/2006/main">
          <a:off x="1318479" y="568568"/>
          <a:ext cx="2352675" cy="1304925"/>
        </a:xfrm>
        <a:custGeom xmlns:a="http://schemas.openxmlformats.org/drawingml/2006/main">
          <a:avLst/>
          <a:gdLst/>
          <a:ahLst/>
          <a:cxnLst>
            <a:cxn ang="0">
              <a:pos x="0" y="990600"/>
            </a:cxn>
            <a:cxn ang="0">
              <a:pos x="533400" y="847725"/>
            </a:cxn>
            <a:cxn ang="0">
              <a:pos x="990600" y="657225"/>
            </a:cxn>
            <a:cxn ang="0">
              <a:pos x="1409700" y="419100"/>
            </a:cxn>
            <a:cxn ang="0">
              <a:pos x="1790700" y="133350"/>
            </a:cxn>
            <a:cxn ang="0">
              <a:pos x="1924050" y="0"/>
            </a:cxn>
          </a:cxnLst>
          <a:rect l="0" t="0" r="r" b="b"/>
          <a:pathLst>
            <a:path w="1924050" h="990600">
              <a:moveTo>
                <a:pt x="0" y="990600"/>
              </a:moveTo>
              <a:cubicBezTo>
                <a:pt x="184150" y="946943"/>
                <a:pt x="368300" y="903287"/>
                <a:pt x="533400" y="847725"/>
              </a:cubicBezTo>
              <a:cubicBezTo>
                <a:pt x="698500" y="792163"/>
                <a:pt x="844550" y="728662"/>
                <a:pt x="990600" y="657225"/>
              </a:cubicBezTo>
              <a:cubicBezTo>
                <a:pt x="1136650" y="585788"/>
                <a:pt x="1276350" y="506412"/>
                <a:pt x="1409700" y="419100"/>
              </a:cubicBezTo>
              <a:cubicBezTo>
                <a:pt x="1543050" y="331788"/>
                <a:pt x="1704975" y="203200"/>
                <a:pt x="1790700" y="133350"/>
              </a:cubicBezTo>
              <a:cubicBezTo>
                <a:pt x="1876425" y="63500"/>
                <a:pt x="1900237" y="31750"/>
                <a:pt x="1924050" y="0"/>
              </a:cubicBezTo>
            </a:path>
          </a:pathLst>
        </a:custGeom>
        <a:noFill xmlns:a="http://schemas.openxmlformats.org/drawingml/2006/main"/>
        <a:ln xmlns:a="http://schemas.openxmlformats.org/drawingml/2006/main" w="19050" cap="flat" cmpd="sng">
          <a:solidFill>
            <a:srgbClr val="000000"/>
          </a:solidFill>
          <a:prstDash val="dashDot"/>
          <a:round/>
          <a:headEnd type="none" w="med" len="med"/>
          <a:tailEnd type="none" w="med" len="med"/>
        </a:ln>
      </cdr:spPr>
    </cdr:sp>
  </cdr:relSizeAnchor>
  <cdr:relSizeAnchor xmlns:cdr="http://schemas.openxmlformats.org/drawingml/2006/chartDrawing">
    <cdr:from>
      <cdr:x>0.30708</cdr:x>
      <cdr:y>0.16138</cdr:y>
    </cdr:from>
    <cdr:to>
      <cdr:x>0.72767</cdr:x>
      <cdr:y>0.60956</cdr:y>
    </cdr:to>
    <cdr:sp macro="" textlink="">
      <cdr:nvSpPr>
        <cdr:cNvPr id="7" name="Freeform 6"/>
        <cdr:cNvSpPr>
          <a:spLocks xmlns:a="http://schemas.openxmlformats.org/drawingml/2006/main"/>
        </cdr:cNvSpPr>
      </cdr:nvSpPr>
      <cdr:spPr bwMode="auto">
        <a:xfrm xmlns:a="http://schemas.openxmlformats.org/drawingml/2006/main">
          <a:off x="1599466" y="559044"/>
          <a:ext cx="2190750" cy="1552575"/>
        </a:xfrm>
        <a:custGeom xmlns:a="http://schemas.openxmlformats.org/drawingml/2006/main">
          <a:avLst/>
          <a:gdLst/>
          <a:ahLst/>
          <a:cxnLst>
            <a:cxn ang="0">
              <a:pos x="0" y="990600"/>
            </a:cxn>
            <a:cxn ang="0">
              <a:pos x="533400" y="847725"/>
            </a:cxn>
            <a:cxn ang="0">
              <a:pos x="990600" y="657225"/>
            </a:cxn>
            <a:cxn ang="0">
              <a:pos x="1409700" y="419100"/>
            </a:cxn>
            <a:cxn ang="0">
              <a:pos x="1790700" y="133350"/>
            </a:cxn>
            <a:cxn ang="0">
              <a:pos x="1924050" y="0"/>
            </a:cxn>
          </a:cxnLst>
          <a:rect l="0" t="0" r="r" b="b"/>
          <a:pathLst>
            <a:path w="1924050" h="990600">
              <a:moveTo>
                <a:pt x="0" y="990600"/>
              </a:moveTo>
              <a:cubicBezTo>
                <a:pt x="184150" y="946943"/>
                <a:pt x="368300" y="903287"/>
                <a:pt x="533400" y="847725"/>
              </a:cubicBezTo>
              <a:cubicBezTo>
                <a:pt x="698500" y="792163"/>
                <a:pt x="844550" y="728662"/>
                <a:pt x="990600" y="657225"/>
              </a:cubicBezTo>
              <a:cubicBezTo>
                <a:pt x="1136650" y="585788"/>
                <a:pt x="1276350" y="506412"/>
                <a:pt x="1409700" y="419100"/>
              </a:cubicBezTo>
              <a:cubicBezTo>
                <a:pt x="1543050" y="331788"/>
                <a:pt x="1704975" y="203200"/>
                <a:pt x="1790700" y="133350"/>
              </a:cubicBezTo>
              <a:cubicBezTo>
                <a:pt x="1876425" y="63500"/>
                <a:pt x="1900237" y="31750"/>
                <a:pt x="1924050" y="0"/>
              </a:cubicBezTo>
            </a:path>
          </a:pathLst>
        </a:custGeom>
        <a:noFill xmlns:a="http://schemas.openxmlformats.org/drawingml/2006/main"/>
        <a:ln xmlns:a="http://schemas.openxmlformats.org/drawingml/2006/main" w="19050" cap="flat" cmpd="sng">
          <a:solidFill>
            <a:srgbClr val="000000"/>
          </a:solidFill>
          <a:prstDash val="dash"/>
          <a:round/>
          <a:headEnd type="none" w="med" len="med"/>
          <a:tailEnd type="none" w="med" len="med"/>
        </a:ln>
      </cdr:spPr>
    </cdr:sp>
  </cdr:relSizeAnchor>
</c:userShape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LID4096"/>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BA33EEBE-6EF2-4A30-9BB5-ADF69B8FE442}" type="datetimeFigureOut">
              <a:rPr lang="LID4096" smtClean="0"/>
              <a:t>09/22/2026</a:t>
            </a:fld>
            <a:endParaRPr lang="LID4096"/>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LID4096"/>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LID4096"/>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45F0BC0F-45C1-49E1-AA7C-ADC7CFB2B8EC}" type="slidenum">
              <a:rPr lang="LID4096" smtClean="0"/>
              <a:t>‹#›</a:t>
            </a:fld>
            <a:endParaRPr lang="LID4096"/>
          </a:p>
        </p:txBody>
      </p:sp>
    </p:spTree>
    <p:extLst>
      <p:ext uri="{BB962C8B-B14F-4D97-AF65-F5344CB8AC3E}">
        <p14:creationId xmlns:p14="http://schemas.microsoft.com/office/powerpoint/2010/main" val="196026823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A0AF77E-5340-6F11-CE59-0326DE435393}"/>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endParaRPr lang="LID4096"/>
          </a:p>
        </p:txBody>
      </p:sp>
      <p:sp>
        <p:nvSpPr>
          <p:cNvPr id="3" name="Subtitle 2">
            <a:extLst>
              <a:ext uri="{FF2B5EF4-FFF2-40B4-BE49-F238E27FC236}">
                <a16:creationId xmlns:a16="http://schemas.microsoft.com/office/drawing/2014/main" id="{67D51601-841B-3FB4-453E-322FE9E60B47}"/>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LID4096"/>
          </a:p>
        </p:txBody>
      </p:sp>
      <p:sp>
        <p:nvSpPr>
          <p:cNvPr id="4" name="Date Placeholder 3">
            <a:extLst>
              <a:ext uri="{FF2B5EF4-FFF2-40B4-BE49-F238E27FC236}">
                <a16:creationId xmlns:a16="http://schemas.microsoft.com/office/drawing/2014/main" id="{D6F9D5A1-1825-3A6E-319A-6273FE062222}"/>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5" name="Footer Placeholder 4">
            <a:extLst>
              <a:ext uri="{FF2B5EF4-FFF2-40B4-BE49-F238E27FC236}">
                <a16:creationId xmlns:a16="http://schemas.microsoft.com/office/drawing/2014/main" id="{000690C7-92D8-CD22-1096-92DFB1B8379E}"/>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14284CC3-2120-30CF-5C97-77E7D07C692A}"/>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60317788"/>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3676859-C160-F34C-C99E-FF6EB187DA9A}"/>
              </a:ext>
            </a:extLst>
          </p:cNvPr>
          <p:cNvSpPr>
            <a:spLocks noGrp="1"/>
          </p:cNvSpPr>
          <p:nvPr>
            <p:ph type="title"/>
          </p:nvPr>
        </p:nvSpPr>
        <p:spPr>
          <a:xfrm>
            <a:off x="838201" y="136525"/>
            <a:ext cx="10515600" cy="722270"/>
          </a:xfrm>
        </p:spPr>
        <p:txBody>
          <a:bodyPr>
            <a:normAutofit/>
          </a:bodyPr>
          <a:lstStyle>
            <a:lvl1pPr algn="ctr">
              <a:defRPr sz="3200" b="1">
                <a:solidFill>
                  <a:srgbClr val="0000FF"/>
                </a:solidFill>
              </a:defRPr>
            </a:lvl1pPr>
          </a:lstStyle>
          <a:p>
            <a:r>
              <a:rPr lang="en-US" dirty="0"/>
              <a:t>Click to edit Master title style</a:t>
            </a:r>
            <a:endParaRPr lang="LID4096" dirty="0"/>
          </a:p>
        </p:txBody>
      </p:sp>
      <p:sp>
        <p:nvSpPr>
          <p:cNvPr id="3" name="Content Placeholder 2">
            <a:extLst>
              <a:ext uri="{FF2B5EF4-FFF2-40B4-BE49-F238E27FC236}">
                <a16:creationId xmlns:a16="http://schemas.microsoft.com/office/drawing/2014/main" id="{A91A138E-9F02-7798-7745-90828C995241}"/>
              </a:ext>
            </a:extLst>
          </p:cNvPr>
          <p:cNvSpPr>
            <a:spLocks noGrp="1"/>
          </p:cNvSpPr>
          <p:nvPr>
            <p:ph idx="1"/>
          </p:nvPr>
        </p:nvSpPr>
        <p:spPr>
          <a:xfrm>
            <a:off x="838201" y="922639"/>
            <a:ext cx="10515600" cy="525432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663F3594-F10A-0CEE-9D12-49FBA78FDA64}"/>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5" name="Footer Placeholder 4">
            <a:extLst>
              <a:ext uri="{FF2B5EF4-FFF2-40B4-BE49-F238E27FC236}">
                <a16:creationId xmlns:a16="http://schemas.microsoft.com/office/drawing/2014/main" id="{BAE583D6-7817-DBAD-5E7F-C3F027B54FB7}"/>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F567A904-59A1-2458-588A-82BBD09BC7F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53914059"/>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87688C-9A9E-7411-C1D1-0F1B1788BCC6}"/>
              </a:ext>
            </a:extLst>
          </p:cNvPr>
          <p:cNvSpPr>
            <a:spLocks noGrp="1"/>
          </p:cNvSpPr>
          <p:nvPr>
            <p:ph type="title"/>
          </p:nvPr>
        </p:nvSpPr>
        <p:spPr>
          <a:xfrm>
            <a:off x="831850" y="1709740"/>
            <a:ext cx="10515600" cy="2852737"/>
          </a:xfrm>
        </p:spPr>
        <p:txBody>
          <a:bodyPr anchor="b"/>
          <a:lstStyle>
            <a:lvl1pPr>
              <a:defRPr sz="6000"/>
            </a:lvl1pPr>
          </a:lstStyle>
          <a:p>
            <a:r>
              <a:rPr lang="en-US"/>
              <a:t>Click to edit Master title style</a:t>
            </a:r>
            <a:endParaRPr lang="LID4096"/>
          </a:p>
        </p:txBody>
      </p:sp>
      <p:sp>
        <p:nvSpPr>
          <p:cNvPr id="3" name="Text Placeholder 2">
            <a:extLst>
              <a:ext uri="{FF2B5EF4-FFF2-40B4-BE49-F238E27FC236}">
                <a16:creationId xmlns:a16="http://schemas.microsoft.com/office/drawing/2014/main" id="{AA8E937B-6C06-4E46-67F8-8BAB5F6F66C6}"/>
              </a:ext>
            </a:extLst>
          </p:cNvPr>
          <p:cNvSpPr>
            <a:spLocks noGrp="1"/>
          </p:cNvSpPr>
          <p:nvPr>
            <p:ph type="body" idx="1"/>
          </p:nvPr>
        </p:nvSpPr>
        <p:spPr>
          <a:xfrm>
            <a:off x="831850" y="4589465"/>
            <a:ext cx="10515600" cy="1500187"/>
          </a:xfrm>
        </p:spPr>
        <p:txBody>
          <a:bodyPr/>
          <a:lstStyle>
            <a:lvl1pPr marL="0" indent="0">
              <a:buNone/>
              <a:defRPr sz="2400">
                <a:solidFill>
                  <a:schemeClr val="tx1">
                    <a:tint val="82000"/>
                  </a:schemeClr>
                </a:solidFill>
              </a:defRPr>
            </a:lvl1pPr>
            <a:lvl2pPr marL="457200" indent="0">
              <a:buNone/>
              <a:defRPr sz="2000">
                <a:solidFill>
                  <a:schemeClr val="tx1">
                    <a:tint val="82000"/>
                  </a:schemeClr>
                </a:solidFill>
              </a:defRPr>
            </a:lvl2pPr>
            <a:lvl3pPr marL="914400" indent="0">
              <a:buNone/>
              <a:defRPr sz="1800">
                <a:solidFill>
                  <a:schemeClr val="tx1">
                    <a:tint val="82000"/>
                  </a:schemeClr>
                </a:solidFill>
              </a:defRPr>
            </a:lvl3pPr>
            <a:lvl4pPr marL="1371600" indent="0">
              <a:buNone/>
              <a:defRPr sz="1600">
                <a:solidFill>
                  <a:schemeClr val="tx1">
                    <a:tint val="82000"/>
                  </a:schemeClr>
                </a:solidFill>
              </a:defRPr>
            </a:lvl4pPr>
            <a:lvl5pPr marL="1828800" indent="0">
              <a:buNone/>
              <a:defRPr sz="1600">
                <a:solidFill>
                  <a:schemeClr val="tx1">
                    <a:tint val="82000"/>
                  </a:schemeClr>
                </a:solidFill>
              </a:defRPr>
            </a:lvl5pPr>
            <a:lvl6pPr marL="2286000" indent="0">
              <a:buNone/>
              <a:defRPr sz="1600">
                <a:solidFill>
                  <a:schemeClr val="tx1">
                    <a:tint val="82000"/>
                  </a:schemeClr>
                </a:solidFill>
              </a:defRPr>
            </a:lvl6pPr>
            <a:lvl7pPr marL="2743200" indent="0">
              <a:buNone/>
              <a:defRPr sz="1600">
                <a:solidFill>
                  <a:schemeClr val="tx1">
                    <a:tint val="82000"/>
                  </a:schemeClr>
                </a:solidFill>
              </a:defRPr>
            </a:lvl7pPr>
            <a:lvl8pPr marL="3200400" indent="0">
              <a:buNone/>
              <a:defRPr sz="1600">
                <a:solidFill>
                  <a:schemeClr val="tx1">
                    <a:tint val="82000"/>
                  </a:schemeClr>
                </a:solidFill>
              </a:defRPr>
            </a:lvl8pPr>
            <a:lvl9pPr marL="3657600" indent="0">
              <a:buNone/>
              <a:defRPr sz="1600">
                <a:solidFill>
                  <a:schemeClr val="tx1">
                    <a:tint val="82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EF4E0ACD-78FD-90A0-6364-691676E6E5F0}"/>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5" name="Footer Placeholder 4">
            <a:extLst>
              <a:ext uri="{FF2B5EF4-FFF2-40B4-BE49-F238E27FC236}">
                <a16:creationId xmlns:a16="http://schemas.microsoft.com/office/drawing/2014/main" id="{DD0C16D6-807F-51C9-C8F9-987338EBFF80}"/>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3EF4CDB3-7FFF-0EC6-9ACD-A05CF1DBE44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70368546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A46A264-6464-B9B6-695C-545AE1F719E9}"/>
              </a:ext>
            </a:extLst>
          </p:cNvPr>
          <p:cNvSpPr>
            <a:spLocks noGrp="1"/>
          </p:cNvSpPr>
          <p:nvPr>
            <p:ph type="title"/>
          </p:nvPr>
        </p:nvSpPr>
        <p:spPr/>
        <p:txBody>
          <a:bodyPr/>
          <a:lstStyle/>
          <a:p>
            <a:r>
              <a:rPr lang="en-US"/>
              <a:t>Click to edit Master title style</a:t>
            </a:r>
            <a:endParaRPr lang="LID4096"/>
          </a:p>
        </p:txBody>
      </p:sp>
      <p:sp>
        <p:nvSpPr>
          <p:cNvPr id="3" name="Content Placeholder 2">
            <a:extLst>
              <a:ext uri="{FF2B5EF4-FFF2-40B4-BE49-F238E27FC236}">
                <a16:creationId xmlns:a16="http://schemas.microsoft.com/office/drawing/2014/main" id="{99D2097E-1979-3069-5BC7-083E01720E68}"/>
              </a:ext>
            </a:extLst>
          </p:cNvPr>
          <p:cNvSpPr>
            <a:spLocks noGrp="1"/>
          </p:cNvSpPr>
          <p:nvPr>
            <p:ph sz="half" idx="1"/>
          </p:nvPr>
        </p:nvSpPr>
        <p:spPr>
          <a:xfrm>
            <a:off x="838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Content Placeholder 3">
            <a:extLst>
              <a:ext uri="{FF2B5EF4-FFF2-40B4-BE49-F238E27FC236}">
                <a16:creationId xmlns:a16="http://schemas.microsoft.com/office/drawing/2014/main" id="{9110DE3A-9ABF-A311-CD9E-2F1D2E1476C7}"/>
              </a:ext>
            </a:extLst>
          </p:cNvPr>
          <p:cNvSpPr>
            <a:spLocks noGrp="1"/>
          </p:cNvSpPr>
          <p:nvPr>
            <p:ph sz="half" idx="2"/>
          </p:nvPr>
        </p:nvSpPr>
        <p:spPr>
          <a:xfrm>
            <a:off x="6172201"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Date Placeholder 4">
            <a:extLst>
              <a:ext uri="{FF2B5EF4-FFF2-40B4-BE49-F238E27FC236}">
                <a16:creationId xmlns:a16="http://schemas.microsoft.com/office/drawing/2014/main" id="{44A13B27-43B9-DBD1-6B1D-9AE649C4957F}"/>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6" name="Footer Placeholder 5">
            <a:extLst>
              <a:ext uri="{FF2B5EF4-FFF2-40B4-BE49-F238E27FC236}">
                <a16:creationId xmlns:a16="http://schemas.microsoft.com/office/drawing/2014/main" id="{550FCCB0-0D0D-36AD-6A6B-7299BE0DA670}"/>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B9FD1D2-86E7-DDB4-3552-591293DA7D8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144537361"/>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61673B8-0BCF-8E8A-7C8E-73BAD281E8C3}"/>
              </a:ext>
            </a:extLst>
          </p:cNvPr>
          <p:cNvSpPr>
            <a:spLocks noGrp="1"/>
          </p:cNvSpPr>
          <p:nvPr>
            <p:ph type="title"/>
          </p:nvPr>
        </p:nvSpPr>
        <p:spPr>
          <a:xfrm>
            <a:off x="839789" y="365127"/>
            <a:ext cx="10515600" cy="1325563"/>
          </a:xfrm>
        </p:spPr>
        <p:txBody>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5C84C5B5-66E1-0359-09D4-6E762927BEE8}"/>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7CADDE67-8883-9B5A-70F3-F9A1AFDFE761}"/>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5" name="Text Placeholder 4">
            <a:extLst>
              <a:ext uri="{FF2B5EF4-FFF2-40B4-BE49-F238E27FC236}">
                <a16:creationId xmlns:a16="http://schemas.microsoft.com/office/drawing/2014/main" id="{524FABE1-0E9A-A67C-F652-1EF262C0E449}"/>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21AD8E88-C558-4C0E-1DB9-AAEC5EA86F2B}"/>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7" name="Date Placeholder 6">
            <a:extLst>
              <a:ext uri="{FF2B5EF4-FFF2-40B4-BE49-F238E27FC236}">
                <a16:creationId xmlns:a16="http://schemas.microsoft.com/office/drawing/2014/main" id="{969A0B7D-FC87-D8E0-416B-6A46CB76C620}"/>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8" name="Footer Placeholder 7">
            <a:extLst>
              <a:ext uri="{FF2B5EF4-FFF2-40B4-BE49-F238E27FC236}">
                <a16:creationId xmlns:a16="http://schemas.microsoft.com/office/drawing/2014/main" id="{8D4B7372-E042-6815-8C56-6E8E29FCABA6}"/>
              </a:ext>
            </a:extLst>
          </p:cNvPr>
          <p:cNvSpPr>
            <a:spLocks noGrp="1"/>
          </p:cNvSpPr>
          <p:nvPr>
            <p:ph type="ftr" sz="quarter" idx="11"/>
          </p:nvPr>
        </p:nvSpPr>
        <p:spPr/>
        <p:txBody>
          <a:bodyPr/>
          <a:lstStyle/>
          <a:p>
            <a:endParaRPr lang="LID4096"/>
          </a:p>
        </p:txBody>
      </p:sp>
      <p:sp>
        <p:nvSpPr>
          <p:cNvPr id="9" name="Slide Number Placeholder 8">
            <a:extLst>
              <a:ext uri="{FF2B5EF4-FFF2-40B4-BE49-F238E27FC236}">
                <a16:creationId xmlns:a16="http://schemas.microsoft.com/office/drawing/2014/main" id="{5918FF73-8CF6-7F85-C3AF-24B6879DE65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559669630"/>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98CE4D-48AB-7A0F-7AA8-E55BEA0D5CC4}"/>
              </a:ext>
            </a:extLst>
          </p:cNvPr>
          <p:cNvSpPr>
            <a:spLocks noGrp="1"/>
          </p:cNvSpPr>
          <p:nvPr>
            <p:ph type="title"/>
          </p:nvPr>
        </p:nvSpPr>
        <p:spPr/>
        <p:txBody>
          <a:bodyPr/>
          <a:lstStyle/>
          <a:p>
            <a:r>
              <a:rPr lang="en-US"/>
              <a:t>Click to edit Master title style</a:t>
            </a:r>
            <a:endParaRPr lang="LID4096"/>
          </a:p>
        </p:txBody>
      </p:sp>
      <p:sp>
        <p:nvSpPr>
          <p:cNvPr id="3" name="Date Placeholder 2">
            <a:extLst>
              <a:ext uri="{FF2B5EF4-FFF2-40B4-BE49-F238E27FC236}">
                <a16:creationId xmlns:a16="http://schemas.microsoft.com/office/drawing/2014/main" id="{13AFDDFD-D6BC-3BB6-F329-738F3282F194}"/>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4" name="Footer Placeholder 3">
            <a:extLst>
              <a:ext uri="{FF2B5EF4-FFF2-40B4-BE49-F238E27FC236}">
                <a16:creationId xmlns:a16="http://schemas.microsoft.com/office/drawing/2014/main" id="{41C91AC4-195C-C6AE-BE11-D3159C67360B}"/>
              </a:ext>
            </a:extLst>
          </p:cNvPr>
          <p:cNvSpPr>
            <a:spLocks noGrp="1"/>
          </p:cNvSpPr>
          <p:nvPr>
            <p:ph type="ftr" sz="quarter" idx="11"/>
          </p:nvPr>
        </p:nvSpPr>
        <p:spPr/>
        <p:txBody>
          <a:bodyPr/>
          <a:lstStyle/>
          <a:p>
            <a:endParaRPr lang="LID4096"/>
          </a:p>
        </p:txBody>
      </p:sp>
      <p:sp>
        <p:nvSpPr>
          <p:cNvPr id="5" name="Slide Number Placeholder 4">
            <a:extLst>
              <a:ext uri="{FF2B5EF4-FFF2-40B4-BE49-F238E27FC236}">
                <a16:creationId xmlns:a16="http://schemas.microsoft.com/office/drawing/2014/main" id="{5A3A1460-14CF-D3C6-4335-9C7375B36BDC}"/>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418534883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45B7AF1A-805F-E135-E9F7-712DADA68396}"/>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3" name="Footer Placeholder 2">
            <a:extLst>
              <a:ext uri="{FF2B5EF4-FFF2-40B4-BE49-F238E27FC236}">
                <a16:creationId xmlns:a16="http://schemas.microsoft.com/office/drawing/2014/main" id="{D68C5015-6E82-E204-0F64-A62E0B2E4AFF}"/>
              </a:ext>
            </a:extLst>
          </p:cNvPr>
          <p:cNvSpPr>
            <a:spLocks noGrp="1"/>
          </p:cNvSpPr>
          <p:nvPr>
            <p:ph type="ftr" sz="quarter" idx="11"/>
          </p:nvPr>
        </p:nvSpPr>
        <p:spPr/>
        <p:txBody>
          <a:bodyPr/>
          <a:lstStyle/>
          <a:p>
            <a:endParaRPr lang="LID4096"/>
          </a:p>
        </p:txBody>
      </p:sp>
      <p:sp>
        <p:nvSpPr>
          <p:cNvPr id="4" name="Slide Number Placeholder 3">
            <a:extLst>
              <a:ext uri="{FF2B5EF4-FFF2-40B4-BE49-F238E27FC236}">
                <a16:creationId xmlns:a16="http://schemas.microsoft.com/office/drawing/2014/main" id="{4B3DDD6C-E1EA-7C92-CB16-0D46A3AEA574}"/>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236890117"/>
      </p:ext>
    </p:extLst>
  </p:cSld>
  <p:clrMapOvr>
    <a:masterClrMapping/>
  </p:clrMapOvr>
  <p:extLst>
    <p:ext uri="{DCECCB84-F9BA-43D5-87BE-67443E8EF086}">
      <p15:sldGuideLst xmlns:p15="http://schemas.microsoft.com/office/powerpoint/2012/main">
        <p15:guide id="1" orient="horz" pos="2160" userDrawn="1">
          <p15:clr>
            <a:srgbClr val="FBAE40"/>
          </p15:clr>
        </p15:guide>
        <p15:guide id="2" pos="3840" userDrawn="1">
          <p15:clr>
            <a:srgbClr val="FBAE40"/>
          </p15:clr>
        </p15:guide>
      </p15:sldGuideLst>
    </p:ext>
  </p:extLst>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2274AA7-30B2-4926-2F0F-9548011A9270}"/>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Content Placeholder 2">
            <a:extLst>
              <a:ext uri="{FF2B5EF4-FFF2-40B4-BE49-F238E27FC236}">
                <a16:creationId xmlns:a16="http://schemas.microsoft.com/office/drawing/2014/main" id="{71991D22-00F3-DB8E-BE46-ADE46647ACD0}"/>
              </a:ext>
            </a:extLst>
          </p:cNvPr>
          <p:cNvSpPr>
            <a:spLocks noGrp="1"/>
          </p:cNvSpPr>
          <p:nvPr>
            <p:ph idx="1"/>
          </p:nvPr>
        </p:nvSpPr>
        <p:spPr>
          <a:xfrm>
            <a:off x="5183188" y="987427"/>
            <a:ext cx="6172201"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Text Placeholder 3">
            <a:extLst>
              <a:ext uri="{FF2B5EF4-FFF2-40B4-BE49-F238E27FC236}">
                <a16:creationId xmlns:a16="http://schemas.microsoft.com/office/drawing/2014/main" id="{667D6925-84A6-D555-9FB1-CC2DBB79343C}"/>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6EB048FE-D7B4-19D5-1850-4C484D850977}"/>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6" name="Footer Placeholder 5">
            <a:extLst>
              <a:ext uri="{FF2B5EF4-FFF2-40B4-BE49-F238E27FC236}">
                <a16:creationId xmlns:a16="http://schemas.microsoft.com/office/drawing/2014/main" id="{3C448EF6-B87D-50BB-E2B1-73596E46098C}"/>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D3A19D42-8020-454D-D017-37290324F15B}"/>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996853646"/>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F4B420-F969-6052-6ACB-01A0DBCB4252}"/>
              </a:ext>
            </a:extLst>
          </p:cNvPr>
          <p:cNvSpPr>
            <a:spLocks noGrp="1"/>
          </p:cNvSpPr>
          <p:nvPr>
            <p:ph type="title"/>
          </p:nvPr>
        </p:nvSpPr>
        <p:spPr>
          <a:xfrm>
            <a:off x="839789" y="457200"/>
            <a:ext cx="3932238" cy="1600200"/>
          </a:xfrm>
        </p:spPr>
        <p:txBody>
          <a:bodyPr anchor="b"/>
          <a:lstStyle>
            <a:lvl1pPr>
              <a:defRPr sz="3200"/>
            </a:lvl1pPr>
          </a:lstStyle>
          <a:p>
            <a:r>
              <a:rPr lang="en-US"/>
              <a:t>Click to edit Master title style</a:t>
            </a:r>
            <a:endParaRPr lang="LID4096"/>
          </a:p>
        </p:txBody>
      </p:sp>
      <p:sp>
        <p:nvSpPr>
          <p:cNvPr id="3" name="Picture Placeholder 2">
            <a:extLst>
              <a:ext uri="{FF2B5EF4-FFF2-40B4-BE49-F238E27FC236}">
                <a16:creationId xmlns:a16="http://schemas.microsoft.com/office/drawing/2014/main" id="{EA9229F8-87BB-A5CC-A1C2-8F2E5A868BE1}"/>
              </a:ext>
            </a:extLst>
          </p:cNvPr>
          <p:cNvSpPr>
            <a:spLocks noGrp="1"/>
          </p:cNvSpPr>
          <p:nvPr>
            <p:ph type="pic" idx="1"/>
          </p:nvPr>
        </p:nvSpPr>
        <p:spPr>
          <a:xfrm>
            <a:off x="5183188" y="987427"/>
            <a:ext cx="6172201"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LID4096"/>
          </a:p>
        </p:txBody>
      </p:sp>
      <p:sp>
        <p:nvSpPr>
          <p:cNvPr id="4" name="Text Placeholder 3">
            <a:extLst>
              <a:ext uri="{FF2B5EF4-FFF2-40B4-BE49-F238E27FC236}">
                <a16:creationId xmlns:a16="http://schemas.microsoft.com/office/drawing/2014/main" id="{54B7576A-4E47-781F-75D0-3D3CEF74C616}"/>
              </a:ext>
            </a:extLst>
          </p:cNvPr>
          <p:cNvSpPr>
            <a:spLocks noGrp="1"/>
          </p:cNvSpPr>
          <p:nvPr>
            <p:ph type="body" sz="half" idx="2"/>
          </p:nvPr>
        </p:nvSpPr>
        <p:spPr>
          <a:xfrm>
            <a:off x="839789" y="2057400"/>
            <a:ext cx="3932238"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CB1727B3-A6CF-EDD1-1D20-3AAF25B48096}"/>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6" name="Footer Placeholder 5">
            <a:extLst>
              <a:ext uri="{FF2B5EF4-FFF2-40B4-BE49-F238E27FC236}">
                <a16:creationId xmlns:a16="http://schemas.microsoft.com/office/drawing/2014/main" id="{83E6A1B4-B1EC-00B3-146F-8FC5D44D8E26}"/>
              </a:ext>
            </a:extLst>
          </p:cNvPr>
          <p:cNvSpPr>
            <a:spLocks noGrp="1"/>
          </p:cNvSpPr>
          <p:nvPr>
            <p:ph type="ftr" sz="quarter" idx="11"/>
          </p:nvPr>
        </p:nvSpPr>
        <p:spPr/>
        <p:txBody>
          <a:bodyPr/>
          <a:lstStyle/>
          <a:p>
            <a:endParaRPr lang="LID4096"/>
          </a:p>
        </p:txBody>
      </p:sp>
      <p:sp>
        <p:nvSpPr>
          <p:cNvPr id="7" name="Slide Number Placeholder 6">
            <a:extLst>
              <a:ext uri="{FF2B5EF4-FFF2-40B4-BE49-F238E27FC236}">
                <a16:creationId xmlns:a16="http://schemas.microsoft.com/office/drawing/2014/main" id="{6635DC63-C252-48B2-BDD6-F149BB28B6F5}"/>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118679548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AF5FB19-4B06-A891-F98F-5E08CB1A9B47}"/>
              </a:ext>
            </a:extLst>
          </p:cNvPr>
          <p:cNvSpPr>
            <a:spLocks noGrp="1"/>
          </p:cNvSpPr>
          <p:nvPr>
            <p:ph type="title"/>
          </p:nvPr>
        </p:nvSpPr>
        <p:spPr/>
        <p:txBody>
          <a:bodyPr/>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666DBCD-6428-8D93-355D-5DF1689DD2C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C0DA6A-C08B-B3F6-E93C-E7BBA016F78C}"/>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5" name="Footer Placeholder 4">
            <a:extLst>
              <a:ext uri="{FF2B5EF4-FFF2-40B4-BE49-F238E27FC236}">
                <a16:creationId xmlns:a16="http://schemas.microsoft.com/office/drawing/2014/main" id="{F7488850-CD14-19F5-4EC1-E7C240ACC16D}"/>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0A18CD6D-B615-15DC-F144-55EB749D4FD0}"/>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284202540"/>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CD54B3E7-A7A3-4B87-7DED-801B9082C6A8}"/>
              </a:ext>
            </a:extLst>
          </p:cNvPr>
          <p:cNvSpPr>
            <a:spLocks noGrp="1"/>
          </p:cNvSpPr>
          <p:nvPr>
            <p:ph type="title" orient="vert"/>
          </p:nvPr>
        </p:nvSpPr>
        <p:spPr>
          <a:xfrm>
            <a:off x="8724900" y="365125"/>
            <a:ext cx="2628900" cy="5811838"/>
          </a:xfrm>
        </p:spPr>
        <p:txBody>
          <a:bodyPr vert="eaVert"/>
          <a:lstStyle/>
          <a:p>
            <a:r>
              <a:rPr lang="en-US"/>
              <a:t>Click to edit Master title style</a:t>
            </a:r>
            <a:endParaRPr lang="LID4096"/>
          </a:p>
        </p:txBody>
      </p:sp>
      <p:sp>
        <p:nvSpPr>
          <p:cNvPr id="3" name="Vertical Text Placeholder 2">
            <a:extLst>
              <a:ext uri="{FF2B5EF4-FFF2-40B4-BE49-F238E27FC236}">
                <a16:creationId xmlns:a16="http://schemas.microsoft.com/office/drawing/2014/main" id="{DF2F6281-F388-344C-DE81-1ACE578A24E2}"/>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E51FE492-B181-7B51-FAE1-39CE71A2D7BA}"/>
              </a:ext>
            </a:extLst>
          </p:cNvPr>
          <p:cNvSpPr>
            <a:spLocks noGrp="1"/>
          </p:cNvSpPr>
          <p:nvPr>
            <p:ph type="dt" sz="half" idx="10"/>
          </p:nvPr>
        </p:nvSpPr>
        <p:spPr/>
        <p:txBody>
          <a:bodyPr/>
          <a:lstStyle/>
          <a:p>
            <a:fld id="{B8AC25C7-462D-4C9E-B6CA-D24B18B0DD77}" type="datetimeFigureOut">
              <a:rPr lang="LID4096" smtClean="0"/>
              <a:t>09/22/2026</a:t>
            </a:fld>
            <a:endParaRPr lang="LID4096"/>
          </a:p>
        </p:txBody>
      </p:sp>
      <p:sp>
        <p:nvSpPr>
          <p:cNvPr id="5" name="Footer Placeholder 4">
            <a:extLst>
              <a:ext uri="{FF2B5EF4-FFF2-40B4-BE49-F238E27FC236}">
                <a16:creationId xmlns:a16="http://schemas.microsoft.com/office/drawing/2014/main" id="{2D34FB65-CB6D-ABC8-027C-7017BA18EDDC}"/>
              </a:ext>
            </a:extLst>
          </p:cNvPr>
          <p:cNvSpPr>
            <a:spLocks noGrp="1"/>
          </p:cNvSpPr>
          <p:nvPr>
            <p:ph type="ftr" sz="quarter" idx="11"/>
          </p:nvPr>
        </p:nvSpPr>
        <p:spPr/>
        <p:txBody>
          <a:bodyPr/>
          <a:lstStyle/>
          <a:p>
            <a:endParaRPr lang="LID4096"/>
          </a:p>
        </p:txBody>
      </p:sp>
      <p:sp>
        <p:nvSpPr>
          <p:cNvPr id="6" name="Slide Number Placeholder 5">
            <a:extLst>
              <a:ext uri="{FF2B5EF4-FFF2-40B4-BE49-F238E27FC236}">
                <a16:creationId xmlns:a16="http://schemas.microsoft.com/office/drawing/2014/main" id="{7BDC1C15-80CC-801E-67F8-2BEA62AC69F7}"/>
              </a:ext>
            </a:extLst>
          </p:cNvPr>
          <p:cNvSpPr>
            <a:spLocks noGrp="1"/>
          </p:cNvSpPr>
          <p:nvPr>
            <p:ph type="sldNum" sz="quarter" idx="12"/>
          </p:nvPr>
        </p:nvSpPr>
        <p:spPr/>
        <p:txBody>
          <a:bodyPr/>
          <a:lstStyle/>
          <a:p>
            <a:fld id="{9B863B7F-C974-40B7-90A7-729664DB1E8C}" type="slidenum">
              <a:rPr lang="LID4096" smtClean="0"/>
              <a:t>‹#›</a:t>
            </a:fld>
            <a:endParaRPr lang="LID4096"/>
          </a:p>
        </p:txBody>
      </p:sp>
    </p:spTree>
    <p:extLst>
      <p:ext uri="{BB962C8B-B14F-4D97-AF65-F5344CB8AC3E}">
        <p14:creationId xmlns:p14="http://schemas.microsoft.com/office/powerpoint/2010/main" val="331995111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Title and body" type="tx">
  <p:cSld name="Title and body">
    <p:spTree>
      <p:nvGrpSpPr>
        <p:cNvPr id="1" name="Shape 16"/>
        <p:cNvGrpSpPr/>
        <p:nvPr/>
      </p:nvGrpSpPr>
      <p:grpSpPr>
        <a:xfrm>
          <a:off x="0" y="0"/>
          <a:ext cx="0" cy="0"/>
          <a:chOff x="0" y="0"/>
          <a:chExt cx="0" cy="0"/>
        </a:xfrm>
      </p:grpSpPr>
      <p:sp>
        <p:nvSpPr>
          <p:cNvPr id="17" name="Google Shape;17;p4"/>
          <p:cNvSpPr txBox="1">
            <a:spLocks noGrp="1"/>
          </p:cNvSpPr>
          <p:nvPr>
            <p:ph type="title"/>
          </p:nvPr>
        </p:nvSpPr>
        <p:spPr>
          <a:xfrm>
            <a:off x="415600" y="309192"/>
            <a:ext cx="11360800" cy="763600"/>
          </a:xfrm>
          <a:prstGeom prst="rect">
            <a:avLst/>
          </a:prstGeom>
        </p:spPr>
        <p:txBody>
          <a:bodyPr spcFirstLastPara="1" wrap="square" lIns="91425" tIns="91425" rIns="91425" bIns="91425" anchor="t" anchorCtr="0">
            <a:noAutofit/>
          </a:bodyPr>
          <a:lstStyle>
            <a:lvl1pPr lvl="0" algn="ctr">
              <a:spcBef>
                <a:spcPts val="0"/>
              </a:spcBef>
              <a:spcAft>
                <a:spcPts val="0"/>
              </a:spcAft>
              <a:buSzPts val="2800"/>
              <a:buNone/>
              <a:defRPr sz="3200">
                <a:solidFill>
                  <a:srgbClr val="0000FF"/>
                </a:solidFill>
              </a:defRPr>
            </a:lvl1pPr>
            <a:lvl2pPr lvl="1">
              <a:spcBef>
                <a:spcPts val="0"/>
              </a:spcBef>
              <a:spcAft>
                <a:spcPts val="0"/>
              </a:spcAft>
              <a:buSzPts val="2800"/>
              <a:buNone/>
              <a:defRPr/>
            </a:lvl2pPr>
            <a:lvl3pPr lvl="2">
              <a:spcBef>
                <a:spcPts val="0"/>
              </a:spcBef>
              <a:spcAft>
                <a:spcPts val="0"/>
              </a:spcAft>
              <a:buSzPts val="2800"/>
              <a:buNone/>
              <a:defRPr/>
            </a:lvl3pPr>
            <a:lvl4pPr lvl="3">
              <a:spcBef>
                <a:spcPts val="0"/>
              </a:spcBef>
              <a:spcAft>
                <a:spcPts val="0"/>
              </a:spcAft>
              <a:buSzPts val="2800"/>
              <a:buNone/>
              <a:defRPr/>
            </a:lvl4pPr>
            <a:lvl5pPr lvl="4">
              <a:spcBef>
                <a:spcPts val="0"/>
              </a:spcBef>
              <a:spcAft>
                <a:spcPts val="0"/>
              </a:spcAft>
              <a:buSzPts val="2800"/>
              <a:buNone/>
              <a:defRPr/>
            </a:lvl5pPr>
            <a:lvl6pPr lvl="5">
              <a:spcBef>
                <a:spcPts val="0"/>
              </a:spcBef>
              <a:spcAft>
                <a:spcPts val="0"/>
              </a:spcAft>
              <a:buSzPts val="2800"/>
              <a:buNone/>
              <a:defRPr/>
            </a:lvl6pPr>
            <a:lvl7pPr lvl="6">
              <a:spcBef>
                <a:spcPts val="0"/>
              </a:spcBef>
              <a:spcAft>
                <a:spcPts val="0"/>
              </a:spcAft>
              <a:buSzPts val="2800"/>
              <a:buNone/>
              <a:defRPr/>
            </a:lvl7pPr>
            <a:lvl8pPr lvl="7">
              <a:spcBef>
                <a:spcPts val="0"/>
              </a:spcBef>
              <a:spcAft>
                <a:spcPts val="0"/>
              </a:spcAft>
              <a:buSzPts val="2800"/>
              <a:buNone/>
              <a:defRPr/>
            </a:lvl8pPr>
            <a:lvl9pPr lvl="8">
              <a:spcBef>
                <a:spcPts val="0"/>
              </a:spcBef>
              <a:spcAft>
                <a:spcPts val="0"/>
              </a:spcAft>
              <a:buSzPts val="2800"/>
              <a:buNone/>
              <a:defRPr/>
            </a:lvl9pPr>
          </a:lstStyle>
          <a:p>
            <a:endParaRPr dirty="0"/>
          </a:p>
        </p:txBody>
      </p:sp>
      <p:sp>
        <p:nvSpPr>
          <p:cNvPr id="18" name="Google Shape;18;p4"/>
          <p:cNvSpPr txBox="1">
            <a:spLocks noGrp="1"/>
          </p:cNvSpPr>
          <p:nvPr>
            <p:ph type="body" idx="1"/>
          </p:nvPr>
        </p:nvSpPr>
        <p:spPr>
          <a:xfrm>
            <a:off x="415600" y="1252461"/>
            <a:ext cx="11360800" cy="5296349"/>
          </a:xfrm>
          <a:prstGeom prst="rect">
            <a:avLst/>
          </a:prstGeom>
        </p:spPr>
        <p:txBody>
          <a:bodyPr spcFirstLastPara="1" wrap="square" lIns="91425" tIns="91425" rIns="91425" bIns="91425" anchor="t" anchorCtr="0">
            <a:normAutofit/>
          </a:bodyPr>
          <a:lstStyle>
            <a:lvl1pPr marL="609585" lvl="0" indent="-457189">
              <a:spcBef>
                <a:spcPts val="0"/>
              </a:spcBef>
              <a:spcAft>
                <a:spcPts val="0"/>
              </a:spcAft>
              <a:buClr>
                <a:schemeClr val="tx1"/>
              </a:buClr>
              <a:buSzPts val="1800"/>
              <a:buFont typeface="Arial" panose="020B0604020202020204" pitchFamily="34" charset="0"/>
              <a:buChar char="•"/>
              <a:defRPr sz="3200">
                <a:solidFill>
                  <a:schemeClr val="tx1"/>
                </a:solidFill>
                <a:latin typeface="Arial" panose="020B0604020202020204" pitchFamily="34" charset="0"/>
                <a:cs typeface="Arial" panose="020B0604020202020204" pitchFamily="34" charset="0"/>
              </a:defRPr>
            </a:lvl1pPr>
            <a:lvl2pPr marL="1219170" lvl="1" indent="-423323">
              <a:spcBef>
                <a:spcPts val="0"/>
              </a:spcBef>
              <a:spcAft>
                <a:spcPts val="0"/>
              </a:spcAft>
              <a:buSzPts val="1400"/>
              <a:buChar char="○"/>
              <a:defRPr sz="2667">
                <a:solidFill>
                  <a:schemeClr val="tx1"/>
                </a:solidFill>
              </a:defRPr>
            </a:lvl2pPr>
            <a:lvl3pPr marL="1828754" lvl="2" indent="-423323">
              <a:spcBef>
                <a:spcPts val="0"/>
              </a:spcBef>
              <a:spcAft>
                <a:spcPts val="0"/>
              </a:spcAft>
              <a:buSzPts val="1400"/>
              <a:buChar char="■"/>
              <a:defRPr/>
            </a:lvl3pPr>
            <a:lvl4pPr marL="2438339" lvl="3" indent="-423323">
              <a:spcBef>
                <a:spcPts val="0"/>
              </a:spcBef>
              <a:spcAft>
                <a:spcPts val="0"/>
              </a:spcAft>
              <a:buSzPts val="1400"/>
              <a:buChar char="●"/>
              <a:defRPr/>
            </a:lvl4pPr>
            <a:lvl5pPr marL="3047924" lvl="4" indent="-423323">
              <a:spcBef>
                <a:spcPts val="0"/>
              </a:spcBef>
              <a:spcAft>
                <a:spcPts val="0"/>
              </a:spcAft>
              <a:buSzPts val="1400"/>
              <a:buChar char="○"/>
              <a:defRPr/>
            </a:lvl5pPr>
            <a:lvl6pPr marL="3657509" lvl="5" indent="-423323">
              <a:spcBef>
                <a:spcPts val="0"/>
              </a:spcBef>
              <a:spcAft>
                <a:spcPts val="0"/>
              </a:spcAft>
              <a:buSzPts val="1400"/>
              <a:buChar char="■"/>
              <a:defRPr/>
            </a:lvl6pPr>
            <a:lvl7pPr marL="4267093" lvl="6" indent="-423323">
              <a:spcBef>
                <a:spcPts val="0"/>
              </a:spcBef>
              <a:spcAft>
                <a:spcPts val="0"/>
              </a:spcAft>
              <a:buSzPts val="1400"/>
              <a:buChar char="●"/>
              <a:defRPr/>
            </a:lvl7pPr>
            <a:lvl8pPr marL="4876678" lvl="7" indent="-423323">
              <a:spcBef>
                <a:spcPts val="0"/>
              </a:spcBef>
              <a:spcAft>
                <a:spcPts val="0"/>
              </a:spcAft>
              <a:buSzPts val="1400"/>
              <a:buChar char="○"/>
              <a:defRPr/>
            </a:lvl8pPr>
            <a:lvl9pPr marL="5486263" lvl="8" indent="-423323">
              <a:spcBef>
                <a:spcPts val="0"/>
              </a:spcBef>
              <a:spcAft>
                <a:spcPts val="0"/>
              </a:spcAft>
              <a:buSzPts val="1400"/>
              <a:buChar char="■"/>
              <a:defRPr/>
            </a:lvl9pPr>
          </a:lstStyle>
          <a:p>
            <a:endParaRPr lang="sl-SI" dirty="0"/>
          </a:p>
          <a:p>
            <a:pPr lvl="1"/>
            <a:endParaRPr dirty="0"/>
          </a:p>
        </p:txBody>
      </p:sp>
    </p:spTree>
    <p:extLst>
      <p:ext uri="{BB962C8B-B14F-4D97-AF65-F5344CB8AC3E}">
        <p14:creationId xmlns:p14="http://schemas.microsoft.com/office/powerpoint/2010/main" val="1907367096"/>
      </p:ext>
    </p:extLst>
  </p:cSld>
  <p:clrMapOvr>
    <a:masterClrMapping/>
  </p:clrMapOvr>
  <p:extLst>
    <p:ext uri="{DCECCB84-F9BA-43D5-87BE-67443E8EF086}">
      <p15:sldGuideLst xmlns:p15="http://schemas.microsoft.com/office/powerpoint/2012/main">
        <p15:guide id="1" orient="horz" pos="1620" userDrawn="1">
          <p15:clr>
            <a:srgbClr val="FBAE40"/>
          </p15:clr>
        </p15:guide>
        <p15:guide id="2" pos="2880" userDrawn="1">
          <p15:clr>
            <a:srgbClr val="FBAE40"/>
          </p15:clr>
        </p15:guide>
      </p15:sldGuideLst>
    </p:ext>
  </p:extLst>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theme" Target="../theme/theme1.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F98C86FD-10A5-9206-D22C-3A1632D54359}"/>
              </a:ext>
            </a:extLst>
          </p:cNvPr>
          <p:cNvSpPr>
            <a:spLocks noGrp="1"/>
          </p:cNvSpPr>
          <p:nvPr>
            <p:ph type="title"/>
          </p:nvPr>
        </p:nvSpPr>
        <p:spPr>
          <a:xfrm>
            <a:off x="838201" y="365127"/>
            <a:ext cx="10515600" cy="1325563"/>
          </a:xfrm>
          <a:prstGeom prst="rect">
            <a:avLst/>
          </a:prstGeom>
        </p:spPr>
        <p:txBody>
          <a:bodyPr vert="horz" lIns="91440" tIns="45720" rIns="91440" bIns="45720" rtlCol="0" anchor="ctr">
            <a:normAutofit/>
          </a:bodyPr>
          <a:lstStyle/>
          <a:p>
            <a:r>
              <a:rPr lang="en-US"/>
              <a:t>Click to edit Master title style</a:t>
            </a:r>
            <a:endParaRPr lang="LID4096"/>
          </a:p>
        </p:txBody>
      </p:sp>
      <p:sp>
        <p:nvSpPr>
          <p:cNvPr id="3" name="Text Placeholder 2">
            <a:extLst>
              <a:ext uri="{FF2B5EF4-FFF2-40B4-BE49-F238E27FC236}">
                <a16:creationId xmlns:a16="http://schemas.microsoft.com/office/drawing/2014/main" id="{BBFD8A61-EC12-DF5F-A81E-D8BA2A5D6F46}"/>
              </a:ext>
            </a:extLst>
          </p:cNvPr>
          <p:cNvSpPr>
            <a:spLocks noGrp="1"/>
          </p:cNvSpPr>
          <p:nvPr>
            <p:ph type="body" idx="1"/>
          </p:nvPr>
        </p:nvSpPr>
        <p:spPr>
          <a:xfrm>
            <a:off x="838201"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LID4096"/>
          </a:p>
        </p:txBody>
      </p:sp>
      <p:sp>
        <p:nvSpPr>
          <p:cNvPr id="4" name="Date Placeholder 3">
            <a:extLst>
              <a:ext uri="{FF2B5EF4-FFF2-40B4-BE49-F238E27FC236}">
                <a16:creationId xmlns:a16="http://schemas.microsoft.com/office/drawing/2014/main" id="{A66CB82E-A88B-B81D-92C7-3BE2647E137B}"/>
              </a:ext>
            </a:extLst>
          </p:cNvPr>
          <p:cNvSpPr>
            <a:spLocks noGrp="1"/>
          </p:cNvSpPr>
          <p:nvPr>
            <p:ph type="dt" sz="half" idx="2"/>
          </p:nvPr>
        </p:nvSpPr>
        <p:spPr>
          <a:xfrm>
            <a:off x="838201" y="6356352"/>
            <a:ext cx="2743200" cy="365125"/>
          </a:xfrm>
          <a:prstGeom prst="rect">
            <a:avLst/>
          </a:prstGeom>
        </p:spPr>
        <p:txBody>
          <a:bodyPr vert="horz" lIns="91440" tIns="45720" rIns="91440" bIns="45720" rtlCol="0" anchor="ctr"/>
          <a:lstStyle>
            <a:lvl1pPr algn="l">
              <a:defRPr sz="1200">
                <a:solidFill>
                  <a:schemeClr val="tx1">
                    <a:tint val="82000"/>
                  </a:schemeClr>
                </a:solidFill>
              </a:defRPr>
            </a:lvl1pPr>
          </a:lstStyle>
          <a:p>
            <a:fld id="{B8AC25C7-462D-4C9E-B6CA-D24B18B0DD77}" type="datetimeFigureOut">
              <a:rPr lang="LID4096" smtClean="0"/>
              <a:t>09/22/2026</a:t>
            </a:fld>
            <a:endParaRPr lang="LID4096"/>
          </a:p>
        </p:txBody>
      </p:sp>
      <p:sp>
        <p:nvSpPr>
          <p:cNvPr id="5" name="Footer Placeholder 4">
            <a:extLst>
              <a:ext uri="{FF2B5EF4-FFF2-40B4-BE49-F238E27FC236}">
                <a16:creationId xmlns:a16="http://schemas.microsoft.com/office/drawing/2014/main" id="{AC53087C-A940-0184-425E-72131492575A}"/>
              </a:ext>
            </a:extLst>
          </p:cNvPr>
          <p:cNvSpPr>
            <a:spLocks noGrp="1"/>
          </p:cNvSpPr>
          <p:nvPr>
            <p:ph type="ftr" sz="quarter" idx="3"/>
          </p:nvPr>
        </p:nvSpPr>
        <p:spPr>
          <a:xfrm>
            <a:off x="4038601" y="6356352"/>
            <a:ext cx="4114800" cy="365125"/>
          </a:xfrm>
          <a:prstGeom prst="rect">
            <a:avLst/>
          </a:prstGeom>
        </p:spPr>
        <p:txBody>
          <a:bodyPr vert="horz" lIns="91440" tIns="45720" rIns="91440" bIns="45720" rtlCol="0" anchor="ctr"/>
          <a:lstStyle>
            <a:lvl1pPr algn="ctr">
              <a:defRPr sz="1200">
                <a:solidFill>
                  <a:schemeClr val="tx1">
                    <a:tint val="82000"/>
                  </a:schemeClr>
                </a:solidFill>
              </a:defRPr>
            </a:lvl1pPr>
          </a:lstStyle>
          <a:p>
            <a:endParaRPr lang="LID4096"/>
          </a:p>
        </p:txBody>
      </p:sp>
      <p:sp>
        <p:nvSpPr>
          <p:cNvPr id="6" name="Slide Number Placeholder 5">
            <a:extLst>
              <a:ext uri="{FF2B5EF4-FFF2-40B4-BE49-F238E27FC236}">
                <a16:creationId xmlns:a16="http://schemas.microsoft.com/office/drawing/2014/main" id="{2524BECD-0812-2265-FD01-D2C3340B07D3}"/>
              </a:ext>
            </a:extLst>
          </p:cNvPr>
          <p:cNvSpPr>
            <a:spLocks noGrp="1"/>
          </p:cNvSpPr>
          <p:nvPr>
            <p:ph type="sldNum" sz="quarter" idx="4"/>
          </p:nvPr>
        </p:nvSpPr>
        <p:spPr>
          <a:xfrm>
            <a:off x="8610601" y="6356352"/>
            <a:ext cx="2743200" cy="365125"/>
          </a:xfrm>
          <a:prstGeom prst="rect">
            <a:avLst/>
          </a:prstGeom>
        </p:spPr>
        <p:txBody>
          <a:bodyPr vert="horz" lIns="91440" tIns="45720" rIns="91440" bIns="45720" rtlCol="0" anchor="ctr"/>
          <a:lstStyle>
            <a:lvl1pPr algn="r">
              <a:defRPr sz="1200">
                <a:solidFill>
                  <a:schemeClr val="tx1">
                    <a:tint val="82000"/>
                  </a:schemeClr>
                </a:solidFill>
              </a:defRPr>
            </a:lvl1pPr>
          </a:lstStyle>
          <a:p>
            <a:fld id="{9B863B7F-C974-40B7-90A7-729664DB1E8C}" type="slidenum">
              <a:rPr lang="LID4096" smtClean="0"/>
              <a:t>‹#›</a:t>
            </a:fld>
            <a:endParaRPr lang="LID4096"/>
          </a:p>
        </p:txBody>
      </p:sp>
    </p:spTree>
    <p:extLst>
      <p:ext uri="{BB962C8B-B14F-4D97-AF65-F5344CB8AC3E}">
        <p14:creationId xmlns:p14="http://schemas.microsoft.com/office/powerpoint/2010/main" val="3405945484"/>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0" r:id="rId12"/>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LID4096"/>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8" Type="http://schemas.openxmlformats.org/officeDocument/2006/relationships/image" Target="../media/image5.png"/><Relationship Id="rId13" Type="http://schemas.openxmlformats.org/officeDocument/2006/relationships/slide" Target="slide5.xml"/><Relationship Id="rId3" Type="http://schemas.openxmlformats.org/officeDocument/2006/relationships/image" Target="../media/image2.png"/><Relationship Id="rId7" Type="http://schemas.openxmlformats.org/officeDocument/2006/relationships/slide" Target="slide3.xml"/><Relationship Id="rId12" Type="http://schemas.openxmlformats.org/officeDocument/2006/relationships/image" Target="../media/image9.png"/><Relationship Id="rId2" Type="http://schemas.openxmlformats.org/officeDocument/2006/relationships/image" Target="../media/image1.png"/><Relationship Id="rId16" Type="http://schemas.openxmlformats.org/officeDocument/2006/relationships/chart" Target="../charts/chart1.xml"/><Relationship Id="rId1" Type="http://schemas.openxmlformats.org/officeDocument/2006/relationships/slideLayout" Target="../slideLayouts/slideLayout2.xml"/><Relationship Id="rId6" Type="http://schemas.openxmlformats.org/officeDocument/2006/relationships/image" Target="../media/image5.png"/><Relationship Id="rId11" Type="http://schemas.openxmlformats.org/officeDocument/2006/relationships/image" Target="../media/image6.png"/><Relationship Id="rId5" Type="http://schemas.openxmlformats.org/officeDocument/2006/relationships/image" Target="../media/image2.png"/><Relationship Id="rId15" Type="http://schemas.openxmlformats.org/officeDocument/2006/relationships/image" Target="../media/image10.png"/><Relationship Id="rId10" Type="http://schemas.openxmlformats.org/officeDocument/2006/relationships/slide" Target="slide4.xml"/><Relationship Id="rId4" Type="http://schemas.openxmlformats.org/officeDocument/2006/relationships/slide" Target="slide2.xml"/><Relationship Id="rId9" Type="http://schemas.openxmlformats.org/officeDocument/2006/relationships/image" Target="../media/image6.png"/><Relationship Id="rId14" Type="http://schemas.openxmlformats.org/officeDocument/2006/relationships/image" Target="../media/image9.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10.pn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8" Type="http://schemas.openxmlformats.org/officeDocument/2006/relationships/image" Target="../media/image14.jpeg"/><Relationship Id="rId3" Type="http://schemas.openxmlformats.org/officeDocument/2006/relationships/image" Target="../media/image12.emf"/><Relationship Id="rId7" Type="http://schemas.openxmlformats.org/officeDocument/2006/relationships/image" Target="../media/image13.jpeg"/><Relationship Id="rId2" Type="http://schemas.openxmlformats.org/officeDocument/2006/relationships/image" Target="../media/image11.jpeg"/><Relationship Id="rId1" Type="http://schemas.openxmlformats.org/officeDocument/2006/relationships/slideLayout" Target="../slideLayouts/slideLayout2.xml"/><Relationship Id="rId6" Type="http://schemas.openxmlformats.org/officeDocument/2006/relationships/chart" Target="../charts/chart4.xml"/><Relationship Id="rId5" Type="http://schemas.openxmlformats.org/officeDocument/2006/relationships/chart" Target="../charts/chart3.xml"/><Relationship Id="rId4" Type="http://schemas.openxmlformats.org/officeDocument/2006/relationships/chart" Target="../charts/char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DE8F6E7-5BBF-2D5F-55F6-B937B6F0DA41}"/>
            </a:ext>
          </a:extLst>
        </p:cNvPr>
        <p:cNvGrpSpPr/>
        <p:nvPr/>
      </p:nvGrpSpPr>
      <p:grpSpPr>
        <a:xfrm>
          <a:off x="0" y="0"/>
          <a:ext cx="0" cy="0"/>
          <a:chOff x="0" y="0"/>
          <a:chExt cx="0" cy="0"/>
        </a:xfrm>
      </p:grpSpPr>
      <p:sp>
        <p:nvSpPr>
          <p:cNvPr id="4" name="Rectangle 3">
            <a:extLst>
              <a:ext uri="{FF2B5EF4-FFF2-40B4-BE49-F238E27FC236}">
                <a16:creationId xmlns:a16="http://schemas.microsoft.com/office/drawing/2014/main" id="{C3439C26-5568-BE06-7EE7-36EA4BC5E645}"/>
              </a:ext>
            </a:extLst>
          </p:cNvPr>
          <p:cNvSpPr/>
          <p:nvPr/>
        </p:nvSpPr>
        <p:spPr>
          <a:xfrm>
            <a:off x="0" y="55366"/>
            <a:ext cx="12120880" cy="338554"/>
          </a:xfrm>
          <a:prstGeom prst="rect">
            <a:avLst/>
          </a:prstGeom>
        </p:spPr>
        <p:txBody>
          <a:bodyPr wrap="square">
            <a:spAutoFit/>
          </a:bodyPr>
          <a:lstStyle/>
          <a:p>
            <a:pPr algn="ctr"/>
            <a:r>
              <a:rPr lang="en-US" sz="1600" dirty="0">
                <a:solidFill>
                  <a:srgbClr val="00CC00"/>
                </a:solidFill>
                <a:latin typeface="Arial Narrow" panose="020B0606020202030204" pitchFamily="34" charset="0"/>
              </a:rPr>
              <a:t>28</a:t>
            </a:r>
            <a:r>
              <a:rPr lang="en-US" sz="1600" baseline="30000" dirty="0">
                <a:solidFill>
                  <a:srgbClr val="00CC00"/>
                </a:solidFill>
                <a:latin typeface="Arial Narrow" panose="020B0606020202030204" pitchFamily="34" charset="0"/>
              </a:rPr>
              <a:t>th</a:t>
            </a:r>
            <a:r>
              <a:rPr lang="en-US" sz="1600" dirty="0">
                <a:solidFill>
                  <a:srgbClr val="00CC00"/>
                </a:solidFill>
                <a:latin typeface="Arial Narrow" panose="020B0606020202030204" pitchFamily="34" charset="0"/>
              </a:rPr>
              <a:t> Congress of SCTM, 23-26 September, </a:t>
            </a:r>
            <a:r>
              <a:rPr lang="en-US" sz="1600" dirty="0" err="1">
                <a:solidFill>
                  <a:srgbClr val="00CC00"/>
                </a:solidFill>
                <a:latin typeface="Arial Narrow" panose="020B0606020202030204" pitchFamily="34" charset="0"/>
              </a:rPr>
              <a:t>Ohrid</a:t>
            </a:r>
            <a:r>
              <a:rPr lang="en-US" sz="1600" dirty="0">
                <a:solidFill>
                  <a:srgbClr val="00CC00"/>
                </a:solidFill>
                <a:latin typeface="Arial Narrow" panose="020B0606020202030204" pitchFamily="34" charset="0"/>
              </a:rPr>
              <a:t>, Macedonia</a:t>
            </a:r>
            <a:endParaRPr lang="mk-MK" sz="1600" dirty="0">
              <a:solidFill>
                <a:srgbClr val="00CC00"/>
              </a:solidFill>
              <a:latin typeface="Arial Narrow" panose="020B0606020202030204" pitchFamily="34" charset="0"/>
            </a:endParaRPr>
          </a:p>
        </p:txBody>
      </p:sp>
      <p:sp>
        <p:nvSpPr>
          <p:cNvPr id="5" name="AutoShape 5">
            <a:extLst>
              <a:ext uri="{FF2B5EF4-FFF2-40B4-BE49-F238E27FC236}">
                <a16:creationId xmlns:a16="http://schemas.microsoft.com/office/drawing/2014/main" id="{9882EDD9-BC4B-8B1B-7397-6287C5B19DA0}"/>
              </a:ext>
            </a:extLst>
          </p:cNvPr>
          <p:cNvSpPr>
            <a:spLocks noChangeArrowheads="1"/>
          </p:cNvSpPr>
          <p:nvPr/>
        </p:nvSpPr>
        <p:spPr bwMode="auto">
          <a:xfrm>
            <a:off x="1158948" y="254912"/>
            <a:ext cx="10961931" cy="851297"/>
          </a:xfrm>
          <a:prstGeom prst="roundRect">
            <a:avLst>
              <a:gd name="adj" fmla="val 16667"/>
            </a:avLst>
          </a:prstGeom>
          <a:no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sz="2200" b="1" dirty="0">
                <a:solidFill>
                  <a:schemeClr val="accent6">
                    <a:lumMod val="50000"/>
                  </a:schemeClr>
                </a:solidFill>
              </a:rPr>
              <a:t>ROLE OF THE SURFACE MODIFICATION OF COAL IN ENHANCING THE PROPERTIES OF REVERSE OSMOSIS MEMBRANES</a:t>
            </a:r>
            <a:endParaRPr lang="en-US" sz="2200" b="1" cap="all" dirty="0">
              <a:solidFill>
                <a:schemeClr val="accent5"/>
              </a:solidFill>
              <a:highlight>
                <a:srgbClr val="FFFF00"/>
              </a:highlight>
              <a:latin typeface="PF BeauSans Pro" panose="02000800000000020004" pitchFamily="2" charset="0"/>
              <a:cs typeface="Arial" panose="020B0604020202020204" pitchFamily="34" charset="0"/>
            </a:endParaRPr>
          </a:p>
        </p:txBody>
      </p:sp>
      <p:sp>
        <p:nvSpPr>
          <p:cNvPr id="6" name="Rectangle 5">
            <a:extLst>
              <a:ext uri="{FF2B5EF4-FFF2-40B4-BE49-F238E27FC236}">
                <a16:creationId xmlns:a16="http://schemas.microsoft.com/office/drawing/2014/main" id="{F805163C-4208-4EF2-A4BC-9554DE18179C}"/>
              </a:ext>
            </a:extLst>
          </p:cNvPr>
          <p:cNvSpPr>
            <a:spLocks noChangeArrowheads="1"/>
          </p:cNvSpPr>
          <p:nvPr/>
        </p:nvSpPr>
        <p:spPr bwMode="auto">
          <a:xfrm>
            <a:off x="0" y="996273"/>
            <a:ext cx="12192000" cy="523220"/>
          </a:xfrm>
          <a:prstGeom prst="rect">
            <a:avLst/>
          </a:prstGeom>
          <a:noFill/>
          <a:ln>
            <a:noFill/>
          </a:ln>
          <a:effectLst/>
        </p:spPr>
        <p:txBody>
          <a:bodyPr wrap="square">
            <a:spAutoFit/>
          </a:bodyPr>
          <a:lstStyle>
            <a:lvl1pPr defTabSz="4176713">
              <a:defRPr>
                <a:solidFill>
                  <a:schemeClr val="tx1"/>
                </a:solidFill>
                <a:latin typeface="Arial" charset="0"/>
              </a:defRPr>
            </a:lvl1pPr>
            <a:lvl2pPr defTabSz="4176713">
              <a:defRPr>
                <a:solidFill>
                  <a:schemeClr val="tx1"/>
                </a:solidFill>
                <a:latin typeface="Arial" charset="0"/>
              </a:defRPr>
            </a:lvl2pPr>
            <a:lvl3pPr defTabSz="4176713">
              <a:defRPr>
                <a:solidFill>
                  <a:schemeClr val="tx1"/>
                </a:solidFill>
                <a:latin typeface="Arial" charset="0"/>
              </a:defRPr>
            </a:lvl3pPr>
            <a:lvl4pPr defTabSz="4176713">
              <a:defRPr>
                <a:solidFill>
                  <a:schemeClr val="tx1"/>
                </a:solidFill>
                <a:latin typeface="Arial" charset="0"/>
              </a:defRPr>
            </a:lvl4pPr>
            <a:lvl5pPr defTabSz="4176713">
              <a:defRPr>
                <a:solidFill>
                  <a:schemeClr val="tx1"/>
                </a:solidFill>
                <a:latin typeface="Arial" charset="0"/>
              </a:defRPr>
            </a:lvl5pPr>
            <a:lvl6pPr defTabSz="4176713" fontAlgn="base">
              <a:spcBef>
                <a:spcPct val="0"/>
              </a:spcBef>
              <a:spcAft>
                <a:spcPct val="0"/>
              </a:spcAft>
              <a:defRPr>
                <a:solidFill>
                  <a:schemeClr val="tx1"/>
                </a:solidFill>
                <a:latin typeface="Arial" charset="0"/>
              </a:defRPr>
            </a:lvl6pPr>
            <a:lvl7pPr defTabSz="4176713" fontAlgn="base">
              <a:spcBef>
                <a:spcPct val="0"/>
              </a:spcBef>
              <a:spcAft>
                <a:spcPct val="0"/>
              </a:spcAft>
              <a:defRPr>
                <a:solidFill>
                  <a:schemeClr val="tx1"/>
                </a:solidFill>
                <a:latin typeface="Arial" charset="0"/>
              </a:defRPr>
            </a:lvl7pPr>
            <a:lvl8pPr defTabSz="4176713" fontAlgn="base">
              <a:spcBef>
                <a:spcPct val="0"/>
              </a:spcBef>
              <a:spcAft>
                <a:spcPct val="0"/>
              </a:spcAft>
              <a:defRPr>
                <a:solidFill>
                  <a:schemeClr val="tx1"/>
                </a:solidFill>
                <a:latin typeface="Arial" charset="0"/>
              </a:defRPr>
            </a:lvl8pPr>
            <a:lvl9pPr defTabSz="4176713" fontAlgn="base">
              <a:spcBef>
                <a:spcPct val="0"/>
              </a:spcBef>
              <a:spcAft>
                <a:spcPct val="0"/>
              </a:spcAft>
              <a:defRPr>
                <a:solidFill>
                  <a:schemeClr val="tx1"/>
                </a:solidFill>
                <a:latin typeface="Arial" charset="0"/>
              </a:defRPr>
            </a:lvl9pPr>
          </a:lstStyle>
          <a:p>
            <a:pPr algn="ctr"/>
            <a:r>
              <a:rPr lang="fr-FR" sz="1400" i="1" u="sng" dirty="0" err="1">
                <a:solidFill>
                  <a:schemeClr val="accent6">
                    <a:lumMod val="50000"/>
                  </a:schemeClr>
                </a:solidFill>
              </a:rPr>
              <a:t>Gentiana</a:t>
            </a:r>
            <a:r>
              <a:rPr lang="fr-FR" sz="1400" i="1" u="sng" dirty="0">
                <a:solidFill>
                  <a:schemeClr val="accent6">
                    <a:lumMod val="50000"/>
                  </a:schemeClr>
                </a:solidFill>
              </a:rPr>
              <a:t> HASANI-BEKTESHI</a:t>
            </a:r>
            <a:r>
              <a:rPr lang="fr-FR" sz="1400" i="1" dirty="0">
                <a:solidFill>
                  <a:schemeClr val="accent6">
                    <a:lumMod val="50000"/>
                  </a:schemeClr>
                </a:solidFill>
              </a:rPr>
              <a:t>, Bashkim THAÇI*, </a:t>
            </a:r>
            <a:r>
              <a:rPr lang="fr-FR" sz="1400" i="1" dirty="0" err="1">
                <a:solidFill>
                  <a:schemeClr val="accent6">
                    <a:lumMod val="50000"/>
                  </a:schemeClr>
                </a:solidFill>
              </a:rPr>
              <a:t>Fetah</a:t>
            </a:r>
            <a:r>
              <a:rPr lang="fr-FR" sz="1400" i="1" dirty="0">
                <a:solidFill>
                  <a:schemeClr val="accent6">
                    <a:lumMod val="50000"/>
                  </a:schemeClr>
                </a:solidFill>
              </a:rPr>
              <a:t> PODVORICA, Arta DYLHASI</a:t>
            </a:r>
          </a:p>
          <a:p>
            <a:pPr algn="ctr"/>
            <a:r>
              <a:rPr lang="fr-FR" sz="1400" i="1" dirty="0">
                <a:solidFill>
                  <a:schemeClr val="accent6">
                    <a:lumMod val="50000"/>
                  </a:schemeClr>
                </a:solidFill>
              </a:rPr>
              <a:t> </a:t>
            </a:r>
            <a:r>
              <a:rPr lang="fr-FR" sz="1400" i="1" dirty="0" err="1">
                <a:solidFill>
                  <a:schemeClr val="accent6">
                    <a:lumMod val="50000"/>
                  </a:schemeClr>
                </a:solidFill>
              </a:rPr>
              <a:t>Deparment</a:t>
            </a:r>
            <a:r>
              <a:rPr lang="fr-FR" sz="1400" i="1" dirty="0">
                <a:solidFill>
                  <a:schemeClr val="accent6">
                    <a:lumMod val="50000"/>
                  </a:schemeClr>
                </a:solidFill>
              </a:rPr>
              <a:t> of </a:t>
            </a:r>
            <a:r>
              <a:rPr lang="fr-FR" sz="1400" i="1" dirty="0" err="1">
                <a:solidFill>
                  <a:schemeClr val="accent6">
                    <a:lumMod val="50000"/>
                  </a:schemeClr>
                </a:solidFill>
              </a:rPr>
              <a:t>Chemistry</a:t>
            </a:r>
            <a:r>
              <a:rPr lang="fr-FR" sz="1400" i="1" dirty="0">
                <a:solidFill>
                  <a:schemeClr val="accent6">
                    <a:lumMod val="50000"/>
                  </a:schemeClr>
                </a:solidFill>
              </a:rPr>
              <a:t>, </a:t>
            </a:r>
            <a:r>
              <a:rPr lang="fr-FR" sz="1400" i="1" dirty="0" err="1">
                <a:solidFill>
                  <a:schemeClr val="accent6">
                    <a:lumMod val="50000"/>
                  </a:schemeClr>
                </a:solidFill>
              </a:rPr>
              <a:t>University</a:t>
            </a:r>
            <a:r>
              <a:rPr lang="fr-FR" sz="1400" i="1" dirty="0">
                <a:solidFill>
                  <a:schemeClr val="accent6">
                    <a:lumMod val="50000"/>
                  </a:schemeClr>
                </a:solidFill>
              </a:rPr>
              <a:t> of Prishtina,10 000 </a:t>
            </a:r>
            <a:r>
              <a:rPr lang="fr-FR" sz="1400" i="1" dirty="0" err="1">
                <a:solidFill>
                  <a:schemeClr val="accent6">
                    <a:lumMod val="50000"/>
                  </a:schemeClr>
                </a:solidFill>
              </a:rPr>
              <a:t>Prishtinë</a:t>
            </a:r>
            <a:r>
              <a:rPr lang="fr-FR" sz="1400" i="1" dirty="0">
                <a:solidFill>
                  <a:schemeClr val="accent6">
                    <a:lumMod val="50000"/>
                  </a:schemeClr>
                </a:solidFill>
              </a:rPr>
              <a:t>, </a:t>
            </a:r>
            <a:r>
              <a:rPr lang="fr-FR" sz="1400" i="1" dirty="0" err="1">
                <a:solidFill>
                  <a:schemeClr val="accent6">
                    <a:lumMod val="50000"/>
                  </a:schemeClr>
                </a:solidFill>
              </a:rPr>
              <a:t>Republic</a:t>
            </a:r>
            <a:r>
              <a:rPr lang="fr-FR" sz="1400" i="1" dirty="0">
                <a:solidFill>
                  <a:schemeClr val="accent6">
                    <a:lumMod val="50000"/>
                  </a:schemeClr>
                </a:solidFill>
              </a:rPr>
              <a:t> of Kosovo</a:t>
            </a:r>
            <a:endParaRPr lang="en-US" sz="1400" dirty="0">
              <a:solidFill>
                <a:srgbClr val="00CC00"/>
              </a:solidFill>
              <a:latin typeface="Arial Narrow" panose="020B0606020202030204" pitchFamily="34" charset="0"/>
              <a:cs typeface="Arial" panose="020B0604020202020204" pitchFamily="34" charset="0"/>
            </a:endParaRPr>
          </a:p>
        </p:txBody>
      </p:sp>
      <p:pic>
        <p:nvPicPr>
          <p:cNvPr id="8" name="Picture 7">
            <a:extLst>
              <a:ext uri="{FF2B5EF4-FFF2-40B4-BE49-F238E27FC236}">
                <a16:creationId xmlns:a16="http://schemas.microsoft.com/office/drawing/2014/main" id="{0D301CB3-52B0-EFE7-7AFA-FDA4F20AA2BD}"/>
              </a:ext>
            </a:extLst>
          </p:cNvPr>
          <p:cNvPicPr>
            <a:picLocks noChangeAspect="1"/>
          </p:cNvPicPr>
          <p:nvPr/>
        </p:nvPicPr>
        <p:blipFill>
          <a:blip r:embed="rId2" cstate="hqprint">
            <a:extLst>
              <a:ext uri="{28A0092B-C50C-407E-A947-70E740481C1C}">
                <a14:useLocalDpi xmlns:a14="http://schemas.microsoft.com/office/drawing/2010/main" val="0"/>
              </a:ext>
            </a:extLst>
          </a:blip>
          <a:stretch>
            <a:fillRect/>
          </a:stretch>
        </p:blipFill>
        <p:spPr>
          <a:xfrm>
            <a:off x="426719" y="266683"/>
            <a:ext cx="864245" cy="927582"/>
          </a:xfrm>
          <a:prstGeom prst="rect">
            <a:avLst/>
          </a:prstGeom>
        </p:spPr>
      </p:pic>
      <p:sp>
        <p:nvSpPr>
          <p:cNvPr id="28" name="Rectangle: Rounded Corners 27">
            <a:extLst>
              <a:ext uri="{FF2B5EF4-FFF2-40B4-BE49-F238E27FC236}">
                <a16:creationId xmlns:a16="http://schemas.microsoft.com/office/drawing/2014/main" id="{8101C326-06AB-78CA-A216-7D9AF8F2C16E}"/>
              </a:ext>
            </a:extLst>
          </p:cNvPr>
          <p:cNvSpPr/>
          <p:nvPr/>
        </p:nvSpPr>
        <p:spPr>
          <a:xfrm>
            <a:off x="11151044" y="-32690"/>
            <a:ext cx="1040956" cy="369277"/>
          </a:xfrm>
          <a:prstGeom prst="roundRect">
            <a:avLst/>
          </a:prstGeom>
          <a:solidFill>
            <a:schemeClr val="accent5">
              <a:lumMod val="20000"/>
              <a:lumOff val="80000"/>
            </a:schemeClr>
          </a:solidFill>
          <a:ln>
            <a:noFill/>
          </a:ln>
          <a:effectLst>
            <a:outerShdw blurRad="107950" dist="12700" dir="5400000" algn="ctr">
              <a:srgbClr val="000000"/>
            </a:outerShdw>
          </a:effectLst>
          <a:scene3d>
            <a:camera prst="orthographicFront">
              <a:rot lat="0" lon="0" rev="0"/>
            </a:camera>
            <a:lightRig rig="soft" dir="t">
              <a:rot lat="0" lon="0" rev="0"/>
            </a:lightRig>
          </a:scene3d>
          <a:sp3d contourW="44450" prstMaterial="matte">
            <a:bevelT w="63500" h="63500" prst="artDeco"/>
            <a:contourClr>
              <a:srgbClr val="FFFFFF"/>
            </a:contourClr>
          </a:sp3d>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r>
              <a:rPr lang="en-US" sz="1400" dirty="0" smtClean="0">
                <a:solidFill>
                  <a:schemeClr val="tx1"/>
                </a:solidFill>
              </a:rPr>
              <a:t>AEC-P28</a:t>
            </a:r>
            <a:endParaRPr lang="en-US" sz="1400" dirty="0">
              <a:solidFill>
                <a:schemeClr val="tx1"/>
              </a:solidFill>
            </a:endParaRPr>
          </a:p>
        </p:txBody>
      </p:sp>
      <mc:AlternateContent xmlns:mc="http://schemas.openxmlformats.org/markup-compatibility/2006">
        <mc:Choice xmlns="" xmlns:pslz="http://schemas.microsoft.com/office/powerpoint/2016/slidezoom" Requires="pslz">
          <p:graphicFrame>
            <p:nvGraphicFramePr>
              <p:cNvPr id="40" name="Slide Zoom 39">
                <a:extLst>
                  <a:ext uri="{FF2B5EF4-FFF2-40B4-BE49-F238E27FC236}">
                    <a16:creationId xmlns:a16="http://schemas.microsoft.com/office/drawing/2014/main" id="{87303067-685B-2FAF-B480-F2354A046FD5}"/>
                  </a:ext>
                </a:extLst>
              </p:cNvPr>
              <p:cNvGraphicFramePr>
                <a:graphicFrameLocks noChangeAspect="1"/>
              </p:cNvGraphicFramePr>
              <p:nvPr>
                <p:extLst>
                  <p:ext uri="{D42A27DB-BD31-4B8C-83A1-F6EECF244321}">
                    <p14:modId xmlns:p14="http://schemas.microsoft.com/office/powerpoint/2010/main" val="2861459687"/>
                  </p:ext>
                </p:extLst>
              </p:nvPr>
            </p:nvGraphicFramePr>
            <p:xfrm>
              <a:off x="1925319" y="1543642"/>
              <a:ext cx="4196081" cy="2566593"/>
            </p:xfrm>
            <a:graphic>
              <a:graphicData uri="http://schemas.microsoft.com/office/powerpoint/2016/slidezoom">
                <pslz:sldZm>
                  <pslz:sldZmObj sldId="289" cId="3882071417">
                    <pslz:zmPr id="{EFAEB726-D5F6-4857-A45F-2CDF2E5C3BCA}" returnToParent="0" transitionDur="1000">
                      <p166:blipFill xmlns:p166="http://schemas.microsoft.com/office/powerpoint/2016/6/main">
                        <a:blip r:embed="rId3"/>
                        <a:stretch>
                          <a:fillRect/>
                        </a:stretch>
                      </p166:blipFill>
                      <p166:spPr xmlns:p166="http://schemas.microsoft.com/office/powerpoint/2016/6/main">
                        <a:xfrm>
                          <a:off x="0" y="0"/>
                          <a:ext cx="4196081" cy="2566593"/>
                        </a:xfrm>
                        <a:prstGeom prst="rect">
                          <a:avLst/>
                        </a:prstGeom>
                        <a:ln w="3175">
                          <a:solidFill>
                            <a:prstClr val="ltGray"/>
                          </a:solidFill>
                        </a:ln>
                      </p166:spPr>
                    </pslz:zmPr>
                  </pslz:sldZmObj>
                </pslz:sldZm>
              </a:graphicData>
            </a:graphic>
          </p:graphicFrame>
        </mc:Choice>
        <mc:Fallback>
          <p:pic>
            <p:nvPicPr>
              <p:cNvPr id="40" name="Slide Zoom 39">
                <a:hlinkClick r:id="rId4" action="ppaction://hlinksldjump"/>
                <a:extLst>
                  <a:ext uri="{FF2B5EF4-FFF2-40B4-BE49-F238E27FC236}">
                    <a16:creationId xmlns:a16="http://schemas.microsoft.com/office/drawing/2014/main" id="{87303067-685B-2FAF-B480-F2354A046FD5}"/>
                  </a:ext>
                </a:extLst>
              </p:cNvPr>
              <p:cNvPicPr>
                <a:picLocks noGrp="1" noRot="1" noChangeAspect="1" noMove="1" noResize="1" noEditPoints="1" noAdjustHandles="1" noChangeArrowheads="1" noChangeShapeType="1"/>
              </p:cNvPicPr>
              <p:nvPr/>
            </p:nvPicPr>
            <p:blipFill>
              <a:blip r:embed="rId5"/>
              <a:stretch>
                <a:fillRect/>
              </a:stretch>
            </p:blipFill>
            <p:spPr>
              <a:xfrm>
                <a:off x="1925319" y="1543642"/>
                <a:ext cx="4196081" cy="2566593"/>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4" name="Slide Zoom 43">
                <a:extLst>
                  <a:ext uri="{FF2B5EF4-FFF2-40B4-BE49-F238E27FC236}">
                    <a16:creationId xmlns:a16="http://schemas.microsoft.com/office/drawing/2014/main" id="{4751F1C8-5F54-9BB8-D928-DF025BF83D1B}"/>
                  </a:ext>
                </a:extLst>
              </p:cNvPr>
              <p:cNvGraphicFramePr>
                <a:graphicFrameLocks noChangeAspect="1"/>
              </p:cNvGraphicFramePr>
              <p:nvPr>
                <p:extLst>
                  <p:ext uri="{D42A27DB-BD31-4B8C-83A1-F6EECF244321}">
                    <p14:modId xmlns:p14="http://schemas.microsoft.com/office/powerpoint/2010/main" val="2375025148"/>
                  </p:ext>
                </p:extLst>
              </p:nvPr>
            </p:nvGraphicFramePr>
            <p:xfrm>
              <a:off x="6410961" y="1557374"/>
              <a:ext cx="4196081" cy="2566592"/>
            </p:xfrm>
            <a:graphic>
              <a:graphicData uri="http://schemas.microsoft.com/office/powerpoint/2016/slidezoom">
                <pslz:sldZm>
                  <pslz:sldZmObj sldId="290" cId="3234179505">
                    <pslz:zmPr id="{761436FE-D293-4227-99A3-50F896C1A346}" returnToParent="0" transitionDur="1000">
                      <p166:blipFill xmlns:p166="http://schemas.microsoft.com/office/powerpoint/2016/6/main">
                        <a:blip r:embed="rId6"/>
                        <a:stretch>
                          <a:fillRect/>
                        </a:stretch>
                      </p166:blipFill>
                      <p166:spPr xmlns:p166="http://schemas.microsoft.com/office/powerpoint/2016/6/main">
                        <a:xfrm>
                          <a:off x="0" y="0"/>
                          <a:ext cx="4196081" cy="2566592"/>
                        </a:xfrm>
                        <a:prstGeom prst="rect">
                          <a:avLst/>
                        </a:prstGeom>
                        <a:ln w="3175">
                          <a:solidFill>
                            <a:prstClr val="ltGray"/>
                          </a:solidFill>
                        </a:ln>
                      </p166:spPr>
                    </pslz:zmPr>
                  </pslz:sldZmObj>
                </pslz:sldZm>
              </a:graphicData>
            </a:graphic>
          </p:graphicFrame>
        </mc:Choice>
        <mc:Fallback>
          <p:pic>
            <p:nvPicPr>
              <p:cNvPr id="44" name="Slide Zoom 43">
                <a:hlinkClick r:id="rId7" action="ppaction://hlinksldjump"/>
                <a:extLst>
                  <a:ext uri="{FF2B5EF4-FFF2-40B4-BE49-F238E27FC236}">
                    <a16:creationId xmlns:a16="http://schemas.microsoft.com/office/drawing/2014/main" id="{4751F1C8-5F54-9BB8-D928-DF025BF83D1B}"/>
                  </a:ext>
                </a:extLst>
              </p:cNvPr>
              <p:cNvPicPr>
                <a:picLocks noGrp="1" noRot="1" noChangeAspect="1" noMove="1" noResize="1" noEditPoints="1" noAdjustHandles="1" noChangeArrowheads="1" noChangeShapeType="1"/>
              </p:cNvPicPr>
              <p:nvPr/>
            </p:nvPicPr>
            <p:blipFill>
              <a:blip r:embed="rId8"/>
              <a:stretch>
                <a:fillRect/>
              </a:stretch>
            </p:blipFill>
            <p:spPr>
              <a:xfrm>
                <a:off x="6410961" y="1557374"/>
                <a:ext cx="4196081" cy="2566592"/>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6" name="Slide Zoom 45">
                <a:extLst>
                  <a:ext uri="{FF2B5EF4-FFF2-40B4-BE49-F238E27FC236}">
                    <a16:creationId xmlns:a16="http://schemas.microsoft.com/office/drawing/2014/main" id="{CA227813-9B45-3F7D-2B2A-B4C6A8C2A081}"/>
                  </a:ext>
                </a:extLst>
              </p:cNvPr>
              <p:cNvGraphicFramePr>
                <a:graphicFrameLocks noChangeAspect="1"/>
              </p:cNvGraphicFramePr>
              <p:nvPr>
                <p:extLst>
                  <p:ext uri="{D42A27DB-BD31-4B8C-83A1-F6EECF244321}">
                    <p14:modId xmlns:p14="http://schemas.microsoft.com/office/powerpoint/2010/main" val="725758956"/>
                  </p:ext>
                </p:extLst>
              </p:nvPr>
            </p:nvGraphicFramePr>
            <p:xfrm>
              <a:off x="1939599" y="4236043"/>
              <a:ext cx="4181801" cy="2566591"/>
            </p:xfrm>
            <a:graphic>
              <a:graphicData uri="http://schemas.microsoft.com/office/powerpoint/2016/slidezoom">
                <pslz:sldZm>
                  <pslz:sldZmObj sldId="291" cId="1291298690">
                    <pslz:zmPr id="{85EE4F21-B3C6-4BF8-A7B1-FDBBE89999E8}" returnToParent="0" transitionDur="1000">
                      <p166:blipFill xmlns:p166="http://schemas.microsoft.com/office/powerpoint/2016/6/main">
                        <a:blip r:embed="rId9"/>
                        <a:stretch>
                          <a:fillRect/>
                        </a:stretch>
                      </p166:blipFill>
                      <p166:spPr xmlns:p166="http://schemas.microsoft.com/office/powerpoint/2016/6/main">
                        <a:xfrm>
                          <a:off x="0" y="0"/>
                          <a:ext cx="4181801" cy="2566591"/>
                        </a:xfrm>
                        <a:prstGeom prst="rect">
                          <a:avLst/>
                        </a:prstGeom>
                        <a:ln w="3175">
                          <a:solidFill>
                            <a:prstClr val="ltGray"/>
                          </a:solidFill>
                        </a:ln>
                      </p166:spPr>
                    </pslz:zmPr>
                  </pslz:sldZmObj>
                </pslz:sldZm>
              </a:graphicData>
            </a:graphic>
          </p:graphicFrame>
        </mc:Choice>
        <mc:Fallback>
          <p:pic>
            <p:nvPicPr>
              <p:cNvPr id="46" name="Slide Zoom 45">
                <a:hlinkClick r:id="rId10" action="ppaction://hlinksldjump"/>
                <a:extLst>
                  <a:ext uri="{FF2B5EF4-FFF2-40B4-BE49-F238E27FC236}">
                    <a16:creationId xmlns:a16="http://schemas.microsoft.com/office/drawing/2014/main" id="{CA227813-9B45-3F7D-2B2A-B4C6A8C2A081}"/>
                  </a:ext>
                </a:extLst>
              </p:cNvPr>
              <p:cNvPicPr>
                <a:picLocks noGrp="1" noRot="1" noChangeAspect="1" noMove="1" noResize="1" noEditPoints="1" noAdjustHandles="1" noChangeArrowheads="1" noChangeShapeType="1"/>
              </p:cNvPicPr>
              <p:nvPr/>
            </p:nvPicPr>
            <p:blipFill>
              <a:blip r:embed="rId11"/>
              <a:stretch>
                <a:fillRect/>
              </a:stretch>
            </p:blipFill>
            <p:spPr>
              <a:xfrm>
                <a:off x="1939599" y="4236043"/>
                <a:ext cx="4181801" cy="2566591"/>
              </a:xfrm>
              <a:prstGeom prst="rect">
                <a:avLst/>
              </a:prstGeom>
              <a:ln w="3175">
                <a:solidFill>
                  <a:prstClr val="ltGray"/>
                </a:solidFill>
              </a:ln>
            </p:spPr>
          </p:pic>
        </mc:Fallback>
      </mc:AlternateContent>
      <mc:AlternateContent xmlns:mc="http://schemas.openxmlformats.org/markup-compatibility/2006">
        <mc:Choice xmlns="" xmlns:pslz="http://schemas.microsoft.com/office/powerpoint/2016/slidezoom" Requires="pslz">
          <p:graphicFrame>
            <p:nvGraphicFramePr>
              <p:cNvPr id="48" name="Slide Zoom 47">
                <a:extLst>
                  <a:ext uri="{FF2B5EF4-FFF2-40B4-BE49-F238E27FC236}">
                    <a16:creationId xmlns:a16="http://schemas.microsoft.com/office/drawing/2014/main" id="{AE3981C1-ED72-7A48-D57F-4104B91463D8}"/>
                  </a:ext>
                </a:extLst>
              </p:cNvPr>
              <p:cNvGraphicFramePr>
                <a:graphicFrameLocks noChangeAspect="1"/>
              </p:cNvGraphicFramePr>
              <p:nvPr>
                <p:extLst>
                  <p:ext uri="{D42A27DB-BD31-4B8C-83A1-F6EECF244321}">
                    <p14:modId xmlns:p14="http://schemas.microsoft.com/office/powerpoint/2010/main" val="3734127994"/>
                  </p:ext>
                </p:extLst>
              </p:nvPr>
            </p:nvGraphicFramePr>
            <p:xfrm>
              <a:off x="6410961" y="4199729"/>
              <a:ext cx="4196081" cy="2552862"/>
            </p:xfrm>
            <a:graphic>
              <a:graphicData uri="http://schemas.microsoft.com/office/powerpoint/2016/slidezoom">
                <pslz:sldZm>
                  <pslz:sldZmObj sldId="292" cId="1890793623">
                    <pslz:zmPr id="{FA31A952-E933-4967-A7D1-DFDE7CDF1E04}" returnToParent="0" transitionDur="1000">
                      <p166:blipFill xmlns:p166="http://schemas.microsoft.com/office/powerpoint/2016/6/main">
                        <a:blip r:embed="rId12"/>
                        <a:stretch>
                          <a:fillRect/>
                        </a:stretch>
                      </p166:blipFill>
                      <p166:spPr xmlns:p166="http://schemas.microsoft.com/office/powerpoint/2016/6/main">
                        <a:xfrm>
                          <a:off x="0" y="0"/>
                          <a:ext cx="4196081" cy="2552862"/>
                        </a:xfrm>
                        <a:prstGeom prst="rect">
                          <a:avLst/>
                        </a:prstGeom>
                        <a:ln w="3175">
                          <a:solidFill>
                            <a:prstClr val="ltGray"/>
                          </a:solidFill>
                        </a:ln>
                      </p166:spPr>
                    </pslz:zmPr>
                  </pslz:sldZmObj>
                </pslz:sldZm>
              </a:graphicData>
            </a:graphic>
          </p:graphicFrame>
        </mc:Choice>
        <mc:Fallback>
          <p:pic>
            <p:nvPicPr>
              <p:cNvPr id="48" name="Slide Zoom 47">
                <a:hlinkClick r:id="rId13" action="ppaction://hlinksldjump"/>
                <a:extLst>
                  <a:ext uri="{FF2B5EF4-FFF2-40B4-BE49-F238E27FC236}">
                    <a16:creationId xmlns:a16="http://schemas.microsoft.com/office/drawing/2014/main" id="{AE3981C1-ED72-7A48-D57F-4104B91463D8}"/>
                  </a:ext>
                </a:extLst>
              </p:cNvPr>
              <p:cNvPicPr>
                <a:picLocks noGrp="1" noRot="1" noChangeAspect="1" noMove="1" noResize="1" noEditPoints="1" noAdjustHandles="1" noChangeArrowheads="1" noChangeShapeType="1"/>
              </p:cNvPicPr>
              <p:nvPr/>
            </p:nvPicPr>
            <p:blipFill>
              <a:blip r:embed="rId14"/>
              <a:stretch>
                <a:fillRect/>
              </a:stretch>
            </p:blipFill>
            <p:spPr>
              <a:xfrm>
                <a:off x="6410961" y="4199729"/>
                <a:ext cx="4196081" cy="2552862"/>
              </a:xfrm>
              <a:prstGeom prst="rect">
                <a:avLst/>
              </a:prstGeom>
              <a:ln w="3175">
                <a:solidFill>
                  <a:prstClr val="ltGray"/>
                </a:solidFill>
              </a:ln>
            </p:spPr>
          </p:pic>
        </mc:Fallback>
      </mc:AlternateContent>
      <p:sp>
        <p:nvSpPr>
          <p:cNvPr id="2" name="Rectangle 1"/>
          <p:cNvSpPr/>
          <p:nvPr/>
        </p:nvSpPr>
        <p:spPr>
          <a:xfrm>
            <a:off x="1954263" y="1817300"/>
            <a:ext cx="4181802" cy="2246769"/>
          </a:xfrm>
          <a:prstGeom prst="rect">
            <a:avLst/>
          </a:prstGeom>
        </p:spPr>
        <p:txBody>
          <a:bodyPr wrap="square">
            <a:spAutoFit/>
          </a:bodyPr>
          <a:lstStyle/>
          <a:p>
            <a:pPr algn="just"/>
            <a:r>
              <a:rPr lang="en-US" sz="1400" dirty="0">
                <a:solidFill>
                  <a:schemeClr val="accent6">
                    <a:lumMod val="50000"/>
                  </a:schemeClr>
                </a:solidFill>
                <a:latin typeface="Times New Roman" panose="02020603050405020304" pitchFamily="18" charset="0"/>
                <a:cs typeface="Times New Roman" panose="02020603050405020304" pitchFamily="18" charset="0"/>
              </a:rPr>
              <a:t>High-performance reverse osmosis membranes are expected to simultaneously exhibit high solute rejection, elevated water permeability, excellent chemical stability, and strong resistance to compaction, particularly in aqueous separation applications.</a:t>
            </a:r>
            <a:r>
              <a:rPr lang="en-US" sz="1400" baseline="30000" dirty="0">
                <a:solidFill>
                  <a:schemeClr val="accent6">
                    <a:lumMod val="50000"/>
                  </a:schemeClr>
                </a:solidFill>
                <a:latin typeface="Times New Roman" panose="02020603050405020304" pitchFamily="18" charset="0"/>
                <a:cs typeface="Times New Roman" panose="02020603050405020304" pitchFamily="18" charset="0"/>
              </a:rPr>
              <a:t>1</a:t>
            </a:r>
            <a:r>
              <a:rPr lang="en-US" sz="1400" dirty="0">
                <a:solidFill>
                  <a:schemeClr val="accent6">
                    <a:lumMod val="50000"/>
                  </a:schemeClr>
                </a:solidFill>
                <a:latin typeface="Times New Roman" panose="02020603050405020304" pitchFamily="18" charset="0"/>
                <a:cs typeface="Times New Roman" panose="02020603050405020304" pitchFamily="18" charset="0"/>
              </a:rPr>
              <a:t> For several decades, aryl </a:t>
            </a:r>
            <a:r>
              <a:rPr lang="en-US" sz="1400" dirty="0" err="1">
                <a:solidFill>
                  <a:schemeClr val="accent6">
                    <a:lumMod val="50000"/>
                  </a:schemeClr>
                </a:solidFill>
                <a:latin typeface="Times New Roman" panose="02020603050405020304" pitchFamily="18" charset="0"/>
                <a:cs typeface="Times New Roman" panose="02020603050405020304" pitchFamily="18" charset="0"/>
              </a:rPr>
              <a:t>diazonium</a:t>
            </a:r>
            <a:r>
              <a:rPr lang="en-US" sz="1400" dirty="0">
                <a:solidFill>
                  <a:schemeClr val="accent6">
                    <a:lumMod val="50000"/>
                  </a:schemeClr>
                </a:solidFill>
                <a:latin typeface="Times New Roman" panose="02020603050405020304" pitchFamily="18" charset="0"/>
                <a:cs typeface="Times New Roman" panose="02020603050405020304" pitchFamily="18" charset="0"/>
              </a:rPr>
              <a:t> salts have been employed as reagents to modify a wide range of substrates, including carbons, metals, metal oxides (e.g., </a:t>
            </a:r>
            <a:r>
              <a:rPr lang="en-US" sz="1400" dirty="0" err="1">
                <a:solidFill>
                  <a:schemeClr val="accent6">
                    <a:lumMod val="50000"/>
                  </a:schemeClr>
                </a:solidFill>
                <a:latin typeface="Times New Roman" panose="02020603050405020304" pitchFamily="18" charset="0"/>
                <a:cs typeface="Times New Roman" panose="02020603050405020304" pitchFamily="18" charset="0"/>
              </a:rPr>
              <a:t>ZnO</a:t>
            </a:r>
            <a:r>
              <a:rPr lang="en-US" sz="1400" dirty="0">
                <a:solidFill>
                  <a:schemeClr val="accent6">
                    <a:lumMod val="50000"/>
                  </a:schemeClr>
                </a:solidFill>
                <a:latin typeface="Times New Roman" panose="02020603050405020304" pitchFamily="18" charset="0"/>
                <a:cs typeface="Times New Roman" panose="02020603050405020304" pitchFamily="18" charset="0"/>
              </a:rPr>
              <a:t>, </a:t>
            </a:r>
            <a:r>
              <a:rPr lang="en-US" sz="1400" dirty="0" err="1">
                <a:solidFill>
                  <a:schemeClr val="accent6">
                    <a:lumMod val="50000"/>
                  </a:schemeClr>
                </a:solidFill>
                <a:latin typeface="Times New Roman" panose="02020603050405020304" pitchFamily="18" charset="0"/>
                <a:cs typeface="Times New Roman" panose="02020603050405020304" pitchFamily="18" charset="0"/>
              </a:rPr>
              <a:t>Al₂O</a:t>
            </a:r>
            <a:r>
              <a:rPr lang="en-US" sz="1400" dirty="0">
                <a:solidFill>
                  <a:schemeClr val="accent6">
                    <a:lumMod val="50000"/>
                  </a:schemeClr>
                </a:solidFill>
                <a:latin typeface="Times New Roman" panose="02020603050405020304" pitchFamily="18" charset="0"/>
                <a:cs typeface="Times New Roman" panose="02020603050405020304" pitchFamily="18" charset="0"/>
              </a:rPr>
              <a:t>₃), nanomaterials, semiconductors, and polymer surfaces, with aryl </a:t>
            </a:r>
            <a:r>
              <a:rPr lang="en-US" sz="1400" dirty="0" smtClean="0">
                <a:solidFill>
                  <a:schemeClr val="accent6">
                    <a:lumMod val="50000"/>
                  </a:schemeClr>
                </a:solidFill>
                <a:latin typeface="Times New Roman" panose="02020603050405020304" pitchFamily="18" charset="0"/>
                <a:cs typeface="Times New Roman" panose="02020603050405020304" pitchFamily="18" charset="0"/>
              </a:rPr>
              <a:t>moieties.</a:t>
            </a:r>
            <a:endParaRPr lang="en-US" sz="1400" dirty="0">
              <a:solidFill>
                <a:schemeClr val="accent6">
                  <a:lumMod val="50000"/>
                </a:schemeClr>
              </a:solidFill>
              <a:latin typeface="Times New Roman" panose="02020603050405020304" pitchFamily="18" charset="0"/>
              <a:cs typeface="Times New Roman" panose="02020603050405020304" pitchFamily="18" charset="0"/>
            </a:endParaRPr>
          </a:p>
        </p:txBody>
      </p:sp>
      <p:sp>
        <p:nvSpPr>
          <p:cNvPr id="3" name="Rectangle 2"/>
          <p:cNvSpPr/>
          <p:nvPr/>
        </p:nvSpPr>
        <p:spPr>
          <a:xfrm>
            <a:off x="6425626" y="1847570"/>
            <a:ext cx="4181416" cy="1384995"/>
          </a:xfrm>
          <a:prstGeom prst="rect">
            <a:avLst/>
          </a:prstGeom>
        </p:spPr>
        <p:txBody>
          <a:bodyPr wrap="square">
            <a:spAutoFit/>
          </a:bodyPr>
          <a:lstStyle/>
          <a:p>
            <a:pPr algn="just"/>
            <a:r>
              <a:rPr lang="en-US" sz="1400" dirty="0">
                <a:solidFill>
                  <a:schemeClr val="accent6">
                    <a:lumMod val="50000"/>
                  </a:schemeClr>
                </a:solidFill>
                <a:latin typeface="Times New Roman" panose="02020603050405020304" pitchFamily="18" charset="0"/>
                <a:cs typeface="Times New Roman" panose="02020603050405020304" pitchFamily="18" charset="0"/>
              </a:rPr>
              <a:t>Coal surface modification in aqueous solution was performed as follows: the coal specimens were treated with boiling water under stirring conditions to remove all dissolved materials, i.e. inorganic part, color, etc. The residual coal after filtering was dried at 105</a:t>
            </a:r>
            <a:r>
              <a:rPr lang="en-US" sz="1400" baseline="30000" dirty="0">
                <a:solidFill>
                  <a:schemeClr val="accent6">
                    <a:lumMod val="50000"/>
                  </a:schemeClr>
                </a:solidFill>
                <a:latin typeface="Times New Roman" panose="02020603050405020304" pitchFamily="18" charset="0"/>
                <a:cs typeface="Times New Roman" panose="02020603050405020304" pitchFamily="18" charset="0"/>
              </a:rPr>
              <a:t>o</a:t>
            </a:r>
            <a:r>
              <a:rPr lang="en-US" sz="1400" dirty="0">
                <a:solidFill>
                  <a:schemeClr val="accent6">
                    <a:lumMod val="50000"/>
                  </a:schemeClr>
                </a:solidFill>
                <a:latin typeface="Times New Roman" panose="02020603050405020304" pitchFamily="18" charset="0"/>
                <a:cs typeface="Times New Roman" panose="02020603050405020304" pitchFamily="18" charset="0"/>
              </a:rPr>
              <a:t>C to constant weight. </a:t>
            </a:r>
            <a:endParaRPr lang="en-US" sz="1400" dirty="0"/>
          </a:p>
        </p:txBody>
      </p:sp>
      <p:pic>
        <p:nvPicPr>
          <p:cNvPr id="14" name="Picture 13"/>
          <p:cNvPicPr/>
          <p:nvPr/>
        </p:nvPicPr>
        <p:blipFill>
          <a:blip r:embed="rId15" cstate="print">
            <a:extLst>
              <a:ext uri="{28A0092B-C50C-407E-A947-70E740481C1C}">
                <a14:useLocalDpi xmlns:a14="http://schemas.microsoft.com/office/drawing/2010/main" val="0"/>
              </a:ext>
            </a:extLst>
          </a:blip>
          <a:srcRect/>
          <a:stretch>
            <a:fillRect/>
          </a:stretch>
        </p:blipFill>
        <p:spPr bwMode="auto">
          <a:xfrm>
            <a:off x="6527809" y="3308327"/>
            <a:ext cx="3962383" cy="745639"/>
          </a:xfrm>
          <a:prstGeom prst="rect">
            <a:avLst/>
          </a:prstGeom>
          <a:noFill/>
          <a:ln>
            <a:noFill/>
          </a:ln>
        </p:spPr>
      </p:pic>
      <p:sp>
        <p:nvSpPr>
          <p:cNvPr id="7" name="Rectangle 6"/>
          <p:cNvSpPr/>
          <p:nvPr/>
        </p:nvSpPr>
        <p:spPr>
          <a:xfrm>
            <a:off x="6527809" y="4484120"/>
            <a:ext cx="3962383" cy="2031325"/>
          </a:xfrm>
          <a:prstGeom prst="rect">
            <a:avLst/>
          </a:prstGeom>
        </p:spPr>
        <p:txBody>
          <a:bodyPr wrap="square">
            <a:spAutoFit/>
          </a:bodyPr>
          <a:lstStyle/>
          <a:p>
            <a:pPr marL="285750" indent="-285750" algn="just">
              <a:buFont typeface="Arial" panose="020B0604020202020204" pitchFamily="34" charset="0"/>
              <a:buChar char="•"/>
            </a:pPr>
            <a:r>
              <a:rPr lang="en-US" sz="1400" dirty="0" smtClean="0">
                <a:solidFill>
                  <a:schemeClr val="accent6">
                    <a:lumMod val="50000"/>
                  </a:schemeClr>
                </a:solidFill>
                <a:latin typeface="Times New Roman" panose="02020603050405020304" pitchFamily="18" charset="0"/>
                <a:cs typeface="Times New Roman" panose="02020603050405020304" pitchFamily="18" charset="0"/>
              </a:rPr>
              <a:t>The </a:t>
            </a:r>
            <a:r>
              <a:rPr lang="en-US" sz="1400" dirty="0">
                <a:solidFill>
                  <a:schemeClr val="accent6">
                    <a:lumMod val="50000"/>
                  </a:schemeClr>
                </a:solidFill>
                <a:latin typeface="Times New Roman" panose="02020603050405020304" pitchFamily="18" charset="0"/>
                <a:cs typeface="Times New Roman" panose="02020603050405020304" pitchFamily="18" charset="0"/>
              </a:rPr>
              <a:t>aryl groups strongly bonded in the coal particle surface had a significant impact on the rheology and morphology of the membranes, and these changes have influenced solute separation and solute solvent permeation rate. </a:t>
            </a:r>
            <a:endParaRPr lang="en-US" sz="1400" dirty="0" smtClean="0">
              <a:solidFill>
                <a:schemeClr val="accent6">
                  <a:lumMod val="50000"/>
                </a:schemeClr>
              </a:solidFill>
              <a:latin typeface="Times New Roman" panose="02020603050405020304" pitchFamily="18" charset="0"/>
              <a:cs typeface="Times New Roman" panose="02020603050405020304" pitchFamily="18" charset="0"/>
            </a:endParaRPr>
          </a:p>
          <a:p>
            <a:pPr marL="285750" indent="-285750" algn="just">
              <a:buFont typeface="Arial" panose="020B0604020202020204" pitchFamily="34" charset="0"/>
              <a:buChar char="•"/>
            </a:pPr>
            <a:r>
              <a:rPr lang="en-US" sz="1400" dirty="0" smtClean="0">
                <a:solidFill>
                  <a:schemeClr val="accent6">
                    <a:lumMod val="50000"/>
                  </a:schemeClr>
                </a:solidFill>
                <a:latin typeface="Times New Roman" panose="02020603050405020304" pitchFamily="18" charset="0"/>
                <a:cs typeface="Times New Roman" panose="02020603050405020304" pitchFamily="18" charset="0"/>
              </a:rPr>
              <a:t>The </a:t>
            </a:r>
            <a:r>
              <a:rPr lang="en-US" sz="1400" dirty="0">
                <a:solidFill>
                  <a:schemeClr val="accent6">
                    <a:lumMod val="50000"/>
                  </a:schemeClr>
                </a:solidFill>
                <a:latin typeface="Times New Roman" panose="02020603050405020304" pitchFamily="18" charset="0"/>
                <a:cs typeface="Times New Roman" panose="02020603050405020304" pitchFamily="18" charset="0"/>
              </a:rPr>
              <a:t>resulting membranes with enhanced hydrophilicity, look promising for improvement of impact resistance, stability and antifouling characteristics. </a:t>
            </a:r>
            <a:endParaRPr lang="en-US" sz="1400" dirty="0"/>
          </a:p>
        </p:txBody>
      </p:sp>
      <p:graphicFrame>
        <p:nvGraphicFramePr>
          <p:cNvPr id="20" name="Chart 19"/>
          <p:cNvGraphicFramePr/>
          <p:nvPr>
            <p:extLst>
              <p:ext uri="{D42A27DB-BD31-4B8C-83A1-F6EECF244321}">
                <p14:modId xmlns:p14="http://schemas.microsoft.com/office/powerpoint/2010/main" val="1870385629"/>
              </p:ext>
            </p:extLst>
          </p:nvPr>
        </p:nvGraphicFramePr>
        <p:xfrm>
          <a:off x="2914854" y="4634718"/>
          <a:ext cx="2260620" cy="2117873"/>
        </p:xfrm>
        <a:graphic>
          <a:graphicData uri="http://schemas.openxmlformats.org/drawingml/2006/chart">
            <c:chart xmlns:c="http://schemas.openxmlformats.org/drawingml/2006/chart" xmlns:r="http://schemas.openxmlformats.org/officeDocument/2006/relationships" r:id="rId16"/>
          </a:graphicData>
        </a:graphic>
      </p:graphicFrame>
    </p:spTree>
    <p:extLst>
      <p:ext uri="{BB962C8B-B14F-4D97-AF65-F5344CB8AC3E}">
        <p14:creationId xmlns:p14="http://schemas.microsoft.com/office/powerpoint/2010/main" val="335504551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p:cNvGrpSpPr/>
        <p:nvPr/>
      </p:nvGrpSpPr>
      <p:grpSpPr>
        <a:xfrm>
          <a:off x="0" y="0"/>
          <a:ext cx="0" cy="0"/>
          <a:chOff x="0" y="0"/>
          <a:chExt cx="0" cy="0"/>
        </a:xfrm>
      </p:grpSpPr>
      <p:sp>
        <p:nvSpPr>
          <p:cNvPr id="8" name="AutoShape 10">
            <a:extLst>
              <a:ext uri="{FF2B5EF4-FFF2-40B4-BE49-F238E27FC236}">
                <a16:creationId xmlns:a16="http://schemas.microsoft.com/office/drawing/2014/main" id="{0C8B024E-2240-CE77-5AF1-F952B8C049E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Introduction &amp; Aim</a:t>
            </a:r>
          </a:p>
        </p:txBody>
      </p:sp>
      <p:sp>
        <p:nvSpPr>
          <p:cNvPr id="2" name="Rectangle 1"/>
          <p:cNvSpPr/>
          <p:nvPr/>
        </p:nvSpPr>
        <p:spPr>
          <a:xfrm>
            <a:off x="400341" y="887910"/>
            <a:ext cx="11391318" cy="5847755"/>
          </a:xfrm>
          <a:prstGeom prst="rect">
            <a:avLst/>
          </a:prstGeom>
        </p:spPr>
        <p:txBody>
          <a:bodyPr wrap="square">
            <a:spAutoFit/>
          </a:bodyPr>
          <a:lstStyle/>
          <a:p>
            <a:pPr algn="just"/>
            <a:r>
              <a:rPr lang="en-US" sz="2200" dirty="0">
                <a:solidFill>
                  <a:schemeClr val="accent6">
                    <a:lumMod val="50000"/>
                  </a:schemeClr>
                </a:solidFill>
                <a:latin typeface="Times New Roman" panose="02020603050405020304" pitchFamily="18" charset="0"/>
                <a:cs typeface="Times New Roman" panose="02020603050405020304" pitchFamily="18" charset="0"/>
              </a:rPr>
              <a:t>High-performance reverse osmosis membranes are expected to simultaneously exhibit high solute rejection, elevated water permeability, excellent chemical stability, and strong resistance to compaction, particularly in aqueous separation applications.</a:t>
            </a:r>
            <a:r>
              <a:rPr lang="en-US" sz="2200" baseline="30000" dirty="0">
                <a:solidFill>
                  <a:schemeClr val="accent6">
                    <a:lumMod val="50000"/>
                  </a:schemeClr>
                </a:solidFill>
                <a:latin typeface="Times New Roman" panose="02020603050405020304" pitchFamily="18" charset="0"/>
                <a:cs typeface="Times New Roman" panose="02020603050405020304" pitchFamily="18" charset="0"/>
              </a:rPr>
              <a:t>1</a:t>
            </a:r>
            <a:r>
              <a:rPr lang="en-US" sz="2200" dirty="0">
                <a:solidFill>
                  <a:schemeClr val="accent6">
                    <a:lumMod val="50000"/>
                  </a:schemeClr>
                </a:solidFill>
                <a:latin typeface="Times New Roman" panose="02020603050405020304" pitchFamily="18" charset="0"/>
                <a:cs typeface="Times New Roman" panose="02020603050405020304" pitchFamily="18" charset="0"/>
              </a:rPr>
              <a:t> For several decades, aryl </a:t>
            </a:r>
            <a:r>
              <a:rPr lang="en-US" sz="2200" dirty="0" err="1">
                <a:solidFill>
                  <a:schemeClr val="accent6">
                    <a:lumMod val="50000"/>
                  </a:schemeClr>
                </a:solidFill>
                <a:latin typeface="Times New Roman" panose="02020603050405020304" pitchFamily="18" charset="0"/>
                <a:cs typeface="Times New Roman" panose="02020603050405020304" pitchFamily="18" charset="0"/>
              </a:rPr>
              <a:t>diazonium</a:t>
            </a:r>
            <a:r>
              <a:rPr lang="en-US" sz="2200" dirty="0">
                <a:solidFill>
                  <a:schemeClr val="accent6">
                    <a:lumMod val="50000"/>
                  </a:schemeClr>
                </a:solidFill>
                <a:latin typeface="Times New Roman" panose="02020603050405020304" pitchFamily="18" charset="0"/>
                <a:cs typeface="Times New Roman" panose="02020603050405020304" pitchFamily="18" charset="0"/>
              </a:rPr>
              <a:t> salts have been employed as reagents to modify a wide range of substrates, including carbons, metals, metal oxides (e.g., </a:t>
            </a:r>
            <a:r>
              <a:rPr lang="en-US" sz="2200" dirty="0" err="1">
                <a:solidFill>
                  <a:schemeClr val="accent6">
                    <a:lumMod val="50000"/>
                  </a:schemeClr>
                </a:solidFill>
                <a:latin typeface="Times New Roman" panose="02020603050405020304" pitchFamily="18" charset="0"/>
                <a:cs typeface="Times New Roman" panose="02020603050405020304" pitchFamily="18" charset="0"/>
              </a:rPr>
              <a:t>ZnO</a:t>
            </a:r>
            <a:r>
              <a:rPr lang="en-US" sz="2200" dirty="0">
                <a:solidFill>
                  <a:schemeClr val="accent6">
                    <a:lumMod val="50000"/>
                  </a:schemeClr>
                </a:solidFill>
                <a:latin typeface="Times New Roman" panose="02020603050405020304" pitchFamily="18" charset="0"/>
                <a:cs typeface="Times New Roman" panose="02020603050405020304" pitchFamily="18" charset="0"/>
              </a:rPr>
              <a:t>, </a:t>
            </a:r>
            <a:r>
              <a:rPr lang="en-US" sz="2200" dirty="0" err="1">
                <a:solidFill>
                  <a:schemeClr val="accent6">
                    <a:lumMod val="50000"/>
                  </a:schemeClr>
                </a:solidFill>
                <a:latin typeface="Times New Roman" panose="02020603050405020304" pitchFamily="18" charset="0"/>
                <a:cs typeface="Times New Roman" panose="02020603050405020304" pitchFamily="18" charset="0"/>
              </a:rPr>
              <a:t>Al₂O</a:t>
            </a:r>
            <a:r>
              <a:rPr lang="en-US" sz="2200" dirty="0">
                <a:solidFill>
                  <a:schemeClr val="accent6">
                    <a:lumMod val="50000"/>
                  </a:schemeClr>
                </a:solidFill>
                <a:latin typeface="Times New Roman" panose="02020603050405020304" pitchFamily="18" charset="0"/>
                <a:cs typeface="Times New Roman" panose="02020603050405020304" pitchFamily="18" charset="0"/>
              </a:rPr>
              <a:t>₃), nanomaterials, semiconductors, and polymer surfaces, with aryl moieties.</a:t>
            </a:r>
            <a:r>
              <a:rPr lang="en-US" sz="2200" baseline="30000" dirty="0">
                <a:solidFill>
                  <a:schemeClr val="accent6">
                    <a:lumMod val="50000"/>
                  </a:schemeClr>
                </a:solidFill>
                <a:latin typeface="Times New Roman" panose="02020603050405020304" pitchFamily="18" charset="0"/>
                <a:cs typeface="Times New Roman" panose="02020603050405020304" pitchFamily="18" charset="0"/>
              </a:rPr>
              <a:t>2</a:t>
            </a:r>
            <a:r>
              <a:rPr lang="en-US" sz="2200" dirty="0">
                <a:solidFill>
                  <a:schemeClr val="accent6">
                    <a:lumMod val="50000"/>
                  </a:schemeClr>
                </a:solidFill>
                <a:latin typeface="Times New Roman" panose="02020603050405020304" pitchFamily="18" charset="0"/>
                <a:cs typeface="Times New Roman" panose="02020603050405020304" pitchFamily="18" charset="0"/>
              </a:rPr>
              <a:t> The resulting grafted layers have diverse applications, including surface modification of membranes.</a:t>
            </a:r>
            <a:r>
              <a:rPr lang="en-US" sz="2200" baseline="30000" dirty="0">
                <a:solidFill>
                  <a:schemeClr val="accent6">
                    <a:lumMod val="50000"/>
                  </a:schemeClr>
                </a:solidFill>
                <a:latin typeface="Times New Roman" panose="02020603050405020304" pitchFamily="18" charset="0"/>
                <a:cs typeface="Times New Roman" panose="02020603050405020304" pitchFamily="18" charset="0"/>
              </a:rPr>
              <a:t>3</a:t>
            </a:r>
            <a:r>
              <a:rPr lang="en-US" sz="2200" dirty="0">
                <a:solidFill>
                  <a:schemeClr val="accent6">
                    <a:lumMod val="50000"/>
                  </a:schemeClr>
                </a:solidFill>
                <a:latin typeface="Times New Roman" panose="02020603050405020304" pitchFamily="18" charset="0"/>
                <a:cs typeface="Times New Roman" panose="02020603050405020304" pitchFamily="18" charset="0"/>
              </a:rPr>
              <a:t> </a:t>
            </a:r>
          </a:p>
          <a:p>
            <a:pPr algn="just"/>
            <a:r>
              <a:rPr lang="en-US" sz="2200" dirty="0">
                <a:solidFill>
                  <a:schemeClr val="accent6">
                    <a:lumMod val="50000"/>
                  </a:schemeClr>
                </a:solidFill>
                <a:latin typeface="Times New Roman" panose="02020603050405020304" pitchFamily="18" charset="0"/>
                <a:cs typeface="Times New Roman" panose="02020603050405020304" pitchFamily="18" charset="0"/>
              </a:rPr>
              <a:t>This paper examines the role of </a:t>
            </a:r>
            <a:r>
              <a:rPr lang="en-US" sz="2200" dirty="0" err="1">
                <a:solidFill>
                  <a:schemeClr val="accent6">
                    <a:lumMod val="50000"/>
                  </a:schemeClr>
                </a:solidFill>
                <a:latin typeface="Times New Roman" panose="02020603050405020304" pitchFamily="18" charset="0"/>
                <a:cs typeface="Times New Roman" panose="02020603050405020304" pitchFamily="18" charset="0"/>
              </a:rPr>
              <a:t>aryldiazonium</a:t>
            </a:r>
            <a:r>
              <a:rPr lang="en-US" sz="2200" dirty="0">
                <a:solidFill>
                  <a:schemeClr val="accent6">
                    <a:lumMod val="50000"/>
                  </a:schemeClr>
                </a:solidFill>
                <a:latin typeface="Times New Roman" panose="02020603050405020304" pitchFamily="18" charset="0"/>
                <a:cs typeface="Times New Roman" panose="02020603050405020304" pitchFamily="18" charset="0"/>
              </a:rPr>
              <a:t> salt concentration in an aqueous acid medium in the chemical grafting of aryl moieties onto the coal surface, which is subsequently used for reverse osmosis (RO) membrane </a:t>
            </a: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preparation. Coal particle </a:t>
            </a:r>
            <a:r>
              <a:rPr lang="en-US" sz="2200" dirty="0">
                <a:solidFill>
                  <a:schemeClr val="accent6">
                    <a:lumMod val="50000"/>
                  </a:schemeClr>
                </a:solidFill>
                <a:latin typeface="Times New Roman" panose="02020603050405020304" pitchFamily="18" charset="0"/>
                <a:cs typeface="Times New Roman" panose="02020603050405020304" pitchFamily="18" charset="0"/>
              </a:rPr>
              <a:t>surfaces were modified by chemical reduction of 4-nitrobenzene </a:t>
            </a:r>
            <a:r>
              <a:rPr lang="en-US" sz="2200" dirty="0" err="1">
                <a:solidFill>
                  <a:schemeClr val="accent6">
                    <a:lumMod val="50000"/>
                  </a:schemeClr>
                </a:solidFill>
                <a:latin typeface="Times New Roman" panose="02020603050405020304" pitchFamily="18" charset="0"/>
                <a:cs typeface="Times New Roman" panose="02020603050405020304" pitchFamily="18" charset="0"/>
              </a:rPr>
              <a:t>diazonium</a:t>
            </a:r>
            <a:r>
              <a:rPr lang="en-US" sz="2200" dirty="0">
                <a:solidFill>
                  <a:schemeClr val="accent6">
                    <a:lumMod val="50000"/>
                  </a:schemeClr>
                </a:solidFill>
                <a:latin typeface="Times New Roman" panose="02020603050405020304" pitchFamily="18" charset="0"/>
                <a:cs typeface="Times New Roman" panose="02020603050405020304" pitchFamily="18" charset="0"/>
              </a:rPr>
              <a:t> </a:t>
            </a: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salt at different concentrations in an </a:t>
            </a:r>
            <a:r>
              <a:rPr lang="en-US" sz="2200" dirty="0">
                <a:solidFill>
                  <a:schemeClr val="accent6">
                    <a:lumMod val="50000"/>
                  </a:schemeClr>
                </a:solidFill>
                <a:latin typeface="Times New Roman" panose="02020603050405020304" pitchFamily="18" charset="0"/>
                <a:cs typeface="Times New Roman" panose="02020603050405020304" pitchFamily="18" charset="0"/>
              </a:rPr>
              <a:t>aqueous acid solution. Introducing aryl groups onto the coal surface, and thus into RO membranes, alters their characteristics, as shown by reverse osmosis </a:t>
            </a: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parameters and </a:t>
            </a:r>
            <a:r>
              <a:rPr lang="en-US" sz="2200" dirty="0">
                <a:solidFill>
                  <a:schemeClr val="accent6">
                    <a:lumMod val="50000"/>
                  </a:schemeClr>
                </a:solidFill>
                <a:latin typeface="Times New Roman" panose="02020603050405020304" pitchFamily="18" charset="0"/>
                <a:cs typeface="Times New Roman" panose="02020603050405020304" pitchFamily="18" charset="0"/>
              </a:rPr>
              <a:t>SEM images. The resulting membranes showed the best results with coal particles modified with a middle concentration of </a:t>
            </a:r>
            <a:r>
              <a:rPr lang="en-US" sz="2200" dirty="0" err="1">
                <a:solidFill>
                  <a:schemeClr val="accent6">
                    <a:lumMod val="50000"/>
                  </a:schemeClr>
                </a:solidFill>
                <a:latin typeface="Times New Roman" panose="02020603050405020304" pitchFamily="18" charset="0"/>
                <a:cs typeface="Times New Roman" panose="02020603050405020304" pitchFamily="18" charset="0"/>
              </a:rPr>
              <a:t>aryldiazonium</a:t>
            </a:r>
            <a:r>
              <a:rPr lang="en-US" sz="2200" dirty="0">
                <a:solidFill>
                  <a:schemeClr val="accent6">
                    <a:lumMod val="50000"/>
                  </a:schemeClr>
                </a:solidFill>
                <a:latin typeface="Times New Roman" panose="02020603050405020304" pitchFamily="18" charset="0"/>
                <a:cs typeface="Times New Roman" panose="02020603050405020304" pitchFamily="18" charset="0"/>
              </a:rPr>
              <a:t> salt in aqueous medium with </a:t>
            </a:r>
            <a:r>
              <a:rPr lang="en-US" sz="2200" dirty="0" err="1">
                <a:solidFill>
                  <a:schemeClr val="accent6">
                    <a:lumMod val="50000"/>
                  </a:schemeClr>
                </a:solidFill>
                <a:latin typeface="Times New Roman" panose="02020603050405020304" pitchFamily="18" charset="0"/>
                <a:cs typeface="Times New Roman" panose="02020603050405020304" pitchFamily="18" charset="0"/>
              </a:rPr>
              <a:t>hypophosphoric</a:t>
            </a:r>
            <a:r>
              <a:rPr lang="en-US" sz="2200" dirty="0">
                <a:solidFill>
                  <a:schemeClr val="accent6">
                    <a:lumMod val="50000"/>
                  </a:schemeClr>
                </a:solidFill>
                <a:latin typeface="Times New Roman" panose="02020603050405020304" pitchFamily="18" charset="0"/>
                <a:cs typeface="Times New Roman" panose="02020603050405020304" pitchFamily="18" charset="0"/>
              </a:rPr>
              <a:t> acid. At an acceptable reverse osmosis salt rejection level (94.55 %) of NaCl-H</a:t>
            </a:r>
            <a:r>
              <a:rPr lang="en-US" sz="2200" baseline="-25000" dirty="0">
                <a:solidFill>
                  <a:schemeClr val="accent6">
                    <a:lumMod val="50000"/>
                  </a:schemeClr>
                </a:solidFill>
                <a:latin typeface="Times New Roman" panose="02020603050405020304" pitchFamily="18" charset="0"/>
                <a:cs typeface="Times New Roman" panose="02020603050405020304" pitchFamily="18" charset="0"/>
              </a:rPr>
              <a:t>2</a:t>
            </a:r>
            <a:r>
              <a:rPr lang="en-US" sz="2200" dirty="0">
                <a:solidFill>
                  <a:schemeClr val="accent6">
                    <a:lumMod val="50000"/>
                  </a:schemeClr>
                </a:solidFill>
                <a:latin typeface="Times New Roman" panose="02020603050405020304" pitchFamily="18" charset="0"/>
                <a:cs typeface="Times New Roman" panose="02020603050405020304" pitchFamily="18" charset="0"/>
              </a:rPr>
              <a:t>O </a:t>
            </a: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at a </a:t>
            </a:r>
            <a:r>
              <a:rPr lang="en-US" sz="2200" dirty="0">
                <a:solidFill>
                  <a:schemeClr val="accent6">
                    <a:lumMod val="50000"/>
                  </a:schemeClr>
                </a:solidFill>
                <a:latin typeface="Times New Roman" panose="02020603050405020304" pitchFamily="18" charset="0"/>
                <a:cs typeface="Times New Roman" panose="02020603050405020304" pitchFamily="18" charset="0"/>
              </a:rPr>
              <a:t>concentration of 0.4 g/dm</a:t>
            </a:r>
            <a:r>
              <a:rPr lang="en-US" sz="2200" baseline="30000" dirty="0">
                <a:solidFill>
                  <a:schemeClr val="accent6">
                    <a:lumMod val="50000"/>
                  </a:schemeClr>
                </a:solidFill>
                <a:latin typeface="Times New Roman" panose="02020603050405020304" pitchFamily="18" charset="0"/>
                <a:cs typeface="Times New Roman" panose="02020603050405020304" pitchFamily="18" charset="0"/>
              </a:rPr>
              <a:t>3</a:t>
            </a:r>
            <a:r>
              <a:rPr lang="en-US" sz="2200" dirty="0">
                <a:solidFill>
                  <a:schemeClr val="accent6">
                    <a:lumMod val="50000"/>
                  </a:schemeClr>
                </a:solidFill>
                <a:latin typeface="Times New Roman" panose="02020603050405020304" pitchFamily="18" charset="0"/>
                <a:cs typeface="Times New Roman" panose="02020603050405020304" pitchFamily="18" charset="0"/>
              </a:rPr>
              <a:t> </a:t>
            </a:r>
            <a:r>
              <a:rPr lang="en-US" sz="2200" dirty="0" smtClean="0">
                <a:solidFill>
                  <a:schemeClr val="accent6">
                    <a:lumMod val="50000"/>
                  </a:schemeClr>
                </a:solidFill>
                <a:latin typeface="Times New Roman" panose="02020603050405020304" pitchFamily="18" charset="0"/>
                <a:cs typeface="Times New Roman" panose="02020603050405020304" pitchFamily="18" charset="0"/>
              </a:rPr>
              <a:t>as a reference </a:t>
            </a:r>
            <a:r>
              <a:rPr lang="en-US" sz="2200" dirty="0">
                <a:solidFill>
                  <a:schemeClr val="accent6">
                    <a:lumMod val="50000"/>
                  </a:schemeClr>
                </a:solidFill>
                <a:latin typeface="Times New Roman" panose="02020603050405020304" pitchFamily="18" charset="0"/>
                <a:cs typeface="Times New Roman" panose="02020603050405020304" pitchFamily="18" charset="0"/>
              </a:rPr>
              <a:t>system at 1.76 MPa, the flux was 42.6 L/hm</a:t>
            </a:r>
            <a:r>
              <a:rPr lang="en-US" sz="2200" baseline="30000" dirty="0">
                <a:solidFill>
                  <a:schemeClr val="accent6">
                    <a:lumMod val="50000"/>
                  </a:schemeClr>
                </a:solidFill>
                <a:latin typeface="Times New Roman" panose="02020603050405020304" pitchFamily="18" charset="0"/>
                <a:cs typeface="Times New Roman" panose="02020603050405020304" pitchFamily="18" charset="0"/>
              </a:rPr>
              <a:t>2</a:t>
            </a:r>
            <a:r>
              <a:rPr lang="en-US" sz="2200" dirty="0">
                <a:solidFill>
                  <a:schemeClr val="accent6">
                    <a:lumMod val="50000"/>
                  </a:schemeClr>
                </a:solidFill>
                <a:latin typeface="Times New Roman" panose="02020603050405020304" pitchFamily="18" charset="0"/>
                <a:cs typeface="Times New Roman" panose="02020603050405020304" pitchFamily="18" charset="0"/>
              </a:rPr>
              <a:t>.</a:t>
            </a:r>
          </a:p>
        </p:txBody>
      </p:sp>
    </p:spTree>
    <p:extLst>
      <p:ext uri="{BB962C8B-B14F-4D97-AF65-F5344CB8AC3E}">
        <p14:creationId xmlns:p14="http://schemas.microsoft.com/office/powerpoint/2010/main" val="388207141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E9F8E4"/>
        </a:solidFill>
        <a:effectLst/>
      </p:bgPr>
    </p:bg>
    <p:spTree>
      <p:nvGrpSpPr>
        <p:cNvPr id="1" name="">
          <a:extLst>
            <a:ext uri="{FF2B5EF4-FFF2-40B4-BE49-F238E27FC236}">
              <a16:creationId xmlns:a16="http://schemas.microsoft.com/office/drawing/2014/main" id="{B7CC7725-AC27-8C8C-4B2D-F55F25E8CC20}"/>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A7DB3B32-3372-14B3-3F0E-883B493B0F58}"/>
              </a:ext>
            </a:extLst>
          </p:cNvPr>
          <p:cNvSpPr>
            <a:spLocks noChangeArrowheads="1"/>
          </p:cNvSpPr>
          <p:nvPr/>
        </p:nvSpPr>
        <p:spPr bwMode="auto">
          <a:xfrm>
            <a:off x="67644" y="198627"/>
            <a:ext cx="12056712" cy="476726"/>
          </a:xfrm>
          <a:prstGeom prst="roundRect">
            <a:avLst>
              <a:gd name="adj" fmla="val 16667"/>
            </a:avLst>
          </a:prstGeom>
          <a:solidFill>
            <a:srgbClr val="33CC33"/>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Experimental</a:t>
            </a:r>
          </a:p>
        </p:txBody>
      </p:sp>
      <p:sp>
        <p:nvSpPr>
          <p:cNvPr id="2" name="Rectangle 1"/>
          <p:cNvSpPr/>
          <p:nvPr/>
        </p:nvSpPr>
        <p:spPr>
          <a:xfrm>
            <a:off x="580643" y="775372"/>
            <a:ext cx="11157702" cy="1323439"/>
          </a:xfrm>
          <a:prstGeom prst="rect">
            <a:avLst/>
          </a:prstGeom>
        </p:spPr>
        <p:txBody>
          <a:bodyPr wrap="square">
            <a:spAutoFit/>
          </a:bodyPr>
          <a:lstStyle/>
          <a:p>
            <a:pPr algn="just"/>
            <a:r>
              <a:rPr lang="en-US" sz="1600" dirty="0">
                <a:solidFill>
                  <a:schemeClr val="accent6">
                    <a:lumMod val="50000"/>
                  </a:schemeClr>
                </a:solidFill>
                <a:latin typeface="Times New Roman" panose="02020603050405020304" pitchFamily="18" charset="0"/>
                <a:cs typeface="Times New Roman" panose="02020603050405020304" pitchFamily="18" charset="0"/>
              </a:rPr>
              <a:t>Coal surface modification in aqueous solution was performed as follows: the coal specimens were treated with boiling water under stirring conditions to remove all dissolved materials, i.e</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 </a:t>
            </a:r>
            <a:r>
              <a:rPr lang="en-US" sz="1600" dirty="0">
                <a:solidFill>
                  <a:schemeClr val="accent6">
                    <a:lumMod val="50000"/>
                  </a:schemeClr>
                </a:solidFill>
                <a:latin typeface="Times New Roman" panose="02020603050405020304" pitchFamily="18" charset="0"/>
                <a:cs typeface="Times New Roman" panose="02020603050405020304" pitchFamily="18" charset="0"/>
              </a:rPr>
              <a:t>inorganic </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parts, </a:t>
            </a:r>
            <a:r>
              <a:rPr lang="en-US" sz="1600" dirty="0">
                <a:solidFill>
                  <a:schemeClr val="accent6">
                    <a:lumMod val="50000"/>
                  </a:schemeClr>
                </a:solidFill>
                <a:latin typeface="Times New Roman" panose="02020603050405020304" pitchFamily="18" charset="0"/>
                <a:cs typeface="Times New Roman" panose="02020603050405020304" pitchFamily="18" charset="0"/>
              </a:rPr>
              <a:t>color, etc. The residual coal after filtering was dried at </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105 °C </a:t>
            </a:r>
            <a:r>
              <a:rPr lang="en-US" sz="1600" dirty="0">
                <a:solidFill>
                  <a:schemeClr val="accent6">
                    <a:lumMod val="50000"/>
                  </a:schemeClr>
                </a:solidFill>
                <a:latin typeface="Times New Roman" panose="02020603050405020304" pitchFamily="18" charset="0"/>
                <a:cs typeface="Times New Roman" panose="02020603050405020304" pitchFamily="18" charset="0"/>
              </a:rPr>
              <a:t>to constant weight. Typically, 8 g of this coal </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was </a:t>
            </a:r>
            <a:r>
              <a:rPr lang="en-US" sz="1600" dirty="0">
                <a:solidFill>
                  <a:schemeClr val="accent6">
                    <a:lumMod val="50000"/>
                  </a:schemeClr>
                </a:solidFill>
                <a:latin typeface="Times New Roman" panose="02020603050405020304" pitchFamily="18" charset="0"/>
                <a:cs typeface="Times New Roman" panose="02020603050405020304" pitchFamily="18" charset="0"/>
              </a:rPr>
              <a:t>dispersed in 100 cm</a:t>
            </a:r>
            <a:r>
              <a:rPr lang="en-US" sz="1600" baseline="30000" dirty="0">
                <a:solidFill>
                  <a:schemeClr val="accent6">
                    <a:lumMod val="50000"/>
                  </a:schemeClr>
                </a:solidFill>
                <a:latin typeface="Times New Roman" panose="02020603050405020304" pitchFamily="18" charset="0"/>
                <a:cs typeface="Times New Roman" panose="02020603050405020304" pitchFamily="18" charset="0"/>
              </a:rPr>
              <a:t>3</a:t>
            </a:r>
            <a:r>
              <a:rPr lang="en-US" sz="1600" dirty="0">
                <a:solidFill>
                  <a:schemeClr val="accent6">
                    <a:lumMod val="50000"/>
                  </a:schemeClr>
                </a:solidFill>
                <a:latin typeface="Times New Roman" panose="02020603050405020304" pitchFamily="18" charset="0"/>
                <a:cs typeface="Times New Roman" panose="02020603050405020304" pitchFamily="18" charset="0"/>
              </a:rPr>
              <a:t> acetonitrile, and the same volume of aqueous solutions of (H</a:t>
            </a:r>
            <a:r>
              <a:rPr lang="en-US" sz="1600" baseline="-25000" dirty="0">
                <a:solidFill>
                  <a:schemeClr val="accent6">
                    <a:lumMod val="50000"/>
                  </a:schemeClr>
                </a:solidFill>
                <a:latin typeface="Times New Roman" panose="02020603050405020304" pitchFamily="18" charset="0"/>
                <a:cs typeface="Times New Roman" panose="02020603050405020304" pitchFamily="18" charset="0"/>
              </a:rPr>
              <a:t>3</a:t>
            </a:r>
            <a:r>
              <a:rPr lang="en-US" sz="1600" dirty="0">
                <a:solidFill>
                  <a:schemeClr val="accent6">
                    <a:lumMod val="50000"/>
                  </a:schemeClr>
                </a:solidFill>
                <a:latin typeface="Times New Roman" panose="02020603050405020304" pitchFamily="18" charset="0"/>
                <a:cs typeface="Times New Roman" panose="02020603050405020304" pitchFamily="18" charset="0"/>
              </a:rPr>
              <a:t>PO</a:t>
            </a:r>
            <a:r>
              <a:rPr lang="en-US" sz="1600" baseline="-25000" dirty="0">
                <a:solidFill>
                  <a:schemeClr val="accent6">
                    <a:lumMod val="50000"/>
                  </a:schemeClr>
                </a:solidFill>
                <a:latin typeface="Times New Roman" panose="02020603050405020304" pitchFamily="18" charset="0"/>
                <a:cs typeface="Times New Roman" panose="02020603050405020304" pitchFamily="18" charset="0"/>
              </a:rPr>
              <a:t>2</a:t>
            </a:r>
            <a:r>
              <a:rPr lang="en-US" sz="1600" dirty="0">
                <a:solidFill>
                  <a:schemeClr val="accent6">
                    <a:lumMod val="50000"/>
                  </a:schemeClr>
                </a:solidFill>
                <a:latin typeface="Times New Roman" panose="02020603050405020304" pitchFamily="18" charset="0"/>
                <a:cs typeface="Times New Roman" panose="02020603050405020304" pitchFamily="18" charset="0"/>
              </a:rPr>
              <a:t>, H</a:t>
            </a:r>
            <a:r>
              <a:rPr lang="en-US" sz="1600" baseline="-25000" dirty="0">
                <a:solidFill>
                  <a:schemeClr val="accent6">
                    <a:lumMod val="50000"/>
                  </a:schemeClr>
                </a:solidFill>
                <a:latin typeface="Times New Roman" panose="02020603050405020304" pitchFamily="18" charset="0"/>
                <a:cs typeface="Times New Roman" panose="02020603050405020304" pitchFamily="18" charset="0"/>
              </a:rPr>
              <a:t>2</a:t>
            </a:r>
            <a:r>
              <a:rPr lang="en-US" sz="1600" dirty="0">
                <a:solidFill>
                  <a:schemeClr val="accent6">
                    <a:lumMod val="50000"/>
                  </a:schemeClr>
                </a:solidFill>
                <a:latin typeface="Times New Roman" panose="02020603050405020304" pitchFamily="18" charset="0"/>
                <a:cs typeface="Times New Roman" panose="02020603050405020304" pitchFamily="18" charset="0"/>
              </a:rPr>
              <a:t>SO</a:t>
            </a:r>
            <a:r>
              <a:rPr lang="en-US" sz="1600" baseline="-25000" dirty="0">
                <a:solidFill>
                  <a:schemeClr val="accent6">
                    <a:lumMod val="50000"/>
                  </a:schemeClr>
                </a:solidFill>
                <a:latin typeface="Times New Roman" panose="02020603050405020304" pitchFamily="18" charset="0"/>
                <a:cs typeface="Times New Roman" panose="02020603050405020304" pitchFamily="18" charset="0"/>
              </a:rPr>
              <a:t>4</a:t>
            </a:r>
            <a:r>
              <a:rPr lang="en-US" sz="1600" dirty="0">
                <a:solidFill>
                  <a:schemeClr val="accent6">
                    <a:lumMod val="50000"/>
                  </a:schemeClr>
                </a:solidFill>
                <a:latin typeface="Times New Roman" panose="02020603050405020304" pitchFamily="18" charset="0"/>
                <a:cs typeface="Times New Roman" panose="02020603050405020304" pitchFamily="18" charset="0"/>
              </a:rPr>
              <a:t>, </a:t>
            </a:r>
            <a:r>
              <a:rPr lang="en-US" sz="1600" dirty="0" err="1">
                <a:solidFill>
                  <a:schemeClr val="accent6">
                    <a:lumMod val="50000"/>
                  </a:schemeClr>
                </a:solidFill>
                <a:latin typeface="Times New Roman" panose="02020603050405020304" pitchFamily="18" charset="0"/>
                <a:cs typeface="Times New Roman" panose="02020603050405020304" pitchFamily="18" charset="0"/>
              </a:rPr>
              <a:t>HCl</a:t>
            </a:r>
            <a:r>
              <a:rPr lang="en-US" sz="1600" dirty="0">
                <a:solidFill>
                  <a:schemeClr val="accent6">
                    <a:lumMod val="50000"/>
                  </a:schemeClr>
                </a:solidFill>
                <a:latin typeface="Times New Roman" panose="02020603050405020304" pitchFamily="18" charset="0"/>
                <a:cs typeface="Times New Roman" panose="02020603050405020304" pitchFamily="18" charset="0"/>
              </a:rPr>
              <a:t>, HNO</a:t>
            </a:r>
            <a:r>
              <a:rPr lang="en-US" sz="1600" baseline="-25000" dirty="0">
                <a:solidFill>
                  <a:schemeClr val="accent6">
                    <a:lumMod val="50000"/>
                  </a:schemeClr>
                </a:solidFill>
                <a:latin typeface="Times New Roman" panose="02020603050405020304" pitchFamily="18" charset="0"/>
                <a:cs typeface="Times New Roman" panose="02020603050405020304" pitchFamily="18" charset="0"/>
              </a:rPr>
              <a:t>3</a:t>
            </a:r>
            <a:r>
              <a:rPr lang="en-US" sz="1600" dirty="0">
                <a:solidFill>
                  <a:schemeClr val="accent6">
                    <a:lumMod val="50000"/>
                  </a:schemeClr>
                </a:solidFill>
                <a:latin typeface="Times New Roman" panose="02020603050405020304" pitchFamily="18" charset="0"/>
                <a:cs typeface="Times New Roman" panose="02020603050405020304" pitchFamily="18" charset="0"/>
              </a:rPr>
              <a:t>, and H</a:t>
            </a:r>
            <a:r>
              <a:rPr lang="en-US" sz="1600" baseline="-25000" dirty="0">
                <a:solidFill>
                  <a:schemeClr val="accent6">
                    <a:lumMod val="50000"/>
                  </a:schemeClr>
                </a:solidFill>
                <a:latin typeface="Times New Roman" panose="02020603050405020304" pitchFamily="18" charset="0"/>
                <a:cs typeface="Times New Roman" panose="02020603050405020304" pitchFamily="18" charset="0"/>
              </a:rPr>
              <a:t>3</a:t>
            </a:r>
            <a:r>
              <a:rPr lang="en-US" sz="1600" dirty="0">
                <a:solidFill>
                  <a:schemeClr val="accent6">
                    <a:lumMod val="50000"/>
                  </a:schemeClr>
                </a:solidFill>
                <a:latin typeface="Times New Roman" panose="02020603050405020304" pitchFamily="18" charset="0"/>
                <a:cs typeface="Times New Roman" panose="02020603050405020304" pitchFamily="18" charset="0"/>
              </a:rPr>
              <a:t>PO</a:t>
            </a:r>
            <a:r>
              <a:rPr lang="en-US" sz="1600" baseline="-25000" dirty="0">
                <a:solidFill>
                  <a:schemeClr val="accent6">
                    <a:lumMod val="50000"/>
                  </a:schemeClr>
                </a:solidFill>
                <a:latin typeface="Times New Roman" panose="02020603050405020304" pitchFamily="18" charset="0"/>
                <a:cs typeface="Times New Roman" panose="02020603050405020304" pitchFamily="18" charset="0"/>
              </a:rPr>
              <a:t>4  </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of </a:t>
            </a:r>
            <a:r>
              <a:rPr lang="en-US" sz="1600" dirty="0">
                <a:solidFill>
                  <a:schemeClr val="accent6">
                    <a:lumMod val="50000"/>
                  </a:schemeClr>
                </a:solidFill>
                <a:latin typeface="Times New Roman" panose="02020603050405020304" pitchFamily="18" charset="0"/>
                <a:cs typeface="Times New Roman" panose="02020603050405020304" pitchFamily="18" charset="0"/>
              </a:rPr>
              <a:t>the same concentration</a:t>
            </a:r>
            <a:r>
              <a:rPr lang="en-US" sz="1600" baseline="-25000" dirty="0">
                <a:solidFill>
                  <a:schemeClr val="accent6">
                    <a:lumMod val="50000"/>
                  </a:schemeClr>
                </a:solidFill>
                <a:latin typeface="Times New Roman" panose="02020603050405020304" pitchFamily="18" charset="0"/>
                <a:cs typeface="Times New Roman" panose="02020603050405020304" pitchFamily="18" charset="0"/>
              </a:rPr>
              <a:t> </a:t>
            </a:r>
            <a:r>
              <a:rPr lang="en-US" sz="1600" dirty="0">
                <a:solidFill>
                  <a:schemeClr val="accent6">
                    <a:lumMod val="50000"/>
                  </a:schemeClr>
                </a:solidFill>
                <a:latin typeface="Times New Roman" panose="02020603050405020304" pitchFamily="18" charset="0"/>
                <a:cs typeface="Times New Roman" panose="02020603050405020304" pitchFamily="18" charset="0"/>
              </a:rPr>
              <a:t>0.01M), and 5, 10, 15, 20, 50 </a:t>
            </a:r>
            <a:r>
              <a:rPr lang="en-US" sz="1600" dirty="0" err="1">
                <a:solidFill>
                  <a:schemeClr val="accent6">
                    <a:lumMod val="50000"/>
                  </a:schemeClr>
                </a:solidFill>
                <a:latin typeface="Times New Roman" panose="02020603050405020304" pitchFamily="18" charset="0"/>
                <a:cs typeface="Times New Roman" panose="02020603050405020304" pitchFamily="18" charset="0"/>
              </a:rPr>
              <a:t>mM</a:t>
            </a:r>
            <a:r>
              <a:rPr lang="en-US" sz="1600" dirty="0">
                <a:solidFill>
                  <a:schemeClr val="accent6">
                    <a:lumMod val="50000"/>
                  </a:schemeClr>
                </a:solidFill>
                <a:latin typeface="Times New Roman" panose="02020603050405020304" pitchFamily="18" charset="0"/>
                <a:cs typeface="Times New Roman" panose="02020603050405020304" pitchFamily="18" charset="0"/>
              </a:rPr>
              <a:t> of </a:t>
            </a:r>
            <a:r>
              <a:rPr lang="en-US" sz="1600" baseline="30000" dirty="0">
                <a:solidFill>
                  <a:schemeClr val="accent6">
                    <a:lumMod val="50000"/>
                  </a:schemeClr>
                </a:solidFill>
                <a:latin typeface="Times New Roman" panose="02020603050405020304" pitchFamily="18" charset="0"/>
                <a:cs typeface="Times New Roman" panose="02020603050405020304" pitchFamily="18" charset="0"/>
              </a:rPr>
              <a:t>+</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N</a:t>
            </a:r>
            <a:r>
              <a:rPr lang="en-US" sz="1600" baseline="-25000" dirty="0" smtClean="0">
                <a:solidFill>
                  <a:schemeClr val="accent6">
                    <a:lumMod val="50000"/>
                  </a:schemeClr>
                </a:solidFill>
                <a:latin typeface="Times New Roman" panose="02020603050405020304" pitchFamily="18" charset="0"/>
                <a:cs typeface="Times New Roman" panose="02020603050405020304" pitchFamily="18" charset="0"/>
              </a:rPr>
              <a:t>2</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C</a:t>
            </a:r>
            <a:r>
              <a:rPr lang="en-US" sz="1600" baseline="-25000" dirty="0" smtClean="0">
                <a:solidFill>
                  <a:schemeClr val="accent6">
                    <a:lumMod val="50000"/>
                  </a:schemeClr>
                </a:solidFill>
                <a:latin typeface="Times New Roman" panose="02020603050405020304" pitchFamily="18" charset="0"/>
                <a:cs typeface="Times New Roman" panose="02020603050405020304" pitchFamily="18" charset="0"/>
              </a:rPr>
              <a:t>6</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H</a:t>
            </a:r>
            <a:r>
              <a:rPr lang="en-US" sz="1600" baseline="-25000" dirty="0" smtClean="0">
                <a:solidFill>
                  <a:schemeClr val="accent6">
                    <a:lumMod val="50000"/>
                  </a:schemeClr>
                </a:solidFill>
                <a:latin typeface="Times New Roman" panose="02020603050405020304" pitchFamily="18" charset="0"/>
                <a:cs typeface="Times New Roman" panose="02020603050405020304" pitchFamily="18" charset="0"/>
              </a:rPr>
              <a:t>4</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NO</a:t>
            </a:r>
            <a:r>
              <a:rPr lang="en-US" sz="1600" baseline="-25000" dirty="0" smtClean="0">
                <a:solidFill>
                  <a:schemeClr val="accent6">
                    <a:lumMod val="50000"/>
                  </a:schemeClr>
                </a:solidFill>
                <a:latin typeface="Times New Roman" panose="02020603050405020304" pitchFamily="18" charset="0"/>
                <a:cs typeface="Times New Roman" panose="02020603050405020304" pitchFamily="18" charset="0"/>
              </a:rPr>
              <a:t>2</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BF</a:t>
            </a:r>
            <a:r>
              <a:rPr lang="en-US" sz="1600" baseline="-25000" dirty="0" smtClean="0">
                <a:solidFill>
                  <a:schemeClr val="accent6">
                    <a:lumMod val="50000"/>
                  </a:schemeClr>
                </a:solidFill>
                <a:latin typeface="Times New Roman" panose="02020603050405020304" pitchFamily="18" charset="0"/>
                <a:cs typeface="Times New Roman" panose="02020603050405020304" pitchFamily="18" charset="0"/>
              </a:rPr>
              <a:t>4</a:t>
            </a:r>
            <a:r>
              <a:rPr lang="en-US" sz="1600" baseline="30000" dirty="0" smtClean="0">
                <a:solidFill>
                  <a:schemeClr val="accent6">
                    <a:lumMod val="50000"/>
                  </a:schemeClr>
                </a:solidFill>
                <a:latin typeface="Times New Roman" panose="02020603050405020304" pitchFamily="18" charset="0"/>
                <a:cs typeface="Times New Roman" panose="02020603050405020304" pitchFamily="18" charset="0"/>
              </a:rPr>
              <a:t>-,</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 </a:t>
            </a:r>
            <a:r>
              <a:rPr lang="en-US" sz="1600" dirty="0">
                <a:solidFill>
                  <a:schemeClr val="accent6">
                    <a:lumMod val="50000"/>
                  </a:schemeClr>
                </a:solidFill>
                <a:latin typeface="Times New Roman" panose="02020603050405020304" pitchFamily="18" charset="0"/>
                <a:cs typeface="Times New Roman" panose="02020603050405020304" pitchFamily="18" charset="0"/>
              </a:rPr>
              <a:t>under stirring at </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a </a:t>
            </a:r>
            <a:r>
              <a:rPr lang="en-US" sz="1600" dirty="0">
                <a:solidFill>
                  <a:schemeClr val="accent6">
                    <a:lumMod val="50000"/>
                  </a:schemeClr>
                </a:solidFill>
                <a:latin typeface="Times New Roman" panose="02020603050405020304" pitchFamily="18" charset="0"/>
                <a:cs typeface="Times New Roman" panose="02020603050405020304" pitchFamily="18" charset="0"/>
              </a:rPr>
              <a:t>temperature </a:t>
            </a:r>
            <a:r>
              <a:rPr lang="en-US" sz="1600" dirty="0" smtClean="0">
                <a:solidFill>
                  <a:schemeClr val="accent6">
                    <a:lumMod val="50000"/>
                  </a:schemeClr>
                </a:solidFill>
                <a:latin typeface="Times New Roman" panose="02020603050405020304" pitchFamily="18" charset="0"/>
                <a:cs typeface="Times New Roman" panose="02020603050405020304" pitchFamily="18" charset="0"/>
              </a:rPr>
              <a:t>&lt; 5 °C </a:t>
            </a:r>
            <a:r>
              <a:rPr lang="en-US" sz="1600" dirty="0">
                <a:solidFill>
                  <a:schemeClr val="accent6">
                    <a:lumMod val="50000"/>
                  </a:schemeClr>
                </a:solidFill>
                <a:latin typeface="Times New Roman" panose="02020603050405020304" pitchFamily="18" charset="0"/>
                <a:cs typeface="Times New Roman" panose="02020603050405020304" pitchFamily="18" charset="0"/>
              </a:rPr>
              <a:t>for 5 h.  </a:t>
            </a:r>
          </a:p>
        </p:txBody>
      </p:sp>
      <p:pic>
        <p:nvPicPr>
          <p:cNvPr id="4" name="Picture 3"/>
          <p:cNvPicPr/>
          <p:nvPr/>
        </p:nvPicPr>
        <p:blipFill>
          <a:blip r:embed="rId2" cstate="print">
            <a:extLst>
              <a:ext uri="{28A0092B-C50C-407E-A947-70E740481C1C}">
                <a14:useLocalDpi xmlns:a14="http://schemas.microsoft.com/office/drawing/2010/main" val="0"/>
              </a:ext>
            </a:extLst>
          </a:blip>
          <a:srcRect/>
          <a:stretch>
            <a:fillRect/>
          </a:stretch>
        </p:blipFill>
        <p:spPr bwMode="auto">
          <a:xfrm>
            <a:off x="2316687" y="2360429"/>
            <a:ext cx="7685613" cy="986246"/>
          </a:xfrm>
          <a:prstGeom prst="rect">
            <a:avLst/>
          </a:prstGeom>
          <a:noFill/>
          <a:ln>
            <a:noFill/>
          </a:ln>
        </p:spPr>
      </p:pic>
      <p:sp>
        <p:nvSpPr>
          <p:cNvPr id="3" name="Rectangle 2"/>
          <p:cNvSpPr/>
          <p:nvPr/>
        </p:nvSpPr>
        <p:spPr>
          <a:xfrm>
            <a:off x="418519" y="3636335"/>
            <a:ext cx="5677481" cy="4031873"/>
          </a:xfrm>
          <a:prstGeom prst="rect">
            <a:avLst/>
          </a:prstGeom>
        </p:spPr>
        <p:txBody>
          <a:bodyPr wrap="square">
            <a:spAutoFit/>
          </a:bodyPr>
          <a:lstStyle/>
          <a:p>
            <a:pPr>
              <a:tabLst>
                <a:tab pos="2800350" algn="ctr"/>
              </a:tabLst>
            </a:pPr>
            <a:r>
              <a:rPr lang="fr-FR" sz="1600" b="1" dirty="0" smtClean="0">
                <a:solidFill>
                  <a:srgbClr val="FF6600"/>
                </a:solidFill>
                <a:latin typeface="Times New Roman" panose="02020603050405020304" pitchFamily="18" charset="0"/>
                <a:cs typeface="Times New Roman" panose="02020603050405020304" pitchFamily="18" charset="0"/>
              </a:rPr>
              <a:t>                                     Film </a:t>
            </a:r>
            <a:r>
              <a:rPr lang="fr-FR" sz="1600" b="1" dirty="0">
                <a:solidFill>
                  <a:srgbClr val="FF6600"/>
                </a:solidFill>
                <a:latin typeface="Times New Roman" panose="02020603050405020304" pitchFamily="18" charset="0"/>
                <a:cs typeface="Times New Roman" panose="02020603050405020304" pitchFamily="18" charset="0"/>
              </a:rPr>
              <a:t>casting </a:t>
            </a:r>
            <a:r>
              <a:rPr lang="fr-FR" sz="1600" b="1" dirty="0" err="1">
                <a:solidFill>
                  <a:srgbClr val="FF6600"/>
                </a:solidFill>
                <a:latin typeface="Times New Roman" panose="02020603050405020304" pitchFamily="18" charset="0"/>
                <a:cs typeface="Times New Roman" panose="02020603050405020304" pitchFamily="18" charset="0"/>
              </a:rPr>
              <a:t>details</a:t>
            </a:r>
            <a:r>
              <a:rPr lang="fr-FR" sz="1600" dirty="0">
                <a:latin typeface="Times New Roman" panose="02020603050405020304" pitchFamily="18" charset="0"/>
                <a:cs typeface="Times New Roman" panose="02020603050405020304" pitchFamily="18" charset="0"/>
              </a:rPr>
              <a:t>               </a:t>
            </a:r>
          </a:p>
          <a:p>
            <a:pPr algn="just">
              <a:tabLst>
                <a:tab pos="2800350" algn="ctr"/>
              </a:tabLst>
            </a:pPr>
            <a:endParaRPr lang="fr-FR" sz="1600" dirty="0">
              <a:solidFill>
                <a:srgbClr val="000000"/>
              </a:solidFill>
              <a:latin typeface="Times New Roman" panose="02020603050405020304" pitchFamily="18" charset="0"/>
              <a:cs typeface="Times New Roman" panose="02020603050405020304" pitchFamily="18" charset="0"/>
            </a:endParaRPr>
          </a:p>
          <a:p>
            <a:pPr algn="just">
              <a:tabLst>
                <a:tab pos="2800350" algn="ctr"/>
              </a:tabLst>
            </a:pPr>
            <a:r>
              <a:rPr lang="fr-FR" sz="1600" dirty="0">
                <a:solidFill>
                  <a:srgbClr val="000000"/>
                </a:solidFill>
                <a:latin typeface="Times New Roman" panose="02020603050405020304" pitchFamily="18" charset="0"/>
                <a:cs typeface="Times New Roman" panose="02020603050405020304" pitchFamily="18" charset="0"/>
              </a:rPr>
              <a:t>Table 1.Film casting </a:t>
            </a:r>
            <a:r>
              <a:rPr lang="fr-FR" sz="1600" dirty="0" err="1">
                <a:solidFill>
                  <a:srgbClr val="000000"/>
                </a:solidFill>
                <a:latin typeface="Times New Roman" panose="02020603050405020304" pitchFamily="18" charset="0"/>
                <a:cs typeface="Times New Roman" panose="02020603050405020304" pitchFamily="18" charset="0"/>
              </a:rPr>
              <a:t>details</a:t>
            </a:r>
            <a:r>
              <a:rPr lang="fr-FR" sz="1600" dirty="0" smtClean="0">
                <a:solidFill>
                  <a:srgbClr val="000000"/>
                </a:solidFill>
                <a:latin typeface="Times New Roman" panose="02020603050405020304" pitchFamily="18" charset="0"/>
                <a:cs typeface="Times New Roman" panose="02020603050405020304" pitchFamily="18" charset="0"/>
              </a:rPr>
              <a:t>:</a:t>
            </a:r>
            <a:endParaRPr lang="fr-FR" sz="1600" dirty="0">
              <a:solidFill>
                <a:srgbClr val="000000"/>
              </a:solidFill>
              <a:latin typeface="Times New Roman" panose="02020603050405020304" pitchFamily="18" charset="0"/>
              <a:cs typeface="Times New Roman" panose="02020603050405020304" pitchFamily="18" charset="0"/>
            </a:endParaRPr>
          </a:p>
          <a:p>
            <a:pPr>
              <a:tabLst>
                <a:tab pos="2800350" algn="ctr"/>
              </a:tabLst>
            </a:pPr>
            <a:r>
              <a:rPr lang="fr-FR" sz="1600" dirty="0">
                <a:solidFill>
                  <a:srgbClr val="000000"/>
                </a:solidFill>
                <a:latin typeface="Times New Roman" panose="02020603050405020304" pitchFamily="18" charset="0"/>
                <a:cs typeface="Times New Roman" panose="02020603050405020304" pitchFamily="18" charset="0"/>
              </a:rPr>
              <a:t>                                                           </a:t>
            </a:r>
            <a:r>
              <a:rPr lang="fr-FR" sz="1600" dirty="0" smtClean="0">
                <a:solidFill>
                  <a:srgbClr val="000000"/>
                </a:solidFill>
                <a:latin typeface="Times New Roman" panose="02020603050405020304" pitchFamily="18" charset="0"/>
                <a:cs typeface="Times New Roman" panose="02020603050405020304" pitchFamily="18" charset="0"/>
              </a:rPr>
              <a:t>Concentration </a:t>
            </a:r>
            <a:r>
              <a:rPr lang="fr-FR" sz="1600" dirty="0" err="1">
                <a:solidFill>
                  <a:srgbClr val="000000"/>
                </a:solidFill>
                <a:latin typeface="Times New Roman" panose="02020603050405020304" pitchFamily="18" charset="0"/>
                <a:cs typeface="Times New Roman" panose="02020603050405020304" pitchFamily="18" charset="0"/>
              </a:rPr>
              <a:t>wt</a:t>
            </a:r>
            <a:r>
              <a:rPr lang="fr-FR" sz="1600" dirty="0">
                <a:solidFill>
                  <a:srgbClr val="000000"/>
                </a:solidFill>
                <a:latin typeface="Times New Roman" panose="02020603050405020304" pitchFamily="18" charset="0"/>
                <a:cs typeface="Times New Roman" panose="02020603050405020304" pitchFamily="18" charset="0"/>
              </a:rPr>
              <a:t>%	</a:t>
            </a:r>
          </a:p>
          <a:p>
            <a:pPr>
              <a:tabLst>
                <a:tab pos="2800350" algn="ctr"/>
              </a:tabLst>
            </a:pPr>
            <a:r>
              <a:rPr lang="fr-FR" sz="1600" dirty="0">
                <a:solidFill>
                  <a:srgbClr val="000000"/>
                </a:solidFill>
                <a:latin typeface="Times New Roman" panose="02020603050405020304" pitchFamily="18" charset="0"/>
                <a:cs typeface="Times New Roman" panose="02020603050405020304" pitchFamily="18" charset="0"/>
              </a:rPr>
              <a:t> Casting solution                         </a:t>
            </a:r>
            <a:r>
              <a:rPr lang="fr-FR" sz="1600" dirty="0" err="1" smtClean="0">
                <a:solidFill>
                  <a:srgbClr val="000000"/>
                </a:solidFill>
                <a:latin typeface="Times New Roman" panose="02020603050405020304" pitchFamily="18" charset="0"/>
                <a:cs typeface="Times New Roman" panose="02020603050405020304" pitchFamily="18" charset="0"/>
              </a:rPr>
              <a:t>Batches</a:t>
            </a:r>
            <a:r>
              <a:rPr lang="fr-FR" sz="1600" dirty="0" smtClean="0">
                <a:solidFill>
                  <a:srgbClr val="000000"/>
                </a:solidFill>
                <a:latin typeface="Times New Roman" panose="02020603050405020304" pitchFamily="18" charset="0"/>
                <a:cs typeface="Times New Roman" panose="02020603050405020304" pitchFamily="18" charset="0"/>
              </a:rPr>
              <a:t>  </a:t>
            </a:r>
            <a:r>
              <a:rPr lang="fr-FR" sz="1600" dirty="0">
                <a:solidFill>
                  <a:srgbClr val="000000"/>
                </a:solidFill>
                <a:latin typeface="Times New Roman" panose="02020603050405020304" pitchFamily="18" charset="0"/>
                <a:cs typeface="Times New Roman" panose="02020603050405020304" pitchFamily="18" charset="0"/>
              </a:rPr>
              <a:t>317 K-1(I, II, III, IV, V)     </a:t>
            </a:r>
          </a:p>
          <a:p>
            <a:pPr>
              <a:tabLst>
                <a:tab pos="2800350" algn="ctr"/>
              </a:tabLst>
            </a:pPr>
            <a:r>
              <a:rPr lang="fr-FR" sz="1600" dirty="0">
                <a:solidFill>
                  <a:srgbClr val="000000"/>
                </a:solidFill>
                <a:latin typeface="Times New Roman" panose="02020603050405020304" pitchFamily="18" charset="0"/>
                <a:cs typeface="Times New Roman" panose="02020603050405020304" pitchFamily="18" charset="0"/>
              </a:rPr>
              <a:t> </a:t>
            </a:r>
            <a:r>
              <a:rPr lang="it-IT" sz="1600" dirty="0" smtClean="0">
                <a:solidFill>
                  <a:srgbClr val="000000"/>
                </a:solidFill>
                <a:latin typeface="Times New Roman" panose="02020603050405020304" pitchFamily="18" charset="0"/>
                <a:cs typeface="Times New Roman" panose="02020603050405020304" pitchFamily="18" charset="0"/>
              </a:rPr>
              <a:t>___________________________________________</a:t>
            </a:r>
            <a:r>
              <a:rPr lang="it-IT" sz="1600" dirty="0">
                <a:solidFill>
                  <a:srgbClr val="000000"/>
                </a:solidFill>
                <a:latin typeface="Times New Roman" panose="02020603050405020304" pitchFamily="18" charset="0"/>
                <a:cs typeface="Times New Roman" panose="02020603050405020304" pitchFamily="18" charset="0"/>
              </a:rPr>
              <a:t>		</a:t>
            </a:r>
            <a:endParaRPr lang="fr-FR" sz="1600" dirty="0">
              <a:solidFill>
                <a:srgbClr val="000000"/>
              </a:solidFill>
              <a:latin typeface="Times New Roman" panose="02020603050405020304" pitchFamily="18" charset="0"/>
              <a:cs typeface="Times New Roman" panose="02020603050405020304" pitchFamily="18" charset="0"/>
            </a:endParaRPr>
          </a:p>
          <a:p>
            <a:pPr>
              <a:tabLst>
                <a:tab pos="2800350" algn="ctr"/>
              </a:tabLst>
            </a:pPr>
            <a:r>
              <a:rPr lang="it-IT" sz="1600" dirty="0">
                <a:solidFill>
                  <a:srgbClr val="000000"/>
                </a:solidFill>
                <a:latin typeface="Times New Roman" panose="02020603050405020304" pitchFamily="18" charset="0"/>
                <a:cs typeface="Times New Roman" panose="02020603050405020304" pitchFamily="18" charset="0"/>
              </a:rPr>
              <a:t>Cellulose acetate (E 398-3) 	  </a:t>
            </a:r>
            <a:r>
              <a:rPr lang="it-IT" sz="1600" dirty="0" smtClean="0">
                <a:solidFill>
                  <a:srgbClr val="000000"/>
                </a:solidFill>
                <a:latin typeface="Times New Roman" panose="02020603050405020304" pitchFamily="18" charset="0"/>
                <a:cs typeface="Times New Roman" panose="02020603050405020304" pitchFamily="18" charset="0"/>
              </a:rPr>
              <a:t>10</a:t>
            </a:r>
            <a:r>
              <a:rPr lang="it-IT" sz="1600" dirty="0">
                <a:solidFill>
                  <a:srgbClr val="000000"/>
                </a:solidFill>
                <a:latin typeface="Times New Roman" panose="02020603050405020304" pitchFamily="18" charset="0"/>
                <a:cs typeface="Times New Roman" panose="02020603050405020304" pitchFamily="18" charset="0"/>
              </a:rPr>
              <a:t>	           	     </a:t>
            </a:r>
          </a:p>
          <a:p>
            <a:pPr>
              <a:tabLst>
                <a:tab pos="2800350" algn="ctr"/>
              </a:tabLst>
            </a:pPr>
            <a:r>
              <a:rPr lang="it-IT" sz="1600" dirty="0">
                <a:solidFill>
                  <a:srgbClr val="000000"/>
                </a:solidFill>
                <a:latin typeface="Times New Roman" panose="02020603050405020304" pitchFamily="18" charset="0"/>
                <a:cs typeface="Times New Roman" panose="02020603050405020304" pitchFamily="18" charset="0"/>
              </a:rPr>
              <a:t>Modified </a:t>
            </a:r>
            <a:r>
              <a:rPr lang="fr-FR" sz="1600" dirty="0">
                <a:solidFill>
                  <a:srgbClr val="000000"/>
                </a:solidFill>
                <a:latin typeface="Times New Roman" panose="02020603050405020304" pitchFamily="18" charset="0"/>
                <a:cs typeface="Times New Roman" panose="02020603050405020304" pitchFamily="18" charset="0"/>
              </a:rPr>
              <a:t>Coal	 </a:t>
            </a:r>
            <a:r>
              <a:rPr lang="fr-FR" sz="1600" dirty="0" smtClean="0">
                <a:solidFill>
                  <a:srgbClr val="000000"/>
                </a:solidFill>
                <a:latin typeface="Times New Roman" panose="02020603050405020304" pitchFamily="18" charset="0"/>
                <a:cs typeface="Times New Roman" panose="02020603050405020304" pitchFamily="18" charset="0"/>
              </a:rPr>
              <a:t>15</a:t>
            </a:r>
            <a:r>
              <a:rPr lang="fr-FR" sz="1600" dirty="0">
                <a:solidFill>
                  <a:srgbClr val="000000"/>
                </a:solidFill>
                <a:latin typeface="Times New Roman" panose="02020603050405020304" pitchFamily="18" charset="0"/>
                <a:cs typeface="Times New Roman" panose="02020603050405020304" pitchFamily="18" charset="0"/>
              </a:rPr>
              <a:t>	           	 </a:t>
            </a:r>
            <a:r>
              <a:rPr lang="fr-FR" sz="1600" dirty="0" smtClean="0">
                <a:solidFill>
                  <a:srgbClr val="000000"/>
                </a:solidFill>
                <a:latin typeface="Times New Roman" panose="02020603050405020304" pitchFamily="18" charset="0"/>
                <a:cs typeface="Times New Roman" panose="02020603050405020304" pitchFamily="18" charset="0"/>
              </a:rPr>
              <a:t> </a:t>
            </a:r>
          </a:p>
          <a:p>
            <a:pPr>
              <a:tabLst>
                <a:tab pos="2800350" algn="ctr"/>
              </a:tabLst>
            </a:pPr>
            <a:r>
              <a:rPr lang="fr-FR" sz="1600" dirty="0" err="1" smtClean="0">
                <a:solidFill>
                  <a:srgbClr val="000000"/>
                </a:solidFill>
                <a:latin typeface="Times New Roman" panose="02020603050405020304" pitchFamily="18" charset="0"/>
                <a:cs typeface="Times New Roman" panose="02020603050405020304" pitchFamily="18" charset="0"/>
              </a:rPr>
              <a:t>Acetone</a:t>
            </a:r>
            <a:r>
              <a:rPr lang="fr-FR" sz="1600" dirty="0" smtClean="0">
                <a:solidFill>
                  <a:srgbClr val="000000"/>
                </a:solidFill>
                <a:latin typeface="Times New Roman" panose="02020603050405020304" pitchFamily="18" charset="0"/>
                <a:cs typeface="Times New Roman" panose="02020603050405020304" pitchFamily="18" charset="0"/>
              </a:rPr>
              <a:t>	</a:t>
            </a:r>
            <a:r>
              <a:rPr lang="fr-FR" sz="1600" dirty="0">
                <a:solidFill>
                  <a:srgbClr val="000000"/>
                </a:solidFill>
                <a:latin typeface="Times New Roman" panose="02020603050405020304" pitchFamily="18" charset="0"/>
                <a:cs typeface="Times New Roman" panose="02020603050405020304" pitchFamily="18" charset="0"/>
              </a:rPr>
              <a:t> </a:t>
            </a:r>
            <a:r>
              <a:rPr lang="fr-FR" sz="1600" dirty="0" smtClean="0">
                <a:solidFill>
                  <a:srgbClr val="000000"/>
                </a:solidFill>
                <a:latin typeface="Times New Roman" panose="02020603050405020304" pitchFamily="18" charset="0"/>
                <a:cs typeface="Times New Roman" panose="02020603050405020304" pitchFamily="18" charset="0"/>
              </a:rPr>
              <a:t>  61,3	</a:t>
            </a:r>
          </a:p>
          <a:p>
            <a:pPr>
              <a:tabLst>
                <a:tab pos="2800350" algn="ctr"/>
              </a:tabLst>
            </a:pPr>
            <a:r>
              <a:rPr lang="fr-FR" sz="1600" dirty="0" err="1" smtClean="0">
                <a:solidFill>
                  <a:srgbClr val="000000"/>
                </a:solidFill>
                <a:latin typeface="Times New Roman" panose="02020603050405020304" pitchFamily="18" charset="0"/>
                <a:cs typeface="Times New Roman" panose="02020603050405020304" pitchFamily="18" charset="0"/>
              </a:rPr>
              <a:t>Magnesium</a:t>
            </a:r>
            <a:r>
              <a:rPr lang="fr-FR" sz="1600" dirty="0" smtClean="0">
                <a:solidFill>
                  <a:srgbClr val="000000"/>
                </a:solidFill>
                <a:latin typeface="Times New Roman" panose="02020603050405020304" pitchFamily="18" charset="0"/>
                <a:cs typeface="Times New Roman" panose="02020603050405020304" pitchFamily="18" charset="0"/>
              </a:rPr>
              <a:t> </a:t>
            </a:r>
            <a:r>
              <a:rPr lang="fr-FR" sz="1600" dirty="0">
                <a:solidFill>
                  <a:srgbClr val="000000"/>
                </a:solidFill>
                <a:latin typeface="Times New Roman" panose="02020603050405020304" pitchFamily="18" charset="0"/>
                <a:cs typeface="Times New Roman" panose="02020603050405020304" pitchFamily="18" charset="0"/>
              </a:rPr>
              <a:t>perchlorate	</a:t>
            </a:r>
            <a:r>
              <a:rPr lang="fr-FR" sz="1600" dirty="0" smtClean="0">
                <a:solidFill>
                  <a:srgbClr val="000000"/>
                </a:solidFill>
                <a:latin typeface="Times New Roman" panose="02020603050405020304" pitchFamily="18" charset="0"/>
                <a:cs typeface="Times New Roman" panose="02020603050405020304" pitchFamily="18" charset="0"/>
              </a:rPr>
              <a:t>  1,45</a:t>
            </a:r>
            <a:r>
              <a:rPr lang="fr-FR" sz="1600" dirty="0">
                <a:solidFill>
                  <a:srgbClr val="000000"/>
                </a:solidFill>
                <a:latin typeface="Times New Roman" panose="02020603050405020304" pitchFamily="18" charset="0"/>
                <a:cs typeface="Times New Roman" panose="02020603050405020304" pitchFamily="18" charset="0"/>
              </a:rPr>
              <a:t>	</a:t>
            </a:r>
          </a:p>
          <a:p>
            <a:pPr>
              <a:tabLst>
                <a:tab pos="2800350" algn="ctr"/>
              </a:tabLst>
            </a:pPr>
            <a:r>
              <a:rPr lang="fr-FR" sz="1600" dirty="0">
                <a:solidFill>
                  <a:srgbClr val="000000"/>
                </a:solidFill>
                <a:latin typeface="Times New Roman" panose="02020603050405020304" pitchFamily="18" charset="0"/>
                <a:cs typeface="Times New Roman" panose="02020603050405020304" pitchFamily="18" charset="0"/>
              </a:rPr>
              <a:t>Water	</a:t>
            </a:r>
            <a:r>
              <a:rPr lang="fr-FR" sz="1600" dirty="0" smtClean="0">
                <a:solidFill>
                  <a:srgbClr val="000000"/>
                </a:solidFill>
                <a:latin typeface="Times New Roman" panose="02020603050405020304" pitchFamily="18" charset="0"/>
                <a:cs typeface="Times New Roman" panose="02020603050405020304" pitchFamily="18" charset="0"/>
              </a:rPr>
              <a:t>   12,25    </a:t>
            </a:r>
          </a:p>
          <a:p>
            <a:pPr>
              <a:tabLst>
                <a:tab pos="2800350" algn="ctr"/>
              </a:tabLst>
            </a:pPr>
            <a:r>
              <a:rPr lang="fr-FR" sz="1600" dirty="0" smtClean="0">
                <a:solidFill>
                  <a:srgbClr val="000000"/>
                </a:solidFill>
                <a:latin typeface="Times New Roman" panose="02020603050405020304" pitchFamily="18" charset="0"/>
                <a:cs typeface="Times New Roman" panose="02020603050405020304" pitchFamily="18" charset="0"/>
              </a:rPr>
              <a:t>__________________________________________</a:t>
            </a:r>
            <a:r>
              <a:rPr lang="fr-FR" sz="1600" dirty="0" smtClean="0">
                <a:latin typeface="Times New Roman" panose="02020603050405020304" pitchFamily="18" charset="0"/>
                <a:cs typeface="Times New Roman" panose="02020603050405020304" pitchFamily="18" charset="0"/>
              </a:rPr>
              <a:t>                                                                </a:t>
            </a:r>
            <a:endParaRPr lang="fr-FR" sz="1600" dirty="0">
              <a:latin typeface="Times New Roman" panose="02020603050405020304" pitchFamily="18" charset="0"/>
              <a:cs typeface="Times New Roman" panose="02020603050405020304" pitchFamily="18" charset="0"/>
            </a:endParaRPr>
          </a:p>
          <a:p>
            <a:pPr eaLnBrk="0" hangingPunct="0">
              <a:tabLst>
                <a:tab pos="2800350" algn="ctr"/>
              </a:tabLst>
            </a:pPr>
            <a:endParaRPr lang="fr-FR" sz="1600" dirty="0">
              <a:latin typeface="Times New Roman" panose="02020603050405020304" pitchFamily="18" charset="0"/>
              <a:cs typeface="Times New Roman" panose="02020603050405020304" pitchFamily="18" charset="0"/>
            </a:endParaRPr>
          </a:p>
          <a:p>
            <a:pPr>
              <a:tabLst>
                <a:tab pos="2800350" algn="ctr"/>
              </a:tabLst>
            </a:pPr>
            <a:endParaRPr lang="fr-FR" sz="1600" dirty="0">
              <a:latin typeface="Times New Roman" panose="02020603050405020304" pitchFamily="18" charset="0"/>
              <a:cs typeface="Times New Roman" panose="02020603050405020304" pitchFamily="18" charset="0"/>
            </a:endParaRPr>
          </a:p>
          <a:p>
            <a:pPr>
              <a:tabLst>
                <a:tab pos="2800350" algn="ctr"/>
              </a:tabLst>
            </a:pPr>
            <a:endParaRPr lang="fr-FR" sz="1600" dirty="0">
              <a:latin typeface="Times New Roman" panose="02020603050405020304" pitchFamily="18" charset="0"/>
              <a:cs typeface="Times New Roman" panose="02020603050405020304" pitchFamily="18" charset="0"/>
            </a:endParaRPr>
          </a:p>
          <a:p>
            <a:pPr>
              <a:tabLst>
                <a:tab pos="2800350" algn="ctr"/>
              </a:tabLst>
            </a:pPr>
            <a:endParaRPr lang="fr-FR" sz="1600" dirty="0">
              <a:latin typeface="Times New Roman" panose="02020603050405020304" pitchFamily="18" charset="0"/>
              <a:cs typeface="Times New Roman" panose="02020603050405020304" pitchFamily="18" charset="0"/>
            </a:endParaRPr>
          </a:p>
        </p:txBody>
      </p:sp>
      <p:sp>
        <p:nvSpPr>
          <p:cNvPr id="6" name="Rectangle 492"/>
          <p:cNvSpPr>
            <a:spLocks noChangeArrowheads="1"/>
          </p:cNvSpPr>
          <p:nvPr/>
        </p:nvSpPr>
        <p:spPr bwMode="auto">
          <a:xfrm>
            <a:off x="6096000" y="4884199"/>
            <a:ext cx="4475777" cy="1569660"/>
          </a:xfrm>
          <a:prstGeom prst="rect">
            <a:avLst/>
          </a:prstGeom>
          <a:noFill/>
          <a:ln w="9525">
            <a:noFill/>
            <a:miter lim="800000"/>
            <a:headEnd/>
            <a:tailEnd/>
          </a:ln>
          <a:effectLst/>
        </p:spPr>
        <p:txBody>
          <a:bodyPr wrap="none" anchor="ctr">
            <a:spAutoFit/>
          </a:bodyPr>
          <a:lstStyle/>
          <a:p>
            <a:pPr algn="just"/>
            <a:r>
              <a:rPr lang="fr-FR" sz="1600" dirty="0">
                <a:solidFill>
                  <a:srgbClr val="000000"/>
                </a:solidFill>
                <a:latin typeface="Times New Roman" panose="02020603050405020304" pitchFamily="18" charset="0"/>
                <a:cs typeface="Times New Roman" panose="02020603050405020304" pitchFamily="18" charset="0"/>
              </a:rPr>
              <a:t>Conditions of membrane </a:t>
            </a:r>
            <a:r>
              <a:rPr lang="fr-FR" sz="1600" dirty="0" err="1">
                <a:solidFill>
                  <a:srgbClr val="000000"/>
                </a:solidFill>
                <a:latin typeface="Times New Roman" panose="02020603050405020304" pitchFamily="18" charset="0"/>
                <a:cs typeface="Times New Roman" panose="02020603050405020304" pitchFamily="18" charset="0"/>
              </a:rPr>
              <a:t>preparation</a:t>
            </a:r>
            <a:r>
              <a:rPr lang="fr-FR" sz="1600" dirty="0">
                <a:solidFill>
                  <a:srgbClr val="000000"/>
                </a:solidFill>
                <a:latin typeface="Times New Roman" panose="02020603050405020304" pitchFamily="18" charset="0"/>
                <a:cs typeface="Times New Roman" panose="02020603050405020304" pitchFamily="18" charset="0"/>
              </a:rPr>
              <a:t>:</a:t>
            </a:r>
          </a:p>
          <a:p>
            <a:pPr algn="just"/>
            <a:r>
              <a:rPr lang="fr-FR" sz="1600" dirty="0" err="1">
                <a:solidFill>
                  <a:srgbClr val="000000"/>
                </a:solidFill>
                <a:latin typeface="Times New Roman" panose="02020603050405020304" pitchFamily="18" charset="0"/>
                <a:cs typeface="Times New Roman" panose="02020603050405020304" pitchFamily="18" charset="0"/>
              </a:rPr>
              <a:t>Temperature</a:t>
            </a:r>
            <a:r>
              <a:rPr lang="fr-FR" sz="1600" dirty="0">
                <a:solidFill>
                  <a:srgbClr val="000000"/>
                </a:solidFill>
                <a:latin typeface="Times New Roman" panose="02020603050405020304" pitchFamily="18" charset="0"/>
                <a:cs typeface="Times New Roman" panose="02020603050405020304" pitchFamily="18" charset="0"/>
              </a:rPr>
              <a:t> of casting solution: 24</a:t>
            </a:r>
            <a:r>
              <a:rPr lang="fr-FR" sz="1600" baseline="30000" dirty="0">
                <a:solidFill>
                  <a:srgbClr val="000000"/>
                </a:solidFill>
                <a:latin typeface="Times New Roman" panose="02020603050405020304" pitchFamily="18" charset="0"/>
                <a:cs typeface="Times New Roman" panose="02020603050405020304" pitchFamily="18" charset="0"/>
              </a:rPr>
              <a:t>o</a:t>
            </a:r>
            <a:r>
              <a:rPr lang="fr-FR" sz="1600" dirty="0">
                <a:solidFill>
                  <a:srgbClr val="000000"/>
                </a:solidFill>
                <a:latin typeface="Times New Roman" panose="02020603050405020304" pitchFamily="18" charset="0"/>
                <a:cs typeface="Times New Roman" panose="02020603050405020304" pitchFamily="18" charset="0"/>
              </a:rPr>
              <a:t>C</a:t>
            </a:r>
          </a:p>
          <a:p>
            <a:pPr algn="just"/>
            <a:r>
              <a:rPr lang="fr-FR" sz="1600" dirty="0" err="1">
                <a:solidFill>
                  <a:srgbClr val="000000"/>
                </a:solidFill>
                <a:latin typeface="Times New Roman" panose="02020603050405020304" pitchFamily="18" charset="0"/>
                <a:cs typeface="Times New Roman" panose="02020603050405020304" pitchFamily="18" charset="0"/>
              </a:rPr>
              <a:t>Temperature</a:t>
            </a:r>
            <a:r>
              <a:rPr lang="fr-FR" sz="1600" dirty="0">
                <a:solidFill>
                  <a:srgbClr val="000000"/>
                </a:solidFill>
                <a:latin typeface="Times New Roman" panose="02020603050405020304" pitchFamily="18" charset="0"/>
                <a:cs typeface="Times New Roman" panose="02020603050405020304" pitchFamily="18" charset="0"/>
              </a:rPr>
              <a:t> of casting </a:t>
            </a:r>
            <a:r>
              <a:rPr lang="fr-FR" sz="1600" dirty="0" err="1">
                <a:solidFill>
                  <a:srgbClr val="000000"/>
                </a:solidFill>
                <a:latin typeface="Times New Roman" panose="02020603050405020304" pitchFamily="18" charset="0"/>
                <a:cs typeface="Times New Roman" panose="02020603050405020304" pitchFamily="18" charset="0"/>
              </a:rPr>
              <a:t>atmosphere</a:t>
            </a:r>
            <a:r>
              <a:rPr lang="fr-FR" sz="1600" dirty="0">
                <a:solidFill>
                  <a:srgbClr val="000000"/>
                </a:solidFill>
                <a:latin typeface="Times New Roman" panose="02020603050405020304" pitchFamily="18" charset="0"/>
                <a:cs typeface="Times New Roman" panose="02020603050405020304" pitchFamily="18" charset="0"/>
              </a:rPr>
              <a:t>: 24</a:t>
            </a:r>
            <a:r>
              <a:rPr lang="fr-FR" sz="1600" baseline="30000" dirty="0">
                <a:solidFill>
                  <a:srgbClr val="000000"/>
                </a:solidFill>
                <a:latin typeface="Times New Roman" panose="02020603050405020304" pitchFamily="18" charset="0"/>
                <a:cs typeface="Times New Roman" panose="02020603050405020304" pitchFamily="18" charset="0"/>
              </a:rPr>
              <a:t>o</a:t>
            </a:r>
            <a:r>
              <a:rPr lang="fr-FR" sz="1600" dirty="0">
                <a:solidFill>
                  <a:srgbClr val="000000"/>
                </a:solidFill>
                <a:latin typeface="Times New Roman" panose="02020603050405020304" pitchFamily="18" charset="0"/>
                <a:cs typeface="Times New Roman" panose="02020603050405020304" pitchFamily="18" charset="0"/>
              </a:rPr>
              <a:t>C</a:t>
            </a:r>
          </a:p>
          <a:p>
            <a:pPr algn="just"/>
            <a:r>
              <a:rPr lang="fr-FR" sz="1600" dirty="0">
                <a:solidFill>
                  <a:srgbClr val="000000"/>
                </a:solidFill>
                <a:latin typeface="Times New Roman" panose="02020603050405020304" pitchFamily="18" charset="0"/>
                <a:cs typeface="Times New Roman" panose="02020603050405020304" pitchFamily="18" charset="0"/>
              </a:rPr>
              <a:t>Casting in </a:t>
            </a:r>
            <a:r>
              <a:rPr lang="fr-FR" sz="1600" dirty="0" err="1">
                <a:solidFill>
                  <a:srgbClr val="000000"/>
                </a:solidFill>
                <a:latin typeface="Times New Roman" panose="02020603050405020304" pitchFamily="18" charset="0"/>
                <a:cs typeface="Times New Roman" panose="02020603050405020304" pitchFamily="18" charset="0"/>
              </a:rPr>
              <a:t>ambient</a:t>
            </a:r>
            <a:r>
              <a:rPr lang="fr-FR" sz="1600" dirty="0">
                <a:solidFill>
                  <a:srgbClr val="000000"/>
                </a:solidFill>
                <a:latin typeface="Times New Roman" panose="02020603050405020304" pitchFamily="18" charset="0"/>
                <a:cs typeface="Times New Roman" panose="02020603050405020304" pitchFamily="18" charset="0"/>
              </a:rPr>
              <a:t> air: (RH-60%)</a:t>
            </a:r>
          </a:p>
          <a:p>
            <a:pPr algn="just"/>
            <a:r>
              <a:rPr lang="fr-FR" sz="1600" dirty="0" err="1">
                <a:solidFill>
                  <a:srgbClr val="000000"/>
                </a:solidFill>
                <a:latin typeface="Times New Roman" panose="02020603050405020304" pitchFamily="18" charset="0"/>
                <a:cs typeface="Times New Roman" panose="02020603050405020304" pitchFamily="18" charset="0"/>
              </a:rPr>
              <a:t>Solvent</a:t>
            </a:r>
            <a:r>
              <a:rPr lang="fr-FR" sz="1600" dirty="0">
                <a:solidFill>
                  <a:srgbClr val="000000"/>
                </a:solidFill>
                <a:latin typeface="Times New Roman" panose="02020603050405020304" pitchFamily="18" charset="0"/>
                <a:cs typeface="Times New Roman" panose="02020603050405020304" pitchFamily="18" charset="0"/>
              </a:rPr>
              <a:t> </a:t>
            </a:r>
            <a:r>
              <a:rPr lang="fr-FR" sz="1600" dirty="0" err="1">
                <a:solidFill>
                  <a:srgbClr val="000000"/>
                </a:solidFill>
                <a:latin typeface="Times New Roman" panose="02020603050405020304" pitchFamily="18" charset="0"/>
                <a:cs typeface="Times New Roman" panose="02020603050405020304" pitchFamily="18" charset="0"/>
              </a:rPr>
              <a:t>evaporation</a:t>
            </a:r>
            <a:r>
              <a:rPr lang="fr-FR" sz="1600" dirty="0">
                <a:solidFill>
                  <a:srgbClr val="000000"/>
                </a:solidFill>
                <a:latin typeface="Times New Roman" panose="02020603050405020304" pitchFamily="18" charset="0"/>
                <a:cs typeface="Times New Roman" panose="02020603050405020304" pitchFamily="18" charset="0"/>
              </a:rPr>
              <a:t> time: </a:t>
            </a:r>
            <a:r>
              <a:rPr lang="fr-FR" sz="1600" dirty="0" err="1">
                <a:solidFill>
                  <a:srgbClr val="000000"/>
                </a:solidFill>
                <a:latin typeface="Times New Roman" panose="02020603050405020304" pitchFamily="18" charset="0"/>
                <a:cs typeface="Times New Roman" panose="02020603050405020304" pitchFamily="18" charset="0"/>
              </a:rPr>
              <a:t>zero</a:t>
            </a:r>
            <a:r>
              <a:rPr lang="fr-FR" sz="1600" dirty="0">
                <a:solidFill>
                  <a:srgbClr val="000000"/>
                </a:solidFill>
                <a:latin typeface="Times New Roman" panose="02020603050405020304" pitchFamily="18" charset="0"/>
                <a:cs typeface="Times New Roman" panose="02020603050405020304" pitchFamily="18" charset="0"/>
              </a:rPr>
              <a:t> min.</a:t>
            </a:r>
          </a:p>
          <a:p>
            <a:pPr algn="just"/>
            <a:r>
              <a:rPr lang="fr-FR" sz="1600" dirty="0" err="1">
                <a:solidFill>
                  <a:srgbClr val="000000"/>
                </a:solidFill>
                <a:latin typeface="Times New Roman" panose="02020603050405020304" pitchFamily="18" charset="0"/>
                <a:cs typeface="Times New Roman" panose="02020603050405020304" pitchFamily="18" charset="0"/>
              </a:rPr>
              <a:t>Duration</a:t>
            </a:r>
            <a:r>
              <a:rPr lang="fr-FR" sz="1600" dirty="0">
                <a:solidFill>
                  <a:srgbClr val="000000"/>
                </a:solidFill>
                <a:latin typeface="Times New Roman" panose="02020603050405020304" pitchFamily="18" charset="0"/>
                <a:cs typeface="Times New Roman" panose="02020603050405020304" pitchFamily="18" charset="0"/>
              </a:rPr>
              <a:t> of film-setting in </a:t>
            </a:r>
            <a:r>
              <a:rPr lang="fr-FR" sz="1600" dirty="0" err="1">
                <a:solidFill>
                  <a:srgbClr val="000000"/>
                </a:solidFill>
                <a:latin typeface="Times New Roman" panose="02020603050405020304" pitchFamily="18" charset="0"/>
                <a:cs typeface="Times New Roman" panose="02020603050405020304" pitchFamily="18" charset="0"/>
              </a:rPr>
              <a:t>ice</a:t>
            </a:r>
            <a:r>
              <a:rPr lang="fr-FR" sz="1600" dirty="0">
                <a:solidFill>
                  <a:srgbClr val="000000"/>
                </a:solidFill>
                <a:latin typeface="Times New Roman" panose="02020603050405020304" pitchFamily="18" charset="0"/>
                <a:cs typeface="Times New Roman" panose="02020603050405020304" pitchFamily="18" charset="0"/>
              </a:rPr>
              <a:t>-cold water~0 ºC: 1hr.</a:t>
            </a:r>
          </a:p>
        </p:txBody>
      </p:sp>
    </p:spTree>
    <p:extLst>
      <p:ext uri="{BB962C8B-B14F-4D97-AF65-F5344CB8AC3E}">
        <p14:creationId xmlns:p14="http://schemas.microsoft.com/office/powerpoint/2010/main" val="3234179505"/>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FFFFE7"/>
        </a:solidFill>
        <a:effectLst/>
      </p:bgPr>
    </p:bg>
    <p:spTree>
      <p:nvGrpSpPr>
        <p:cNvPr id="1" name="">
          <a:extLst>
            <a:ext uri="{FF2B5EF4-FFF2-40B4-BE49-F238E27FC236}">
              <a16:creationId xmlns:a16="http://schemas.microsoft.com/office/drawing/2014/main" id="{E1EE15AB-D2F4-36F6-0AB3-B182914A5B16}"/>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DF4043DD-F7BE-828E-B46D-08E22FFF75BC}"/>
              </a:ext>
            </a:extLst>
          </p:cNvPr>
          <p:cNvSpPr>
            <a:spLocks noChangeArrowheads="1"/>
          </p:cNvSpPr>
          <p:nvPr/>
        </p:nvSpPr>
        <p:spPr bwMode="auto">
          <a:xfrm>
            <a:off x="67644" y="81669"/>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Results and discussions</a:t>
            </a:r>
          </a:p>
        </p:txBody>
      </p:sp>
      <p:graphicFrame>
        <p:nvGraphicFramePr>
          <p:cNvPr id="4" name="Table 3"/>
          <p:cNvGraphicFramePr>
            <a:graphicFrameLocks noGrp="1"/>
          </p:cNvGraphicFramePr>
          <p:nvPr>
            <p:extLst>
              <p:ext uri="{D42A27DB-BD31-4B8C-83A1-F6EECF244321}">
                <p14:modId xmlns:p14="http://schemas.microsoft.com/office/powerpoint/2010/main" val="857195235"/>
              </p:ext>
            </p:extLst>
          </p:nvPr>
        </p:nvGraphicFramePr>
        <p:xfrm>
          <a:off x="67644" y="675353"/>
          <a:ext cx="6237462" cy="6062472"/>
        </p:xfrm>
        <a:graphic>
          <a:graphicData uri="http://schemas.openxmlformats.org/drawingml/2006/table">
            <a:tbl>
              <a:tblPr/>
              <a:tblGrid>
                <a:gridCol w="474750">
                  <a:extLst>
                    <a:ext uri="{9D8B030D-6E8A-4147-A177-3AD203B41FA5}">
                      <a16:colId xmlns:a16="http://schemas.microsoft.com/office/drawing/2014/main" val="20000"/>
                    </a:ext>
                  </a:extLst>
                </a:gridCol>
                <a:gridCol w="1297038">
                  <a:extLst>
                    <a:ext uri="{9D8B030D-6E8A-4147-A177-3AD203B41FA5}">
                      <a16:colId xmlns:a16="http://schemas.microsoft.com/office/drawing/2014/main" val="20001"/>
                    </a:ext>
                  </a:extLst>
                </a:gridCol>
                <a:gridCol w="350874">
                  <a:extLst>
                    <a:ext uri="{9D8B030D-6E8A-4147-A177-3AD203B41FA5}">
                      <a16:colId xmlns:a16="http://schemas.microsoft.com/office/drawing/2014/main" val="20002"/>
                    </a:ext>
                  </a:extLst>
                </a:gridCol>
                <a:gridCol w="765544">
                  <a:extLst>
                    <a:ext uri="{9D8B030D-6E8A-4147-A177-3AD203B41FA5}">
                      <a16:colId xmlns:a16="http://schemas.microsoft.com/office/drawing/2014/main" val="20003"/>
                    </a:ext>
                  </a:extLst>
                </a:gridCol>
                <a:gridCol w="797442">
                  <a:extLst>
                    <a:ext uri="{9D8B030D-6E8A-4147-A177-3AD203B41FA5}">
                      <a16:colId xmlns:a16="http://schemas.microsoft.com/office/drawing/2014/main" val="20004"/>
                    </a:ext>
                  </a:extLst>
                </a:gridCol>
                <a:gridCol w="680484">
                  <a:extLst>
                    <a:ext uri="{9D8B030D-6E8A-4147-A177-3AD203B41FA5}">
                      <a16:colId xmlns:a16="http://schemas.microsoft.com/office/drawing/2014/main" val="20005"/>
                    </a:ext>
                  </a:extLst>
                </a:gridCol>
                <a:gridCol w="637953">
                  <a:extLst>
                    <a:ext uri="{9D8B030D-6E8A-4147-A177-3AD203B41FA5}">
                      <a16:colId xmlns:a16="http://schemas.microsoft.com/office/drawing/2014/main" val="20006"/>
                    </a:ext>
                  </a:extLst>
                </a:gridCol>
                <a:gridCol w="552893">
                  <a:extLst>
                    <a:ext uri="{9D8B030D-6E8A-4147-A177-3AD203B41FA5}">
                      <a16:colId xmlns:a16="http://schemas.microsoft.com/office/drawing/2014/main" val="20007"/>
                    </a:ext>
                  </a:extLst>
                </a:gridCol>
                <a:gridCol w="680484">
                  <a:extLst>
                    <a:ext uri="{9D8B030D-6E8A-4147-A177-3AD203B41FA5}">
                      <a16:colId xmlns:a16="http://schemas.microsoft.com/office/drawing/2014/main" val="20008"/>
                    </a:ext>
                  </a:extLst>
                </a:gridCol>
              </a:tblGrid>
              <a:tr h="0">
                <a:tc>
                  <a:txBody>
                    <a:bodyPr/>
                    <a:lstStyle/>
                    <a:p>
                      <a:pPr marL="0" marR="0" algn="just">
                        <a:spcBef>
                          <a:spcPts val="0"/>
                        </a:spcBef>
                        <a:spcAft>
                          <a:spcPts val="0"/>
                        </a:spcAft>
                      </a:pPr>
                      <a:endParaRPr lang="pt-BR" sz="1200" b="1" dirty="0">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en-US" sz="1200" b="1">
                          <a:solidFill>
                            <a:schemeClr val="tx2">
                              <a:lumMod val="10000"/>
                            </a:schemeClr>
                          </a:solidFill>
                          <a:latin typeface="Times New Roman" panose="02020603050405020304" pitchFamily="18" charset="0"/>
                          <a:ea typeface="Calibri"/>
                          <a:cs typeface="Times New Roman" panose="02020603050405020304" pitchFamily="18" charset="0"/>
                        </a:rPr>
                        <a:t>Film type</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just">
                        <a:spcBef>
                          <a:spcPts val="0"/>
                        </a:spcBef>
                        <a:spcAft>
                          <a:spcPts val="0"/>
                        </a:spcAft>
                      </a:pPr>
                      <a:r>
                        <a:rPr lang="en-US" sz="1200" b="1">
                          <a:solidFill>
                            <a:schemeClr val="tx2">
                              <a:lumMod val="10000"/>
                            </a:schemeClr>
                          </a:solidFill>
                          <a:latin typeface="Times New Roman" panose="02020603050405020304" pitchFamily="18" charset="0"/>
                          <a:ea typeface="Calibri"/>
                          <a:cs typeface="Times New Roman" panose="02020603050405020304" pitchFamily="18" charset="0"/>
                        </a:rPr>
                        <a:t>Batches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en-US" sz="1200" b="1">
                          <a:solidFill>
                            <a:schemeClr val="tx2">
                              <a:lumMod val="10000"/>
                            </a:schemeClr>
                          </a:solidFill>
                          <a:latin typeface="Times New Roman" panose="02020603050405020304" pitchFamily="18" charset="0"/>
                          <a:ea typeface="Calibri"/>
                          <a:cs typeface="Times New Roman" panose="02020603050405020304" pitchFamily="18" charset="0"/>
                        </a:rPr>
                        <a:t>film no.</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en-US" sz="1200" b="1">
                          <a:solidFill>
                            <a:schemeClr val="tx2">
                              <a:lumMod val="10000"/>
                            </a:schemeClr>
                          </a:solidFill>
                          <a:latin typeface="Times New Roman" panose="02020603050405020304" pitchFamily="18" charset="0"/>
                          <a:ea typeface="Calibri"/>
                          <a:cs typeface="Times New Roman" panose="02020603050405020304" pitchFamily="18" charset="0"/>
                        </a:rPr>
                        <a:t>Film shrink. temp. </a:t>
                      </a:r>
                      <a:r>
                        <a:rPr lang="en-US" sz="1200" b="1" baseline="30000">
                          <a:solidFill>
                            <a:schemeClr val="tx2">
                              <a:lumMod val="10000"/>
                            </a:schemeClr>
                          </a:solidFill>
                          <a:latin typeface="Times New Roman" panose="02020603050405020304" pitchFamily="18" charset="0"/>
                          <a:ea typeface="Calibri"/>
                          <a:cs typeface="Times New Roman" panose="02020603050405020304" pitchFamily="18" charset="0"/>
                        </a:rPr>
                        <a:t>o</a:t>
                      </a:r>
                      <a:r>
                        <a:rPr lang="en-US" sz="1200" b="1">
                          <a:solidFill>
                            <a:schemeClr val="tx2">
                              <a:lumMod val="10000"/>
                            </a:schemeClr>
                          </a:solidFill>
                          <a:latin typeface="Times New Roman" panose="02020603050405020304" pitchFamily="18" charset="0"/>
                          <a:ea typeface="Calibri"/>
                          <a:cs typeface="Times New Roman" panose="02020603050405020304" pitchFamily="18" charset="0"/>
                        </a:rPr>
                        <a:t>C</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i="1" dirty="0">
                          <a:solidFill>
                            <a:schemeClr val="tx2">
                              <a:lumMod val="10000"/>
                            </a:schemeClr>
                          </a:solidFill>
                          <a:latin typeface="Times New Roman" panose="02020603050405020304" pitchFamily="18" charset="0"/>
                          <a:ea typeface="Calibri"/>
                          <a:cs typeface="Times New Roman" panose="02020603050405020304" pitchFamily="18" charset="0"/>
                        </a:rPr>
                        <a:t>A</a:t>
                      </a: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 x 10</a:t>
                      </a:r>
                      <a:r>
                        <a:rPr lang="pt-BR" sz="1200" b="1" baseline="30000" dirty="0">
                          <a:solidFill>
                            <a:schemeClr val="tx2">
                              <a:lumMod val="10000"/>
                            </a:schemeClr>
                          </a:solidFill>
                          <a:latin typeface="Times New Roman" panose="02020603050405020304" pitchFamily="18" charset="0"/>
                          <a:ea typeface="Calibri"/>
                          <a:cs typeface="Times New Roman" panose="02020603050405020304" pitchFamily="18" charset="0"/>
                        </a:rPr>
                        <a:t>-11</a:t>
                      </a: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 gmol H</a:t>
                      </a:r>
                      <a:r>
                        <a:rPr lang="pt-BR" sz="1200" b="1" baseline="-25000" dirty="0">
                          <a:solidFill>
                            <a:schemeClr val="tx2">
                              <a:lumMod val="10000"/>
                            </a:schemeClr>
                          </a:solidFill>
                          <a:latin typeface="Times New Roman" panose="02020603050405020304" pitchFamily="18" charset="0"/>
                          <a:ea typeface="Calibri"/>
                          <a:cs typeface="Times New Roman" panose="02020603050405020304" pitchFamily="18" charset="0"/>
                        </a:rPr>
                        <a:t>2</a:t>
                      </a: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O</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just">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/cm</a:t>
                      </a:r>
                      <a:r>
                        <a:rPr lang="pt-BR" sz="1200" b="1" baseline="30000" dirty="0">
                          <a:solidFill>
                            <a:schemeClr val="tx2">
                              <a:lumMod val="10000"/>
                            </a:schemeClr>
                          </a:solidFill>
                          <a:latin typeface="Times New Roman" panose="02020603050405020304" pitchFamily="18" charset="0"/>
                          <a:ea typeface="Calibri"/>
                          <a:cs typeface="Times New Roman" panose="02020603050405020304" pitchFamily="18" charset="0"/>
                        </a:rPr>
                        <a:t>2</a:t>
                      </a: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 s Pa</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i="1">
                          <a:solidFill>
                            <a:schemeClr val="tx2">
                              <a:lumMod val="10000"/>
                            </a:schemeClr>
                          </a:solidFill>
                          <a:latin typeface="Times New Roman" panose="02020603050405020304" pitchFamily="18" charset="0"/>
                          <a:ea typeface="Calibri"/>
                          <a:cs typeface="Times New Roman" panose="02020603050405020304" pitchFamily="18" charset="0"/>
                        </a:rPr>
                        <a:t>D</a:t>
                      </a:r>
                      <a:r>
                        <a:rPr lang="pt-BR" sz="1200" b="1" i="1" baseline="-25000">
                          <a:solidFill>
                            <a:schemeClr val="tx2">
                              <a:lumMod val="10000"/>
                            </a:schemeClr>
                          </a:solidFill>
                          <a:latin typeface="Times New Roman" panose="02020603050405020304" pitchFamily="18" charset="0"/>
                          <a:ea typeface="Calibri"/>
                          <a:cs typeface="Times New Roman" panose="02020603050405020304" pitchFamily="18" charset="0"/>
                        </a:rPr>
                        <a:t>AM</a:t>
                      </a:r>
                      <a:r>
                        <a:rPr lang="pt-BR" sz="1200" b="1" i="1">
                          <a:solidFill>
                            <a:schemeClr val="tx2">
                              <a:lumMod val="10000"/>
                            </a:schemeClr>
                          </a:solidFill>
                          <a:latin typeface="Times New Roman" panose="02020603050405020304" pitchFamily="18" charset="0"/>
                          <a:ea typeface="Calibri"/>
                          <a:cs typeface="Times New Roman" panose="02020603050405020304" pitchFamily="18" charset="0"/>
                        </a:rPr>
                        <a:t>/kδ</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10</a:t>
                      </a:r>
                      <a:r>
                        <a:rPr lang="pt-BR" sz="1200" b="1" baseline="30000">
                          <a:solidFill>
                            <a:schemeClr val="tx2">
                              <a:lumMod val="10000"/>
                            </a:schemeClr>
                          </a:solidFill>
                          <a:latin typeface="Times New Roman" panose="02020603050405020304" pitchFamily="18" charset="0"/>
                          <a:ea typeface="Calibri"/>
                          <a:cs typeface="Times New Roman" panose="02020603050405020304" pitchFamily="18" charset="0"/>
                        </a:rPr>
                        <a:t>-4</a:t>
                      </a: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 cm/s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i="1">
                          <a:solidFill>
                            <a:schemeClr val="tx2">
                              <a:lumMod val="10000"/>
                            </a:schemeClr>
                          </a:solidFill>
                          <a:latin typeface="Times New Roman" panose="02020603050405020304" pitchFamily="18" charset="0"/>
                          <a:ea typeface="Calibri"/>
                          <a:cs typeface="Times New Roman" panose="02020603050405020304" pitchFamily="18" charset="0"/>
                        </a:rPr>
                        <a:t>f</a:t>
                      </a: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 solute</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sep. %</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i="1">
                          <a:solidFill>
                            <a:schemeClr val="tx2">
                              <a:lumMod val="10000"/>
                            </a:schemeClr>
                          </a:solidFill>
                          <a:latin typeface="Times New Roman" panose="02020603050405020304" pitchFamily="18" charset="0"/>
                          <a:ea typeface="Calibri"/>
                          <a:cs typeface="Times New Roman" panose="02020603050405020304" pitchFamily="18" charset="0"/>
                        </a:rPr>
                        <a:t>PR </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g/h</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i="1">
                          <a:solidFill>
                            <a:schemeClr val="tx2">
                              <a:lumMod val="10000"/>
                            </a:schemeClr>
                          </a:solidFill>
                          <a:latin typeface="Times New Roman" panose="02020603050405020304" pitchFamily="18" charset="0"/>
                          <a:ea typeface="Calibri"/>
                          <a:cs typeface="Times New Roman" panose="02020603050405020304" pitchFamily="18" charset="0"/>
                        </a:rPr>
                        <a:t>PWR</a:t>
                      </a: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 g/h</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10000"/>
                  </a:ext>
                </a:extLst>
              </a:tr>
              <a:tr h="0">
                <a:tc rowSpan="10">
                  <a:txBody>
                    <a:bodyPr/>
                    <a:lstStyle/>
                    <a:p>
                      <a:pPr marL="71755" marR="71755" algn="ctr">
                        <a:spcBef>
                          <a:spcPts val="0"/>
                        </a:spcBef>
                        <a:spcAft>
                          <a:spcPts val="0"/>
                        </a:spcAft>
                      </a:pPr>
                      <a:r>
                        <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rPr>
                        <a:t>(batch 317K-1, II)</a:t>
                      </a:r>
                    </a:p>
                  </a:txBody>
                  <a:tcPr marL="68580" marR="68580" marT="0" marB="0" vert="vert27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PO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2  </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10mM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3.96</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1.19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89.55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60.86</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ctr">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61.26</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extLst>
                  <a:ext uri="{0D108BD9-81ED-4DB2-BD59-A6C34878D82A}">
                    <a16:rowId xmlns:a16="http://schemas.microsoft.com/office/drawing/2014/main" val="10001"/>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5.24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2.84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83.21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79.89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80.94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02"/>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HCl     10mM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2.74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0.54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93.40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40.93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42.34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03"/>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4.28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1.56</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87.28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64.83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66.23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04"/>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2</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SO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4</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10mM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0.67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92.23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42.99</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44.07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05"/>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3.79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1.52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86.71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57.67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58.62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06"/>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HNO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10mM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2.99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0.69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92.28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45.27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46.32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07"/>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3.35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1.20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88.23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50.79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51.82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08"/>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PO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4</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10mM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2.69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0.67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91.85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40.62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41.50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09"/>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3.67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1.53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86.39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55.79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56.72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10010"/>
                  </a:ext>
                </a:extLst>
              </a:tr>
              <a:tr h="0">
                <a:tc rowSpan="10">
                  <a:txBody>
                    <a:bodyPr/>
                    <a:lstStyle/>
                    <a:p>
                      <a:pPr marL="71755" marR="71755" algn="ctr">
                        <a:spcBef>
                          <a:spcPts val="0"/>
                        </a:spcBef>
                        <a:spcAft>
                          <a:spcPts val="0"/>
                        </a:spcAft>
                      </a:pPr>
                      <a:r>
                        <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rPr>
                        <a:t>(batch 317K-1, III)</a:t>
                      </a:r>
                    </a:p>
                  </a:txBody>
                  <a:tcPr marL="68580" marR="68580" marT="0" marB="0" vert="vert27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PO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2</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15mM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3.75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1.01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90.78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57.48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57.92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extLst>
                  <a:ext uri="{0D108BD9-81ED-4DB2-BD59-A6C34878D82A}">
                    <a16:rowId xmlns:a16="http://schemas.microsoft.com/office/drawing/2014/main" val="10011"/>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4.01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1.21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89.45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60.24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61.98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12"/>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HCl     15mM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2.71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0.68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91.90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41.25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41.89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13"/>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3.19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1.06</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89.30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49.32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50.51</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14"/>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2</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SO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4</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15mM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2.00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3.76</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94.07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30.10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31.02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15"/>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3.27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7.76</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91.88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48.89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50.63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16"/>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HNO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15mM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2.52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0.54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93.08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38.33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38.98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17"/>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2.77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0.64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92.38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41.75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42.93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18"/>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PO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4</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15mM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2.64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0.60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92.49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39.43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40.87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19"/>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3.78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84.38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57.81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58.43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10020"/>
                  </a:ext>
                </a:extLst>
              </a:tr>
              <a:tr h="0">
                <a:tc rowSpan="9">
                  <a:txBody>
                    <a:bodyPr/>
                    <a:lstStyle/>
                    <a:p>
                      <a:pPr marL="71755" marR="71755" algn="ctr">
                        <a:spcBef>
                          <a:spcPts val="0"/>
                        </a:spcBef>
                        <a:spcAft>
                          <a:spcPts val="0"/>
                        </a:spcAft>
                      </a:pPr>
                      <a:r>
                        <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rPr>
                        <a:t>(batch 317K-1, IV)</a:t>
                      </a:r>
                    </a:p>
                  </a:txBody>
                  <a:tcPr marL="68580" marR="68580" marT="0" marB="0" vert="vert270" anchor="ctr">
                    <a:lnL>
                      <a:noFill/>
                    </a:lnL>
                    <a:lnR w="12700" cap="flat" cmpd="sng" algn="ctr">
                      <a:solidFill>
                        <a:srgbClr val="000000"/>
                      </a:solidFill>
                      <a:prstDash val="solid"/>
                      <a:round/>
                      <a:headEnd type="none" w="med" len="med"/>
                      <a:tailEnd type="none" w="med" len="med"/>
                    </a:lnR>
                    <a:lnT w="12700" cap="flat" cmpd="sng" algn="ctr">
                      <a:solidFill>
                        <a:srgbClr val="000000"/>
                      </a:solidFill>
                      <a:prstDash val="solid"/>
                      <a:round/>
                      <a:headEnd type="none" w="med" len="med"/>
                      <a:tailEnd type="none" w="med" len="med"/>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PO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2</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20mM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3.34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0.52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94.55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50.82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51.69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w="12700" cap="flat" cmpd="sng" algn="ctr">
                      <a:solidFill>
                        <a:srgbClr val="000000"/>
                      </a:solidFill>
                      <a:prstDash val="solid"/>
                      <a:round/>
                      <a:headEnd type="none" w="med" len="med"/>
                      <a:tailEnd type="none" w="med" len="med"/>
                    </a:lnT>
                    <a:lnB>
                      <a:noFill/>
                    </a:lnB>
                    <a:blipFill>
                      <a:blip r:embed="rId2"/>
                      <a:tile tx="0" ty="0" sx="100000" sy="100000" flip="none" algn="tl"/>
                    </a:blipFill>
                  </a:tcPr>
                </a:tc>
                <a:extLst>
                  <a:ext uri="{0D108BD9-81ED-4DB2-BD59-A6C34878D82A}">
                    <a16:rowId xmlns:a16="http://schemas.microsoft.com/office/drawing/2014/main" val="10021"/>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3.76</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91.82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57.14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58.06</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22"/>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HCl     20mM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2.99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nSpc>
                          <a:spcPct val="115000"/>
                        </a:lnSpc>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4.62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0.87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1.55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90.58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nSpc>
                          <a:spcPct val="115000"/>
                        </a:lnSpc>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87.94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45.71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nSpc>
                          <a:spcPct val="115000"/>
                        </a:lnSpc>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69.97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46.20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p>
                      <a:pPr marL="0" marR="0" algn="ctr">
                        <a:lnSpc>
                          <a:spcPct val="115000"/>
                        </a:lnSpc>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71.38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23"/>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2</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SO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4</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20mM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2.49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0.59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92.39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37.89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38.54</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24"/>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2.82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0.73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91.55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42.93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43.65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25"/>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HNO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20mM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3.05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0.87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90.38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45.29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47.09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26"/>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4.39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2.57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81.05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66.80</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67.95</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27"/>
                  </a:ext>
                </a:extLst>
              </a:tr>
              <a:tr h="0">
                <a:tc vMerge="1">
                  <a:txBody>
                    <a:bodyPr/>
                    <a:lstStyle/>
                    <a:p>
                      <a:endParaRPr lang="en-US"/>
                    </a:p>
                  </a:txBody>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H</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3</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PO</a:t>
                      </a:r>
                      <a:r>
                        <a:rPr lang="pt-BR" sz="1200" b="1" baseline="-25000">
                          <a:solidFill>
                            <a:schemeClr val="tx2">
                              <a:lumMod val="10000"/>
                            </a:schemeClr>
                          </a:solidFill>
                          <a:latin typeface="Times New Roman" panose="02020603050405020304" pitchFamily="18" charset="0"/>
                          <a:ea typeface="Times New Roman"/>
                          <a:cs typeface="Times New Roman" panose="02020603050405020304" pitchFamily="18" charset="0"/>
                        </a:rPr>
                        <a:t>4</a:t>
                      </a:r>
                      <a:r>
                        <a:rPr lang="pt-BR" sz="1200" b="1">
                          <a:solidFill>
                            <a:schemeClr val="tx2">
                              <a:lumMod val="10000"/>
                            </a:schemeClr>
                          </a:solidFill>
                          <a:latin typeface="Times New Roman" panose="02020603050405020304" pitchFamily="18" charset="0"/>
                          <a:ea typeface="Times New Roman"/>
                          <a:cs typeface="Times New Roman" panose="02020603050405020304" pitchFamily="18" charset="0"/>
                        </a:rPr>
                        <a:t> 20mM DS</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1</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88</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2.04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0.34</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94.67</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30.93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tc>
                  <a:txBody>
                    <a:bodyPr/>
                    <a:lstStyle/>
                    <a:p>
                      <a:pPr marL="0" marR="0" algn="ctr">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31.59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a:noFill/>
                    </a:lnB>
                    <a:blipFill>
                      <a:blip r:embed="rId2"/>
                      <a:tile tx="0" ty="0" sx="100000" sy="100000" flip="none" algn="tl"/>
                    </a:blipFill>
                  </a:tcPr>
                </a:tc>
                <a:extLst>
                  <a:ext uri="{0D108BD9-81ED-4DB2-BD59-A6C34878D82A}">
                    <a16:rowId xmlns:a16="http://schemas.microsoft.com/office/drawing/2014/main" val="10028"/>
                  </a:ext>
                </a:extLst>
              </a:tr>
              <a:tr h="0">
                <a:tc vMerge="1">
                  <a:txBody>
                    <a:bodyPr/>
                    <a:lstStyle/>
                    <a:p>
                      <a:endParaRPr lang="en-US"/>
                    </a:p>
                  </a:txBody>
                  <a:tcPr/>
                </a:tc>
                <a:tc>
                  <a:txBody>
                    <a:bodyPr/>
                    <a:lstStyle/>
                    <a:p>
                      <a:pPr marL="0" marR="0" algn="just">
                        <a:spcBef>
                          <a:spcPts val="0"/>
                        </a:spcBef>
                        <a:spcAft>
                          <a:spcPts val="0"/>
                        </a:spcAft>
                      </a:pPr>
                      <a:endParaRPr lang="pt-BR" sz="1200" b="1">
                        <a:solidFill>
                          <a:schemeClr val="tx2">
                            <a:lumMod val="10000"/>
                          </a:schemeClr>
                        </a:solidFill>
                        <a:latin typeface="Times New Roman" panose="02020603050405020304" pitchFamily="18" charset="0"/>
                        <a:ea typeface="Calibri"/>
                        <a:cs typeface="Times New Roman" panose="02020603050405020304" pitchFamily="18" charset="0"/>
                      </a:endParaRPr>
                    </a:p>
                  </a:txBody>
                  <a:tcPr marL="68580" marR="68580" marT="0" marB="0">
                    <a:lnL w="12700" cap="flat" cmpd="sng" algn="ctr">
                      <a:solidFill>
                        <a:srgbClr val="000000"/>
                      </a:solidFill>
                      <a:prstDash val="solid"/>
                      <a:round/>
                      <a:headEnd type="none" w="med" len="med"/>
                      <a:tailEnd type="none" w="med" len="med"/>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2</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85</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3.85</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1.49</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a:solidFill>
                            <a:schemeClr val="tx2">
                              <a:lumMod val="10000"/>
                            </a:schemeClr>
                          </a:solidFill>
                          <a:latin typeface="Times New Roman" panose="02020603050405020304" pitchFamily="18" charset="0"/>
                          <a:ea typeface="Calibri"/>
                          <a:cs typeface="Times New Roman" panose="02020603050405020304" pitchFamily="18" charset="0"/>
                        </a:rPr>
                        <a:t>87.03</a:t>
                      </a:r>
                      <a:endParaRPr lang="en-US" sz="1200" b="1">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just">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58.59</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tc>
                  <a:txBody>
                    <a:bodyPr/>
                    <a:lstStyle/>
                    <a:p>
                      <a:pPr marL="0" marR="0" algn="ctr">
                        <a:spcBef>
                          <a:spcPts val="0"/>
                        </a:spcBef>
                        <a:spcAft>
                          <a:spcPts val="0"/>
                        </a:spcAft>
                      </a:pPr>
                      <a:r>
                        <a:rPr lang="pt-BR" sz="1200" b="1" dirty="0">
                          <a:solidFill>
                            <a:schemeClr val="tx2">
                              <a:lumMod val="10000"/>
                            </a:schemeClr>
                          </a:solidFill>
                          <a:latin typeface="Times New Roman" panose="02020603050405020304" pitchFamily="18" charset="0"/>
                          <a:ea typeface="Calibri"/>
                          <a:cs typeface="Times New Roman" panose="02020603050405020304" pitchFamily="18" charset="0"/>
                        </a:rPr>
                        <a:t>59.60</a:t>
                      </a:r>
                      <a:endParaRPr lang="en-US" sz="1200" b="1" dirty="0">
                        <a:solidFill>
                          <a:schemeClr val="tx2">
                            <a:lumMod val="10000"/>
                          </a:schemeClr>
                        </a:solidFill>
                        <a:latin typeface="Times New Roman" panose="02020603050405020304" pitchFamily="18" charset="0"/>
                        <a:ea typeface="Times New Roman"/>
                        <a:cs typeface="Times New Roman" panose="02020603050405020304" pitchFamily="18" charset="0"/>
                      </a:endParaRPr>
                    </a:p>
                  </a:txBody>
                  <a:tcPr marL="68580" marR="68580" marT="0" marB="0">
                    <a:lnL>
                      <a:noFill/>
                    </a:lnL>
                    <a:lnR>
                      <a:noFill/>
                    </a:lnR>
                    <a:lnT>
                      <a:noFill/>
                    </a:lnT>
                    <a:lnB w="12700" cap="flat" cmpd="sng" algn="ctr">
                      <a:solidFill>
                        <a:srgbClr val="000000"/>
                      </a:solidFill>
                      <a:prstDash val="solid"/>
                      <a:round/>
                      <a:headEnd type="none" w="med" len="med"/>
                      <a:tailEnd type="none" w="med" len="med"/>
                    </a:lnB>
                    <a:blipFill>
                      <a:blip r:embed="rId2"/>
                      <a:tile tx="0" ty="0" sx="100000" sy="100000" flip="none" algn="tl"/>
                    </a:blipFill>
                  </a:tcPr>
                </a:tc>
                <a:extLst>
                  <a:ext uri="{0D108BD9-81ED-4DB2-BD59-A6C34878D82A}">
                    <a16:rowId xmlns:a16="http://schemas.microsoft.com/office/drawing/2014/main" val="10029"/>
                  </a:ext>
                </a:extLst>
              </a:tr>
            </a:tbl>
          </a:graphicData>
        </a:graphic>
      </p:graphicFrame>
      <p:pic>
        <p:nvPicPr>
          <p:cNvPr id="5" name="Picture 4"/>
          <p:cNvPicPr/>
          <p:nvPr/>
        </p:nvPicPr>
        <p:blipFill>
          <a:blip r:embed="rId3" cstate="print"/>
          <a:srcRect/>
          <a:stretch>
            <a:fillRect/>
          </a:stretch>
        </p:blipFill>
        <p:spPr bwMode="auto">
          <a:xfrm>
            <a:off x="6448647" y="675353"/>
            <a:ext cx="2557130" cy="1922094"/>
          </a:xfrm>
          <a:prstGeom prst="rect">
            <a:avLst/>
          </a:prstGeom>
          <a:gradFill flip="none" rotWithShape="1">
            <a:gsLst>
              <a:gs pos="0">
                <a:schemeClr val="accent1">
                  <a:tint val="66000"/>
                  <a:satMod val="160000"/>
                </a:schemeClr>
              </a:gs>
              <a:gs pos="50000">
                <a:schemeClr val="accent1">
                  <a:tint val="44500"/>
                  <a:satMod val="160000"/>
                </a:schemeClr>
              </a:gs>
              <a:gs pos="100000">
                <a:schemeClr val="accent1">
                  <a:tint val="23500"/>
                  <a:satMod val="160000"/>
                </a:schemeClr>
              </a:gs>
            </a:gsLst>
            <a:lin ang="0" scaled="1"/>
            <a:tileRect/>
          </a:gradFill>
          <a:ln w="9525">
            <a:solidFill>
              <a:srgbClr val="FFC000"/>
            </a:solidFill>
            <a:miter lim="800000"/>
            <a:headEnd/>
            <a:tailEnd/>
          </a:ln>
          <a:effectLst/>
        </p:spPr>
      </p:pic>
      <p:graphicFrame>
        <p:nvGraphicFramePr>
          <p:cNvPr id="6" name="Chart 5"/>
          <p:cNvGraphicFramePr/>
          <p:nvPr>
            <p:extLst>
              <p:ext uri="{D42A27DB-BD31-4B8C-83A1-F6EECF244321}">
                <p14:modId xmlns:p14="http://schemas.microsoft.com/office/powerpoint/2010/main" val="1938033089"/>
              </p:ext>
            </p:extLst>
          </p:nvPr>
        </p:nvGraphicFramePr>
        <p:xfrm>
          <a:off x="9149318" y="695233"/>
          <a:ext cx="2975038" cy="1882334"/>
        </p:xfrm>
        <a:graphic>
          <a:graphicData uri="http://schemas.openxmlformats.org/drawingml/2006/chart">
            <c:chart xmlns:c="http://schemas.openxmlformats.org/drawingml/2006/chart" xmlns:r="http://schemas.openxmlformats.org/officeDocument/2006/relationships" r:id="rId4"/>
          </a:graphicData>
        </a:graphic>
      </p:graphicFrame>
      <p:graphicFrame>
        <p:nvGraphicFramePr>
          <p:cNvPr id="7" name="Chart 6"/>
          <p:cNvGraphicFramePr/>
          <p:nvPr>
            <p:extLst>
              <p:ext uri="{D42A27DB-BD31-4B8C-83A1-F6EECF244321}">
                <p14:modId xmlns:p14="http://schemas.microsoft.com/office/powerpoint/2010/main" val="3704838538"/>
              </p:ext>
            </p:extLst>
          </p:nvPr>
        </p:nvGraphicFramePr>
        <p:xfrm>
          <a:off x="9149317" y="2534375"/>
          <a:ext cx="2975038" cy="2983923"/>
        </p:xfrm>
        <a:graphic>
          <a:graphicData uri="http://schemas.openxmlformats.org/drawingml/2006/chart">
            <c:chart xmlns:c="http://schemas.openxmlformats.org/drawingml/2006/chart" xmlns:r="http://schemas.openxmlformats.org/officeDocument/2006/relationships" r:id="rId5"/>
          </a:graphicData>
        </a:graphic>
      </p:graphicFrame>
      <p:graphicFrame>
        <p:nvGraphicFramePr>
          <p:cNvPr id="9" name="Chart 8"/>
          <p:cNvGraphicFramePr/>
          <p:nvPr>
            <p:extLst>
              <p:ext uri="{D42A27DB-BD31-4B8C-83A1-F6EECF244321}">
                <p14:modId xmlns:p14="http://schemas.microsoft.com/office/powerpoint/2010/main" val="509271603"/>
              </p:ext>
            </p:extLst>
          </p:nvPr>
        </p:nvGraphicFramePr>
        <p:xfrm>
          <a:off x="6403978" y="2714405"/>
          <a:ext cx="2646467" cy="2803893"/>
        </p:xfrm>
        <a:graphic>
          <a:graphicData uri="http://schemas.openxmlformats.org/drawingml/2006/chart">
            <c:chart xmlns:c="http://schemas.openxmlformats.org/drawingml/2006/chart" xmlns:r="http://schemas.openxmlformats.org/officeDocument/2006/relationships" r:id="rId6"/>
          </a:graphicData>
        </a:graphic>
      </p:graphicFrame>
      <p:pic>
        <p:nvPicPr>
          <p:cNvPr id="10" name="Picture 9"/>
          <p:cNvPicPr/>
          <p:nvPr/>
        </p:nvPicPr>
        <p:blipFill>
          <a:blip r:embed="rId7" cstate="print"/>
          <a:srcRect/>
          <a:stretch>
            <a:fillRect/>
          </a:stretch>
        </p:blipFill>
        <p:spPr bwMode="auto">
          <a:xfrm>
            <a:off x="6865308" y="5560827"/>
            <a:ext cx="1941773" cy="1219527"/>
          </a:xfrm>
          <a:prstGeom prst="rect">
            <a:avLst/>
          </a:prstGeom>
          <a:noFill/>
          <a:ln w="9525">
            <a:noFill/>
            <a:miter lim="800000"/>
            <a:headEnd/>
            <a:tailEnd/>
          </a:ln>
        </p:spPr>
      </p:pic>
      <p:pic>
        <p:nvPicPr>
          <p:cNvPr id="11" name="Picture 10"/>
          <p:cNvPicPr/>
          <p:nvPr/>
        </p:nvPicPr>
        <p:blipFill>
          <a:blip r:embed="rId8" cstate="print"/>
          <a:srcRect/>
          <a:stretch>
            <a:fillRect/>
          </a:stretch>
        </p:blipFill>
        <p:spPr bwMode="auto">
          <a:xfrm>
            <a:off x="9611833" y="5560826"/>
            <a:ext cx="1749722" cy="1219527"/>
          </a:xfrm>
          <a:prstGeom prst="rect">
            <a:avLst/>
          </a:prstGeom>
          <a:noFill/>
          <a:ln w="9525">
            <a:noFill/>
            <a:miter lim="800000"/>
            <a:headEnd/>
            <a:tailEnd/>
          </a:ln>
        </p:spPr>
      </p:pic>
    </p:spTree>
    <p:extLst>
      <p:ext uri="{BB962C8B-B14F-4D97-AF65-F5344CB8AC3E}">
        <p14:creationId xmlns:p14="http://schemas.microsoft.com/office/powerpoint/2010/main" val="129129869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8E4F6"/>
        </a:solidFill>
        <a:effectLst/>
      </p:bgPr>
    </p:bg>
    <p:spTree>
      <p:nvGrpSpPr>
        <p:cNvPr id="1" name="">
          <a:extLst>
            <a:ext uri="{FF2B5EF4-FFF2-40B4-BE49-F238E27FC236}">
              <a16:creationId xmlns:a16="http://schemas.microsoft.com/office/drawing/2014/main" id="{421D3021-1243-17C1-BD3F-D37B91AE3828}"/>
            </a:ext>
          </a:extLst>
        </p:cNvPr>
        <p:cNvGrpSpPr/>
        <p:nvPr/>
      </p:nvGrpSpPr>
      <p:grpSpPr>
        <a:xfrm>
          <a:off x="0" y="0"/>
          <a:ext cx="0" cy="0"/>
          <a:chOff x="0" y="0"/>
          <a:chExt cx="0" cy="0"/>
        </a:xfrm>
      </p:grpSpPr>
      <p:sp>
        <p:nvSpPr>
          <p:cNvPr id="8" name="AutoShape 10">
            <a:extLst>
              <a:ext uri="{FF2B5EF4-FFF2-40B4-BE49-F238E27FC236}">
                <a16:creationId xmlns:a16="http://schemas.microsoft.com/office/drawing/2014/main" id="{36A7FFAE-660F-43B8-EC28-059AF3EF26C7}"/>
              </a:ext>
            </a:extLst>
          </p:cNvPr>
          <p:cNvSpPr>
            <a:spLocks noChangeArrowheads="1"/>
          </p:cNvSpPr>
          <p:nvPr/>
        </p:nvSpPr>
        <p:spPr bwMode="auto">
          <a:xfrm>
            <a:off x="67644" y="198627"/>
            <a:ext cx="12056712" cy="476726"/>
          </a:xfrm>
          <a:prstGeom prst="roundRect">
            <a:avLst>
              <a:gd name="adj" fmla="val 16667"/>
            </a:avLst>
          </a:prstGeom>
          <a:solidFill>
            <a:schemeClr val="accent5">
              <a:lumMod val="75000"/>
            </a:schemeClr>
          </a:solidFill>
          <a:ln>
            <a:noFill/>
          </a:ln>
          <a:effectLst/>
        </p:spPr>
        <p:txBody>
          <a:bodyPr wrap="square" anchor="ctr">
            <a:spAutoFit/>
          </a:bodyPr>
          <a:lstStyle>
            <a:lvl1pPr defTabSz="4011613">
              <a:defRPr>
                <a:solidFill>
                  <a:schemeClr val="tx1"/>
                </a:solidFill>
                <a:latin typeface="Arial" charset="0"/>
              </a:defRPr>
            </a:lvl1pPr>
            <a:lvl2pPr defTabSz="4011613">
              <a:defRPr>
                <a:solidFill>
                  <a:schemeClr val="tx1"/>
                </a:solidFill>
                <a:latin typeface="Arial" charset="0"/>
              </a:defRPr>
            </a:lvl2pPr>
            <a:lvl3pPr defTabSz="4011613">
              <a:defRPr>
                <a:solidFill>
                  <a:schemeClr val="tx1"/>
                </a:solidFill>
                <a:latin typeface="Arial" charset="0"/>
              </a:defRPr>
            </a:lvl3pPr>
            <a:lvl4pPr defTabSz="4011613">
              <a:defRPr>
                <a:solidFill>
                  <a:schemeClr val="tx1"/>
                </a:solidFill>
                <a:latin typeface="Arial" charset="0"/>
              </a:defRPr>
            </a:lvl4pPr>
            <a:lvl5pPr defTabSz="4011613">
              <a:defRPr>
                <a:solidFill>
                  <a:schemeClr val="tx1"/>
                </a:solidFill>
                <a:latin typeface="Arial" charset="0"/>
              </a:defRPr>
            </a:lvl5pPr>
            <a:lvl6pPr defTabSz="4011613" fontAlgn="base">
              <a:spcBef>
                <a:spcPct val="0"/>
              </a:spcBef>
              <a:spcAft>
                <a:spcPct val="0"/>
              </a:spcAft>
              <a:defRPr>
                <a:solidFill>
                  <a:schemeClr val="tx1"/>
                </a:solidFill>
                <a:latin typeface="Arial" charset="0"/>
              </a:defRPr>
            </a:lvl6pPr>
            <a:lvl7pPr defTabSz="4011613" fontAlgn="base">
              <a:spcBef>
                <a:spcPct val="0"/>
              </a:spcBef>
              <a:spcAft>
                <a:spcPct val="0"/>
              </a:spcAft>
              <a:defRPr>
                <a:solidFill>
                  <a:schemeClr val="tx1"/>
                </a:solidFill>
                <a:latin typeface="Arial" charset="0"/>
              </a:defRPr>
            </a:lvl7pPr>
            <a:lvl8pPr defTabSz="4011613" fontAlgn="base">
              <a:spcBef>
                <a:spcPct val="0"/>
              </a:spcBef>
              <a:spcAft>
                <a:spcPct val="0"/>
              </a:spcAft>
              <a:defRPr>
                <a:solidFill>
                  <a:schemeClr val="tx1"/>
                </a:solidFill>
                <a:latin typeface="Arial" charset="0"/>
              </a:defRPr>
            </a:lvl8pPr>
            <a:lvl9pPr defTabSz="4011613" fontAlgn="base">
              <a:spcBef>
                <a:spcPct val="0"/>
              </a:spcBef>
              <a:spcAft>
                <a:spcPct val="0"/>
              </a:spcAft>
              <a:defRPr>
                <a:solidFill>
                  <a:schemeClr val="tx1"/>
                </a:solidFill>
                <a:latin typeface="Arial" charset="0"/>
              </a:defRPr>
            </a:lvl9pPr>
          </a:lstStyle>
          <a:p>
            <a:pPr algn="ctr"/>
            <a:r>
              <a:rPr lang="en-US" altLang="sl-SI" sz="2200" b="1" dirty="0">
                <a:solidFill>
                  <a:schemeClr val="bg1"/>
                </a:solidFill>
                <a:effectLst>
                  <a:outerShdw blurRad="38100" dist="38100" dir="2700000" algn="tl">
                    <a:srgbClr val="000000">
                      <a:alpha val="43137"/>
                    </a:srgbClr>
                  </a:outerShdw>
                </a:effectLst>
                <a:latin typeface="PF BeauSans Pro" panose="02000800000000020004" pitchFamily="2" charset="0"/>
                <a:cs typeface="Arial" panose="020B0604020202020204" pitchFamily="34" charset="0"/>
              </a:rPr>
              <a:t>Conclusions</a:t>
            </a:r>
          </a:p>
        </p:txBody>
      </p:sp>
      <p:sp>
        <p:nvSpPr>
          <p:cNvPr id="3" name="Rectangle 1026"/>
          <p:cNvSpPr>
            <a:spLocks noChangeArrowheads="1"/>
          </p:cNvSpPr>
          <p:nvPr/>
        </p:nvSpPr>
        <p:spPr bwMode="auto">
          <a:xfrm>
            <a:off x="457200" y="856128"/>
            <a:ext cx="11277599" cy="5863144"/>
          </a:xfrm>
          <a:prstGeom prst="rect">
            <a:avLst/>
          </a:prstGeom>
          <a:gradFill rotWithShape="0">
            <a:gsLst>
              <a:gs pos="0">
                <a:srgbClr val="FC9FCB"/>
              </a:gs>
              <a:gs pos="50000">
                <a:srgbClr val="FFFF99"/>
              </a:gs>
              <a:gs pos="100000">
                <a:srgbClr val="FC9FCB"/>
              </a:gs>
            </a:gsLst>
            <a:lin ang="5400000" scaled="1"/>
          </a:gradFill>
          <a:ln w="9525">
            <a:solidFill>
              <a:srgbClr val="000000"/>
            </a:solidFill>
            <a:miter lim="800000"/>
            <a:headEnd/>
            <a:tailEnd/>
          </a:ln>
          <a:effectLst/>
        </p:spPr>
        <p:txBody>
          <a:bodyPr wrap="square" anchor="ctr">
            <a:spAutoFit/>
          </a:bodyPr>
          <a:lstStyle/>
          <a:p>
            <a:pPr marL="342900" indent="-342900" algn="just">
              <a:buFont typeface="Arial" panose="020B0604020202020204" pitchFamily="34" charset="0"/>
              <a:buChar char="•"/>
            </a:pPr>
            <a:r>
              <a:rPr lang="en-US" sz="2500" dirty="0" smtClean="0">
                <a:solidFill>
                  <a:schemeClr val="accent6">
                    <a:lumMod val="50000"/>
                  </a:schemeClr>
                </a:solidFill>
                <a:latin typeface="Times New Roman" panose="02020603050405020304" pitchFamily="18" charset="0"/>
                <a:cs typeface="Times New Roman" panose="02020603050405020304" pitchFamily="18" charset="0"/>
              </a:rPr>
              <a:t>Spontaneous grafting of aryl </a:t>
            </a:r>
            <a:r>
              <a:rPr lang="en-US" sz="2500" dirty="0" err="1" smtClean="0">
                <a:solidFill>
                  <a:schemeClr val="accent6">
                    <a:lumMod val="50000"/>
                  </a:schemeClr>
                </a:solidFill>
                <a:latin typeface="Times New Roman" panose="02020603050405020304" pitchFamily="18" charset="0"/>
                <a:cs typeface="Times New Roman" panose="02020603050405020304" pitchFamily="18" charset="0"/>
              </a:rPr>
              <a:t>diazonium</a:t>
            </a:r>
            <a:r>
              <a:rPr lang="en-US" sz="2500" dirty="0" smtClean="0">
                <a:solidFill>
                  <a:schemeClr val="accent6">
                    <a:lumMod val="50000"/>
                  </a:schemeClr>
                </a:solidFill>
                <a:latin typeface="Times New Roman" panose="02020603050405020304" pitchFamily="18" charset="0"/>
                <a:cs typeface="Times New Roman" panose="02020603050405020304" pitchFamily="18" charset="0"/>
              </a:rPr>
              <a:t> salts on coal surface particles can be achieved in aqueous acid and aprotic solutions at different concentrations of </a:t>
            </a:r>
            <a:r>
              <a:rPr lang="en-US" sz="2500" dirty="0" err="1" smtClean="0">
                <a:solidFill>
                  <a:schemeClr val="accent6">
                    <a:lumMod val="50000"/>
                  </a:schemeClr>
                </a:solidFill>
                <a:latin typeface="Times New Roman" panose="02020603050405020304" pitchFamily="18" charset="0"/>
                <a:cs typeface="Times New Roman" panose="02020603050405020304" pitchFamily="18" charset="0"/>
              </a:rPr>
              <a:t>diazonium</a:t>
            </a:r>
            <a:r>
              <a:rPr lang="en-US" sz="2500" dirty="0" smtClean="0">
                <a:solidFill>
                  <a:schemeClr val="accent6">
                    <a:lumMod val="50000"/>
                  </a:schemeClr>
                </a:solidFill>
                <a:latin typeface="Times New Roman" panose="02020603050405020304" pitchFamily="18" charset="0"/>
                <a:cs typeface="Times New Roman" panose="02020603050405020304" pitchFamily="18" charset="0"/>
              </a:rPr>
              <a:t> salt. Best results are obtained with DS concentrations in the range of 10 – 20 </a:t>
            </a:r>
            <a:r>
              <a:rPr lang="en-US" sz="2500" dirty="0" err="1" smtClean="0">
                <a:solidFill>
                  <a:schemeClr val="accent6">
                    <a:lumMod val="50000"/>
                  </a:schemeClr>
                </a:solidFill>
                <a:latin typeface="Times New Roman" panose="02020603050405020304" pitchFamily="18" charset="0"/>
                <a:cs typeface="Times New Roman" panose="02020603050405020304" pitchFamily="18" charset="0"/>
              </a:rPr>
              <a:t>mM.</a:t>
            </a:r>
            <a:r>
              <a:rPr lang="en-US" sz="2500" dirty="0" smtClean="0">
                <a:solidFill>
                  <a:schemeClr val="accent6">
                    <a:lumMod val="50000"/>
                  </a:schemeClr>
                </a:solidFill>
                <a:latin typeface="Times New Roman" panose="02020603050405020304" pitchFamily="18" charset="0"/>
                <a:cs typeface="Times New Roman" panose="02020603050405020304" pitchFamily="18" charset="0"/>
              </a:rPr>
              <a:t> This parameter is shown to be an important casting solution constituent for preparation of heterogeneous reverse osmosis membranes.</a:t>
            </a:r>
          </a:p>
          <a:p>
            <a:pPr marL="342900" indent="-342900" algn="just">
              <a:buFont typeface="Arial" panose="020B0604020202020204" pitchFamily="34" charset="0"/>
              <a:buChar char="•"/>
            </a:pPr>
            <a:endParaRPr lang="en-US" sz="25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500" dirty="0" smtClean="0">
                <a:solidFill>
                  <a:schemeClr val="accent6">
                    <a:lumMod val="50000"/>
                  </a:schemeClr>
                </a:solidFill>
                <a:latin typeface="Times New Roman" panose="02020603050405020304" pitchFamily="18" charset="0"/>
                <a:cs typeface="Times New Roman" panose="02020603050405020304" pitchFamily="18" charset="0"/>
              </a:rPr>
              <a:t>The aryl groups strongly bonded to the coal particle surface had a significant impact on the rheology and morphology of the membranes, and these changes have influenced solute separation and solute solvent permeation rate.  RO membranes made of modified coal in an aqueous solution of </a:t>
            </a:r>
            <a:r>
              <a:rPr lang="en-US" sz="2500" dirty="0" err="1" smtClean="0">
                <a:solidFill>
                  <a:schemeClr val="accent6">
                    <a:lumMod val="50000"/>
                  </a:schemeClr>
                </a:solidFill>
                <a:latin typeface="Times New Roman" panose="02020603050405020304" pitchFamily="18" charset="0"/>
                <a:cs typeface="Times New Roman" panose="02020603050405020304" pitchFamily="18" charset="0"/>
              </a:rPr>
              <a:t>hypophosphoric</a:t>
            </a:r>
            <a:r>
              <a:rPr lang="en-US" sz="2500" dirty="0" smtClean="0">
                <a:solidFill>
                  <a:schemeClr val="accent6">
                    <a:lumMod val="50000"/>
                  </a:schemeClr>
                </a:solidFill>
                <a:latin typeface="Times New Roman" panose="02020603050405020304" pitchFamily="18" charset="0"/>
                <a:cs typeface="Times New Roman" panose="02020603050405020304" pitchFamily="18" charset="0"/>
              </a:rPr>
              <a:t> acid have superior characteristics; significant enhancement of flux compared with CA bare coal membranes.</a:t>
            </a:r>
          </a:p>
          <a:p>
            <a:pPr marL="342900" indent="-342900" algn="just">
              <a:buFont typeface="Arial" panose="020B0604020202020204" pitchFamily="34" charset="0"/>
              <a:buChar char="•"/>
            </a:pPr>
            <a:endParaRPr lang="en-US" sz="2500" dirty="0" smtClean="0">
              <a:solidFill>
                <a:schemeClr val="accent6">
                  <a:lumMod val="50000"/>
                </a:schemeClr>
              </a:solidFill>
              <a:latin typeface="Times New Roman" panose="02020603050405020304" pitchFamily="18" charset="0"/>
              <a:cs typeface="Times New Roman" panose="02020603050405020304" pitchFamily="18" charset="0"/>
            </a:endParaRPr>
          </a:p>
          <a:p>
            <a:pPr marL="342900" indent="-342900" algn="just">
              <a:buFont typeface="Arial" panose="020B0604020202020204" pitchFamily="34" charset="0"/>
              <a:buChar char="•"/>
            </a:pPr>
            <a:r>
              <a:rPr lang="en-US" sz="2500" dirty="0" smtClean="0">
                <a:solidFill>
                  <a:schemeClr val="accent6">
                    <a:lumMod val="50000"/>
                  </a:schemeClr>
                </a:solidFill>
                <a:latin typeface="Times New Roman" panose="02020603050405020304" pitchFamily="18" charset="0"/>
                <a:cs typeface="Times New Roman" panose="02020603050405020304" pitchFamily="18" charset="0"/>
              </a:rPr>
              <a:t>The resulting membranes with enhanced hydrophilicity look promising for improvement of impact resistance, stability</a:t>
            </a:r>
            <a:r>
              <a:rPr lang="en-US" sz="2500" dirty="0">
                <a:solidFill>
                  <a:schemeClr val="accent6">
                    <a:lumMod val="50000"/>
                  </a:schemeClr>
                </a:solidFill>
                <a:latin typeface="Times New Roman" panose="02020603050405020304" pitchFamily="18" charset="0"/>
                <a:cs typeface="Times New Roman" panose="02020603050405020304" pitchFamily="18" charset="0"/>
              </a:rPr>
              <a:t>,</a:t>
            </a:r>
            <a:r>
              <a:rPr lang="en-US" sz="2500" dirty="0" smtClean="0">
                <a:solidFill>
                  <a:schemeClr val="accent6">
                    <a:lumMod val="50000"/>
                  </a:schemeClr>
                </a:solidFill>
                <a:latin typeface="Times New Roman" panose="02020603050405020304" pitchFamily="18" charset="0"/>
                <a:cs typeface="Times New Roman" panose="02020603050405020304" pitchFamily="18" charset="0"/>
              </a:rPr>
              <a:t> and antifouling characteristics. </a:t>
            </a:r>
          </a:p>
        </p:txBody>
      </p:sp>
    </p:spTree>
    <p:extLst>
      <p:ext uri="{BB962C8B-B14F-4D97-AF65-F5344CB8AC3E}">
        <p14:creationId xmlns:p14="http://schemas.microsoft.com/office/powerpoint/2010/main" val="1890793623"/>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Arial">
      <a:maj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ajorFont>
      <a:minorFont>
        <a:latin typeface="Arial" panose="020B0604020202020204"/>
        <a:ea typeface=""/>
        <a:cs typeface=""/>
        <a:font script="Jpan" typeface="ＭＳ Ｐゴシック"/>
        <a:font script="Hang" typeface="굴림"/>
        <a:font script="Hans" typeface="黑体"/>
        <a:font script="Hant" typeface="微軟正黑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0E2841"/>
      </a:dk2>
      <a:lt2>
        <a:srgbClr val="E8E8E8"/>
      </a:lt2>
      <a:accent1>
        <a:srgbClr val="156082"/>
      </a:accent1>
      <a:accent2>
        <a:srgbClr val="E97132"/>
      </a:accent2>
      <a:accent3>
        <a:srgbClr val="196B24"/>
      </a:accent3>
      <a:accent4>
        <a:srgbClr val="0F9ED5"/>
      </a:accent4>
      <a:accent5>
        <a:srgbClr val="A02B93"/>
      </a:accent5>
      <a:accent6>
        <a:srgbClr val="4EA72E"/>
      </a:accent6>
      <a:hlink>
        <a:srgbClr val="467886"/>
      </a:hlink>
      <a:folHlink>
        <a:srgbClr val="96607D"/>
      </a:folHlink>
    </a:clrScheme>
    <a:fontScheme name="Office">
      <a:majorFont>
        <a:latin typeface="Aptos Display" panose="0211000402020202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ptos" panose="0211000402020202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12700" cap="flat" cmpd="sng" algn="ctr">
          <a:solidFill>
            <a:schemeClr val="phClr"/>
          </a:solidFill>
          <a:prstDash val="solid"/>
          <a:miter lim="800000"/>
        </a:ln>
        <a:ln w="19050" cap="flat" cmpd="sng" algn="ctr">
          <a:solidFill>
            <a:schemeClr val="phClr"/>
          </a:solidFill>
          <a:prstDash val="solid"/>
          <a:miter lim="800000"/>
        </a:ln>
        <a:ln w="2540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lnDef>
      <a:spPr/>
      <a:bodyPr/>
      <a:lstStyle/>
      <a:style>
        <a:lnRef idx="2">
          <a:schemeClr val="accent1"/>
        </a:lnRef>
        <a:fillRef idx="0">
          <a:schemeClr val="accent1"/>
        </a:fillRef>
        <a:effectRef idx="1">
          <a:schemeClr val="accent1"/>
        </a:effectRef>
        <a:fontRef idx="minor">
          <a:schemeClr val="tx1"/>
        </a:fontRef>
      </a:style>
    </a:lnDef>
  </a:objectDefaults>
  <a:extraClrSchemeLst/>
  <a:extLst>
    <a:ext uri="{05A4C25C-085E-4340-85A3-A5531E510DB2}">
      <thm15:themeFamily xmlns:thm15="http://schemas.microsoft.com/office/thememl/2012/main" name="Office Theme" id="{2E142A2C-CD16-42D6-873A-C26D2A0506FA}" vid="{1BDDFF52-6CD6-40A5-AB3C-68EB2F1E4D0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5B57862AA191F54AA52D5C0E2D7CEB1F" ma:contentTypeVersion="10" ma:contentTypeDescription="Create a new document." ma:contentTypeScope="" ma:versionID="c4701db5f4a405b5075fcaf4a161effc">
  <xsd:schema xmlns:xsd="http://www.w3.org/2001/XMLSchema" xmlns:xs="http://www.w3.org/2001/XMLSchema" xmlns:p="http://schemas.microsoft.com/office/2006/metadata/properties" xmlns:ns2="98621ed1-ae24-4a21-b80a-89d572d87e72" xmlns:ns3="c9b645eb-e6fe-4b35-9d45-bd7394162d21" targetNamespace="http://schemas.microsoft.com/office/2006/metadata/properties" ma:root="true" ma:fieldsID="a24117f40ff39982805e5b34d505a45f" ns2:_="" ns3:_="">
    <xsd:import namespace="98621ed1-ae24-4a21-b80a-89d572d87e72"/>
    <xsd:import namespace="c9b645eb-e6fe-4b35-9d45-bd7394162d21"/>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98621ed1-ae24-4a21-b80a-89d572d87e72"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3d12074c-465b-416e-9d23-57714290b90f"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c9b645eb-e6fe-4b35-9d45-bd7394162d21"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1cb2c372-95c0-40b3-bff4-85b80379a6b7}" ma:internalName="TaxCatchAll" ma:showField="CatchAllData" ma:web="c9b645eb-e6fe-4b35-9d45-bd7394162d21">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98621ed1-ae24-4a21-b80a-89d572d87e72">
      <Terms xmlns="http://schemas.microsoft.com/office/infopath/2007/PartnerControls"/>
    </lcf76f155ced4ddcb4097134ff3c332f>
    <TaxCatchAll xmlns="c9b645eb-e6fe-4b35-9d45-bd7394162d21" xsi:nil="true"/>
  </documentManagement>
</p:properties>
</file>

<file path=customXml/itemProps1.xml><?xml version="1.0" encoding="utf-8"?>
<ds:datastoreItem xmlns:ds="http://schemas.openxmlformats.org/officeDocument/2006/customXml" ds:itemID="{BDDFABCD-E61D-4C98-9315-A1FFA7431770}">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98621ed1-ae24-4a21-b80a-89d572d87e72"/>
    <ds:schemaRef ds:uri="c9b645eb-e6fe-4b35-9d45-bd7394162d21"/>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CFBB685D-6988-492A-BD65-CEF42B10809E}">
  <ds:schemaRefs>
    <ds:schemaRef ds:uri="http://schemas.microsoft.com/sharepoint/v3/contenttype/forms"/>
  </ds:schemaRefs>
</ds:datastoreItem>
</file>

<file path=customXml/itemProps3.xml><?xml version="1.0" encoding="utf-8"?>
<ds:datastoreItem xmlns:ds="http://schemas.openxmlformats.org/officeDocument/2006/customXml" ds:itemID="{2BDCA87D-57B8-4510-9665-9E75299929F1}">
  <ds:schemaRefs>
    <ds:schemaRef ds:uri="http://www.w3.org/XML/1998/namespace"/>
    <ds:schemaRef ds:uri="c9b645eb-e6fe-4b35-9d45-bd7394162d21"/>
    <ds:schemaRef ds:uri="98621ed1-ae24-4a21-b80a-89d572d87e72"/>
    <ds:schemaRef ds:uri="http://schemas.openxmlformats.org/package/2006/metadata/core-properties"/>
    <ds:schemaRef ds:uri="http://purl.org/dc/terms/"/>
    <ds:schemaRef ds:uri="http://schemas.microsoft.com/office/2006/documentManagement/types"/>
    <ds:schemaRef ds:uri="http://purl.org/dc/elements/1.1/"/>
    <ds:schemaRef ds:uri="http://schemas.microsoft.com/office/infopath/2007/PartnerControls"/>
    <ds:schemaRef ds:uri="http://schemas.microsoft.com/office/2006/metadata/properties"/>
    <ds:schemaRef ds:uri="http://purl.org/dc/dcmitype/"/>
  </ds:schemaRefs>
</ds:datastoreItem>
</file>

<file path=docProps/app.xml><?xml version="1.0" encoding="utf-8"?>
<Properties xmlns="http://schemas.openxmlformats.org/officeDocument/2006/extended-properties" xmlns:vt="http://schemas.openxmlformats.org/officeDocument/2006/docPropsVTypes">
  <Template>Office Theme</Template>
  <TotalTime>464</TotalTime>
  <Words>1159</Words>
  <Application>Microsoft Office PowerPoint</Application>
  <PresentationFormat>Widescreen</PresentationFormat>
  <Paragraphs>300</Paragraphs>
  <Slides>5</Slides>
  <Notes>0</Notes>
  <HiddenSlides>0</HiddenSlides>
  <MMClips>0</MMClips>
  <ScaleCrop>false</ScaleCrop>
  <HeadingPairs>
    <vt:vector size="6" baseType="variant">
      <vt:variant>
        <vt:lpstr>Fonts Used</vt:lpstr>
      </vt:variant>
      <vt:variant>
        <vt:i4>6</vt:i4>
      </vt:variant>
      <vt:variant>
        <vt:lpstr>Theme</vt:lpstr>
      </vt:variant>
      <vt:variant>
        <vt:i4>1</vt:i4>
      </vt:variant>
      <vt:variant>
        <vt:lpstr>Slide Titles</vt:lpstr>
      </vt:variant>
      <vt:variant>
        <vt:i4>5</vt:i4>
      </vt:variant>
    </vt:vector>
  </HeadingPairs>
  <TitlesOfParts>
    <vt:vector size="12" baseType="lpstr">
      <vt:lpstr>Arial</vt:lpstr>
      <vt:lpstr>Aptos</vt:lpstr>
      <vt:lpstr>Times New Roman</vt:lpstr>
      <vt:lpstr>PF BeauSans Pro</vt:lpstr>
      <vt:lpstr>Calibri</vt:lpstr>
      <vt:lpstr>Arial Narrow</vt:lpstr>
      <vt:lpstr>Office Theme</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Information &amp; instructions for e-poster</dc:title>
  <dc:creator>Marinela Cvetanoska</dc:creator>
  <cp:lastModifiedBy>Marinela Cvetanoska</cp:lastModifiedBy>
  <cp:revision>57</cp:revision>
  <dcterms:created xsi:type="dcterms:W3CDTF">2025-07-07T08:04:39Z</dcterms:created>
  <dcterms:modified xsi:type="dcterms:W3CDTF">2026-09-22T14:32:52Z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0x0101005B57862AA191F54AA52D5C0E2D7CEB1F</vt:lpwstr>
  </property>
</Properties>
</file>