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558" y="-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9503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53796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200">
                <a:solidFill>
                  <a:srgbClr val="FFFFFF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53796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200">
                <a:solidFill>
                  <a:srgbClr val="FFFFFF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F1188E-D75B-622A-6741-1C7A2AD559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0" y="9224"/>
            <a:ext cx="12513564" cy="7037575"/>
          </a:xfrm>
          <a:prstGeom prst="rect">
            <a:avLst/>
          </a:prstGeom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801C853A-A99F-590E-6E15-53555CA6413B}"/>
              </a:ext>
            </a:extLst>
          </p:cNvPr>
          <p:cNvSpPr/>
          <p:nvPr/>
        </p:nvSpPr>
        <p:spPr>
          <a:xfrm>
            <a:off x="641604" y="135959"/>
            <a:ext cx="115488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F8C6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28th Congress of SCTM • 23-26 September 2026 • </a:t>
            </a:r>
            <a:r>
              <a:rPr lang="en-US" sz="1400" b="1" dirty="0" err="1">
                <a:solidFill>
                  <a:srgbClr val="2F8C6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Ohrid</a:t>
            </a:r>
            <a:r>
              <a:rPr lang="en-US" sz="1400" b="1" dirty="0">
                <a:solidFill>
                  <a:srgbClr val="2F8C6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Macedonia</a:t>
            </a:r>
            <a:endParaRPr lang="en-US" sz="1400" dirty="0"/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75B8D9F6-2D6A-A654-5A31-3A0AA3AD65CF}"/>
              </a:ext>
            </a:extLst>
          </p:cNvPr>
          <p:cNvSpPr/>
          <p:nvPr/>
        </p:nvSpPr>
        <p:spPr>
          <a:xfrm>
            <a:off x="733044" y="446855"/>
            <a:ext cx="1136599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D2F5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CHROMATOGRAPHIC PERFORMANCE EVALUATION OF A BIO-RENEWABLE SOLVENT USING DESIGN OF EXPERIMENTS</a:t>
            </a:r>
            <a:endParaRPr lang="en-US" sz="2200" dirty="0"/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961854E8-E8BA-05DE-33C8-97ACB6D3C9DD}"/>
              </a:ext>
            </a:extLst>
          </p:cNvPr>
          <p:cNvSpPr/>
          <p:nvPr/>
        </p:nvSpPr>
        <p:spPr>
          <a:xfrm>
            <a:off x="824484" y="1013783"/>
            <a:ext cx="111831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b="1" u="sng" dirty="0">
                <a:solidFill>
                  <a:srgbClr val="1D2A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Aneta Lazarevska Kamcheva¹</a:t>
            </a:r>
            <a:r>
              <a:rPr lang="en-US" sz="1200" b="1" dirty="0">
                <a:solidFill>
                  <a:srgbClr val="1D2A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Aleksandra Damjanoska¹˒², Stefan Radevski¹, Cveta Dolikjoska Trajkova¹, Natasha Anevska Stojanovska¹, Natalija Nakov²</a:t>
            </a:r>
            <a:endParaRPr lang="en-US" sz="1200" dirty="0"/>
          </a:p>
        </p:txBody>
      </p:sp>
      <p:sp>
        <p:nvSpPr>
          <p:cNvPr id="12" name="Text 3">
            <a:extLst>
              <a:ext uri="{FF2B5EF4-FFF2-40B4-BE49-F238E27FC236}">
                <a16:creationId xmlns:a16="http://schemas.microsoft.com/office/drawing/2014/main" id="{B5B3E7CD-F0BC-D068-E385-0D1B4ABB45FB}"/>
              </a:ext>
            </a:extLst>
          </p:cNvPr>
          <p:cNvSpPr/>
          <p:nvPr/>
        </p:nvSpPr>
        <p:spPr>
          <a:xfrm>
            <a:off x="824484" y="1269815"/>
            <a:ext cx="111831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sz="900" dirty="0">
                <a:solidFill>
                  <a:srgbClr val="5E6B7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¹ Manufacturing Technical Operations, Alkaloid AD Skopje, Republic of N. Macedonia, alazarevska@alkaloid.com.mk    |   ² Faculty of Pharmacy, Ss. Cyril and Methodius University in Skopje, Republic of N. Macedonia</a:t>
            </a:r>
            <a:endParaRPr lang="en-US" sz="9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23E9444-A0F4-EA6B-3191-536D925C696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27714"/>
            <a:ext cx="864245" cy="927582"/>
          </a:xfrm>
          <a:prstGeom prst="rect">
            <a:avLst/>
          </a:prstGeom>
        </p:spPr>
      </p:pic>
      <p:sp>
        <p:nvSpPr>
          <p:cNvPr id="18" name="Shape 5">
            <a:extLst>
              <a:ext uri="{FF2B5EF4-FFF2-40B4-BE49-F238E27FC236}">
                <a16:creationId xmlns:a16="http://schemas.microsoft.com/office/drawing/2014/main" id="{2FC06856-9837-F496-95B2-ED886F5E93FE}"/>
              </a:ext>
            </a:extLst>
          </p:cNvPr>
          <p:cNvSpPr/>
          <p:nvPr/>
        </p:nvSpPr>
        <p:spPr>
          <a:xfrm>
            <a:off x="11753108" y="91440"/>
            <a:ext cx="493776" cy="347472"/>
          </a:xfrm>
          <a:prstGeom prst="roundRect">
            <a:avLst>
              <a:gd name="adj" fmla="val 10526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6B2D70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0" name="Text 6">
            <a:extLst>
              <a:ext uri="{FF2B5EF4-FFF2-40B4-BE49-F238E27FC236}">
                <a16:creationId xmlns:a16="http://schemas.microsoft.com/office/drawing/2014/main" id="{982D04D7-507F-4EF0-9468-36FF55389196}"/>
              </a:ext>
            </a:extLst>
          </p:cNvPr>
          <p:cNvSpPr/>
          <p:nvPr/>
        </p:nvSpPr>
        <p:spPr>
          <a:xfrm>
            <a:off x="11753108" y="205740"/>
            <a:ext cx="49377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6B2D70"/>
                </a:solidFill>
              </a:rPr>
              <a:t>000</a:t>
            </a:r>
            <a:endParaRPr lang="en-US" sz="1050" dirty="0"/>
          </a:p>
        </p:txBody>
      </p:sp>
      <p:sp>
        <p:nvSpPr>
          <p:cNvPr id="22" name="Shape 7">
            <a:extLst>
              <a:ext uri="{FF2B5EF4-FFF2-40B4-BE49-F238E27FC236}">
                <a16:creationId xmlns:a16="http://schemas.microsoft.com/office/drawing/2014/main" id="{3454CDAC-730A-ECC7-60B8-7890D8B33C06}"/>
              </a:ext>
            </a:extLst>
          </p:cNvPr>
          <p:cNvSpPr/>
          <p:nvPr/>
        </p:nvSpPr>
        <p:spPr>
          <a:xfrm>
            <a:off x="91440" y="1559052"/>
            <a:ext cx="3044952" cy="1819656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8890">
            <a:solidFill>
              <a:srgbClr val="D3E3EC"/>
            </a:solidFill>
            <a:prstDash val="solid"/>
          </a:ln>
          <a:effectLst>
            <a:outerShdw blurRad="8890" dist="3810" dir="2700000" algn="bl" rotWithShape="0">
              <a:srgbClr val="00365F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8">
            <a:extLst>
              <a:ext uri="{FF2B5EF4-FFF2-40B4-BE49-F238E27FC236}">
                <a16:creationId xmlns:a16="http://schemas.microsoft.com/office/drawing/2014/main" id="{F2ECD327-39D1-0681-E64F-45A98083AA67}"/>
              </a:ext>
            </a:extLst>
          </p:cNvPr>
          <p:cNvSpPr/>
          <p:nvPr/>
        </p:nvSpPr>
        <p:spPr>
          <a:xfrm>
            <a:off x="164592" y="1632204"/>
            <a:ext cx="2898648" cy="274320"/>
          </a:xfrm>
          <a:prstGeom prst="roundRect">
            <a:avLst>
              <a:gd name="adj" fmla="val 13333"/>
            </a:avLst>
          </a:prstGeom>
          <a:solidFill>
            <a:srgbClr val="0D2F5F"/>
          </a:solidFill>
          <a:ln w="12700">
            <a:solidFill>
              <a:srgbClr val="0D2F5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D62D2C46-D9A1-8C73-56B4-DCDFBAEBF230}"/>
              </a:ext>
            </a:extLst>
          </p:cNvPr>
          <p:cNvSpPr/>
          <p:nvPr/>
        </p:nvSpPr>
        <p:spPr>
          <a:xfrm>
            <a:off x="256032" y="1682496"/>
            <a:ext cx="27157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</a:rPr>
              <a:t>INTRODUCTION &amp; AIM</a:t>
            </a:r>
            <a:endParaRPr lang="en-US" sz="1250" dirty="0"/>
          </a:p>
        </p:txBody>
      </p:sp>
      <p:sp>
        <p:nvSpPr>
          <p:cNvPr id="28" name="Text 10">
            <a:extLst>
              <a:ext uri="{FF2B5EF4-FFF2-40B4-BE49-F238E27FC236}">
                <a16:creationId xmlns:a16="http://schemas.microsoft.com/office/drawing/2014/main" id="{6550E107-BA20-5FFD-2F9A-1B18DE43D96F}"/>
              </a:ext>
            </a:extLst>
          </p:cNvPr>
          <p:cNvSpPr/>
          <p:nvPr/>
        </p:nvSpPr>
        <p:spPr>
          <a:xfrm>
            <a:off x="246888" y="1961388"/>
            <a:ext cx="2724912" cy="62179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>
            <a:normAutofit/>
          </a:bodyPr>
          <a:lstStyle/>
          <a:p>
            <a:pPr marL="0" indent="0" algn="just">
              <a:buNone/>
            </a:pPr>
            <a:r>
              <a:rPr lang="en-US" sz="1000" b="1" dirty="0">
                <a:solidFill>
                  <a:srgbClr val="2F8C67"/>
                </a:solidFill>
              </a:rPr>
              <a:t>Green chromatography</a:t>
            </a:r>
            <a:r>
              <a:rPr lang="en-US" sz="1000" dirty="0">
                <a:solidFill>
                  <a:srgbClr val="1D2A3A"/>
                </a:solidFill>
              </a:rPr>
              <a:t> seeks to reduce solvent consumption, hazardous waste, and ecological impact. Bio-renewable solvents can provide a safer alternative to conventional organic eluents.</a:t>
            </a:r>
            <a:endParaRPr lang="en-US" sz="1000" dirty="0"/>
          </a:p>
        </p:txBody>
      </p:sp>
      <p:sp>
        <p:nvSpPr>
          <p:cNvPr id="30" name="Text 12">
            <a:extLst>
              <a:ext uri="{FF2B5EF4-FFF2-40B4-BE49-F238E27FC236}">
                <a16:creationId xmlns:a16="http://schemas.microsoft.com/office/drawing/2014/main" id="{DDF00CCA-54DA-837F-3BCE-4612EDF9070F}"/>
              </a:ext>
            </a:extLst>
          </p:cNvPr>
          <p:cNvSpPr/>
          <p:nvPr/>
        </p:nvSpPr>
        <p:spPr>
          <a:xfrm>
            <a:off x="265176" y="2683764"/>
            <a:ext cx="384048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C78B5"/>
                </a:solidFill>
              </a:rPr>
              <a:t>AIM</a:t>
            </a:r>
            <a:endParaRPr lang="en-US" sz="1100" dirty="0"/>
          </a:p>
        </p:txBody>
      </p:sp>
      <p:sp>
        <p:nvSpPr>
          <p:cNvPr id="32" name="Text 13">
            <a:extLst>
              <a:ext uri="{FF2B5EF4-FFF2-40B4-BE49-F238E27FC236}">
                <a16:creationId xmlns:a16="http://schemas.microsoft.com/office/drawing/2014/main" id="{E9F2DE3F-4213-76B3-C0A5-9F6689EC818D}"/>
              </a:ext>
            </a:extLst>
          </p:cNvPr>
          <p:cNvSpPr/>
          <p:nvPr/>
        </p:nvSpPr>
        <p:spPr>
          <a:xfrm>
            <a:off x="265176" y="2875788"/>
            <a:ext cx="2679192" cy="44805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>
            <a:noAutofit/>
          </a:bodyPr>
          <a:lstStyle/>
          <a:p>
            <a:pPr marL="0" indent="0" algn="just">
              <a:buNone/>
            </a:pPr>
            <a:r>
              <a:rPr lang="en-US" sz="1000" dirty="0">
                <a:solidFill>
                  <a:srgbClr val="1D2A3A"/>
                </a:solidFill>
              </a:rPr>
              <a:t>Evaluation of the chromatographic behavior of a selected lignocellulose-derived bio-renewable solvent (BRS).</a:t>
            </a:r>
            <a:endParaRPr lang="en-US" sz="1000" dirty="0"/>
          </a:p>
        </p:txBody>
      </p:sp>
      <p:sp>
        <p:nvSpPr>
          <p:cNvPr id="34" name="Shape 14">
            <a:extLst>
              <a:ext uri="{FF2B5EF4-FFF2-40B4-BE49-F238E27FC236}">
                <a16:creationId xmlns:a16="http://schemas.microsoft.com/office/drawing/2014/main" id="{DD549B75-0D3B-AFEE-8BEF-DB69CEAE1824}"/>
              </a:ext>
            </a:extLst>
          </p:cNvPr>
          <p:cNvSpPr/>
          <p:nvPr/>
        </p:nvSpPr>
        <p:spPr>
          <a:xfrm>
            <a:off x="82296" y="3470516"/>
            <a:ext cx="3044952" cy="2935474"/>
          </a:xfrm>
          <a:prstGeom prst="roundRect">
            <a:avLst>
              <a:gd name="adj" fmla="val 2281"/>
            </a:avLst>
          </a:prstGeom>
          <a:solidFill>
            <a:srgbClr val="FFFFFF">
              <a:alpha val="93000"/>
            </a:srgbClr>
          </a:solidFill>
          <a:ln w="8890">
            <a:solidFill>
              <a:srgbClr val="D3E3EC"/>
            </a:solidFill>
            <a:prstDash val="solid"/>
          </a:ln>
          <a:effectLst>
            <a:outerShdw blurRad="8890" dist="3810" dir="2700000" algn="bl" rotWithShape="0">
              <a:srgbClr val="00365F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6" name="Shape 15">
            <a:extLst>
              <a:ext uri="{FF2B5EF4-FFF2-40B4-BE49-F238E27FC236}">
                <a16:creationId xmlns:a16="http://schemas.microsoft.com/office/drawing/2014/main" id="{95E2920D-C482-2EE5-5AB5-752C37B6207C}"/>
              </a:ext>
            </a:extLst>
          </p:cNvPr>
          <p:cNvSpPr/>
          <p:nvPr/>
        </p:nvSpPr>
        <p:spPr>
          <a:xfrm>
            <a:off x="155448" y="3543668"/>
            <a:ext cx="2898648" cy="274320"/>
          </a:xfrm>
          <a:prstGeom prst="roundRect">
            <a:avLst>
              <a:gd name="adj" fmla="val 13333"/>
            </a:avLst>
          </a:prstGeom>
          <a:solidFill>
            <a:srgbClr val="6B2D70"/>
          </a:solidFill>
          <a:ln w="12700">
            <a:solidFill>
              <a:srgbClr val="6B2D7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16">
            <a:extLst>
              <a:ext uri="{FF2B5EF4-FFF2-40B4-BE49-F238E27FC236}">
                <a16:creationId xmlns:a16="http://schemas.microsoft.com/office/drawing/2014/main" id="{AF56FAD3-B401-6561-C8E5-6F25CFF83397}"/>
              </a:ext>
            </a:extLst>
          </p:cNvPr>
          <p:cNvSpPr/>
          <p:nvPr/>
        </p:nvSpPr>
        <p:spPr>
          <a:xfrm>
            <a:off x="246888" y="3593960"/>
            <a:ext cx="27157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</a:rPr>
              <a:t>EXPERIMENTAL</a:t>
            </a:r>
            <a:endParaRPr lang="en-US" sz="1250" dirty="0"/>
          </a:p>
        </p:txBody>
      </p:sp>
      <p:sp>
        <p:nvSpPr>
          <p:cNvPr id="40" name="Text 17">
            <a:extLst>
              <a:ext uri="{FF2B5EF4-FFF2-40B4-BE49-F238E27FC236}">
                <a16:creationId xmlns:a16="http://schemas.microsoft.com/office/drawing/2014/main" id="{3571E502-CA22-C464-78A6-0E81F212198D}"/>
              </a:ext>
            </a:extLst>
          </p:cNvPr>
          <p:cNvSpPr/>
          <p:nvPr/>
        </p:nvSpPr>
        <p:spPr>
          <a:xfrm>
            <a:off x="265176" y="3907103"/>
            <a:ext cx="268833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20" b="1" dirty="0">
                <a:solidFill>
                  <a:srgbClr val="6B2D70"/>
                </a:solidFill>
              </a:rPr>
              <a:t>CCF 2² DESIGN  •  12 EXPERIMENTS</a:t>
            </a:r>
            <a:endParaRPr lang="en-US" sz="1120" dirty="0"/>
          </a:p>
        </p:txBody>
      </p:sp>
      <p:sp>
        <p:nvSpPr>
          <p:cNvPr id="42" name="Shape 18">
            <a:extLst>
              <a:ext uri="{FF2B5EF4-FFF2-40B4-BE49-F238E27FC236}">
                <a16:creationId xmlns:a16="http://schemas.microsoft.com/office/drawing/2014/main" id="{911EFE77-6AB1-3584-7577-36C0466F3AF3}"/>
              </a:ext>
            </a:extLst>
          </p:cNvPr>
          <p:cNvSpPr/>
          <p:nvPr/>
        </p:nvSpPr>
        <p:spPr>
          <a:xfrm>
            <a:off x="298103" y="4207836"/>
            <a:ext cx="2615184" cy="442709"/>
          </a:xfrm>
          <a:prstGeom prst="roundRect">
            <a:avLst>
              <a:gd name="adj" fmla="val 12121"/>
            </a:avLst>
          </a:prstGeom>
          <a:solidFill>
            <a:srgbClr val="F5ECF6"/>
          </a:solidFill>
          <a:ln w="8890">
            <a:solidFill>
              <a:srgbClr val="D9BB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Text 19">
            <a:extLst>
              <a:ext uri="{FF2B5EF4-FFF2-40B4-BE49-F238E27FC236}">
                <a16:creationId xmlns:a16="http://schemas.microsoft.com/office/drawing/2014/main" id="{01BDAC2A-E63D-3B71-F63D-722EA37A4382}"/>
              </a:ext>
            </a:extLst>
          </p:cNvPr>
          <p:cNvSpPr/>
          <p:nvPr/>
        </p:nvSpPr>
        <p:spPr>
          <a:xfrm>
            <a:off x="389543" y="4349961"/>
            <a:ext cx="658368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6B2D70"/>
                </a:solidFill>
              </a:rPr>
              <a:t>COLUMN</a:t>
            </a:r>
            <a:endParaRPr lang="en-US" sz="800" dirty="0"/>
          </a:p>
        </p:txBody>
      </p:sp>
      <p:sp>
        <p:nvSpPr>
          <p:cNvPr id="46" name="Text 20">
            <a:extLst>
              <a:ext uri="{FF2B5EF4-FFF2-40B4-BE49-F238E27FC236}">
                <a16:creationId xmlns:a16="http://schemas.microsoft.com/office/drawing/2014/main" id="{9F50F895-99E1-9CD1-F2C8-AB8435A19664}"/>
              </a:ext>
            </a:extLst>
          </p:cNvPr>
          <p:cNvSpPr/>
          <p:nvPr/>
        </p:nvSpPr>
        <p:spPr>
          <a:xfrm>
            <a:off x="1078992" y="4317956"/>
            <a:ext cx="1719072" cy="2826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lang="en-US" sz="900" dirty="0" err="1">
                <a:solidFill>
                  <a:srgbClr val="1D2A3A"/>
                </a:solidFill>
              </a:rPr>
              <a:t>LiChrospher</a:t>
            </a:r>
            <a:r>
              <a:rPr lang="en-US" sz="900" dirty="0">
                <a:solidFill>
                  <a:srgbClr val="1D2A3A"/>
                </a:solidFill>
              </a:rPr>
              <a:t>® 100 RP18</a:t>
            </a:r>
            <a:endParaRPr lang="en-US" sz="900" dirty="0"/>
          </a:p>
          <a:p>
            <a:r>
              <a:rPr lang="en-US" sz="900" dirty="0">
                <a:solidFill>
                  <a:srgbClr val="1D2A3A"/>
                </a:solidFill>
              </a:rPr>
              <a:t>125 × 4 mm, 5 µm</a:t>
            </a:r>
            <a:endParaRPr lang="en-US" sz="900" dirty="0"/>
          </a:p>
        </p:txBody>
      </p:sp>
      <p:sp>
        <p:nvSpPr>
          <p:cNvPr id="48" name="Shape 21">
            <a:extLst>
              <a:ext uri="{FF2B5EF4-FFF2-40B4-BE49-F238E27FC236}">
                <a16:creationId xmlns:a16="http://schemas.microsoft.com/office/drawing/2014/main" id="{DA6E8AA8-2E78-BFCC-8E0F-2004B1594E2A}"/>
              </a:ext>
            </a:extLst>
          </p:cNvPr>
          <p:cNvSpPr/>
          <p:nvPr/>
        </p:nvSpPr>
        <p:spPr>
          <a:xfrm>
            <a:off x="292608" y="4753662"/>
            <a:ext cx="2615184" cy="413300"/>
          </a:xfrm>
          <a:prstGeom prst="roundRect">
            <a:avLst>
              <a:gd name="adj" fmla="val 12121"/>
            </a:avLst>
          </a:prstGeom>
          <a:solidFill>
            <a:srgbClr val="EEF5FA"/>
          </a:solidFill>
          <a:ln w="8890">
            <a:solidFill>
              <a:srgbClr val="BED8E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50" name="Text 22">
            <a:extLst>
              <a:ext uri="{FF2B5EF4-FFF2-40B4-BE49-F238E27FC236}">
                <a16:creationId xmlns:a16="http://schemas.microsoft.com/office/drawing/2014/main" id="{24347079-BA54-A409-14A6-C79F83628BDD}"/>
              </a:ext>
            </a:extLst>
          </p:cNvPr>
          <p:cNvSpPr/>
          <p:nvPr/>
        </p:nvSpPr>
        <p:spPr>
          <a:xfrm>
            <a:off x="384048" y="4856065"/>
            <a:ext cx="658368" cy="2378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1C78B5"/>
                </a:solidFill>
              </a:rPr>
              <a:t>RETENTION MARKER</a:t>
            </a:r>
            <a:endParaRPr lang="en-US" sz="800" dirty="0"/>
          </a:p>
        </p:txBody>
      </p:sp>
      <p:sp>
        <p:nvSpPr>
          <p:cNvPr id="52" name="Text 23">
            <a:extLst>
              <a:ext uri="{FF2B5EF4-FFF2-40B4-BE49-F238E27FC236}">
                <a16:creationId xmlns:a16="http://schemas.microsoft.com/office/drawing/2014/main" id="{AB4AF9DA-AD96-B433-613D-0F80306262F0}"/>
              </a:ext>
            </a:extLst>
          </p:cNvPr>
          <p:cNvSpPr/>
          <p:nvPr/>
        </p:nvSpPr>
        <p:spPr>
          <a:xfrm>
            <a:off x="1069848" y="4892720"/>
            <a:ext cx="171907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00" dirty="0">
                <a:solidFill>
                  <a:srgbClr val="1D2A3A"/>
                </a:solidFill>
              </a:rPr>
              <a:t>1% (v/v) toluene solution</a:t>
            </a:r>
            <a:endParaRPr lang="en-US" sz="900" dirty="0"/>
          </a:p>
        </p:txBody>
      </p:sp>
      <p:sp>
        <p:nvSpPr>
          <p:cNvPr id="54" name="Shape 24">
            <a:extLst>
              <a:ext uri="{FF2B5EF4-FFF2-40B4-BE49-F238E27FC236}">
                <a16:creationId xmlns:a16="http://schemas.microsoft.com/office/drawing/2014/main" id="{CC458EF6-221C-0BE9-5FD8-478E66149EB7}"/>
              </a:ext>
            </a:extLst>
          </p:cNvPr>
          <p:cNvSpPr/>
          <p:nvPr/>
        </p:nvSpPr>
        <p:spPr>
          <a:xfrm>
            <a:off x="292608" y="5259767"/>
            <a:ext cx="2615184" cy="390278"/>
          </a:xfrm>
          <a:prstGeom prst="roundRect">
            <a:avLst>
              <a:gd name="adj" fmla="val 12121"/>
            </a:avLst>
          </a:prstGeom>
          <a:solidFill>
            <a:srgbClr val="F5ECF6"/>
          </a:solidFill>
          <a:ln w="8890">
            <a:solidFill>
              <a:srgbClr val="D9BBDD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56" name="Text 25">
            <a:extLst>
              <a:ext uri="{FF2B5EF4-FFF2-40B4-BE49-F238E27FC236}">
                <a16:creationId xmlns:a16="http://schemas.microsoft.com/office/drawing/2014/main" id="{413E4B54-0DFC-26B0-7DEE-6841977CE18C}"/>
              </a:ext>
            </a:extLst>
          </p:cNvPr>
          <p:cNvSpPr/>
          <p:nvPr/>
        </p:nvSpPr>
        <p:spPr>
          <a:xfrm>
            <a:off x="384048" y="5403217"/>
            <a:ext cx="658368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6B2D70"/>
                </a:solidFill>
              </a:rPr>
              <a:t>2 FACTORS</a:t>
            </a:r>
            <a:endParaRPr lang="en-US" sz="800" dirty="0"/>
          </a:p>
        </p:txBody>
      </p:sp>
      <p:sp>
        <p:nvSpPr>
          <p:cNvPr id="58" name="Text 26">
            <a:extLst>
              <a:ext uri="{FF2B5EF4-FFF2-40B4-BE49-F238E27FC236}">
                <a16:creationId xmlns:a16="http://schemas.microsoft.com/office/drawing/2014/main" id="{2C876CA3-BB82-6080-6EF4-296B638183F0}"/>
              </a:ext>
            </a:extLst>
          </p:cNvPr>
          <p:cNvSpPr/>
          <p:nvPr/>
        </p:nvSpPr>
        <p:spPr>
          <a:xfrm>
            <a:off x="1069848" y="5445259"/>
            <a:ext cx="1719072" cy="13885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lang="en-US" sz="900" dirty="0">
                <a:solidFill>
                  <a:srgbClr val="1D2A3A"/>
                </a:solidFill>
              </a:rPr>
              <a:t>BRS % (v/v)</a:t>
            </a:r>
            <a:endParaRPr lang="en-US" sz="900" dirty="0"/>
          </a:p>
          <a:p>
            <a:r>
              <a:rPr lang="en-US" sz="900" dirty="0">
                <a:solidFill>
                  <a:srgbClr val="1D2A3A"/>
                </a:solidFill>
              </a:rPr>
              <a:t>Column temperature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</p:txBody>
      </p:sp>
      <p:sp>
        <p:nvSpPr>
          <p:cNvPr id="60" name="Shape 27">
            <a:extLst>
              <a:ext uri="{FF2B5EF4-FFF2-40B4-BE49-F238E27FC236}">
                <a16:creationId xmlns:a16="http://schemas.microsoft.com/office/drawing/2014/main" id="{8B158B15-FB0D-7EBC-2E3C-0B877F65E02D}"/>
              </a:ext>
            </a:extLst>
          </p:cNvPr>
          <p:cNvSpPr/>
          <p:nvPr/>
        </p:nvSpPr>
        <p:spPr>
          <a:xfrm>
            <a:off x="298103" y="5741998"/>
            <a:ext cx="2615184" cy="442709"/>
          </a:xfrm>
          <a:prstGeom prst="roundRect">
            <a:avLst>
              <a:gd name="adj" fmla="val 12121"/>
            </a:avLst>
          </a:prstGeom>
          <a:solidFill>
            <a:srgbClr val="EEF5FA"/>
          </a:solidFill>
          <a:ln w="8890">
            <a:solidFill>
              <a:srgbClr val="BED8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2" name="Text 28">
            <a:extLst>
              <a:ext uri="{FF2B5EF4-FFF2-40B4-BE49-F238E27FC236}">
                <a16:creationId xmlns:a16="http://schemas.microsoft.com/office/drawing/2014/main" id="{11C14D66-FF35-6F11-FE58-7E2DEA05673A}"/>
              </a:ext>
            </a:extLst>
          </p:cNvPr>
          <p:cNvSpPr/>
          <p:nvPr/>
        </p:nvSpPr>
        <p:spPr>
          <a:xfrm>
            <a:off x="376589" y="5900258"/>
            <a:ext cx="658368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1C78B5"/>
                </a:solidFill>
              </a:rPr>
              <a:t>3 RESPONSES</a:t>
            </a:r>
            <a:endParaRPr lang="en-US" sz="800" dirty="0"/>
          </a:p>
        </p:txBody>
      </p:sp>
      <p:sp>
        <p:nvSpPr>
          <p:cNvPr id="64" name="Text 29">
            <a:extLst>
              <a:ext uri="{FF2B5EF4-FFF2-40B4-BE49-F238E27FC236}">
                <a16:creationId xmlns:a16="http://schemas.microsoft.com/office/drawing/2014/main" id="{FF6A35C9-D61E-E1EA-3471-A138448C965C}"/>
              </a:ext>
            </a:extLst>
          </p:cNvPr>
          <p:cNvSpPr/>
          <p:nvPr/>
        </p:nvSpPr>
        <p:spPr>
          <a:xfrm>
            <a:off x="1075343" y="5778601"/>
            <a:ext cx="1828800" cy="36487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lang="en-US" sz="900" dirty="0">
                <a:solidFill>
                  <a:srgbClr val="1D2A3A"/>
                </a:solidFill>
              </a:rPr>
              <a:t>• Viscosity </a:t>
            </a:r>
          </a:p>
          <a:p>
            <a:pPr marL="0" indent="0">
              <a:buNone/>
            </a:pPr>
            <a:r>
              <a:rPr lang="en-US" sz="900" dirty="0">
                <a:solidFill>
                  <a:srgbClr val="1D2A3A"/>
                </a:solidFill>
              </a:rPr>
              <a:t>• Retention factor k′ </a:t>
            </a:r>
          </a:p>
          <a:p>
            <a:pPr marL="0" indent="0">
              <a:buNone/>
            </a:pPr>
            <a:r>
              <a:rPr lang="en-US" sz="900" dirty="0">
                <a:solidFill>
                  <a:srgbClr val="1D2A3A"/>
                </a:solidFill>
              </a:rPr>
              <a:t>• Pressure</a:t>
            </a:r>
            <a:endParaRPr lang="en-US" sz="900" dirty="0"/>
          </a:p>
        </p:txBody>
      </p:sp>
      <p:sp>
        <p:nvSpPr>
          <p:cNvPr id="66" name="Text 30">
            <a:extLst>
              <a:ext uri="{FF2B5EF4-FFF2-40B4-BE49-F238E27FC236}">
                <a16:creationId xmlns:a16="http://schemas.microsoft.com/office/drawing/2014/main" id="{8D381443-3048-9F57-FF11-D91F86138B6A}"/>
              </a:ext>
            </a:extLst>
          </p:cNvPr>
          <p:cNvSpPr/>
          <p:nvPr/>
        </p:nvSpPr>
        <p:spPr>
          <a:xfrm>
            <a:off x="265176" y="6230611"/>
            <a:ext cx="2615184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5E6B78"/>
                </a:solidFill>
              </a:rPr>
              <a:t>Software: MODDE®  |  Model: multiple linear regression</a:t>
            </a:r>
            <a:endParaRPr lang="en-US" sz="800" dirty="0"/>
          </a:p>
        </p:txBody>
      </p:sp>
      <p:sp>
        <p:nvSpPr>
          <p:cNvPr id="68" name="Shape 31">
            <a:extLst>
              <a:ext uri="{FF2B5EF4-FFF2-40B4-BE49-F238E27FC236}">
                <a16:creationId xmlns:a16="http://schemas.microsoft.com/office/drawing/2014/main" id="{818FEADA-B037-306A-E051-80081B89BF3F}"/>
              </a:ext>
            </a:extLst>
          </p:cNvPr>
          <p:cNvSpPr/>
          <p:nvPr/>
        </p:nvSpPr>
        <p:spPr>
          <a:xfrm>
            <a:off x="3273552" y="1559052"/>
            <a:ext cx="8836152" cy="4852094"/>
          </a:xfrm>
          <a:prstGeom prst="roundRect">
            <a:avLst>
              <a:gd name="adj" fmla="val 1230"/>
            </a:avLst>
          </a:prstGeom>
          <a:solidFill>
            <a:srgbClr val="FFFFFF">
              <a:alpha val="93000"/>
            </a:srgbClr>
          </a:solidFill>
          <a:ln w="8890">
            <a:solidFill>
              <a:srgbClr val="D3E3EC"/>
            </a:solidFill>
            <a:prstDash val="solid"/>
          </a:ln>
          <a:effectLst>
            <a:outerShdw blurRad="8890" dist="3810" dir="2700000" algn="bl" rotWithShape="0">
              <a:srgbClr val="00365F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0" name="Shape 32">
            <a:extLst>
              <a:ext uri="{FF2B5EF4-FFF2-40B4-BE49-F238E27FC236}">
                <a16:creationId xmlns:a16="http://schemas.microsoft.com/office/drawing/2014/main" id="{E055850E-0F30-8035-46A4-9BB2F11B1DD0}"/>
              </a:ext>
            </a:extLst>
          </p:cNvPr>
          <p:cNvSpPr/>
          <p:nvPr/>
        </p:nvSpPr>
        <p:spPr>
          <a:xfrm>
            <a:off x="3346704" y="1632204"/>
            <a:ext cx="8680704" cy="265349"/>
          </a:xfrm>
          <a:prstGeom prst="roundRect">
            <a:avLst>
              <a:gd name="adj" fmla="val 13333"/>
            </a:avLst>
          </a:prstGeom>
          <a:solidFill>
            <a:srgbClr val="2F8C67"/>
          </a:solidFill>
          <a:ln w="12700">
            <a:solidFill>
              <a:srgbClr val="2F8C6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2" name="Text 33">
            <a:extLst>
              <a:ext uri="{FF2B5EF4-FFF2-40B4-BE49-F238E27FC236}">
                <a16:creationId xmlns:a16="http://schemas.microsoft.com/office/drawing/2014/main" id="{17745E96-038A-5505-461C-BA680CE1943A}"/>
              </a:ext>
            </a:extLst>
          </p:cNvPr>
          <p:cNvSpPr/>
          <p:nvPr/>
        </p:nvSpPr>
        <p:spPr>
          <a:xfrm>
            <a:off x="3438144" y="1682496"/>
            <a:ext cx="5084064" cy="14151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</a:rPr>
              <a:t>RESULTS &amp; DISCUSSION</a:t>
            </a:r>
            <a:endParaRPr lang="en-US" sz="1250" dirty="0"/>
          </a:p>
        </p:txBody>
      </p:sp>
      <p:sp>
        <p:nvSpPr>
          <p:cNvPr id="74" name="Text 34">
            <a:extLst>
              <a:ext uri="{FF2B5EF4-FFF2-40B4-BE49-F238E27FC236}">
                <a16:creationId xmlns:a16="http://schemas.microsoft.com/office/drawing/2014/main" id="{E5BF8AB3-584F-67E2-B400-6BF02E11600F}"/>
              </a:ext>
            </a:extLst>
          </p:cNvPr>
          <p:cNvSpPr/>
          <p:nvPr/>
        </p:nvSpPr>
        <p:spPr>
          <a:xfrm>
            <a:off x="3474720" y="1961388"/>
            <a:ext cx="1005840" cy="15920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F8C67"/>
                </a:solidFill>
              </a:rPr>
              <a:t>MODEL QUALITY</a:t>
            </a:r>
            <a:endParaRPr lang="en-US" sz="1020" dirty="0"/>
          </a:p>
        </p:txBody>
      </p:sp>
      <p:sp>
        <p:nvSpPr>
          <p:cNvPr id="76" name="Text 35">
            <a:extLst>
              <a:ext uri="{FF2B5EF4-FFF2-40B4-BE49-F238E27FC236}">
                <a16:creationId xmlns:a16="http://schemas.microsoft.com/office/drawing/2014/main" id="{4CBD2945-9638-A67E-1CE6-C0D47EBF7418}"/>
              </a:ext>
            </a:extLst>
          </p:cNvPr>
          <p:cNvSpPr/>
          <p:nvPr/>
        </p:nvSpPr>
        <p:spPr>
          <a:xfrm>
            <a:off x="4654296" y="1961388"/>
            <a:ext cx="3767328" cy="15920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20" dirty="0">
                <a:solidFill>
                  <a:srgbClr val="5E6B78"/>
                </a:solidFill>
              </a:rPr>
              <a:t>Excellent fit and predictive reliability for all responses</a:t>
            </a:r>
            <a:endParaRPr lang="en-US" sz="920" dirty="0"/>
          </a:p>
        </p:txBody>
      </p:sp>
      <p:sp>
        <p:nvSpPr>
          <p:cNvPr id="78" name="Shape 36">
            <a:extLst>
              <a:ext uri="{FF2B5EF4-FFF2-40B4-BE49-F238E27FC236}">
                <a16:creationId xmlns:a16="http://schemas.microsoft.com/office/drawing/2014/main" id="{A301715F-A625-CE7D-917C-22ACED498D0F}"/>
              </a:ext>
            </a:extLst>
          </p:cNvPr>
          <p:cNvSpPr/>
          <p:nvPr/>
        </p:nvSpPr>
        <p:spPr>
          <a:xfrm>
            <a:off x="3921252" y="2226164"/>
            <a:ext cx="1435608" cy="500701"/>
          </a:xfrm>
          <a:prstGeom prst="roundRect">
            <a:avLst>
              <a:gd name="adj" fmla="val 6098"/>
            </a:avLst>
          </a:prstGeom>
          <a:solidFill>
            <a:srgbClr val="EEF5FA"/>
          </a:solidFill>
          <a:ln w="10160">
            <a:solidFill>
              <a:srgbClr val="0D2F5F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82" name="Text 38">
            <a:extLst>
              <a:ext uri="{FF2B5EF4-FFF2-40B4-BE49-F238E27FC236}">
                <a16:creationId xmlns:a16="http://schemas.microsoft.com/office/drawing/2014/main" id="{72951C94-8C07-E7B6-43F5-C707FD5F6293}"/>
              </a:ext>
            </a:extLst>
          </p:cNvPr>
          <p:cNvSpPr/>
          <p:nvPr/>
        </p:nvSpPr>
        <p:spPr>
          <a:xfrm>
            <a:off x="4012692" y="2491340"/>
            <a:ext cx="1252728" cy="185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D2F5F"/>
                </a:solidFill>
              </a:rPr>
              <a:t>R</a:t>
            </a:r>
            <a:r>
              <a:rPr lang="en-US" sz="1500" b="1" baseline="30000" dirty="0">
                <a:solidFill>
                  <a:srgbClr val="0D2F5F"/>
                </a:solidFill>
              </a:rPr>
              <a:t>2</a:t>
            </a:r>
            <a:r>
              <a:rPr lang="en-US" sz="1500" b="1" dirty="0">
                <a:solidFill>
                  <a:srgbClr val="0D2F5F"/>
                </a:solidFill>
              </a:rPr>
              <a:t> ≈ 0.99-1.00</a:t>
            </a:r>
            <a:endParaRPr lang="en-US" sz="1500" dirty="0"/>
          </a:p>
        </p:txBody>
      </p:sp>
      <p:sp>
        <p:nvSpPr>
          <p:cNvPr id="84" name="Text 39">
            <a:extLst>
              <a:ext uri="{FF2B5EF4-FFF2-40B4-BE49-F238E27FC236}">
                <a16:creationId xmlns:a16="http://schemas.microsoft.com/office/drawing/2014/main" id="{9A3DA5C8-80AA-2154-33F5-24347EDDD5DB}"/>
              </a:ext>
            </a:extLst>
          </p:cNvPr>
          <p:cNvSpPr/>
          <p:nvPr/>
        </p:nvSpPr>
        <p:spPr>
          <a:xfrm>
            <a:off x="4012692" y="2311451"/>
            <a:ext cx="1252728" cy="972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E6B78"/>
                </a:solidFill>
              </a:rPr>
              <a:t>Model</a:t>
            </a:r>
            <a:r>
              <a:rPr lang="en-US" sz="730" dirty="0">
                <a:solidFill>
                  <a:srgbClr val="5E6B78"/>
                </a:solidFill>
              </a:rPr>
              <a:t> </a:t>
            </a:r>
            <a:r>
              <a:rPr lang="en-US" sz="1000" dirty="0">
                <a:solidFill>
                  <a:srgbClr val="5E6B78"/>
                </a:solidFill>
              </a:rPr>
              <a:t>fit</a:t>
            </a:r>
            <a:endParaRPr lang="en-US" sz="1000" dirty="0"/>
          </a:p>
        </p:txBody>
      </p:sp>
      <p:sp>
        <p:nvSpPr>
          <p:cNvPr id="86" name="Shape 40">
            <a:extLst>
              <a:ext uri="{FF2B5EF4-FFF2-40B4-BE49-F238E27FC236}">
                <a16:creationId xmlns:a16="http://schemas.microsoft.com/office/drawing/2014/main" id="{516494AD-16DD-B0A0-3A96-61B8992A97CD}"/>
              </a:ext>
            </a:extLst>
          </p:cNvPr>
          <p:cNvSpPr/>
          <p:nvPr/>
        </p:nvSpPr>
        <p:spPr>
          <a:xfrm>
            <a:off x="5539740" y="2226164"/>
            <a:ext cx="1435608" cy="499331"/>
          </a:xfrm>
          <a:prstGeom prst="roundRect">
            <a:avLst>
              <a:gd name="adj" fmla="val 6098"/>
            </a:avLst>
          </a:prstGeom>
          <a:solidFill>
            <a:srgbClr val="F6EFF7"/>
          </a:solidFill>
          <a:ln w="10160">
            <a:solidFill>
              <a:srgbClr val="6B2D70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90" name="Text 42">
            <a:extLst>
              <a:ext uri="{FF2B5EF4-FFF2-40B4-BE49-F238E27FC236}">
                <a16:creationId xmlns:a16="http://schemas.microsoft.com/office/drawing/2014/main" id="{EE4F7B5B-D82A-F963-E7F6-E7A3E1E9D4AA}"/>
              </a:ext>
            </a:extLst>
          </p:cNvPr>
          <p:cNvSpPr/>
          <p:nvPr/>
        </p:nvSpPr>
        <p:spPr>
          <a:xfrm>
            <a:off x="5631180" y="2491340"/>
            <a:ext cx="1252728" cy="185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6B2D70"/>
                </a:solidFill>
              </a:rPr>
              <a:t>Q</a:t>
            </a:r>
            <a:r>
              <a:rPr lang="en-US" sz="1500" b="1" baseline="30000" dirty="0">
                <a:solidFill>
                  <a:srgbClr val="6B2D70"/>
                </a:solidFill>
              </a:rPr>
              <a:t>2</a:t>
            </a:r>
            <a:r>
              <a:rPr lang="en-US" sz="1500" b="1" dirty="0">
                <a:solidFill>
                  <a:srgbClr val="6B2D70"/>
                </a:solidFill>
              </a:rPr>
              <a:t> ≈ 0.997</a:t>
            </a:r>
            <a:endParaRPr lang="en-US" sz="1500" dirty="0"/>
          </a:p>
        </p:txBody>
      </p:sp>
      <p:sp>
        <p:nvSpPr>
          <p:cNvPr id="92" name="Text 43">
            <a:extLst>
              <a:ext uri="{FF2B5EF4-FFF2-40B4-BE49-F238E27FC236}">
                <a16:creationId xmlns:a16="http://schemas.microsoft.com/office/drawing/2014/main" id="{96480314-8D7B-A1DB-5FA1-E4F0956B5953}"/>
              </a:ext>
            </a:extLst>
          </p:cNvPr>
          <p:cNvSpPr/>
          <p:nvPr/>
        </p:nvSpPr>
        <p:spPr>
          <a:xfrm>
            <a:off x="5631180" y="2295107"/>
            <a:ext cx="1252728" cy="972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E6B78"/>
                </a:solidFill>
              </a:rPr>
              <a:t>Predictive</a:t>
            </a:r>
            <a:r>
              <a:rPr lang="en-US" sz="730" dirty="0">
                <a:solidFill>
                  <a:srgbClr val="5E6B78"/>
                </a:solidFill>
              </a:rPr>
              <a:t> </a:t>
            </a:r>
            <a:r>
              <a:rPr lang="en-US" sz="1000" dirty="0">
                <a:solidFill>
                  <a:srgbClr val="5E6B78"/>
                </a:solidFill>
              </a:rPr>
              <a:t>reliability</a:t>
            </a:r>
            <a:endParaRPr lang="en-US" sz="1000" dirty="0"/>
          </a:p>
        </p:txBody>
      </p:sp>
      <p:sp>
        <p:nvSpPr>
          <p:cNvPr id="100" name="Text 48">
            <a:extLst>
              <a:ext uri="{FF2B5EF4-FFF2-40B4-BE49-F238E27FC236}">
                <a16:creationId xmlns:a16="http://schemas.microsoft.com/office/drawing/2014/main" id="{3E2216BB-10C5-410A-FBE4-97B1A8E5E1DA}"/>
              </a:ext>
            </a:extLst>
          </p:cNvPr>
          <p:cNvSpPr/>
          <p:nvPr/>
        </p:nvSpPr>
        <p:spPr>
          <a:xfrm>
            <a:off x="3474720" y="2855281"/>
            <a:ext cx="1417320" cy="15920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b="1" dirty="0">
                <a:solidFill>
                  <a:srgbClr val="2F8C67"/>
                </a:solidFill>
              </a:rPr>
              <a:t>OBSERVED RANGES</a:t>
            </a:r>
            <a:endParaRPr lang="en-US" sz="1020" dirty="0"/>
          </a:p>
        </p:txBody>
      </p:sp>
      <p:sp>
        <p:nvSpPr>
          <p:cNvPr id="102" name="Shape 49">
            <a:extLst>
              <a:ext uri="{FF2B5EF4-FFF2-40B4-BE49-F238E27FC236}">
                <a16:creationId xmlns:a16="http://schemas.microsoft.com/office/drawing/2014/main" id="{B44C74D3-3EF5-9FE2-EBF1-9A353B80EB14}"/>
              </a:ext>
            </a:extLst>
          </p:cNvPr>
          <p:cNvSpPr/>
          <p:nvPr/>
        </p:nvSpPr>
        <p:spPr>
          <a:xfrm>
            <a:off x="3474720" y="3102169"/>
            <a:ext cx="1435608" cy="525607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3970">
            <a:solidFill>
              <a:srgbClr val="1C78B5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04" name="Text 50">
            <a:extLst>
              <a:ext uri="{FF2B5EF4-FFF2-40B4-BE49-F238E27FC236}">
                <a16:creationId xmlns:a16="http://schemas.microsoft.com/office/drawing/2014/main" id="{207AF928-F97D-2F45-C510-A7475B542C5F}"/>
              </a:ext>
            </a:extLst>
          </p:cNvPr>
          <p:cNvSpPr/>
          <p:nvPr/>
        </p:nvSpPr>
        <p:spPr>
          <a:xfrm>
            <a:off x="3547872" y="3202753"/>
            <a:ext cx="1289304" cy="1149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C78B5"/>
                </a:solidFill>
              </a:rPr>
              <a:t>VISCOSITY</a:t>
            </a:r>
            <a:endParaRPr lang="en-US" sz="900" dirty="0"/>
          </a:p>
        </p:txBody>
      </p:sp>
      <p:sp>
        <p:nvSpPr>
          <p:cNvPr id="106" name="Text 51">
            <a:extLst>
              <a:ext uri="{FF2B5EF4-FFF2-40B4-BE49-F238E27FC236}">
                <a16:creationId xmlns:a16="http://schemas.microsoft.com/office/drawing/2014/main" id="{FD6B71AD-2DE6-FAD2-D2AD-96157D65F5CB}"/>
              </a:ext>
            </a:extLst>
          </p:cNvPr>
          <p:cNvSpPr/>
          <p:nvPr/>
        </p:nvSpPr>
        <p:spPr>
          <a:xfrm>
            <a:off x="3547872" y="3385633"/>
            <a:ext cx="1289304" cy="1768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algn="ctr"/>
            <a:r>
              <a:rPr lang="en-US" sz="1400" b="1" dirty="0">
                <a:solidFill>
                  <a:srgbClr val="1D2A3A"/>
                </a:solidFill>
              </a:rPr>
              <a:t>1.37-2.17 mPa · s</a:t>
            </a:r>
            <a:endParaRPr lang="en-US" sz="1400" dirty="0"/>
          </a:p>
        </p:txBody>
      </p:sp>
      <p:sp>
        <p:nvSpPr>
          <p:cNvPr id="110" name="Shape 53">
            <a:extLst>
              <a:ext uri="{FF2B5EF4-FFF2-40B4-BE49-F238E27FC236}">
                <a16:creationId xmlns:a16="http://schemas.microsoft.com/office/drawing/2014/main" id="{685EA542-1316-80BB-8B7C-BABDB7F6C6A6}"/>
              </a:ext>
            </a:extLst>
          </p:cNvPr>
          <p:cNvSpPr/>
          <p:nvPr/>
        </p:nvSpPr>
        <p:spPr>
          <a:xfrm>
            <a:off x="5093208" y="3102169"/>
            <a:ext cx="1435608" cy="525607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3970">
            <a:solidFill>
              <a:srgbClr val="6B2D7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2" name="Text 54">
            <a:extLst>
              <a:ext uri="{FF2B5EF4-FFF2-40B4-BE49-F238E27FC236}">
                <a16:creationId xmlns:a16="http://schemas.microsoft.com/office/drawing/2014/main" id="{CF70F014-8C4E-F0DD-401C-2FA259AB9E83}"/>
              </a:ext>
            </a:extLst>
          </p:cNvPr>
          <p:cNvSpPr/>
          <p:nvPr/>
        </p:nvSpPr>
        <p:spPr>
          <a:xfrm>
            <a:off x="5166360" y="3202753"/>
            <a:ext cx="1289304" cy="1149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6B2D70"/>
                </a:solidFill>
              </a:rPr>
              <a:t>PRESSURE</a:t>
            </a:r>
            <a:endParaRPr lang="en-US" sz="900" dirty="0"/>
          </a:p>
        </p:txBody>
      </p:sp>
      <p:sp>
        <p:nvSpPr>
          <p:cNvPr id="114" name="Text 55">
            <a:extLst>
              <a:ext uri="{FF2B5EF4-FFF2-40B4-BE49-F238E27FC236}">
                <a16:creationId xmlns:a16="http://schemas.microsoft.com/office/drawing/2014/main" id="{39BFEF31-CDC5-8C94-B7E8-5F2ACF93D2EF}"/>
              </a:ext>
            </a:extLst>
          </p:cNvPr>
          <p:cNvSpPr/>
          <p:nvPr/>
        </p:nvSpPr>
        <p:spPr>
          <a:xfrm>
            <a:off x="5166360" y="3385633"/>
            <a:ext cx="1289304" cy="1768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D2A3A"/>
                </a:solidFill>
              </a:rPr>
              <a:t>84.9-160.5 bar</a:t>
            </a:r>
            <a:endParaRPr lang="en-US" sz="1400" dirty="0"/>
          </a:p>
        </p:txBody>
      </p:sp>
      <p:sp>
        <p:nvSpPr>
          <p:cNvPr id="118" name="Shape 57">
            <a:extLst>
              <a:ext uri="{FF2B5EF4-FFF2-40B4-BE49-F238E27FC236}">
                <a16:creationId xmlns:a16="http://schemas.microsoft.com/office/drawing/2014/main" id="{2BC9B688-73D1-26F8-094D-004801FFA740}"/>
              </a:ext>
            </a:extLst>
          </p:cNvPr>
          <p:cNvSpPr/>
          <p:nvPr/>
        </p:nvSpPr>
        <p:spPr>
          <a:xfrm>
            <a:off x="6711696" y="3102169"/>
            <a:ext cx="1435608" cy="525607"/>
          </a:xfrm>
          <a:prstGeom prst="roundRect">
            <a:avLst>
              <a:gd name="adj" fmla="val 6173"/>
            </a:avLst>
          </a:prstGeom>
          <a:solidFill>
            <a:srgbClr val="FFFFFF"/>
          </a:solidFill>
          <a:ln w="13970">
            <a:solidFill>
              <a:srgbClr val="2F8C6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0" name="Text 58">
            <a:extLst>
              <a:ext uri="{FF2B5EF4-FFF2-40B4-BE49-F238E27FC236}">
                <a16:creationId xmlns:a16="http://schemas.microsoft.com/office/drawing/2014/main" id="{4C6BC571-8574-BECB-1933-C42692A350B8}"/>
              </a:ext>
            </a:extLst>
          </p:cNvPr>
          <p:cNvSpPr/>
          <p:nvPr/>
        </p:nvSpPr>
        <p:spPr>
          <a:xfrm>
            <a:off x="6784848" y="3202753"/>
            <a:ext cx="1289304" cy="1149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2F8C67"/>
                </a:solidFill>
              </a:rPr>
              <a:t>RETENTION, k′</a:t>
            </a:r>
            <a:endParaRPr lang="en-US" sz="900" dirty="0"/>
          </a:p>
        </p:txBody>
      </p:sp>
      <p:sp>
        <p:nvSpPr>
          <p:cNvPr id="122" name="Text 59">
            <a:extLst>
              <a:ext uri="{FF2B5EF4-FFF2-40B4-BE49-F238E27FC236}">
                <a16:creationId xmlns:a16="http://schemas.microsoft.com/office/drawing/2014/main" id="{0BB1D70B-7818-24D2-1685-B512AC62D556}"/>
              </a:ext>
            </a:extLst>
          </p:cNvPr>
          <p:cNvSpPr/>
          <p:nvPr/>
        </p:nvSpPr>
        <p:spPr>
          <a:xfrm>
            <a:off x="6784848" y="3385633"/>
            <a:ext cx="1289304" cy="1768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D2A3A"/>
                </a:solidFill>
              </a:rPr>
              <a:t>1.5-30.4</a:t>
            </a:r>
            <a:endParaRPr lang="en-US" sz="1400" dirty="0"/>
          </a:p>
        </p:txBody>
      </p:sp>
      <p:sp>
        <p:nvSpPr>
          <p:cNvPr id="124" name="Shape 61">
            <a:extLst>
              <a:ext uri="{FF2B5EF4-FFF2-40B4-BE49-F238E27FC236}">
                <a16:creationId xmlns:a16="http://schemas.microsoft.com/office/drawing/2014/main" id="{8E68EE57-BD94-AB60-22EB-754FEC189A3F}"/>
              </a:ext>
            </a:extLst>
          </p:cNvPr>
          <p:cNvSpPr/>
          <p:nvPr/>
        </p:nvSpPr>
        <p:spPr>
          <a:xfrm>
            <a:off x="8598408" y="2058832"/>
            <a:ext cx="3184527" cy="1563291"/>
          </a:xfrm>
          <a:prstGeom prst="roundRect">
            <a:avLst>
              <a:gd name="adj" fmla="val 4027"/>
            </a:avLst>
          </a:prstGeom>
          <a:solidFill>
            <a:srgbClr val="ECF7F2"/>
          </a:solidFill>
          <a:ln w="13970">
            <a:solidFill>
              <a:srgbClr val="2F8C6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6" name="Text 62">
            <a:extLst>
              <a:ext uri="{FF2B5EF4-FFF2-40B4-BE49-F238E27FC236}">
                <a16:creationId xmlns:a16="http://schemas.microsoft.com/office/drawing/2014/main" id="{79DBEF02-38F0-D370-5BA7-1B9DB05AC9B9}"/>
              </a:ext>
            </a:extLst>
          </p:cNvPr>
          <p:cNvSpPr/>
          <p:nvPr/>
        </p:nvSpPr>
        <p:spPr>
          <a:xfrm>
            <a:off x="9009888" y="2113503"/>
            <a:ext cx="3017520" cy="1768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F8C67"/>
                </a:solidFill>
              </a:rPr>
              <a:t>BALANCED OPERATING WINDOW</a:t>
            </a:r>
            <a:endParaRPr lang="en-US" sz="1220" dirty="0"/>
          </a:p>
        </p:txBody>
      </p:sp>
      <p:sp>
        <p:nvSpPr>
          <p:cNvPr id="128" name="Text 63">
            <a:extLst>
              <a:ext uri="{FF2B5EF4-FFF2-40B4-BE49-F238E27FC236}">
                <a16:creationId xmlns:a16="http://schemas.microsoft.com/office/drawing/2014/main" id="{C54A2EC2-0289-0E26-EFFE-518689D9C923}"/>
              </a:ext>
            </a:extLst>
          </p:cNvPr>
          <p:cNvSpPr/>
          <p:nvPr/>
        </p:nvSpPr>
        <p:spPr>
          <a:xfrm>
            <a:off x="9034653" y="2377338"/>
            <a:ext cx="1307592" cy="1415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E6B78"/>
                </a:solidFill>
              </a:rPr>
              <a:t>BRS in mobile phase</a:t>
            </a:r>
            <a:endParaRPr lang="en-US" sz="1000" dirty="0"/>
          </a:p>
        </p:txBody>
      </p:sp>
      <p:sp>
        <p:nvSpPr>
          <p:cNvPr id="130" name="Text 64">
            <a:extLst>
              <a:ext uri="{FF2B5EF4-FFF2-40B4-BE49-F238E27FC236}">
                <a16:creationId xmlns:a16="http://schemas.microsoft.com/office/drawing/2014/main" id="{36C981EA-C83E-F398-CF9F-B4646333E439}"/>
              </a:ext>
            </a:extLst>
          </p:cNvPr>
          <p:cNvSpPr/>
          <p:nvPr/>
        </p:nvSpPr>
        <p:spPr>
          <a:xfrm>
            <a:off x="10673231" y="2348037"/>
            <a:ext cx="777240" cy="1768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F8C67"/>
                </a:solidFill>
              </a:rPr>
              <a:t>≈45-55%</a:t>
            </a:r>
            <a:endParaRPr lang="en-US" sz="1220" dirty="0"/>
          </a:p>
        </p:txBody>
      </p:sp>
      <p:sp>
        <p:nvSpPr>
          <p:cNvPr id="132" name="Text 65">
            <a:extLst>
              <a:ext uri="{FF2B5EF4-FFF2-40B4-BE49-F238E27FC236}">
                <a16:creationId xmlns:a16="http://schemas.microsoft.com/office/drawing/2014/main" id="{3388A1D2-6B79-EF65-1359-7929BD581750}"/>
              </a:ext>
            </a:extLst>
          </p:cNvPr>
          <p:cNvSpPr/>
          <p:nvPr/>
        </p:nvSpPr>
        <p:spPr>
          <a:xfrm>
            <a:off x="9017185" y="2615526"/>
            <a:ext cx="1307592" cy="1415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E6B78"/>
                </a:solidFill>
              </a:rPr>
              <a:t>Column temperature</a:t>
            </a:r>
            <a:endParaRPr lang="en-US" sz="1000" dirty="0"/>
          </a:p>
        </p:txBody>
      </p:sp>
      <p:sp>
        <p:nvSpPr>
          <p:cNvPr id="134" name="Text 66">
            <a:extLst>
              <a:ext uri="{FF2B5EF4-FFF2-40B4-BE49-F238E27FC236}">
                <a16:creationId xmlns:a16="http://schemas.microsoft.com/office/drawing/2014/main" id="{E1AC4B87-234E-E22F-C6BB-0960270130E6}"/>
              </a:ext>
            </a:extLst>
          </p:cNvPr>
          <p:cNvSpPr/>
          <p:nvPr/>
        </p:nvSpPr>
        <p:spPr>
          <a:xfrm>
            <a:off x="10650611" y="2588180"/>
            <a:ext cx="941832" cy="17689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b="1" dirty="0">
                <a:solidFill>
                  <a:srgbClr val="2F8C67"/>
                </a:solidFill>
              </a:rPr>
              <a:t>≈38-42 °C</a:t>
            </a:r>
            <a:endParaRPr lang="en-US" sz="1220" dirty="0"/>
          </a:p>
        </p:txBody>
      </p:sp>
      <p:sp>
        <p:nvSpPr>
          <p:cNvPr id="150" name="Shape 68">
            <a:extLst>
              <a:ext uri="{FF2B5EF4-FFF2-40B4-BE49-F238E27FC236}">
                <a16:creationId xmlns:a16="http://schemas.microsoft.com/office/drawing/2014/main" id="{81954381-132C-3669-A2A1-6FD5621B1196}"/>
              </a:ext>
            </a:extLst>
          </p:cNvPr>
          <p:cNvSpPr/>
          <p:nvPr/>
        </p:nvSpPr>
        <p:spPr>
          <a:xfrm>
            <a:off x="9191243" y="2902040"/>
            <a:ext cx="475488" cy="475488"/>
          </a:xfrm>
          <a:prstGeom prst="ellipse">
            <a:avLst/>
          </a:prstGeom>
          <a:solidFill>
            <a:srgbClr val="1C78B5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2" name="Text 69">
            <a:extLst>
              <a:ext uri="{FF2B5EF4-FFF2-40B4-BE49-F238E27FC236}">
                <a16:creationId xmlns:a16="http://schemas.microsoft.com/office/drawing/2014/main" id="{EF5F2397-897F-92D0-E4E7-695763A98E40}"/>
              </a:ext>
            </a:extLst>
          </p:cNvPr>
          <p:cNvSpPr/>
          <p:nvPr/>
        </p:nvSpPr>
        <p:spPr>
          <a:xfrm>
            <a:off x="9191243" y="3039200"/>
            <a:ext cx="47548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η</a:t>
            </a:r>
            <a:endParaRPr lang="en-US" sz="1100" dirty="0"/>
          </a:p>
        </p:txBody>
      </p:sp>
      <p:sp>
        <p:nvSpPr>
          <p:cNvPr id="154" name="Text 70">
            <a:extLst>
              <a:ext uri="{FF2B5EF4-FFF2-40B4-BE49-F238E27FC236}">
                <a16:creationId xmlns:a16="http://schemas.microsoft.com/office/drawing/2014/main" id="{455005FB-8E95-5F99-9F16-DE9AF5537166}"/>
              </a:ext>
            </a:extLst>
          </p:cNvPr>
          <p:cNvSpPr/>
          <p:nvPr/>
        </p:nvSpPr>
        <p:spPr>
          <a:xfrm>
            <a:off x="9099803" y="3432392"/>
            <a:ext cx="6583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D2A3A"/>
                </a:solidFill>
              </a:rPr>
              <a:t>≈1.5 mPa·s</a:t>
            </a:r>
            <a:endParaRPr lang="en-US" sz="900" dirty="0"/>
          </a:p>
        </p:txBody>
      </p:sp>
      <p:sp>
        <p:nvSpPr>
          <p:cNvPr id="156" name="Shape 71">
            <a:extLst>
              <a:ext uri="{FF2B5EF4-FFF2-40B4-BE49-F238E27FC236}">
                <a16:creationId xmlns:a16="http://schemas.microsoft.com/office/drawing/2014/main" id="{74EA6826-E2A1-346C-1D1C-5B2290EF99A0}"/>
              </a:ext>
            </a:extLst>
          </p:cNvPr>
          <p:cNvSpPr/>
          <p:nvPr/>
        </p:nvSpPr>
        <p:spPr>
          <a:xfrm>
            <a:off x="9941051" y="2902040"/>
            <a:ext cx="475488" cy="475488"/>
          </a:xfrm>
          <a:prstGeom prst="ellipse">
            <a:avLst/>
          </a:prstGeom>
          <a:solidFill>
            <a:srgbClr val="6B2D70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8" name="Text 72">
            <a:extLst>
              <a:ext uri="{FF2B5EF4-FFF2-40B4-BE49-F238E27FC236}">
                <a16:creationId xmlns:a16="http://schemas.microsoft.com/office/drawing/2014/main" id="{62FEE922-B4CD-BA04-B010-A96369F0A571}"/>
              </a:ext>
            </a:extLst>
          </p:cNvPr>
          <p:cNvSpPr/>
          <p:nvPr/>
        </p:nvSpPr>
        <p:spPr>
          <a:xfrm>
            <a:off x="9941051" y="3039200"/>
            <a:ext cx="47548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k′</a:t>
            </a:r>
            <a:endParaRPr lang="en-US" sz="1100" dirty="0"/>
          </a:p>
        </p:txBody>
      </p:sp>
      <p:sp>
        <p:nvSpPr>
          <p:cNvPr id="160" name="Text 73">
            <a:extLst>
              <a:ext uri="{FF2B5EF4-FFF2-40B4-BE49-F238E27FC236}">
                <a16:creationId xmlns:a16="http://schemas.microsoft.com/office/drawing/2014/main" id="{BF1BA135-A143-E68A-7B83-BD8D808CF317}"/>
              </a:ext>
            </a:extLst>
          </p:cNvPr>
          <p:cNvSpPr/>
          <p:nvPr/>
        </p:nvSpPr>
        <p:spPr>
          <a:xfrm>
            <a:off x="9849611" y="3432392"/>
            <a:ext cx="6583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D2A3A"/>
                </a:solidFill>
              </a:rPr>
              <a:t>≈4.7</a:t>
            </a:r>
            <a:endParaRPr lang="en-US" sz="900" dirty="0"/>
          </a:p>
        </p:txBody>
      </p:sp>
      <p:sp>
        <p:nvSpPr>
          <p:cNvPr id="162" name="Shape 74">
            <a:extLst>
              <a:ext uri="{FF2B5EF4-FFF2-40B4-BE49-F238E27FC236}">
                <a16:creationId xmlns:a16="http://schemas.microsoft.com/office/drawing/2014/main" id="{4DF5821E-EEE3-1C15-D22A-B91B60798159}"/>
              </a:ext>
            </a:extLst>
          </p:cNvPr>
          <p:cNvSpPr/>
          <p:nvPr/>
        </p:nvSpPr>
        <p:spPr>
          <a:xfrm>
            <a:off x="10690859" y="2902040"/>
            <a:ext cx="475488" cy="475488"/>
          </a:xfrm>
          <a:prstGeom prst="ellipse">
            <a:avLst/>
          </a:prstGeom>
          <a:solidFill>
            <a:srgbClr val="2F8C67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4" name="Text 75">
            <a:extLst>
              <a:ext uri="{FF2B5EF4-FFF2-40B4-BE49-F238E27FC236}">
                <a16:creationId xmlns:a16="http://schemas.microsoft.com/office/drawing/2014/main" id="{7A6A6D41-FE2F-EB7B-7646-985024466718}"/>
              </a:ext>
            </a:extLst>
          </p:cNvPr>
          <p:cNvSpPr/>
          <p:nvPr/>
        </p:nvSpPr>
        <p:spPr>
          <a:xfrm>
            <a:off x="10690859" y="3039200"/>
            <a:ext cx="47548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P</a:t>
            </a:r>
            <a:endParaRPr lang="en-US" sz="1100" dirty="0"/>
          </a:p>
        </p:txBody>
      </p:sp>
      <p:sp>
        <p:nvSpPr>
          <p:cNvPr id="166" name="Text 76">
            <a:extLst>
              <a:ext uri="{FF2B5EF4-FFF2-40B4-BE49-F238E27FC236}">
                <a16:creationId xmlns:a16="http://schemas.microsoft.com/office/drawing/2014/main" id="{298DFE99-A494-4369-D8A5-23E901E6FF83}"/>
              </a:ext>
            </a:extLst>
          </p:cNvPr>
          <p:cNvSpPr/>
          <p:nvPr/>
        </p:nvSpPr>
        <p:spPr>
          <a:xfrm>
            <a:off x="10599419" y="3432392"/>
            <a:ext cx="6583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D2A3A"/>
                </a:solidFill>
              </a:rPr>
              <a:t>≈122 bar</a:t>
            </a:r>
            <a:endParaRPr lang="en-US" sz="900" dirty="0"/>
          </a:p>
        </p:txBody>
      </p:sp>
      <p:pic>
        <p:nvPicPr>
          <p:cNvPr id="168" name="Image 0" descr="/mnt/data/poster_work/plotA.png">
            <a:extLst>
              <a:ext uri="{FF2B5EF4-FFF2-40B4-BE49-F238E27FC236}">
                <a16:creationId xmlns:a16="http://schemas.microsoft.com/office/drawing/2014/main" id="{E3696D59-BA7B-B2CC-D06D-7033F23B65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2012" y="3667882"/>
            <a:ext cx="3126978" cy="2485704"/>
          </a:xfrm>
          <a:prstGeom prst="rect">
            <a:avLst/>
          </a:prstGeom>
        </p:spPr>
      </p:pic>
      <p:pic>
        <p:nvPicPr>
          <p:cNvPr id="172" name="Image 3" descr="/mnt/data/Sweet Spot Plot_BRS.png">
            <a:extLst>
              <a:ext uri="{FF2B5EF4-FFF2-40B4-BE49-F238E27FC236}">
                <a16:creationId xmlns:a16="http://schemas.microsoft.com/office/drawing/2014/main" id="{3F1FBFD2-9EC5-70D1-475A-16175011D9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8409" y="3649893"/>
            <a:ext cx="3310128" cy="2631294"/>
          </a:xfrm>
          <a:prstGeom prst="rect">
            <a:avLst/>
          </a:prstGeom>
        </p:spPr>
      </p:pic>
      <p:sp>
        <p:nvSpPr>
          <p:cNvPr id="174" name="Shape 77">
            <a:extLst>
              <a:ext uri="{FF2B5EF4-FFF2-40B4-BE49-F238E27FC236}">
                <a16:creationId xmlns:a16="http://schemas.microsoft.com/office/drawing/2014/main" id="{5D87D796-F776-634F-017F-E003F3747173}"/>
              </a:ext>
            </a:extLst>
          </p:cNvPr>
          <p:cNvSpPr/>
          <p:nvPr/>
        </p:nvSpPr>
        <p:spPr>
          <a:xfrm>
            <a:off x="91440" y="6460854"/>
            <a:ext cx="10743337" cy="575634"/>
          </a:xfrm>
          <a:prstGeom prst="roundRect">
            <a:avLst>
              <a:gd name="adj" fmla="val 1887"/>
            </a:avLst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/>
          <a:lstStyle/>
          <a:p>
            <a:endParaRPr lang="en-US"/>
          </a:p>
        </p:txBody>
      </p:sp>
      <p:sp>
        <p:nvSpPr>
          <p:cNvPr id="176" name="Shape 78">
            <a:extLst>
              <a:ext uri="{FF2B5EF4-FFF2-40B4-BE49-F238E27FC236}">
                <a16:creationId xmlns:a16="http://schemas.microsoft.com/office/drawing/2014/main" id="{A2332914-F9F5-1E7F-BC39-71DE02EEB0AB}"/>
              </a:ext>
            </a:extLst>
          </p:cNvPr>
          <p:cNvSpPr/>
          <p:nvPr/>
        </p:nvSpPr>
        <p:spPr>
          <a:xfrm>
            <a:off x="124684" y="6463614"/>
            <a:ext cx="10649708" cy="258048"/>
          </a:xfrm>
          <a:prstGeom prst="roundRect">
            <a:avLst>
              <a:gd name="adj" fmla="val 13333"/>
            </a:avLst>
          </a:prstGeom>
          <a:solidFill>
            <a:srgbClr val="0D2F5F"/>
          </a:solidFill>
          <a:ln w="12700">
            <a:solidFill>
              <a:srgbClr val="0D2F5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8" name="Text 79">
            <a:extLst>
              <a:ext uri="{FF2B5EF4-FFF2-40B4-BE49-F238E27FC236}">
                <a16:creationId xmlns:a16="http://schemas.microsoft.com/office/drawing/2014/main" id="{B559DDAE-40A9-E5AD-BA37-4EDE9B82CE43}"/>
              </a:ext>
            </a:extLst>
          </p:cNvPr>
          <p:cNvSpPr/>
          <p:nvPr/>
        </p:nvSpPr>
        <p:spPr>
          <a:xfrm>
            <a:off x="198753" y="6434152"/>
            <a:ext cx="2100423" cy="27431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</a:rPr>
              <a:t>CONCLUSION</a:t>
            </a:r>
            <a:endParaRPr lang="en-US" sz="1250" dirty="0"/>
          </a:p>
        </p:txBody>
      </p:sp>
      <p:sp>
        <p:nvSpPr>
          <p:cNvPr id="182" name="Text 91">
            <a:extLst>
              <a:ext uri="{FF2B5EF4-FFF2-40B4-BE49-F238E27FC236}">
                <a16:creationId xmlns:a16="http://schemas.microsoft.com/office/drawing/2014/main" id="{7E7AA15B-FE63-7F70-582C-67FAFAFAF053}"/>
              </a:ext>
            </a:extLst>
          </p:cNvPr>
          <p:cNvSpPr/>
          <p:nvPr/>
        </p:nvSpPr>
        <p:spPr>
          <a:xfrm>
            <a:off x="164592" y="6737190"/>
            <a:ext cx="10609799" cy="28668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>
            <a:noAutofit/>
          </a:bodyPr>
          <a:lstStyle/>
          <a:p>
            <a:r>
              <a:rPr lang="en-US" sz="1130" dirty="0"/>
              <a:t>These findings provide a rational basis for selecting sustainable chromatographic conditions, supporting safer and more environmentally responsible analytical practices.</a:t>
            </a:r>
          </a:p>
        </p:txBody>
      </p:sp>
      <p:sp>
        <p:nvSpPr>
          <p:cNvPr id="194" name="Text 42">
            <a:extLst>
              <a:ext uri="{FF2B5EF4-FFF2-40B4-BE49-F238E27FC236}">
                <a16:creationId xmlns:a16="http://schemas.microsoft.com/office/drawing/2014/main" id="{440F226B-CC75-A7D6-87F8-5473632B2CFC}"/>
              </a:ext>
            </a:extLst>
          </p:cNvPr>
          <p:cNvSpPr/>
          <p:nvPr/>
        </p:nvSpPr>
        <p:spPr>
          <a:xfrm>
            <a:off x="3829812" y="6227502"/>
            <a:ext cx="287121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1C78B5"/>
                </a:solidFill>
              </a:rPr>
              <a:t>A  Normalized model coefficients</a:t>
            </a:r>
            <a:endParaRPr lang="en-US" sz="730" dirty="0"/>
          </a:p>
        </p:txBody>
      </p:sp>
      <p:sp>
        <p:nvSpPr>
          <p:cNvPr id="196" name="Text 44">
            <a:extLst>
              <a:ext uri="{FF2B5EF4-FFF2-40B4-BE49-F238E27FC236}">
                <a16:creationId xmlns:a16="http://schemas.microsoft.com/office/drawing/2014/main" id="{9407D7CD-1A0E-0D6D-D79D-B267A48FBF3E}"/>
              </a:ext>
            </a:extLst>
          </p:cNvPr>
          <p:cNvSpPr/>
          <p:nvPr/>
        </p:nvSpPr>
        <p:spPr>
          <a:xfrm>
            <a:off x="8743187" y="6242872"/>
            <a:ext cx="287121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730" b="1" dirty="0">
                <a:solidFill>
                  <a:srgbClr val="2F8C67"/>
                </a:solidFill>
              </a:rPr>
              <a:t>B  Sweet-spot operating region</a:t>
            </a:r>
            <a:endParaRPr lang="en-US" sz="730" dirty="0"/>
          </a:p>
        </p:txBody>
      </p:sp>
    </p:spTree>
    <p:extLst>
      <p:ext uri="{BB962C8B-B14F-4D97-AF65-F5344CB8AC3E}">
        <p14:creationId xmlns:p14="http://schemas.microsoft.com/office/powerpoint/2010/main" val="3933615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293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Aptos</vt:lpstr>
      <vt:lpstr>Arial</vt:lpstr>
      <vt:lpstr>Office Theme</vt:lpstr>
      <vt:lpstr>PowerPoint Presentation</vt:lpstr>
    </vt:vector>
  </TitlesOfParts>
  <Company>Alkaloid AD Skopje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Chromatographic Performance Evaluation of a Bio-Renewable Solvent Using Design of Experiments</dc:title>
  <dc:subject>28th Congress of Chemists and Technologists of Macedonia e-poster</dc:subject>
  <dc:creator>Aneta Lazarevska Kamcheva</dc:creator>
  <cp:lastModifiedBy>Aneta Lazarevska Kamcheva</cp:lastModifiedBy>
  <cp:revision>31</cp:revision>
  <dcterms:created xsi:type="dcterms:W3CDTF">2026-08-27T07:41:24Z</dcterms:created>
  <dcterms:modified xsi:type="dcterms:W3CDTF">2026-08-27T12:32:59Z</dcterms:modified>
</cp:coreProperties>
</file>