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57" r:id="rId1"/>
  </p:sldMasterIdLst>
  <p:notesMasterIdLst>
    <p:notesMasterId r:id="rId20"/>
  </p:notesMasterIdLst>
  <p:handoutMasterIdLst>
    <p:handoutMasterId r:id="rId21"/>
  </p:handoutMasterIdLst>
  <p:sldIdLst>
    <p:sldId id="429" r:id="rId2"/>
    <p:sldId id="271" r:id="rId3"/>
    <p:sldId id="565" r:id="rId4"/>
    <p:sldId id="625" r:id="rId5"/>
    <p:sldId id="603" r:id="rId6"/>
    <p:sldId id="605" r:id="rId7"/>
    <p:sldId id="604" r:id="rId8"/>
    <p:sldId id="617" r:id="rId9"/>
    <p:sldId id="618" r:id="rId10"/>
    <p:sldId id="619" r:id="rId11"/>
    <p:sldId id="620" r:id="rId12"/>
    <p:sldId id="621" r:id="rId13"/>
    <p:sldId id="624" r:id="rId14"/>
    <p:sldId id="623" r:id="rId15"/>
    <p:sldId id="622" r:id="rId16"/>
    <p:sldId id="626" r:id="rId17"/>
    <p:sldId id="627" r:id="rId18"/>
    <p:sldId id="616" r:id="rId19"/>
  </p:sldIdLst>
  <p:sldSz cx="9144000" cy="6858000" type="screen4x3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9" userDrawn="1">
          <p15:clr>
            <a:srgbClr val="A4A3A4"/>
          </p15:clr>
        </p15:guide>
        <p15:guide id="2" pos="2180" userDrawn="1">
          <p15:clr>
            <a:srgbClr val="A4A3A4"/>
          </p15:clr>
        </p15:guide>
        <p15:guide id="3" orient="horz" pos="3128" userDrawn="1">
          <p15:clr>
            <a:srgbClr val="A4A3A4"/>
          </p15:clr>
        </p15:guide>
        <p15:guide id="4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ja Kristl" initials="AK" lastIdx="3" clrIdx="0">
    <p:extLst>
      <p:ext uri="{19B8F6BF-5375-455C-9EA6-DF929625EA0E}">
        <p15:presenceInfo xmlns:p15="http://schemas.microsoft.com/office/powerpoint/2012/main" userId="44e4d66dca1dad8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225" autoAdjust="0"/>
    <p:restoredTop sz="86461" autoAdjust="0"/>
  </p:normalViewPr>
  <p:slideViewPr>
    <p:cSldViewPr>
      <p:cViewPr varScale="1">
        <p:scale>
          <a:sx n="71" d="100"/>
          <a:sy n="71" d="100"/>
        </p:scale>
        <p:origin x="1445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38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98" d="100"/>
          <a:sy n="98" d="100"/>
        </p:scale>
        <p:origin x="-3516" y="-84"/>
      </p:cViewPr>
      <p:guideLst>
        <p:guide orient="horz" pos="2899"/>
        <p:guide pos="2180"/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8" cy="496491"/>
          </a:xfrm>
          <a:prstGeom prst="rect">
            <a:avLst/>
          </a:prstGeom>
        </p:spPr>
        <p:txBody>
          <a:bodyPr vert="horz" lIns="92135" tIns="46067" rIns="92135" bIns="4606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Ograda datuma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8" cy="496491"/>
          </a:xfrm>
          <a:prstGeom prst="rect">
            <a:avLst/>
          </a:prstGeom>
        </p:spPr>
        <p:txBody>
          <a:bodyPr vert="horz" lIns="92135" tIns="46067" rIns="92135" bIns="46067" rtlCol="0"/>
          <a:lstStyle>
            <a:lvl1pPr algn="r">
              <a:defRPr sz="1200"/>
            </a:lvl1pPr>
          </a:lstStyle>
          <a:p>
            <a:fld id="{5C8A6CA6-D857-4407-B82E-F24BDEFCF29A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6348" cy="496491"/>
          </a:xfrm>
          <a:prstGeom prst="rect">
            <a:avLst/>
          </a:prstGeom>
        </p:spPr>
        <p:txBody>
          <a:bodyPr vert="horz" lIns="92135" tIns="46067" rIns="92135" bIns="4606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51342" y="9431599"/>
            <a:ext cx="2946348" cy="496491"/>
          </a:xfrm>
          <a:prstGeom prst="rect">
            <a:avLst/>
          </a:prstGeom>
        </p:spPr>
        <p:txBody>
          <a:bodyPr vert="horz" lIns="92135" tIns="46067" rIns="92135" bIns="46067" rtlCol="0" anchor="b"/>
          <a:lstStyle>
            <a:lvl1pPr algn="r">
              <a:defRPr sz="1200"/>
            </a:lvl1pPr>
          </a:lstStyle>
          <a:p>
            <a:fld id="{11FD893D-3D48-4FF2-BCF1-417700D4F63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810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8" cy="496491"/>
          </a:xfrm>
          <a:prstGeom prst="rect">
            <a:avLst/>
          </a:prstGeom>
        </p:spPr>
        <p:txBody>
          <a:bodyPr vert="horz" lIns="92135" tIns="46067" rIns="92135" bIns="4606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8" cy="496491"/>
          </a:xfrm>
          <a:prstGeom prst="rect">
            <a:avLst/>
          </a:prstGeom>
        </p:spPr>
        <p:txBody>
          <a:bodyPr vert="horz" lIns="92135" tIns="46067" rIns="92135" bIns="46067" rtlCol="0"/>
          <a:lstStyle>
            <a:lvl1pPr algn="r">
              <a:defRPr sz="1200"/>
            </a:lvl1pPr>
          </a:lstStyle>
          <a:p>
            <a:fld id="{1FDFBC42-3CA6-415E-B4A7-95D7DEDC23B2}" type="datetimeFigureOut">
              <a:rPr lang="en-US" smtClean="0"/>
              <a:pPr/>
              <a:t>9/21/2026</a:t>
            </a:fld>
            <a:endParaRPr lang="en-US" dirty="0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7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35" tIns="46067" rIns="92135" bIns="46067" rtlCol="0" anchor="ctr"/>
          <a:lstStyle/>
          <a:p>
            <a:endParaRPr lang="en-US" dirty="0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79927" y="4716662"/>
            <a:ext cx="5439410" cy="4468416"/>
          </a:xfrm>
          <a:prstGeom prst="rect">
            <a:avLst/>
          </a:prstGeom>
        </p:spPr>
        <p:txBody>
          <a:bodyPr vert="horz" lIns="92135" tIns="46067" rIns="92135" bIns="46067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8" cy="496491"/>
          </a:xfrm>
          <a:prstGeom prst="rect">
            <a:avLst/>
          </a:prstGeom>
        </p:spPr>
        <p:txBody>
          <a:bodyPr vert="horz" lIns="92135" tIns="46067" rIns="92135" bIns="4606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8" cy="496491"/>
          </a:xfrm>
          <a:prstGeom prst="rect">
            <a:avLst/>
          </a:prstGeom>
        </p:spPr>
        <p:txBody>
          <a:bodyPr vert="horz" lIns="92135" tIns="46067" rIns="92135" bIns="46067" rtlCol="0" anchor="b"/>
          <a:lstStyle>
            <a:lvl1pPr algn="r">
              <a:defRPr sz="1200"/>
            </a:lvl1pPr>
          </a:lstStyle>
          <a:p>
            <a:fld id="{894F8DB1-5CB2-4231-BCC4-D63E9FF25D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016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ECD90-4E30-4C65-A2B0-392CE6E56DB3}" type="slidenum">
              <a:rPr lang="en-US" altLang="sl-SI"/>
              <a:pPr/>
              <a:t>3</a:t>
            </a:fld>
            <a:endParaRPr lang="en-US" altLang="sl-SI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l-SI" altLang="sl-SI" dirty="0"/>
          </a:p>
        </p:txBody>
      </p:sp>
    </p:spTree>
    <p:extLst>
      <p:ext uri="{BB962C8B-B14F-4D97-AF65-F5344CB8AC3E}">
        <p14:creationId xmlns:p14="http://schemas.microsoft.com/office/powerpoint/2010/main" val="2376430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8E2B0-A977-1082-04EB-62C76B029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9454D00-6625-07A4-6791-7F4E6F0BFE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ECD90-4E30-4C65-A2B0-392CE6E56DB3}" type="slidenum">
              <a:rPr lang="en-US" altLang="sl-SI"/>
              <a:pPr/>
              <a:t>4</a:t>
            </a:fld>
            <a:endParaRPr lang="en-US" altLang="sl-SI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9411F357-5028-7972-D2F3-C998EE7FBC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20E13105-5F65-93EE-5B0B-F0A301A00D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l-SI" altLang="sl-SI" dirty="0"/>
          </a:p>
        </p:txBody>
      </p:sp>
    </p:spTree>
    <p:extLst>
      <p:ext uri="{BB962C8B-B14F-4D97-AF65-F5344CB8AC3E}">
        <p14:creationId xmlns:p14="http://schemas.microsoft.com/office/powerpoint/2010/main" val="3665361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ECD90-4E30-4C65-A2B0-392CE6E56DB3}" type="slidenum">
              <a:rPr lang="en-US" altLang="sl-SI"/>
              <a:pPr/>
              <a:t>5</a:t>
            </a:fld>
            <a:endParaRPr lang="en-US" altLang="sl-SI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l-SI" altLang="sl-SI" dirty="0"/>
          </a:p>
        </p:txBody>
      </p:sp>
    </p:spTree>
    <p:extLst>
      <p:ext uri="{BB962C8B-B14F-4D97-AF65-F5344CB8AC3E}">
        <p14:creationId xmlns:p14="http://schemas.microsoft.com/office/powerpoint/2010/main" val="1423748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ECD90-4E30-4C65-A2B0-392CE6E56DB3}" type="slidenum">
              <a:rPr lang="en-US" altLang="sl-SI"/>
              <a:pPr/>
              <a:t>6</a:t>
            </a:fld>
            <a:endParaRPr lang="en-US" altLang="sl-SI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l-SI" altLang="sl-SI" dirty="0"/>
          </a:p>
        </p:txBody>
      </p:sp>
    </p:spTree>
    <p:extLst>
      <p:ext uri="{BB962C8B-B14F-4D97-AF65-F5344CB8AC3E}">
        <p14:creationId xmlns:p14="http://schemas.microsoft.com/office/powerpoint/2010/main" val="3490536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ECD90-4E30-4C65-A2B0-392CE6E56DB3}" type="slidenum">
              <a:rPr lang="en-US" altLang="sl-SI"/>
              <a:pPr/>
              <a:t>7</a:t>
            </a:fld>
            <a:endParaRPr lang="en-US" altLang="sl-SI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l-SI" altLang="sl-SI" dirty="0"/>
          </a:p>
        </p:txBody>
      </p:sp>
    </p:spTree>
    <p:extLst>
      <p:ext uri="{BB962C8B-B14F-4D97-AF65-F5344CB8AC3E}">
        <p14:creationId xmlns:p14="http://schemas.microsoft.com/office/powerpoint/2010/main" val="11470257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83B92-9840-DB0A-6643-C71F3CC6E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8BB39A6-ABB0-654D-A1A8-33E86008A4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ECD90-4E30-4C65-A2B0-392CE6E56DB3}" type="slidenum">
              <a:rPr lang="en-US" altLang="sl-SI"/>
              <a:pPr/>
              <a:t>8</a:t>
            </a:fld>
            <a:endParaRPr lang="en-US" altLang="sl-SI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4D571968-64A9-AA41-E537-83A43F063E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750DD564-BC66-D245-353D-5EFEE4E878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l-SI" altLang="sl-SI" dirty="0"/>
          </a:p>
        </p:txBody>
      </p:sp>
    </p:spTree>
    <p:extLst>
      <p:ext uri="{BB962C8B-B14F-4D97-AF65-F5344CB8AC3E}">
        <p14:creationId xmlns:p14="http://schemas.microsoft.com/office/powerpoint/2010/main" val="22551757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5292F-FDA1-28B7-E99C-41CBE2127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F4B6E4C-0518-F188-E7D9-7F9298AB85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ECD90-4E30-4C65-A2B0-392CE6E56DB3}" type="slidenum">
              <a:rPr lang="en-US" altLang="sl-SI"/>
              <a:pPr/>
              <a:t>9</a:t>
            </a:fld>
            <a:endParaRPr lang="en-US" altLang="sl-SI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71FFFDF7-E5C1-9584-84AA-DE01249DAB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BE10759A-648F-1041-2D6F-ED6ED85362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l-SI" altLang="sl-SI" dirty="0"/>
          </a:p>
        </p:txBody>
      </p:sp>
    </p:spTree>
    <p:extLst>
      <p:ext uri="{BB962C8B-B14F-4D97-AF65-F5344CB8AC3E}">
        <p14:creationId xmlns:p14="http://schemas.microsoft.com/office/powerpoint/2010/main" val="19559653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7D243-B2AC-7A0A-7966-76A88BAAA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0BA7DAA-769D-01AD-F4B6-C26122EEBE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ECD90-4E30-4C65-A2B0-392CE6E56DB3}" type="slidenum">
              <a:rPr lang="en-US" altLang="sl-SI"/>
              <a:pPr/>
              <a:t>10</a:t>
            </a:fld>
            <a:endParaRPr lang="en-US" altLang="sl-SI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258C5EA0-5953-B8CB-535F-66D2B082B6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D8025F88-615C-C6A0-5215-F6ECA0E5E1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l-SI" altLang="sl-SI" dirty="0"/>
          </a:p>
        </p:txBody>
      </p:sp>
    </p:spTree>
    <p:extLst>
      <p:ext uri="{BB962C8B-B14F-4D97-AF65-F5344CB8AC3E}">
        <p14:creationId xmlns:p14="http://schemas.microsoft.com/office/powerpoint/2010/main" val="3662049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2064B-5833-FC61-CCFC-FDB69C883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1365640-A747-BEDA-EC66-12A6F8DA20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ECD90-4E30-4C65-A2B0-392CE6E56DB3}" type="slidenum">
              <a:rPr lang="en-US" altLang="sl-SI"/>
              <a:pPr/>
              <a:t>11</a:t>
            </a:fld>
            <a:endParaRPr lang="en-US" altLang="sl-SI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83B4C892-E185-2D3B-C250-F9B34191E2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4F7D5E48-D165-A18B-94F6-DE57E0ED14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sl-SI" dirty="0" err="1"/>
              <a:t>Tukaj</a:t>
            </a:r>
            <a:r>
              <a:rPr lang="en-US" altLang="sl-SI" dirty="0"/>
              <a:t> </a:t>
            </a:r>
            <a:r>
              <a:rPr lang="en-US" altLang="sl-SI" dirty="0" err="1"/>
              <a:t>razmisleki</a:t>
            </a:r>
            <a:r>
              <a:rPr lang="en-US" altLang="sl-SI" dirty="0"/>
              <a:t> glede </a:t>
            </a:r>
            <a:r>
              <a:rPr lang="en-US" altLang="sl-SI" dirty="0" err="1"/>
              <a:t>možnega</a:t>
            </a:r>
            <a:r>
              <a:rPr lang="en-US" altLang="sl-SI" dirty="0"/>
              <a:t> </a:t>
            </a:r>
            <a:r>
              <a:rPr lang="en-US" altLang="sl-SI" dirty="0" err="1"/>
              <a:t>mehanizma</a:t>
            </a:r>
            <a:r>
              <a:rPr lang="en-US" altLang="sl-SI" dirty="0"/>
              <a:t> – ne more </a:t>
            </a:r>
            <a:r>
              <a:rPr lang="en-US" altLang="sl-SI" dirty="0" err="1"/>
              <a:t>biti</a:t>
            </a:r>
            <a:r>
              <a:rPr lang="en-US" altLang="sl-SI" dirty="0"/>
              <a:t> </a:t>
            </a:r>
            <a:r>
              <a:rPr lang="en-US" altLang="sl-SI" dirty="0" err="1"/>
              <a:t>klasična</a:t>
            </a:r>
            <a:r>
              <a:rPr lang="en-US" altLang="sl-SI" dirty="0"/>
              <a:t> </a:t>
            </a:r>
            <a:r>
              <a:rPr lang="en-US" altLang="sl-SI" dirty="0" err="1"/>
              <a:t>spiralna</a:t>
            </a:r>
            <a:r>
              <a:rPr lang="en-US" altLang="sl-SI" dirty="0"/>
              <a:t> </a:t>
            </a:r>
            <a:r>
              <a:rPr lang="en-US" altLang="sl-SI" dirty="0" err="1"/>
              <a:t>rast</a:t>
            </a:r>
            <a:r>
              <a:rPr lang="en-US" altLang="sl-SI" dirty="0"/>
              <a:t>, </a:t>
            </a:r>
            <a:r>
              <a:rPr lang="en-US" altLang="sl-SI" dirty="0" err="1"/>
              <a:t>kako</a:t>
            </a:r>
            <a:r>
              <a:rPr lang="en-US" altLang="sl-SI" dirty="0"/>
              <a:t> </a:t>
            </a:r>
            <a:r>
              <a:rPr lang="en-US" altLang="sl-SI" dirty="0" err="1"/>
              <a:t>razložiti</a:t>
            </a:r>
            <a:r>
              <a:rPr lang="en-US" altLang="sl-SI" dirty="0"/>
              <a:t> </a:t>
            </a:r>
            <a:r>
              <a:rPr lang="en-US" altLang="sl-SI" dirty="0" err="1"/>
              <a:t>dendritno</a:t>
            </a:r>
            <a:r>
              <a:rPr lang="en-US" altLang="sl-SI" dirty="0"/>
              <a:t> </a:t>
            </a:r>
            <a:r>
              <a:rPr lang="en-US" altLang="sl-SI" dirty="0" err="1"/>
              <a:t>rast</a:t>
            </a:r>
            <a:r>
              <a:rPr lang="en-US" altLang="sl-SI" dirty="0"/>
              <a:t>?</a:t>
            </a:r>
            <a:endParaRPr lang="sl-SI" altLang="sl-SI" dirty="0"/>
          </a:p>
        </p:txBody>
      </p:sp>
    </p:spTree>
    <p:extLst>
      <p:ext uri="{BB962C8B-B14F-4D97-AF65-F5344CB8AC3E}">
        <p14:creationId xmlns:p14="http://schemas.microsoft.com/office/powerpoint/2010/main" val="36292386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7DFC1-473C-FD76-9555-6764C0BB4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C15D7FB-F5B3-DEB7-F1C0-2599891539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ECD90-4E30-4C65-A2B0-392CE6E56DB3}" type="slidenum">
              <a:rPr lang="en-US" altLang="sl-SI"/>
              <a:pPr/>
              <a:t>12</a:t>
            </a:fld>
            <a:endParaRPr lang="en-US" altLang="sl-SI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ECE76224-062F-BD7B-B02F-9356671793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C77D41A9-C590-76CB-4307-41B78586A5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l-SI" altLang="sl-SI" dirty="0"/>
          </a:p>
        </p:txBody>
      </p:sp>
    </p:spTree>
    <p:extLst>
      <p:ext uri="{BB962C8B-B14F-4D97-AF65-F5344CB8AC3E}">
        <p14:creationId xmlns:p14="http://schemas.microsoft.com/office/powerpoint/2010/main" val="30255038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DDFED-0200-B97D-10CE-92CE47EAF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1D90B43-27EF-7F20-8F74-834BF80850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ECD90-4E30-4C65-A2B0-392CE6E56DB3}" type="slidenum">
              <a:rPr lang="en-US" altLang="sl-SI"/>
              <a:pPr/>
              <a:t>13</a:t>
            </a:fld>
            <a:endParaRPr lang="en-US" altLang="sl-SI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619E47F3-485F-0738-40FC-D23D81D19C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6676D366-F585-E24C-F376-D2D678A885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l-SI" altLang="sl-SI" dirty="0"/>
          </a:p>
        </p:txBody>
      </p:sp>
    </p:spTree>
    <p:extLst>
      <p:ext uri="{BB962C8B-B14F-4D97-AF65-F5344CB8AC3E}">
        <p14:creationId xmlns:p14="http://schemas.microsoft.com/office/powerpoint/2010/main" val="2056268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D871F-0853-B2FF-F41F-6E99BA33C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EC93CFB-599B-71E3-7CC9-A333B7ACD1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ECD90-4E30-4C65-A2B0-392CE6E56DB3}" type="slidenum">
              <a:rPr lang="en-US" altLang="sl-SI"/>
              <a:pPr/>
              <a:t>14</a:t>
            </a:fld>
            <a:endParaRPr lang="en-US" altLang="sl-SI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1CCCBE38-BB0E-D251-C6F2-29470B4345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6DFD1302-45D0-C7E7-4EF5-2CD7753775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l-SI" altLang="sl-SI" dirty="0"/>
          </a:p>
        </p:txBody>
      </p:sp>
    </p:spTree>
    <p:extLst>
      <p:ext uri="{BB962C8B-B14F-4D97-AF65-F5344CB8AC3E}">
        <p14:creationId xmlns:p14="http://schemas.microsoft.com/office/powerpoint/2010/main" val="7656937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3753E-34EF-425F-6C65-17FCCFFAA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B0BD6AE-72E7-C5A8-DF7B-7809EFC68D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ECD90-4E30-4C65-A2B0-392CE6E56DB3}" type="slidenum">
              <a:rPr lang="en-US" altLang="sl-SI"/>
              <a:pPr/>
              <a:t>15</a:t>
            </a:fld>
            <a:endParaRPr lang="en-US" altLang="sl-SI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0BD265E0-87DA-7C8E-B356-2DD5346161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A04CD116-1911-5CF2-2F1A-87EB69CA9F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l-SI" altLang="sl-SI" dirty="0"/>
          </a:p>
        </p:txBody>
      </p:sp>
    </p:spTree>
    <p:extLst>
      <p:ext uri="{BB962C8B-B14F-4D97-AF65-F5344CB8AC3E}">
        <p14:creationId xmlns:p14="http://schemas.microsoft.com/office/powerpoint/2010/main" val="38933687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3753E-34EF-425F-6C65-17FCCFFAA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B0BD6AE-72E7-C5A8-DF7B-7809EFC68D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ECD90-4E30-4C65-A2B0-392CE6E56DB3}" type="slidenum">
              <a:rPr lang="en-US" altLang="sl-SI"/>
              <a:pPr/>
              <a:t>16</a:t>
            </a:fld>
            <a:endParaRPr lang="en-US" altLang="sl-SI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0BD265E0-87DA-7C8E-B356-2DD5346161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A04CD116-1911-5CF2-2F1A-87EB69CA9F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l-SI" altLang="sl-SI" dirty="0"/>
          </a:p>
        </p:txBody>
      </p:sp>
    </p:spTree>
    <p:extLst>
      <p:ext uri="{BB962C8B-B14F-4D97-AF65-F5344CB8AC3E}">
        <p14:creationId xmlns:p14="http://schemas.microsoft.com/office/powerpoint/2010/main" val="29186712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3753E-34EF-425F-6C65-17FCCFFAA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B0BD6AE-72E7-C5A8-DF7B-7809EFC68D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CECD90-4E30-4C65-A2B0-392CE6E56DB3}" type="slidenum">
              <a:rPr lang="en-US" altLang="sl-SI"/>
              <a:pPr/>
              <a:t>17</a:t>
            </a:fld>
            <a:endParaRPr lang="en-US" altLang="sl-SI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0BD265E0-87DA-7C8E-B356-2DD5346161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A04CD116-1911-5CF2-2F1A-87EB69CA9F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sl-SI" altLang="sl-SI" dirty="0"/>
          </a:p>
        </p:txBody>
      </p:sp>
    </p:spTree>
    <p:extLst>
      <p:ext uri="{BB962C8B-B14F-4D97-AF65-F5344CB8AC3E}">
        <p14:creationId xmlns:p14="http://schemas.microsoft.com/office/powerpoint/2010/main" val="4229314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Naslov 1"/>
          <p:cNvSpPr txBox="1">
            <a:spLocks noGrp="1"/>
          </p:cNvSpPr>
          <p:nvPr>
            <p:ph type="ctrTitle" hasCustomPrompt="1"/>
          </p:nvPr>
        </p:nvSpPr>
        <p:spPr>
          <a:xfrm>
            <a:off x="685800" y="2276872"/>
            <a:ext cx="7776000" cy="1260000"/>
          </a:xfrm>
        </p:spPr>
        <p:txBody>
          <a:bodyPr lIns="0" tIns="0" rIns="0" bIns="0" anchor="t" anchorCtr="0"/>
          <a:lstStyle>
            <a:lvl1pPr algn="ctr">
              <a:defRPr sz="4800" b="1">
                <a:solidFill>
                  <a:schemeClr val="tx2"/>
                </a:solidFill>
                <a:latin typeface="Arial" pitchFamily="34"/>
              </a:defRPr>
            </a:lvl1pPr>
          </a:lstStyle>
          <a:p>
            <a:pPr lvl="0"/>
            <a:r>
              <a:rPr lang="sl-SI" dirty="0"/>
              <a:t>Študijski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97160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 txBox="1">
            <a:spLocks noGrp="1"/>
          </p:cNvSpPr>
          <p:nvPr>
            <p:ph type="ctrTitle" hasCustomPrompt="1"/>
          </p:nvPr>
        </p:nvSpPr>
        <p:spPr>
          <a:xfrm>
            <a:off x="685800" y="619200"/>
            <a:ext cx="7776000" cy="1260000"/>
          </a:xfrm>
        </p:spPr>
        <p:txBody>
          <a:bodyPr lIns="0" tIns="0" rIns="0" bIns="0" anchor="t" anchorCtr="0"/>
          <a:lstStyle>
            <a:lvl1pPr algn="ctr">
              <a:defRPr sz="3800" b="1">
                <a:solidFill>
                  <a:srgbClr val="C00000"/>
                </a:solidFill>
                <a:latin typeface="Arial" pitchFamily="34"/>
              </a:defRPr>
            </a:lvl1pPr>
          </a:lstStyle>
          <a:p>
            <a:pPr lvl="0"/>
            <a:r>
              <a:rPr lang="sl-SI" dirty="0"/>
              <a:t>Naslov 2</a:t>
            </a:r>
            <a:endParaRPr lang="en-US" dirty="0"/>
          </a:p>
        </p:txBody>
      </p:sp>
      <p:sp>
        <p:nvSpPr>
          <p:cNvPr id="3" name="Podnaslov 2"/>
          <p:cNvSpPr txBox="1">
            <a:spLocks noGrp="1"/>
          </p:cNvSpPr>
          <p:nvPr>
            <p:ph type="subTitle" idx="1" hasCustomPrompt="1"/>
          </p:nvPr>
        </p:nvSpPr>
        <p:spPr>
          <a:xfrm>
            <a:off x="684000" y="1990800"/>
            <a:ext cx="7776000" cy="2952000"/>
          </a:xfr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800" baseline="0">
                <a:latin typeface="Arial" pitchFamily="34"/>
              </a:defRPr>
            </a:lvl1pPr>
          </a:lstStyle>
          <a:p>
            <a:r>
              <a:rPr lang="sl-SI" sz="2300" dirty="0"/>
              <a:t>Besedilo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264294427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avitev po me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Naslov 1"/>
          <p:cNvSpPr txBox="1">
            <a:spLocks noGrp="1"/>
          </p:cNvSpPr>
          <p:nvPr>
            <p:ph type="ctrTitle" hasCustomPrompt="1"/>
          </p:nvPr>
        </p:nvSpPr>
        <p:spPr>
          <a:xfrm>
            <a:off x="685800" y="619200"/>
            <a:ext cx="7776000" cy="1260000"/>
          </a:xfrm>
        </p:spPr>
        <p:txBody>
          <a:bodyPr lIns="0" tIns="0" rIns="0" bIns="0" anchor="t" anchorCtr="0"/>
          <a:lstStyle>
            <a:lvl1pPr algn="ctr">
              <a:defRPr sz="3800" b="1">
                <a:solidFill>
                  <a:srgbClr val="C00000"/>
                </a:solidFill>
                <a:latin typeface="Arial" pitchFamily="34"/>
              </a:defRPr>
            </a:lvl1pPr>
          </a:lstStyle>
          <a:p>
            <a:pPr lvl="0"/>
            <a:r>
              <a:rPr lang="sl-SI" dirty="0"/>
              <a:t>Naslov 2</a:t>
            </a:r>
            <a:endParaRPr lang="en-US" dirty="0"/>
          </a:p>
        </p:txBody>
      </p:sp>
      <p:sp>
        <p:nvSpPr>
          <p:cNvPr id="4" name="Podnaslov 2"/>
          <p:cNvSpPr txBox="1">
            <a:spLocks noGrp="1"/>
          </p:cNvSpPr>
          <p:nvPr>
            <p:ph type="subTitle" idx="1" hasCustomPrompt="1"/>
          </p:nvPr>
        </p:nvSpPr>
        <p:spPr>
          <a:xfrm>
            <a:off x="684000" y="1990800"/>
            <a:ext cx="7776000" cy="2952000"/>
          </a:xfr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800" baseline="0">
                <a:latin typeface="Arial" pitchFamily="34"/>
              </a:defRPr>
            </a:lvl1pPr>
          </a:lstStyle>
          <a:p>
            <a:r>
              <a:rPr lang="sl-SI" sz="2300" dirty="0"/>
              <a:t>Besedilo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562687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stavitev po me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Naslov 1"/>
          <p:cNvSpPr txBox="1">
            <a:spLocks noGrp="1"/>
          </p:cNvSpPr>
          <p:nvPr>
            <p:ph type="ctrTitle" hasCustomPrompt="1"/>
          </p:nvPr>
        </p:nvSpPr>
        <p:spPr>
          <a:xfrm>
            <a:off x="685800" y="619200"/>
            <a:ext cx="7776000" cy="1260000"/>
          </a:xfrm>
        </p:spPr>
        <p:txBody>
          <a:bodyPr lIns="0" tIns="0" rIns="0" bIns="0" anchor="t" anchorCtr="0"/>
          <a:lstStyle>
            <a:lvl1pPr algn="ctr">
              <a:defRPr sz="3800" b="1">
                <a:solidFill>
                  <a:srgbClr val="C00000"/>
                </a:solidFill>
                <a:latin typeface="Arial" pitchFamily="34"/>
              </a:defRPr>
            </a:lvl1pPr>
          </a:lstStyle>
          <a:p>
            <a:pPr lvl="0"/>
            <a:r>
              <a:rPr lang="sl-SI" dirty="0"/>
              <a:t>Naslov 2</a:t>
            </a:r>
            <a:endParaRPr lang="en-US" dirty="0"/>
          </a:p>
        </p:txBody>
      </p:sp>
      <p:sp>
        <p:nvSpPr>
          <p:cNvPr id="4" name="Podnaslov 2"/>
          <p:cNvSpPr txBox="1">
            <a:spLocks noGrp="1"/>
          </p:cNvSpPr>
          <p:nvPr>
            <p:ph type="subTitle" idx="1" hasCustomPrompt="1"/>
          </p:nvPr>
        </p:nvSpPr>
        <p:spPr>
          <a:xfrm>
            <a:off x="684000" y="1990800"/>
            <a:ext cx="7776000" cy="2952000"/>
          </a:xfrm>
        </p:spPr>
        <p:txBody>
          <a:bodyPr lIns="0" tIns="0" rIns="0" bIns="0"/>
          <a:lstStyle>
            <a:lvl1pPr marL="0" indent="0">
              <a:spcBef>
                <a:spcPts val="0"/>
              </a:spcBef>
              <a:buNone/>
              <a:defRPr sz="2800" baseline="0">
                <a:latin typeface="Arial" pitchFamily="34"/>
              </a:defRPr>
            </a:lvl1pPr>
          </a:lstStyle>
          <a:p>
            <a:r>
              <a:rPr lang="sl-SI" sz="2300" dirty="0"/>
              <a:t>Besedilo</a:t>
            </a:r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1918092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86C8400-5ED9-4468-AF92-5FBA9EC5F238}" type="slidenum">
              <a:rPr lang="en-US" altLang="sl-SI"/>
              <a:pPr/>
              <a:t>‹#›</a:t>
            </a:fld>
            <a:endParaRPr lang="en-US" altLang="sl-SI"/>
          </a:p>
        </p:txBody>
      </p:sp>
    </p:spTree>
    <p:extLst>
      <p:ext uri="{BB962C8B-B14F-4D97-AF65-F5344CB8AC3E}">
        <p14:creationId xmlns:p14="http://schemas.microsoft.com/office/powerpoint/2010/main" val="1584333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lvl="0"/>
            <a:r>
              <a:rPr lang="sl-SI"/>
              <a:t>Uredite slog naslova matrice</a:t>
            </a:r>
            <a:endParaRPr lang="en-US"/>
          </a:p>
        </p:txBody>
      </p:sp>
      <p:sp>
        <p:nvSpPr>
          <p:cNvPr id="3" name="Ograda besedila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  <a:endParaRPr lang="en-US" dirty="0"/>
          </a:p>
        </p:txBody>
      </p:sp>
      <p:pic>
        <p:nvPicPr>
          <p:cNvPr id="6" name="Slika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9" r:id="rId5"/>
  </p:sldLayoutIdLst>
  <p:txStyles>
    <p:titleStyle>
      <a:lvl1pPr marL="0" marR="0" lvl="0" indent="0" algn="ctr" defTabSz="914400" rtl="0" eaLnBrk="1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sl-SI" sz="4400" b="0" i="0" u="none" strike="noStrike" kern="1200" cap="none" spc="0" baseline="0">
          <a:solidFill>
            <a:srgbClr val="000000"/>
          </a:solidFill>
          <a:uFillTx/>
          <a:latin typeface="Calibri"/>
          <a:ea typeface=""/>
          <a:cs typeface=""/>
        </a:defRPr>
      </a:lvl1pPr>
    </p:titleStyle>
    <p:bodyStyle>
      <a:lvl1pPr marL="342900" marR="0" lvl="0" indent="-342900" algn="l" defTabSz="914400" rtl="0" eaLnBrk="1" fontAlgn="auto" hangingPunct="1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 pitchFamily="34"/>
        <a:buChar char="•"/>
        <a:tabLst/>
        <a:defRPr lang="sl-SI" sz="3200" b="0" i="0" u="none" strike="noStrike" kern="1200" cap="none" spc="0" baseline="0">
          <a:solidFill>
            <a:srgbClr val="000000"/>
          </a:solidFill>
          <a:uFillTx/>
          <a:latin typeface="Calibri"/>
          <a:ea typeface=""/>
          <a:cs typeface=""/>
        </a:defRPr>
      </a:lvl1pPr>
      <a:lvl2pPr marL="742950" marR="0" lvl="1" indent="-285750" algn="l" defTabSz="914400" rtl="0" eaLnBrk="1" fontAlgn="auto" hangingPunct="1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 pitchFamily="34"/>
        <a:buChar char="–"/>
        <a:tabLst/>
        <a:defRPr lang="sl-SI" sz="2800" b="0" i="0" u="none" strike="noStrike" kern="1200" cap="none" spc="0" baseline="0">
          <a:solidFill>
            <a:srgbClr val="000000"/>
          </a:solidFill>
          <a:uFillTx/>
          <a:latin typeface="Calibri"/>
          <a:ea typeface=""/>
          <a:cs typeface=""/>
        </a:defRPr>
      </a:lvl2pPr>
      <a:lvl3pPr marL="1143000" marR="0" lvl="2" indent="-228600" algn="l" defTabSz="914400" rtl="0" eaLnBrk="1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•"/>
        <a:tabLst/>
        <a:defRPr lang="sl-SI" sz="2400" b="0" i="0" u="none" strike="noStrike" kern="1200" cap="none" spc="0" baseline="0">
          <a:solidFill>
            <a:srgbClr val="000000"/>
          </a:solidFill>
          <a:uFillTx/>
          <a:latin typeface="Calibri"/>
          <a:ea typeface=""/>
          <a:cs typeface=""/>
        </a:defRPr>
      </a:lvl3pPr>
      <a:lvl4pPr marL="1600200" marR="0" lvl="3" indent="-228600" algn="l" defTabSz="914400" rtl="0" eaLnBrk="1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–"/>
        <a:tabLst/>
        <a:defRPr lang="sl-SI" sz="2000" b="0" i="0" u="none" strike="noStrike" kern="1200" cap="none" spc="0" baseline="0">
          <a:solidFill>
            <a:srgbClr val="000000"/>
          </a:solidFill>
          <a:uFillTx/>
          <a:latin typeface="Calibri"/>
          <a:ea typeface=""/>
          <a:cs typeface=""/>
        </a:defRPr>
      </a:lvl4pPr>
      <a:lvl5pPr marL="2057400" marR="0" lvl="4" indent="-228600" algn="l" defTabSz="914400" rtl="0" eaLnBrk="1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»"/>
        <a:tabLst/>
        <a:defRPr lang="sl-SI" sz="2000" b="0" i="0" u="none" strike="noStrike" kern="1200" cap="none" spc="0" baseline="0">
          <a:solidFill>
            <a:srgbClr val="000000"/>
          </a:solidFill>
          <a:uFillTx/>
          <a:latin typeface="Calibri"/>
          <a:ea typeface=""/>
          <a:cs typeface="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 txBox="1">
            <a:spLocks noGrp="1"/>
          </p:cNvSpPr>
          <p:nvPr>
            <p:ph type="ctrTitle"/>
          </p:nvPr>
        </p:nvSpPr>
        <p:spPr>
          <a:xfrm>
            <a:off x="684000" y="2420888"/>
            <a:ext cx="7776000" cy="1149113"/>
          </a:xfrm>
        </p:spPr>
        <p:txBody>
          <a:bodyPr lIns="0" tIns="0" rIns="0" bIns="0" anchor="t" anchorCtr="0"/>
          <a:lstStyle>
            <a:lvl1pPr algn="ctr">
              <a:defRPr sz="4800" b="1">
                <a:solidFill>
                  <a:schemeClr val="tx2"/>
                </a:solidFill>
                <a:latin typeface="Arial" pitchFamily="34"/>
              </a:defRPr>
            </a:lvl1pPr>
          </a:lstStyle>
          <a:p>
            <a:pPr lvl="0"/>
            <a:r>
              <a:rPr lang="en-GB" sz="3200" dirty="0"/>
              <a:t>Synthesis of silver </a:t>
            </a:r>
            <a:r>
              <a:rPr lang="en-GB" sz="3200" dirty="0" err="1"/>
              <a:t>nanospirals</a:t>
            </a:r>
            <a:endParaRPr lang="en-US" sz="3200" dirty="0"/>
          </a:p>
        </p:txBody>
      </p:sp>
      <p:sp>
        <p:nvSpPr>
          <p:cNvPr id="4" name="Naslov 1"/>
          <p:cNvSpPr txBox="1">
            <a:spLocks/>
          </p:cNvSpPr>
          <p:nvPr/>
        </p:nvSpPr>
        <p:spPr>
          <a:xfrm>
            <a:off x="251952" y="3209961"/>
            <a:ext cx="8928992" cy="259228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ct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sl-SI" sz="4800" b="1" i="0" u="none" strike="noStrike" kern="1200" cap="none" spc="0" baseline="0">
                <a:solidFill>
                  <a:schemeClr val="tx2"/>
                </a:solidFill>
                <a:uFillTx/>
                <a:latin typeface="Arial" pitchFamily="34"/>
                <a:ea typeface=""/>
                <a:cs typeface=""/>
              </a:defRPr>
            </a:lvl1pPr>
          </a:lstStyle>
          <a:p>
            <a:r>
              <a:rPr lang="en-US" sz="2200" dirty="0"/>
              <a:t> </a:t>
            </a:r>
            <a:endParaRPr lang="sl-SI" sz="2200" dirty="0"/>
          </a:p>
          <a:p>
            <a:r>
              <a:rPr lang="en-US" sz="1600" dirty="0"/>
              <a:t>Rok Mravljak, </a:t>
            </a:r>
            <a:r>
              <a:rPr lang="en-US" sz="1600" u="sng" dirty="0"/>
              <a:t>Aleš Podgornik</a:t>
            </a:r>
            <a:endParaRPr lang="en-US" sz="1600" dirty="0"/>
          </a:p>
          <a:p>
            <a:endParaRPr lang="en-US" sz="1400" i="1" dirty="0"/>
          </a:p>
          <a:p>
            <a:r>
              <a:rPr lang="en-US" sz="1200" dirty="0"/>
              <a:t>Faculty for Chemistry and Chemical Technology, University of Ljubljana, Slovenia</a:t>
            </a:r>
            <a:endParaRPr lang="sl-SI" sz="1200" dirty="0"/>
          </a:p>
          <a:p>
            <a:pPr algn="just"/>
            <a:endParaRPr lang="sl-SI" sz="1200" dirty="0"/>
          </a:p>
          <a:p>
            <a:pPr algn="l"/>
            <a:r>
              <a:rPr lang="en-US" sz="1400" dirty="0"/>
              <a:t> </a:t>
            </a:r>
          </a:p>
          <a:p>
            <a:endParaRPr lang="sl-SI" sz="1400" dirty="0"/>
          </a:p>
          <a:p>
            <a:r>
              <a:rPr lang="sl-SI" sz="1400" dirty="0"/>
              <a:t>2</a:t>
            </a:r>
            <a:r>
              <a:rPr lang="en-US" sz="1400" dirty="0"/>
              <a:t>8</a:t>
            </a:r>
            <a:r>
              <a:rPr lang="sl-SI" sz="1400" baseline="30000" dirty="0" err="1"/>
              <a:t>th</a:t>
            </a:r>
            <a:r>
              <a:rPr lang="sl-SI" sz="1400" dirty="0"/>
              <a:t> SCTM</a:t>
            </a:r>
            <a:r>
              <a:rPr lang="en-US" sz="1400" dirty="0"/>
              <a:t>, </a:t>
            </a:r>
            <a:r>
              <a:rPr lang="sl-SI" sz="1400" dirty="0"/>
              <a:t>2</a:t>
            </a:r>
            <a:r>
              <a:rPr lang="en-US" sz="1400" dirty="0"/>
              <a:t>3.</a:t>
            </a:r>
            <a:r>
              <a:rPr lang="sl-SI" sz="1400" dirty="0"/>
              <a:t>9</a:t>
            </a:r>
            <a:r>
              <a:rPr lang="en-US" sz="1400" dirty="0"/>
              <a:t>.- </a:t>
            </a:r>
            <a:r>
              <a:rPr lang="sl-SI" sz="1400" dirty="0"/>
              <a:t>2</a:t>
            </a:r>
            <a:r>
              <a:rPr lang="en-US" sz="1400" dirty="0"/>
              <a:t>6.</a:t>
            </a:r>
            <a:r>
              <a:rPr lang="sl-SI" sz="1400" dirty="0"/>
              <a:t>9</a:t>
            </a:r>
            <a:r>
              <a:rPr lang="en-US" sz="1400" dirty="0"/>
              <a:t>.2026</a:t>
            </a:r>
            <a:r>
              <a:rPr lang="sl-SI" sz="1400" dirty="0"/>
              <a:t>, Ohrid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96937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53587" y="260648"/>
            <a:ext cx="7776000" cy="721568"/>
          </a:xfrm>
        </p:spPr>
        <p:txBody>
          <a:bodyPr/>
          <a:lstStyle/>
          <a:p>
            <a:r>
              <a:rPr lang="en-US" sz="3600" b="0" dirty="0"/>
              <a:t>Outline</a:t>
            </a:r>
            <a:endParaRPr lang="sl-SI" sz="3600" b="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971600" y="2060848"/>
            <a:ext cx="7560840" cy="331236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>
            <a:lvl1pPr marL="342900" marR="0" lvl="0" indent="-342900" algn="l" defTabSz="914400" rtl="0" eaLnBrk="1" fontAlgn="auto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sl-SI" sz="3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defRPr>
            </a:lvl1pPr>
            <a:lvl2pPr marL="742950" marR="0" lvl="1" indent="-285750" algn="l" defTabSz="914400" rtl="0" eaLnBrk="1" fontAlgn="auto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sl-SI" sz="2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defRPr>
            </a:lvl2pPr>
            <a:lvl3pPr marL="1143000" marR="0" lvl="2" indent="-228600" algn="l" defTabSz="914400" rtl="0" eaLnBrk="1" fontAlgn="auto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sl-SI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defRPr>
            </a:lvl3pPr>
            <a:lvl4pPr marL="1600200" marR="0" lvl="3" indent="-228600" algn="l" defTabSz="914400" rtl="0" eaLnBrk="1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–"/>
              <a:tabLst/>
              <a:defRPr lang="sl-SI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defRPr>
            </a:lvl4pPr>
            <a:lvl5pPr marL="2057400" marR="0" lvl="4" indent="-228600" algn="l" defTabSz="914400" rtl="0" eaLnBrk="1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»"/>
              <a:tabLst/>
              <a:defRPr lang="sl-SI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defRPr>
            </a:lvl5pPr>
          </a:lstStyle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From silver nanoplates (</a:t>
            </a:r>
            <a:r>
              <a:rPr lang="en-AU" dirty="0" err="1"/>
              <a:t>AgNPt</a:t>
            </a:r>
            <a:r>
              <a:rPr lang="en-AU" dirty="0"/>
              <a:t>) to more complex nanostructures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Silver </a:t>
            </a:r>
            <a:r>
              <a:rPr lang="en-AU" dirty="0" err="1"/>
              <a:t>nanospiral</a:t>
            </a:r>
            <a:r>
              <a:rPr lang="en-AU" dirty="0"/>
              <a:t> properties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kern="0" dirty="0">
                <a:solidFill>
                  <a:schemeClr val="tx1"/>
                </a:solidFill>
              </a:rPr>
              <a:t>Silver </a:t>
            </a:r>
            <a:r>
              <a:rPr lang="en-AU" kern="0" dirty="0" err="1">
                <a:solidFill>
                  <a:schemeClr val="tx1"/>
                </a:solidFill>
              </a:rPr>
              <a:t>nanospirals</a:t>
            </a:r>
            <a:r>
              <a:rPr lang="en-AU" kern="0" dirty="0">
                <a:solidFill>
                  <a:schemeClr val="tx1"/>
                </a:solidFill>
              </a:rPr>
              <a:t> formation mechanism</a:t>
            </a:r>
          </a:p>
          <a:p>
            <a:pPr marL="0" indent="0" algn="just">
              <a:buClr>
                <a:srgbClr val="0099B2"/>
              </a:buClr>
              <a:buNone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17380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56803"/>
            <a:ext cx="7886700" cy="893515"/>
          </a:xfrm>
        </p:spPr>
        <p:txBody>
          <a:bodyPr/>
          <a:lstStyle/>
          <a:p>
            <a:r>
              <a:rPr lang="sl-SI" sz="2800" dirty="0" err="1">
                <a:solidFill>
                  <a:srgbClr val="C00000"/>
                </a:solidFill>
              </a:rPr>
              <a:t>AgNP</a:t>
            </a:r>
            <a:r>
              <a:rPr lang="sl-SI" sz="2800" dirty="0">
                <a:solidFill>
                  <a:srgbClr val="C00000"/>
                </a:solidFill>
              </a:rPr>
              <a:t> – </a:t>
            </a:r>
            <a:r>
              <a:rPr lang="en-US" sz="2800" dirty="0">
                <a:solidFill>
                  <a:srgbClr val="C00000"/>
                </a:solidFill>
              </a:rPr>
              <a:t>seeds for </a:t>
            </a:r>
            <a:r>
              <a:rPr lang="en-US" sz="2800" dirty="0" err="1">
                <a:solidFill>
                  <a:srgbClr val="C00000"/>
                </a:solidFill>
              </a:rPr>
              <a:t>AgNPt</a:t>
            </a:r>
            <a:r>
              <a:rPr lang="en-US" sz="2800" dirty="0">
                <a:solidFill>
                  <a:srgbClr val="C00000"/>
                </a:solidFill>
              </a:rPr>
              <a:t> preparation</a:t>
            </a:r>
            <a:endParaRPr lang="sl-SI" sz="2800" dirty="0">
              <a:solidFill>
                <a:srgbClr val="C00000"/>
              </a:solidFill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58280" y="6309320"/>
            <a:ext cx="45617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l-SI" altLang="sl-SI" sz="1200" i="1" dirty="0">
                <a:cs typeface="Calibri" panose="020F0502020204030204" pitchFamily="34" charset="0"/>
              </a:rPr>
              <a:t>Mravljak &amp; Podgornik, ACS Omega 8 (</a:t>
            </a:r>
            <a:r>
              <a:rPr lang="sl-SI" sz="1200" b="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2023) 2760–2772</a:t>
            </a:r>
            <a:endParaRPr lang="sl-SI" altLang="sl-SI" sz="1200" i="1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F05588-2BF1-B02B-6AF8-BFA38A6B10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38428"/>
            <a:ext cx="6871716" cy="4581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67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B7C00-65F4-1877-3E4B-0F2F93417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F8809-76F5-5870-87FC-B6CAD0A8B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56803"/>
            <a:ext cx="7886700" cy="893515"/>
          </a:xfrm>
        </p:spPr>
        <p:txBody>
          <a:bodyPr/>
          <a:lstStyle/>
          <a:p>
            <a:r>
              <a:rPr lang="sl-SI" sz="2800" dirty="0" err="1">
                <a:solidFill>
                  <a:srgbClr val="C00000"/>
                </a:solidFill>
              </a:rPr>
              <a:t>AgNP</a:t>
            </a:r>
            <a:r>
              <a:rPr lang="en-US" sz="2800" dirty="0">
                <a:solidFill>
                  <a:srgbClr val="C00000"/>
                </a:solidFill>
              </a:rPr>
              <a:t>t</a:t>
            </a:r>
            <a:r>
              <a:rPr lang="sl-SI" sz="2800" dirty="0">
                <a:solidFill>
                  <a:srgbClr val="C00000"/>
                </a:solidFill>
              </a:rPr>
              <a:t> – </a:t>
            </a:r>
            <a:r>
              <a:rPr lang="sl-SI" sz="2800" dirty="0" err="1">
                <a:solidFill>
                  <a:srgbClr val="C00000"/>
                </a:solidFill>
              </a:rPr>
              <a:t>preparation</a:t>
            </a:r>
            <a:r>
              <a:rPr lang="sl-SI" sz="2800" dirty="0">
                <a:solidFill>
                  <a:srgbClr val="C00000"/>
                </a:solidFill>
              </a:rPr>
              <a:t> and </a:t>
            </a:r>
            <a:r>
              <a:rPr lang="sl-SI" sz="2800" dirty="0" err="1">
                <a:solidFill>
                  <a:srgbClr val="C00000"/>
                </a:solidFill>
              </a:rPr>
              <a:t>properties</a:t>
            </a:r>
            <a:endParaRPr lang="sl-SI" sz="2800" dirty="0">
              <a:solidFill>
                <a:srgbClr val="C00000"/>
              </a:solidFill>
            </a:endParaRPr>
          </a:p>
        </p:txBody>
      </p:sp>
      <p:sp>
        <p:nvSpPr>
          <p:cNvPr id="9" name="Text Box 5">
            <a:extLst>
              <a:ext uri="{FF2B5EF4-FFF2-40B4-BE49-F238E27FC236}">
                <a16:creationId xmlns:a16="http://schemas.microsoft.com/office/drawing/2014/main" id="{04A2997B-EA0F-E5A1-F80B-FB0CC5FC46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280" y="6309320"/>
            <a:ext cx="45617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l-SI" altLang="sl-SI" sz="1200" i="1" dirty="0">
                <a:cs typeface="Calibri" panose="020F0502020204030204" pitchFamily="34" charset="0"/>
              </a:rPr>
              <a:t>Mravljak &amp; Podgornik, ACS Omega 8 (</a:t>
            </a:r>
            <a:r>
              <a:rPr lang="sl-SI" sz="1200" b="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2023) 2760–2772</a:t>
            </a:r>
            <a:endParaRPr lang="sl-SI" altLang="sl-SI" sz="1200" i="1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9A0E863-6D72-E9BE-78B5-E3CB96BAA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759265"/>
            <a:ext cx="7424821" cy="3051965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89400BA7-7D4C-1B12-F241-3BD6390F9D31}"/>
              </a:ext>
            </a:extLst>
          </p:cNvPr>
          <p:cNvGrpSpPr/>
          <p:nvPr/>
        </p:nvGrpSpPr>
        <p:grpSpPr>
          <a:xfrm>
            <a:off x="863654" y="3861048"/>
            <a:ext cx="7247129" cy="2068889"/>
            <a:chOff x="847436" y="3789040"/>
            <a:chExt cx="7247129" cy="206888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8527D4C-E2B0-2C4F-DAAA-8A8FAA0CCA0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7436" y="3855113"/>
              <a:ext cx="3456916" cy="200281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1ACF626-66B7-6587-A94E-54EEB7B0A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31056" y="3814531"/>
              <a:ext cx="3562847" cy="2043398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A0571B1-482B-28CE-0176-C35EEF788CBB}"/>
                </a:ext>
              </a:extLst>
            </p:cNvPr>
            <p:cNvSpPr/>
            <p:nvPr/>
          </p:nvSpPr>
          <p:spPr>
            <a:xfrm>
              <a:off x="8007602" y="3827822"/>
              <a:ext cx="86963" cy="1629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151829C-9D6C-A896-8A58-CCC7C589E95D}"/>
                </a:ext>
              </a:extLst>
            </p:cNvPr>
            <p:cNvSpPr/>
            <p:nvPr/>
          </p:nvSpPr>
          <p:spPr>
            <a:xfrm>
              <a:off x="4211960" y="3789040"/>
              <a:ext cx="86963" cy="16293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6A0D620-1A4F-A997-7BF5-35ED51724938}"/>
                </a:ext>
              </a:extLst>
            </p:cNvPr>
            <p:cNvSpPr/>
            <p:nvPr/>
          </p:nvSpPr>
          <p:spPr>
            <a:xfrm rot="5400000">
              <a:off x="3291187" y="1371784"/>
              <a:ext cx="116472" cy="49750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6355BA-52D3-FD77-6C10-65D5C52CFC2E}"/>
                </a:ext>
              </a:extLst>
            </p:cNvPr>
            <p:cNvSpPr/>
            <p:nvPr/>
          </p:nvSpPr>
          <p:spPr>
            <a:xfrm rot="5400000">
              <a:off x="999433" y="5537809"/>
              <a:ext cx="177595" cy="4452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6552E38-2134-2FDA-D9FD-B7FE09D3F7A6}"/>
                </a:ext>
              </a:extLst>
            </p:cNvPr>
            <p:cNvSpPr/>
            <p:nvPr/>
          </p:nvSpPr>
          <p:spPr>
            <a:xfrm rot="5400000">
              <a:off x="3990312" y="5534721"/>
              <a:ext cx="177595" cy="4452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8728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56803"/>
            <a:ext cx="7886700" cy="893515"/>
          </a:xfrm>
        </p:spPr>
        <p:txBody>
          <a:bodyPr/>
          <a:lstStyle/>
          <a:p>
            <a:r>
              <a:rPr lang="sl-SI" sz="2800" dirty="0" err="1">
                <a:solidFill>
                  <a:srgbClr val="C00000"/>
                </a:solidFill>
              </a:rPr>
              <a:t>AgNP</a:t>
            </a:r>
            <a:r>
              <a:rPr lang="en-US" sz="2800" dirty="0">
                <a:solidFill>
                  <a:srgbClr val="C00000"/>
                </a:solidFill>
              </a:rPr>
              <a:t>t</a:t>
            </a:r>
            <a:r>
              <a:rPr lang="sl-SI" sz="2800" dirty="0">
                <a:solidFill>
                  <a:srgbClr val="C00000"/>
                </a:solidFill>
              </a:rPr>
              <a:t> – </a:t>
            </a:r>
            <a:r>
              <a:rPr lang="sl-SI" sz="2800" dirty="0" err="1">
                <a:solidFill>
                  <a:srgbClr val="C00000"/>
                </a:solidFill>
              </a:rPr>
              <a:t>preparation</a:t>
            </a:r>
            <a:r>
              <a:rPr lang="sl-SI" sz="2800" dirty="0">
                <a:solidFill>
                  <a:srgbClr val="C00000"/>
                </a:solidFill>
              </a:rPr>
              <a:t> and </a:t>
            </a:r>
            <a:r>
              <a:rPr lang="sl-SI" sz="2800" dirty="0" err="1">
                <a:solidFill>
                  <a:srgbClr val="C00000"/>
                </a:solidFill>
              </a:rPr>
              <a:t>properties</a:t>
            </a:r>
            <a:endParaRPr lang="sl-SI" sz="2800" dirty="0">
              <a:solidFill>
                <a:srgbClr val="C00000"/>
              </a:solidFill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899592" y="6093296"/>
            <a:ext cx="45617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l-SI" altLang="sl-SI" sz="1200" i="1" dirty="0">
                <a:cs typeface="Calibri" panose="020F0502020204030204" pitchFamily="34" charset="0"/>
              </a:rPr>
              <a:t>Mravljak &amp; Podgornik, ACS Omega 8 (</a:t>
            </a:r>
            <a:r>
              <a:rPr lang="sl-SI" sz="1200" b="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2023) 2760–2772</a:t>
            </a:r>
            <a:endParaRPr lang="sl-SI" altLang="sl-SI" sz="1200" i="1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2906AB-C505-E21F-2723-AA1569854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110" y="914894"/>
            <a:ext cx="7807780" cy="445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874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71400"/>
            <a:ext cx="7886700" cy="893515"/>
          </a:xfrm>
        </p:spPr>
        <p:txBody>
          <a:bodyPr/>
          <a:lstStyle/>
          <a:p>
            <a:r>
              <a:rPr lang="sl-SI" sz="2800" dirty="0" err="1">
                <a:solidFill>
                  <a:srgbClr val="C00000"/>
                </a:solidFill>
              </a:rPr>
              <a:t>AgNP</a:t>
            </a:r>
            <a:r>
              <a:rPr lang="en-US" sz="2800" dirty="0">
                <a:solidFill>
                  <a:srgbClr val="C00000"/>
                </a:solidFill>
              </a:rPr>
              <a:t>t</a:t>
            </a:r>
            <a:r>
              <a:rPr lang="sl-SI" sz="2800" dirty="0">
                <a:solidFill>
                  <a:srgbClr val="C00000"/>
                </a:solidFill>
              </a:rPr>
              <a:t> – </a:t>
            </a:r>
            <a:r>
              <a:rPr lang="en-US" sz="2800" dirty="0">
                <a:solidFill>
                  <a:srgbClr val="C00000"/>
                </a:solidFill>
              </a:rPr>
              <a:t>possible formation mechanism</a:t>
            </a:r>
            <a:endParaRPr lang="sl-SI" sz="2800" dirty="0">
              <a:solidFill>
                <a:srgbClr val="C00000"/>
              </a:solidFill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52401" y="6381328"/>
            <a:ext cx="456179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sl-SI" altLang="sl-SI" sz="1200" i="1" dirty="0">
                <a:cs typeface="Calibri" panose="020F0502020204030204" pitchFamily="34" charset="0"/>
              </a:rPr>
              <a:t>Mravljak &amp; Podgornik, ACS Omega 8 (</a:t>
            </a:r>
            <a:r>
              <a:rPr lang="sl-SI" sz="1200" b="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2023) 2760–2772</a:t>
            </a:r>
            <a:endParaRPr lang="sl-SI" altLang="sl-SI" sz="1200" i="1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63D4A71-EBF5-04F1-6F97-203669B42BC9}"/>
              </a:ext>
            </a:extLst>
          </p:cNvPr>
          <p:cNvGrpSpPr/>
          <p:nvPr/>
        </p:nvGrpSpPr>
        <p:grpSpPr>
          <a:xfrm>
            <a:off x="594483" y="620688"/>
            <a:ext cx="7766281" cy="4648625"/>
            <a:chOff x="594483" y="940615"/>
            <a:chExt cx="7766281" cy="464862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7D094D6-4885-C68B-3CB9-149D7790A51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491880" y="940615"/>
              <a:ext cx="4868884" cy="4648625"/>
              <a:chOff x="3491880" y="1136965"/>
              <a:chExt cx="4801270" cy="4584070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7723E1D1-3476-501E-82A8-DCD1706E7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91880" y="1136965"/>
                <a:ext cx="4801270" cy="4584070"/>
              </a:xfrm>
              <a:prstGeom prst="rect">
                <a:avLst/>
              </a:prstGeom>
            </p:spPr>
          </p:pic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491C300-7A7F-8B2B-7658-22BD40DD3624}"/>
                  </a:ext>
                </a:extLst>
              </p:cNvPr>
              <p:cNvSpPr/>
              <p:nvPr/>
            </p:nvSpPr>
            <p:spPr>
              <a:xfrm>
                <a:off x="3577384" y="1159407"/>
                <a:ext cx="298423" cy="3192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741BF12-1A0E-4ED8-E444-0534EE224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4483" y="940615"/>
              <a:ext cx="2816745" cy="4643229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785C450-2CEC-899C-3419-805248814E39}"/>
              </a:ext>
            </a:extLst>
          </p:cNvPr>
          <p:cNvSpPr txBox="1"/>
          <p:nvPr/>
        </p:nvSpPr>
        <p:spPr>
          <a:xfrm>
            <a:off x="395536" y="5438071"/>
            <a:ext cx="8631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/>
                </a:solidFill>
              </a:rPr>
              <a:t>What if some strong binding ligands are introduced before H</a:t>
            </a:r>
            <a:r>
              <a:rPr lang="en-US" sz="2000" baseline="-25000" dirty="0">
                <a:solidFill>
                  <a:schemeClr val="tx2"/>
                </a:solidFill>
              </a:rPr>
              <a:t>2</a:t>
            </a:r>
            <a:r>
              <a:rPr lang="en-US" sz="2000" dirty="0">
                <a:solidFill>
                  <a:schemeClr val="tx2"/>
                </a:solidFill>
              </a:rPr>
              <a:t>O</a:t>
            </a:r>
            <a:r>
              <a:rPr lang="en-US" sz="2000" baseline="-25000" dirty="0">
                <a:solidFill>
                  <a:schemeClr val="tx2"/>
                </a:solidFill>
              </a:rPr>
              <a:t>2</a:t>
            </a:r>
            <a:r>
              <a:rPr lang="en-US" sz="2000" dirty="0">
                <a:solidFill>
                  <a:schemeClr val="tx2"/>
                </a:solidFill>
              </a:rPr>
              <a:t> addition?</a:t>
            </a:r>
            <a:endParaRPr lang="en-SI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20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56803"/>
            <a:ext cx="7886700" cy="893515"/>
          </a:xfrm>
        </p:spPr>
        <p:txBody>
          <a:bodyPr/>
          <a:lstStyle/>
          <a:p>
            <a:r>
              <a:rPr lang="en-US" sz="2800" dirty="0">
                <a:solidFill>
                  <a:srgbClr val="C00000"/>
                </a:solidFill>
              </a:rPr>
              <a:t>Effect of different ligands on silver nanoparticle morphology added before H</a:t>
            </a:r>
            <a:r>
              <a:rPr lang="en-US" sz="2800" baseline="-25000" dirty="0">
                <a:solidFill>
                  <a:srgbClr val="C00000"/>
                </a:solidFill>
              </a:rPr>
              <a:t>2</a:t>
            </a:r>
            <a:r>
              <a:rPr lang="en-US" sz="2800" dirty="0">
                <a:solidFill>
                  <a:srgbClr val="C00000"/>
                </a:solidFill>
              </a:rPr>
              <a:t>O</a:t>
            </a:r>
            <a:r>
              <a:rPr lang="en-US" sz="2800" baseline="-25000" dirty="0">
                <a:solidFill>
                  <a:srgbClr val="C00000"/>
                </a:solidFill>
              </a:rPr>
              <a:t>2</a:t>
            </a:r>
            <a:r>
              <a:rPr lang="en-US" sz="2800" dirty="0">
                <a:solidFill>
                  <a:srgbClr val="C00000"/>
                </a:solidFill>
              </a:rPr>
              <a:t> addition</a:t>
            </a:r>
            <a:endParaRPr lang="sl-SI" sz="2800" dirty="0">
              <a:solidFill>
                <a:srgbClr val="C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00C8AB-3E2A-DFBF-BC4B-24BFF4CF7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05" y="984712"/>
            <a:ext cx="8618947" cy="25883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29F0C2-9F3F-3D81-BC01-36113B81AA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005" y="3474793"/>
            <a:ext cx="8618947" cy="24744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6056B8A-D45E-1EFB-7F76-7A701E8FA740}"/>
              </a:ext>
            </a:extLst>
          </p:cNvPr>
          <p:cNvSpPr txBox="1"/>
          <p:nvPr/>
        </p:nvSpPr>
        <p:spPr>
          <a:xfrm>
            <a:off x="1331640" y="6021288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Mravljak et al., Comm. Chem. (</a:t>
            </a:r>
            <a:r>
              <a:rPr lang="en-SI" sz="1200" i="1" dirty="0"/>
              <a:t>2025) 8:292</a:t>
            </a:r>
            <a:r>
              <a:rPr lang="en-US" sz="1200" i="1" dirty="0"/>
              <a:t>;</a:t>
            </a:r>
          </a:p>
          <a:p>
            <a:r>
              <a:rPr lang="fo-FO" sz="1200" i="1" dirty="0"/>
              <a:t>https://doi.org/10.1038/s42004-025-01684-y</a:t>
            </a:r>
            <a:endParaRPr lang="en-SI" sz="1200" i="1" dirty="0"/>
          </a:p>
        </p:txBody>
      </p:sp>
    </p:spTree>
    <p:extLst>
      <p:ext uri="{BB962C8B-B14F-4D97-AF65-F5344CB8AC3E}">
        <p14:creationId xmlns:p14="http://schemas.microsoft.com/office/powerpoint/2010/main" val="62706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B03CC-FB77-E49B-6649-50036EAE3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91EF3-6619-1AE6-4CB3-45329C696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59221"/>
            <a:ext cx="7886700" cy="893515"/>
          </a:xfrm>
        </p:spPr>
        <p:txBody>
          <a:bodyPr/>
          <a:lstStyle/>
          <a:p>
            <a:r>
              <a:rPr lang="en-US" sz="2800" dirty="0">
                <a:solidFill>
                  <a:srgbClr val="C00000"/>
                </a:solidFill>
              </a:rPr>
              <a:t>Effect of initial MPA concentration and pH value on silver nanoparticle morphology after H</a:t>
            </a:r>
            <a:r>
              <a:rPr lang="en-US" sz="2800" baseline="-25000" dirty="0">
                <a:solidFill>
                  <a:srgbClr val="C00000"/>
                </a:solidFill>
              </a:rPr>
              <a:t>2</a:t>
            </a:r>
            <a:r>
              <a:rPr lang="en-US" sz="2800" dirty="0">
                <a:solidFill>
                  <a:srgbClr val="C00000"/>
                </a:solidFill>
              </a:rPr>
              <a:t>O</a:t>
            </a:r>
            <a:r>
              <a:rPr lang="en-US" sz="2800" baseline="-25000" dirty="0">
                <a:solidFill>
                  <a:srgbClr val="C00000"/>
                </a:solidFill>
              </a:rPr>
              <a:t>2</a:t>
            </a:r>
            <a:r>
              <a:rPr lang="en-US" sz="2800" dirty="0">
                <a:solidFill>
                  <a:srgbClr val="C00000"/>
                </a:solidFill>
              </a:rPr>
              <a:t> addition</a:t>
            </a:r>
            <a:endParaRPr lang="sl-SI" sz="2800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A9C50F-A82E-F1F0-149D-C0D6CE8014FE}"/>
              </a:ext>
            </a:extLst>
          </p:cNvPr>
          <p:cNvSpPr txBox="1"/>
          <p:nvPr/>
        </p:nvSpPr>
        <p:spPr>
          <a:xfrm>
            <a:off x="1331640" y="5306724"/>
            <a:ext cx="7056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Mravljak et al., Comm. Chem. (</a:t>
            </a:r>
            <a:r>
              <a:rPr lang="en-SI" sz="1200" i="1" dirty="0"/>
              <a:t>2025) 8:292</a:t>
            </a:r>
            <a:r>
              <a:rPr lang="en-US" sz="1200" i="1" dirty="0"/>
              <a:t>; </a:t>
            </a:r>
            <a:r>
              <a:rPr lang="fo-FO" sz="1200" i="1" dirty="0"/>
              <a:t>https://doi.org/10.1038/s42004-025-01684-y</a:t>
            </a:r>
            <a:endParaRPr lang="en-SI" sz="12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12B948-7A1A-63E6-34A7-A1AA8D7A3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40" y="1412776"/>
            <a:ext cx="9055919" cy="344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50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6F4BC-92C3-A061-E82F-579831856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32FFC-25D8-D3C7-1907-CBC0F0471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205"/>
            <a:ext cx="8335838" cy="893515"/>
          </a:xfrm>
        </p:spPr>
        <p:txBody>
          <a:bodyPr/>
          <a:lstStyle/>
          <a:p>
            <a:r>
              <a:rPr lang="en-US" sz="2800" dirty="0">
                <a:solidFill>
                  <a:srgbClr val="C00000"/>
                </a:solidFill>
              </a:rPr>
              <a:t>Effect of MPA addition on silver nanoparticle assembly</a:t>
            </a:r>
            <a:endParaRPr lang="sl-SI" sz="2800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59B6AA-55C9-AFA4-8E6A-FDE683CA4E82}"/>
              </a:ext>
            </a:extLst>
          </p:cNvPr>
          <p:cNvSpPr txBox="1"/>
          <p:nvPr/>
        </p:nvSpPr>
        <p:spPr>
          <a:xfrm>
            <a:off x="1475656" y="5991671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Mravljak et al., Comm. Chem. (</a:t>
            </a:r>
            <a:r>
              <a:rPr lang="en-SI" sz="1200" i="1" dirty="0"/>
              <a:t>2025) 8:292</a:t>
            </a:r>
            <a:r>
              <a:rPr lang="en-US" sz="1200" i="1" dirty="0"/>
              <a:t>;</a:t>
            </a:r>
          </a:p>
          <a:p>
            <a:r>
              <a:rPr lang="fo-FO" sz="1200" i="1" dirty="0"/>
              <a:t>https://doi.org/10.1038/s42004-025-01684-y</a:t>
            </a:r>
            <a:endParaRPr lang="en-SI" sz="1200" i="1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6AAEE8D-50E9-1748-3C9B-6BC5D480F0E0}"/>
              </a:ext>
            </a:extLst>
          </p:cNvPr>
          <p:cNvGrpSpPr/>
          <p:nvPr/>
        </p:nvGrpSpPr>
        <p:grpSpPr>
          <a:xfrm>
            <a:off x="313133" y="870444"/>
            <a:ext cx="8507339" cy="5006828"/>
            <a:chOff x="107504" y="994841"/>
            <a:chExt cx="8507339" cy="500682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DF00339-3D60-468C-536A-1CF257B27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04" y="1000346"/>
              <a:ext cx="6401693" cy="500132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A4F317-638C-AADA-5F48-A63F6D458934}"/>
                </a:ext>
              </a:extLst>
            </p:cNvPr>
            <p:cNvSpPr/>
            <p:nvPr/>
          </p:nvSpPr>
          <p:spPr>
            <a:xfrm>
              <a:off x="6156176" y="4130780"/>
              <a:ext cx="1800200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I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2D1418A-7067-158A-A9E7-991F1ADF3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73324" y="3552282"/>
              <a:ext cx="2141519" cy="2339666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AC03F03-FD9E-7A22-7F8B-35AE74FA54B5}"/>
                </a:ext>
              </a:extLst>
            </p:cNvPr>
            <p:cNvSpPr/>
            <p:nvPr/>
          </p:nvSpPr>
          <p:spPr>
            <a:xfrm>
              <a:off x="6372200" y="2204864"/>
              <a:ext cx="2242643" cy="1440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I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50A66EB-60FB-C07C-4EA3-3735DE31D5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50461" y="994841"/>
              <a:ext cx="2164382" cy="23396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2125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881A8-872C-A874-1E8A-0EAB741CD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639D4-9C8F-D990-1B03-ED518D6F0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56803"/>
            <a:ext cx="7886700" cy="893515"/>
          </a:xfrm>
        </p:spPr>
        <p:txBody>
          <a:bodyPr/>
          <a:lstStyle/>
          <a:p>
            <a:r>
              <a:rPr lang="en-US" sz="2800" dirty="0">
                <a:solidFill>
                  <a:srgbClr val="C00000"/>
                </a:solidFill>
              </a:rPr>
              <a:t>Effect of MPA concentration on silver nanoparticle morphology during consecutive H</a:t>
            </a:r>
            <a:r>
              <a:rPr lang="en-US" sz="2800" baseline="-25000" dirty="0">
                <a:solidFill>
                  <a:srgbClr val="C00000"/>
                </a:solidFill>
              </a:rPr>
              <a:t>2</a:t>
            </a:r>
            <a:r>
              <a:rPr lang="en-US" sz="2800" dirty="0">
                <a:solidFill>
                  <a:srgbClr val="C00000"/>
                </a:solidFill>
              </a:rPr>
              <a:t>O</a:t>
            </a:r>
            <a:r>
              <a:rPr lang="en-US" sz="2800" baseline="-25000" dirty="0">
                <a:solidFill>
                  <a:srgbClr val="C00000"/>
                </a:solidFill>
              </a:rPr>
              <a:t>2</a:t>
            </a:r>
            <a:r>
              <a:rPr lang="en-US" sz="2800" dirty="0">
                <a:solidFill>
                  <a:srgbClr val="C00000"/>
                </a:solidFill>
              </a:rPr>
              <a:t> addition</a:t>
            </a:r>
            <a:endParaRPr lang="sl-SI" sz="2800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CAC587-5BA4-AD72-DC93-A326374EAF00}"/>
              </a:ext>
            </a:extLst>
          </p:cNvPr>
          <p:cNvSpPr txBox="1"/>
          <p:nvPr/>
        </p:nvSpPr>
        <p:spPr>
          <a:xfrm>
            <a:off x="1475656" y="5991671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Mravljak et al., Comm. Chem. (</a:t>
            </a:r>
            <a:r>
              <a:rPr lang="en-SI" sz="1200" i="1" dirty="0"/>
              <a:t>2025) 8:292</a:t>
            </a:r>
            <a:r>
              <a:rPr lang="en-US" sz="1200" i="1" dirty="0"/>
              <a:t>;</a:t>
            </a:r>
          </a:p>
          <a:p>
            <a:r>
              <a:rPr lang="fo-FO" sz="1200" i="1" dirty="0"/>
              <a:t>https://doi.org/10.1038/s42004-025-01684-y</a:t>
            </a:r>
            <a:endParaRPr lang="en-SI" sz="12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43FA70-AB22-94D0-941A-8D8C1270A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737" y="870248"/>
            <a:ext cx="6304525" cy="5058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152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53908-225E-0F85-5846-2492E04C2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C76BE-90DD-5B81-409F-7E620834D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122"/>
            <a:ext cx="7886700" cy="893515"/>
          </a:xfrm>
        </p:spPr>
        <p:txBody>
          <a:bodyPr/>
          <a:lstStyle/>
          <a:p>
            <a:r>
              <a:rPr lang="en-US" sz="2800" dirty="0">
                <a:solidFill>
                  <a:srgbClr val="C00000"/>
                </a:solidFill>
              </a:rPr>
              <a:t>Silver </a:t>
            </a:r>
            <a:r>
              <a:rPr lang="en-US" sz="2800" dirty="0" err="1">
                <a:solidFill>
                  <a:srgbClr val="C00000"/>
                </a:solidFill>
              </a:rPr>
              <a:t>nanospirals</a:t>
            </a:r>
            <a:r>
              <a:rPr lang="en-US" sz="2800" dirty="0">
                <a:solidFill>
                  <a:srgbClr val="C00000"/>
                </a:solidFill>
              </a:rPr>
              <a:t> morphology</a:t>
            </a:r>
            <a:endParaRPr lang="sl-SI" sz="2800" dirty="0">
              <a:solidFill>
                <a:srgbClr val="C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10641B-1E72-2D4D-B161-CEEE94B88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340768"/>
            <a:ext cx="8945224" cy="33380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D064F1-A9D7-B660-9E3A-8F01CA1BBF76}"/>
              </a:ext>
            </a:extLst>
          </p:cNvPr>
          <p:cNvSpPr txBox="1"/>
          <p:nvPr/>
        </p:nvSpPr>
        <p:spPr>
          <a:xfrm>
            <a:off x="1331640" y="5306724"/>
            <a:ext cx="7056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Mravljak et al., Comm. Chem. (</a:t>
            </a:r>
            <a:r>
              <a:rPr lang="en-SI" sz="1200" i="1" dirty="0"/>
              <a:t>2025) 8:292</a:t>
            </a:r>
            <a:r>
              <a:rPr lang="en-US" sz="1200" i="1" dirty="0"/>
              <a:t>; </a:t>
            </a:r>
            <a:r>
              <a:rPr lang="fo-FO" sz="1200" i="1" dirty="0"/>
              <a:t>https://doi.org/10.1038/s42004-025-01684-y</a:t>
            </a:r>
            <a:endParaRPr lang="en-SI" sz="1200" i="1" dirty="0"/>
          </a:p>
        </p:txBody>
      </p:sp>
    </p:spTree>
    <p:extLst>
      <p:ext uri="{BB962C8B-B14F-4D97-AF65-F5344CB8AC3E}">
        <p14:creationId xmlns:p14="http://schemas.microsoft.com/office/powerpoint/2010/main" val="3572424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8A385-277B-05E5-29AB-A7747C1AD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C78B7-9E17-3FCD-E67F-D06C67BD1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122"/>
            <a:ext cx="7886700" cy="893515"/>
          </a:xfrm>
        </p:spPr>
        <p:txBody>
          <a:bodyPr/>
          <a:lstStyle/>
          <a:p>
            <a:r>
              <a:rPr lang="en-US" sz="2800" dirty="0">
                <a:solidFill>
                  <a:srgbClr val="C00000"/>
                </a:solidFill>
              </a:rPr>
              <a:t>Why is MPA (mercaptopropionic acid) so special?</a:t>
            </a:r>
            <a:endParaRPr lang="sl-SI" sz="2800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068DC3-97D6-110A-A0A7-0E9EE42ECADA}"/>
              </a:ext>
            </a:extLst>
          </p:cNvPr>
          <p:cNvSpPr txBox="1"/>
          <p:nvPr/>
        </p:nvSpPr>
        <p:spPr>
          <a:xfrm>
            <a:off x="1331640" y="6165304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Mravljak et al., Comm. Chem. (</a:t>
            </a:r>
            <a:r>
              <a:rPr lang="en-SI" sz="1200" i="1" dirty="0"/>
              <a:t>2025) 8:292</a:t>
            </a:r>
            <a:r>
              <a:rPr lang="en-US" sz="1200" i="1" dirty="0"/>
              <a:t>;</a:t>
            </a:r>
          </a:p>
          <a:p>
            <a:r>
              <a:rPr lang="fo-FO" sz="1200" i="1" dirty="0"/>
              <a:t>https://doi.org/10.1038/s42004-025-01684-y</a:t>
            </a:r>
            <a:endParaRPr lang="en-SI" sz="1200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608FC8-B58A-FD2F-76B6-9A5D374DE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425" y="908720"/>
            <a:ext cx="8809150" cy="37137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A04D55-9D55-4810-1B92-BC839AA1CF93}"/>
              </a:ext>
            </a:extLst>
          </p:cNvPr>
          <p:cNvSpPr txBox="1"/>
          <p:nvPr/>
        </p:nvSpPr>
        <p:spPr>
          <a:xfrm>
            <a:off x="251520" y="4676943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Contrary to other ligands (including MAA), MPA exhibits two different conformations when adsorbed, depending on its surface density. </a:t>
            </a:r>
          </a:p>
          <a:p>
            <a:pPr algn="just"/>
            <a:r>
              <a:rPr lang="en-US" dirty="0"/>
              <a:t>This might explain observed morphology. But is this happening during this synthesis?</a:t>
            </a:r>
            <a:endParaRPr lang="en-SI" dirty="0"/>
          </a:p>
        </p:txBody>
      </p:sp>
    </p:spTree>
    <p:extLst>
      <p:ext uri="{BB962C8B-B14F-4D97-AF65-F5344CB8AC3E}">
        <p14:creationId xmlns:p14="http://schemas.microsoft.com/office/powerpoint/2010/main" val="1845249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05479-8E2E-4B17-D965-436C5A304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92A99-6378-1300-895F-B8DD8281A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122"/>
            <a:ext cx="7886700" cy="893515"/>
          </a:xfrm>
        </p:spPr>
        <p:txBody>
          <a:bodyPr/>
          <a:lstStyle/>
          <a:p>
            <a:r>
              <a:rPr lang="en-US" sz="2800" dirty="0">
                <a:solidFill>
                  <a:srgbClr val="C00000"/>
                </a:solidFill>
              </a:rPr>
              <a:t>Why is MPA (mercaptopropionic acid) so special?</a:t>
            </a:r>
            <a:endParaRPr lang="sl-SI" sz="2800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DB1980-B7D2-7CDE-1C8C-10E7551E9B8F}"/>
              </a:ext>
            </a:extLst>
          </p:cNvPr>
          <p:cNvSpPr txBox="1"/>
          <p:nvPr/>
        </p:nvSpPr>
        <p:spPr>
          <a:xfrm>
            <a:off x="1331640" y="6165304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Mravljak et al., Comm. Chem. (</a:t>
            </a:r>
            <a:r>
              <a:rPr lang="en-SI" sz="1200" i="1" dirty="0"/>
              <a:t>2025) 8:292</a:t>
            </a:r>
            <a:r>
              <a:rPr lang="en-US" sz="1200" i="1" dirty="0"/>
              <a:t>;</a:t>
            </a:r>
          </a:p>
          <a:p>
            <a:r>
              <a:rPr lang="fo-FO" sz="1200" i="1" dirty="0"/>
              <a:t>https://doi.org/10.1038/s42004-025-01684-y</a:t>
            </a:r>
            <a:endParaRPr lang="en-SI" sz="12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9DFAC6-4054-ABD5-40F4-B640DE936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85" y="1628800"/>
            <a:ext cx="9025244" cy="321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070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B2390-1916-4486-6D48-16027BF05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D0002-CF3C-2550-99D2-7B7E9ECDE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31229"/>
            <a:ext cx="8335838" cy="893515"/>
          </a:xfrm>
        </p:spPr>
        <p:txBody>
          <a:bodyPr/>
          <a:lstStyle/>
          <a:p>
            <a:r>
              <a:rPr lang="en-US" sz="3200" dirty="0">
                <a:solidFill>
                  <a:srgbClr val="C00000"/>
                </a:solidFill>
              </a:rPr>
              <a:t>Possible silver </a:t>
            </a:r>
            <a:r>
              <a:rPr lang="en-US" sz="3200" dirty="0" err="1">
                <a:solidFill>
                  <a:srgbClr val="C00000"/>
                </a:solidFill>
              </a:rPr>
              <a:t>nanospirals</a:t>
            </a:r>
            <a:r>
              <a:rPr lang="en-US" sz="3200" dirty="0">
                <a:solidFill>
                  <a:srgbClr val="C00000"/>
                </a:solidFill>
              </a:rPr>
              <a:t> formation mechanism</a:t>
            </a:r>
            <a:endParaRPr lang="sl-SI" sz="3200" dirty="0">
              <a:solidFill>
                <a:srgbClr val="C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511CB4-7781-CEBD-70E7-24F231AB47F5}"/>
              </a:ext>
            </a:extLst>
          </p:cNvPr>
          <p:cNvSpPr txBox="1"/>
          <p:nvPr/>
        </p:nvSpPr>
        <p:spPr>
          <a:xfrm>
            <a:off x="1475656" y="5949280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Mravljak et al., Comm. Chem. (</a:t>
            </a:r>
            <a:r>
              <a:rPr lang="en-SI" sz="1200" i="1" dirty="0"/>
              <a:t>2025) 8:292</a:t>
            </a:r>
            <a:r>
              <a:rPr lang="en-US" sz="1200" i="1" dirty="0"/>
              <a:t>;</a:t>
            </a:r>
          </a:p>
          <a:p>
            <a:r>
              <a:rPr lang="fo-FO" sz="1200" i="1" dirty="0"/>
              <a:t>https://doi.org/10.1038/s42004-025-01684-y</a:t>
            </a:r>
            <a:endParaRPr lang="en-SI" sz="12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B958E3-484F-8A86-EFB2-B1E27A8FD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8526"/>
            <a:ext cx="9144000" cy="374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49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CFF5D-4A69-FAD6-22CD-236B04A37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600682-3EC8-4F49-525F-652AB54F6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50" y="1340768"/>
            <a:ext cx="8931499" cy="297559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424FB19-BB37-8958-1955-09895F8D8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31229"/>
            <a:ext cx="8335838" cy="893515"/>
          </a:xfrm>
        </p:spPr>
        <p:txBody>
          <a:bodyPr/>
          <a:lstStyle/>
          <a:p>
            <a:r>
              <a:rPr lang="en-US" sz="3200" dirty="0">
                <a:solidFill>
                  <a:srgbClr val="C00000"/>
                </a:solidFill>
              </a:rPr>
              <a:t>Possible silver </a:t>
            </a:r>
            <a:r>
              <a:rPr lang="en-US" sz="3200" dirty="0" err="1">
                <a:solidFill>
                  <a:srgbClr val="C00000"/>
                </a:solidFill>
              </a:rPr>
              <a:t>nanospirals</a:t>
            </a:r>
            <a:r>
              <a:rPr lang="en-US" sz="3200" dirty="0">
                <a:solidFill>
                  <a:srgbClr val="C00000"/>
                </a:solidFill>
              </a:rPr>
              <a:t> formation mechanism</a:t>
            </a:r>
            <a:endParaRPr lang="sl-SI" sz="3200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8E04F6-ECE2-D3D7-9F73-A8DD49A499D8}"/>
              </a:ext>
            </a:extLst>
          </p:cNvPr>
          <p:cNvSpPr txBox="1"/>
          <p:nvPr/>
        </p:nvSpPr>
        <p:spPr>
          <a:xfrm>
            <a:off x="1475656" y="6165106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Mravljak et al., Comm. Chem. (</a:t>
            </a:r>
            <a:r>
              <a:rPr lang="en-SI" sz="1200" i="1" dirty="0"/>
              <a:t>2025) 8:292</a:t>
            </a:r>
            <a:r>
              <a:rPr lang="en-US" sz="1200" i="1" dirty="0"/>
              <a:t>;</a:t>
            </a:r>
          </a:p>
          <a:p>
            <a:r>
              <a:rPr lang="fo-FO" sz="1200" i="1" dirty="0"/>
              <a:t>https://doi.org/10.1038/s42004-025-01684-y</a:t>
            </a:r>
            <a:endParaRPr lang="en-SI" sz="12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D38B37-27F3-69D1-B0FB-5A3F3DE87FE5}"/>
              </a:ext>
            </a:extLst>
          </p:cNvPr>
          <p:cNvSpPr txBox="1"/>
          <p:nvPr/>
        </p:nvSpPr>
        <p:spPr>
          <a:xfrm>
            <a:off x="251520" y="4871404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What happens if synthesis is initiated by Ag ions and not </a:t>
            </a:r>
            <a:r>
              <a:rPr lang="en-US" dirty="0" err="1">
                <a:solidFill>
                  <a:schemeClr val="tx2"/>
                </a:solidFill>
              </a:rPr>
              <a:t>AgNP</a:t>
            </a:r>
            <a:r>
              <a:rPr lang="en-US" dirty="0">
                <a:solidFill>
                  <a:schemeClr val="tx2"/>
                </a:solidFill>
              </a:rPr>
              <a:t>?</a:t>
            </a:r>
            <a:endParaRPr lang="en-SI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1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CFF5D-4A69-FAD6-22CD-236B04A37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424FB19-BB37-8958-1955-09895F8D8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31229"/>
            <a:ext cx="8335838" cy="893515"/>
          </a:xfrm>
        </p:spPr>
        <p:txBody>
          <a:bodyPr/>
          <a:lstStyle/>
          <a:p>
            <a:r>
              <a:rPr lang="en-US" sz="3200" dirty="0">
                <a:solidFill>
                  <a:srgbClr val="C00000"/>
                </a:solidFill>
              </a:rPr>
              <a:t>Possible silver </a:t>
            </a:r>
            <a:r>
              <a:rPr lang="en-US" sz="3200" dirty="0" err="1">
                <a:solidFill>
                  <a:srgbClr val="C00000"/>
                </a:solidFill>
              </a:rPr>
              <a:t>nanospirals</a:t>
            </a:r>
            <a:r>
              <a:rPr lang="en-US" sz="3200" dirty="0">
                <a:solidFill>
                  <a:srgbClr val="C00000"/>
                </a:solidFill>
              </a:rPr>
              <a:t> formation mechanism</a:t>
            </a:r>
            <a:endParaRPr lang="sl-SI" sz="3200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8E04F6-ECE2-D3D7-9F73-A8DD49A499D8}"/>
              </a:ext>
            </a:extLst>
          </p:cNvPr>
          <p:cNvSpPr txBox="1"/>
          <p:nvPr/>
        </p:nvSpPr>
        <p:spPr>
          <a:xfrm>
            <a:off x="1475656" y="6165106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Mravljak et al., Comm. Chem. (</a:t>
            </a:r>
            <a:r>
              <a:rPr lang="en-SI" sz="1200" i="1" dirty="0"/>
              <a:t>2025) 8:292</a:t>
            </a:r>
            <a:r>
              <a:rPr lang="en-US" sz="1200" i="1" dirty="0"/>
              <a:t>;</a:t>
            </a:r>
          </a:p>
          <a:p>
            <a:r>
              <a:rPr lang="fo-FO" sz="1200" i="1" dirty="0"/>
              <a:t>https://doi.org/10.1038/s42004-025-01684-y</a:t>
            </a:r>
            <a:endParaRPr lang="en-SI" sz="1200" i="1" dirty="0"/>
          </a:p>
        </p:txBody>
      </p:sp>
      <p:pic>
        <p:nvPicPr>
          <p:cNvPr id="3" name="Supplementary Movie 1">
            <a:hlinkClick r:id="" action="ppaction://media"/>
            <a:extLst>
              <a:ext uri="{FF2B5EF4-FFF2-40B4-BE49-F238E27FC236}">
                <a16:creationId xmlns:a16="http://schemas.microsoft.com/office/drawing/2014/main" id="{CA1CD1D9-85E5-48F4-E8E5-6ABCFB5EA3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49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6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CFF5D-4A69-FAD6-22CD-236B04A37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424FB19-BB37-8958-1955-09895F8D8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81" y="-171400"/>
            <a:ext cx="8335838" cy="893515"/>
          </a:xfrm>
        </p:spPr>
        <p:txBody>
          <a:bodyPr/>
          <a:lstStyle/>
          <a:p>
            <a:r>
              <a:rPr lang="en-US" sz="3200" dirty="0">
                <a:solidFill>
                  <a:srgbClr val="C00000"/>
                </a:solidFill>
              </a:rPr>
              <a:t>Possible silver </a:t>
            </a:r>
            <a:r>
              <a:rPr lang="en-US" sz="3200" dirty="0" err="1">
                <a:solidFill>
                  <a:srgbClr val="C00000"/>
                </a:solidFill>
              </a:rPr>
              <a:t>nanospirals</a:t>
            </a:r>
            <a:r>
              <a:rPr lang="en-US" sz="3200" dirty="0">
                <a:solidFill>
                  <a:srgbClr val="C00000"/>
                </a:solidFill>
              </a:rPr>
              <a:t> formation mechanism</a:t>
            </a:r>
            <a:endParaRPr lang="sl-SI" sz="3200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8E04F6-ECE2-D3D7-9F73-A8DD49A499D8}"/>
              </a:ext>
            </a:extLst>
          </p:cNvPr>
          <p:cNvSpPr txBox="1"/>
          <p:nvPr/>
        </p:nvSpPr>
        <p:spPr>
          <a:xfrm>
            <a:off x="5292080" y="4973191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Mravljak et al., Comm. Chem. (</a:t>
            </a:r>
            <a:r>
              <a:rPr lang="en-SI" sz="1200" i="1" dirty="0"/>
              <a:t>2025) 8:292</a:t>
            </a:r>
            <a:r>
              <a:rPr lang="en-US" sz="1200" i="1" dirty="0"/>
              <a:t>;</a:t>
            </a:r>
          </a:p>
          <a:p>
            <a:r>
              <a:rPr lang="fo-FO" sz="1200" i="1" dirty="0"/>
              <a:t>https://doi.org/10.1038/s42004-025-01684-y</a:t>
            </a:r>
            <a:endParaRPr lang="en-SI" sz="1200" i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D50A92-5F4D-0C53-323C-882A9DA77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392" y="476672"/>
            <a:ext cx="7839216" cy="32137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60D40A-8848-5CEE-F7B2-5728C90736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126" y="3721022"/>
            <a:ext cx="3227446" cy="296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038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DC2CEA0-5151-BBA3-CE06-D6D9AFCB05B2}"/>
              </a:ext>
            </a:extLst>
          </p:cNvPr>
          <p:cNvSpPr txBox="1"/>
          <p:nvPr/>
        </p:nvSpPr>
        <p:spPr>
          <a:xfrm>
            <a:off x="1475656" y="2780928"/>
            <a:ext cx="63361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3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 VERY MUCH FOR YOUR ATTENTION!</a:t>
            </a:r>
            <a:endParaRPr lang="en-US" sz="3200" b="1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781348"/>
      </p:ext>
    </p:extLst>
  </p:cSld>
  <p:clrMapOvr>
    <a:masterClrMapping/>
  </p:clrMapOvr>
</p:sld>
</file>

<file path=ppt/theme/theme1.xml><?xml version="1.0" encoding="utf-8"?>
<a:theme xmlns:a="http://schemas.openxmlformats.org/drawingml/2006/main" name="supr fast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pr Fas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supr fast</Template>
  <TotalTime>4614</TotalTime>
  <Words>558</Words>
  <Application>Microsoft Office PowerPoint</Application>
  <PresentationFormat>On-screen Show (4:3)</PresentationFormat>
  <Paragraphs>73</Paragraphs>
  <Slides>18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supr fast</vt:lpstr>
      <vt:lpstr>Synthesis of silver nanospirals</vt:lpstr>
      <vt:lpstr>Outline</vt:lpstr>
      <vt:lpstr>AgNP – seeds for AgNPt preparation</vt:lpstr>
      <vt:lpstr>AgNPt – preparation and properties</vt:lpstr>
      <vt:lpstr>AgNPt – preparation and properties</vt:lpstr>
      <vt:lpstr>AgNPt – possible formation mechanism</vt:lpstr>
      <vt:lpstr>Effect of different ligands on silver nanoparticle morphology added before H2O2 addition</vt:lpstr>
      <vt:lpstr>Effect of initial MPA concentration and pH value on silver nanoparticle morphology after H2O2 addition</vt:lpstr>
      <vt:lpstr>Effect of MPA addition on silver nanoparticle assembly</vt:lpstr>
      <vt:lpstr>Effect of MPA concentration on silver nanoparticle morphology during consecutive H2O2 addition</vt:lpstr>
      <vt:lpstr>Silver nanospirals morphology</vt:lpstr>
      <vt:lpstr>Why is MPA (mercaptopropionic acid) so special?</vt:lpstr>
      <vt:lpstr>Why is MPA (mercaptopropionic acid) so special?</vt:lpstr>
      <vt:lpstr>Possible silver nanospirals formation mechanism</vt:lpstr>
      <vt:lpstr>Possible silver nanospirals formation mechanism</vt:lpstr>
      <vt:lpstr>Possible silver nanospirals formation mechanism</vt:lpstr>
      <vt:lpstr>Possible silver nanospirals formation mechanism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Signum</dc:creator>
  <cp:lastModifiedBy>Podgornik, Aleš</cp:lastModifiedBy>
  <cp:revision>530</cp:revision>
  <cp:lastPrinted>2021-05-24T10:36:25Z</cp:lastPrinted>
  <dcterms:created xsi:type="dcterms:W3CDTF">2014-03-11T07:05:10Z</dcterms:created>
  <dcterms:modified xsi:type="dcterms:W3CDTF">2026-09-21T15:21:29Z</dcterms:modified>
</cp:coreProperties>
</file>