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7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DLaM Display" panose="02010000000000000000" pitchFamily="2" charset="0"/>
      <p:regular r:id="rId11"/>
    </p:embeddedFont>
    <p:embeddedFont>
      <p:font typeface="Arial Narrow" panose="020B0606020202030204" pitchFamily="34" charset="0"/>
      <p:regular r:id="rId12"/>
      <p:bold r:id="rId13"/>
      <p:italic r:id="rId14"/>
      <p:boldItalic r:id="rId15"/>
    </p:embeddedFont>
    <p:embeddedFont>
      <p:font typeface="Canva Sans" panose="020B0604020202020204" charset="0"/>
      <p:regular r:id="rId16"/>
    </p:embeddedFont>
    <p:embeddedFont>
      <p:font typeface="Canva Sans Bold" panose="020B0604020202020204" charset="0"/>
      <p:regular r:id="rId17"/>
    </p:embeddedFont>
    <p:embeddedFont>
      <p:font typeface="Cooper Black" panose="0208090404030B020404" pitchFamily="18" charset="0"/>
      <p:regular r:id="rId18"/>
    </p:embeddedFont>
    <p:embeddedFont>
      <p:font typeface="Copperplate Gothic Bold" panose="020E0705020206020404" pitchFamily="34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n8U6V8CUwgse5d6+iXYdBA==" hashData="jU8D727E2VYFuKWVOQ2ZmG955YYWjg0rg1c1pefwTsNIC4VY1sOCv+a+GRvh24eQAywqRk+kmeegYSMg7+5UPQ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8E4"/>
    <a:srgbClr val="F8E4F6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C18AEB-DB25-449C-87B2-D093BE8483FB}" v="1" dt="2026-09-14T15:55:12.3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718" autoAdjust="0"/>
  </p:normalViewPr>
  <p:slideViewPr>
    <p:cSldViewPr snapToGrid="0" showGuides="1">
      <p:cViewPr>
        <p:scale>
          <a:sx n="80" d="100"/>
          <a:sy n="80" d="100"/>
        </p:scale>
        <p:origin x="739" y="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08092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6285555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22779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3592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50754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77598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427396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74007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92585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64962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43000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1680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slide" Target="slide5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40.png"/><Relationship Id="rId5" Type="http://schemas.openxmlformats.org/officeDocument/2006/relationships/image" Target="../media/image20.png"/><Relationship Id="rId15" Type="http://schemas.openxmlformats.org/officeDocument/2006/relationships/hyperlink" Target="mailto:manasieva@svr.igic.bas.bg" TargetMode="External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4.png"/><Relationship Id="rId1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3556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chemeClr val="accent5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24176077"/>
                  </p:ext>
                </p:extLst>
              </p:nvPr>
            </p:nvGraphicFramePr>
            <p:xfrm>
              <a:off x="1925319" y="16071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6071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1049429"/>
                  </p:ext>
                </p:extLst>
              </p:nvPr>
            </p:nvGraphicFramePr>
            <p:xfrm>
              <a:off x="6410961" y="16081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6081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186094"/>
                  </p:ext>
                </p:extLst>
              </p:nvPr>
            </p:nvGraphicFramePr>
            <p:xfrm>
              <a:off x="1939599" y="4210643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9599" y="4210643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05CE7FF-F644-A36D-9983-AB0458F86E23}"/>
              </a:ext>
            </a:extLst>
          </p:cNvPr>
          <p:cNvSpPr txBox="1"/>
          <p:nvPr/>
        </p:nvSpPr>
        <p:spPr>
          <a:xfrm>
            <a:off x="1594094" y="364932"/>
            <a:ext cx="966151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Li/Na competition in </a:t>
            </a:r>
            <a:r>
              <a:rPr lang="en-US" sz="2200" b="1" dirty="0" err="1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naphthalimide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Copperplate Gothic Bold" panose="020E07050202060204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electrochemical matrix</a:t>
            </a:r>
            <a:endParaRPr lang="bg-BG" sz="2200" b="1" dirty="0">
              <a:solidFill>
                <a:schemeClr val="accent1">
                  <a:lumMod val="50000"/>
                </a:schemeClr>
              </a:solidFill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2FA744-18C8-9C73-E2FE-5EA5B5AC4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6935" y="766831"/>
            <a:ext cx="9935836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V. </a:t>
            </a:r>
            <a:r>
              <a:rPr lang="en-US" sz="1400" b="1" u="sng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Stoeva</a:t>
            </a:r>
            <a:r>
              <a:rPr lang="en-US" sz="1400" b="1" u="sng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400" b="1" u="sng" baseline="30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u="sng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D. Marinova </a:t>
            </a:r>
            <a:r>
              <a:rPr lang="en-US" sz="1400" b="1" baseline="30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1,2 *</a:t>
            </a:r>
            <a:r>
              <a:rPr 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L. Borislavov </a:t>
            </a:r>
            <a:r>
              <a:rPr lang="en-US" sz="1400" b="1" baseline="30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1,2</a:t>
            </a:r>
            <a:r>
              <a:rPr 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and R. Stoyanova </a:t>
            </a:r>
            <a:r>
              <a:rPr lang="en-US" sz="1400" b="1" baseline="30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1,2</a:t>
            </a:r>
          </a:p>
          <a:p>
            <a:pPr algn="ctr"/>
            <a:r>
              <a:rPr lang="en-US" sz="1400" baseline="30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Institute of General and Inorganic Chemistry, Bulgarian Academy of Sciences, 1113 Sofia, Bulgaria,*E-mail: </a:t>
            </a:r>
            <a:r>
              <a:rPr 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15"/>
              </a:rPr>
              <a:t>manasieva@svr.igic.bas.bg</a:t>
            </a:r>
            <a:r>
              <a:rPr 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  <a:endParaRPr lang="bg-BG" sz="1400" dirty="0">
              <a:solidFill>
                <a:schemeClr val="accent5">
                  <a:lumMod val="60000"/>
                  <a:lumOff val="4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aseline="30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National Centre of Excellence “Mechatronics and Clean Technologies”, 1113 Sofia, Bulgaria </a:t>
            </a:r>
          </a:p>
        </p:txBody>
      </p:sp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38000" b="-1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Diagonal Corners Rounded 15">
            <a:extLst>
              <a:ext uri="{FF2B5EF4-FFF2-40B4-BE49-F238E27FC236}">
                <a16:creationId xmlns:a16="http://schemas.microsoft.com/office/drawing/2014/main" id="{7479452E-4484-9269-582B-72145684168F}"/>
              </a:ext>
            </a:extLst>
          </p:cNvPr>
          <p:cNvSpPr/>
          <p:nvPr/>
        </p:nvSpPr>
        <p:spPr>
          <a:xfrm>
            <a:off x="9372344" y="3990108"/>
            <a:ext cx="194092" cy="180110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6226" y="292190"/>
            <a:ext cx="4519549" cy="542492"/>
          </a:xfrm>
          <a:prstGeom prst="roundRect">
            <a:avLst>
              <a:gd name="adj" fmla="val 16667"/>
            </a:avLst>
          </a:prstGeom>
        </p:spPr>
        <p:txBody>
          <a:bodyPr vert="horz" lIns="91440" tIns="45720" rIns="91440" bIns="45720" rtlCol="0" anchor="b">
            <a:norm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sl-SI" sz="2800" i="1" kern="1200" dirty="0">
                <a:solidFill>
                  <a:schemeClr val="accent1">
                    <a:lumMod val="50000"/>
                  </a:schemeClr>
                </a:solidFill>
                <a:latin typeface="Cooper Black" panose="0208090404030B0204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Introduction &amp; Aim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5F4E6A-D017-4495-ADAB-3F453E5C9E92}"/>
              </a:ext>
            </a:extLst>
          </p:cNvPr>
          <p:cNvSpPr txBox="1"/>
          <p:nvPr/>
        </p:nvSpPr>
        <p:spPr>
          <a:xfrm>
            <a:off x="339984" y="1626084"/>
            <a:ext cx="6007100" cy="45149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sym typeface="Canva Sans"/>
              </a:rPr>
              <a:t>Organic electrode materials (OEMs) have attracted research interest in recent years because they combine environmental compatibility and high energy density with cost-effectiveness. The effectiveness of OEMs depends on their specific redox reactions, which can be divided into three categories based on their tendency to reduce or oxidize: </a:t>
            </a:r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  <a:sym typeface="Canva Sans"/>
              </a:rPr>
              <a:t>n-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sym typeface="Canva Sans"/>
              </a:rPr>
              <a:t>, </a:t>
            </a:r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  <a:sym typeface="Canva Sans"/>
              </a:rPr>
              <a:t>p-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sym typeface="Canva Sans"/>
              </a:rPr>
              <a:t>, and bipolar types.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b="1" dirty="0">
              <a:solidFill>
                <a:schemeClr val="accent1">
                  <a:lumMod val="50000"/>
                </a:schemeClr>
              </a:solidFill>
              <a:sym typeface="Canva San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sym typeface="Canva Sans"/>
              </a:rPr>
              <a:t>This research reports </a:t>
            </a:r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  <a:sym typeface="Canva Sans"/>
              </a:rPr>
              <a:t>peri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sym typeface="Canva Sans"/>
              </a:rPr>
              <a:t>‑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sym typeface="Canva Sans"/>
              </a:rPr>
              <a:t>diselenolo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sym typeface="Canva Sans"/>
              </a:rPr>
              <a:t>‑substituted 1,8‑naphthalimides (NI) bearing Cl or Br substituents and either alkyl chains or diisopropylphenyl groups (tails) at the imide nitrogen as intrinsically bipolar redox‑active units for lithium‑ and sodium‑ion batteries.</a:t>
            </a:r>
          </a:p>
        </p:txBody>
      </p:sp>
      <p:pic>
        <p:nvPicPr>
          <p:cNvPr id="5" name="Picture 4" descr="A diagram of a chemical structure&#10;&#10;AI-generated content may be incorrect.">
            <a:extLst>
              <a:ext uri="{FF2B5EF4-FFF2-40B4-BE49-F238E27FC236}">
                <a16:creationId xmlns:a16="http://schemas.microsoft.com/office/drawing/2014/main" id="{1F631EEE-9431-4A4E-CB5A-69A2B321A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" b="25101"/>
          <a:stretch>
            <a:fillRect/>
          </a:stretch>
        </p:blipFill>
        <p:spPr>
          <a:xfrm>
            <a:off x="6468491" y="2095499"/>
            <a:ext cx="5490437" cy="25174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892228-FC9B-4F0B-4E36-73170FEA9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163"/>
            <a:ext cx="679969" cy="5622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3C3227-63CD-9221-DA83-29A0B39A1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5819" y="0"/>
            <a:ext cx="1396181" cy="584381"/>
          </a:xfrm>
          <a:prstGeom prst="rect">
            <a:avLst/>
          </a:prstGeom>
        </p:spPr>
      </p:pic>
      <p:sp>
        <p:nvSpPr>
          <p:cNvPr id="14" name="Rectangle: Diagonal Corners Rounded 13">
            <a:extLst>
              <a:ext uri="{FF2B5EF4-FFF2-40B4-BE49-F238E27FC236}">
                <a16:creationId xmlns:a16="http://schemas.microsoft.com/office/drawing/2014/main" id="{B7F12970-22C7-30FD-D427-620CA8B6398C}"/>
              </a:ext>
            </a:extLst>
          </p:cNvPr>
          <p:cNvSpPr/>
          <p:nvPr/>
        </p:nvSpPr>
        <p:spPr>
          <a:xfrm>
            <a:off x="8961120" y="4416323"/>
            <a:ext cx="727620" cy="19660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Se-Se</a:t>
            </a:r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38000" b="-13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-46126"/>
            <a:ext cx="12056712" cy="57888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800" i="1" dirty="0">
                <a:solidFill>
                  <a:schemeClr val="accent1">
                    <a:lumMod val="50000"/>
                  </a:schemeClr>
                </a:solidFill>
                <a:latin typeface="Cooper Black" panose="0208090404030B0204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Experimental</a:t>
            </a:r>
          </a:p>
        </p:txBody>
      </p:sp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582E41F0-9F20-A7A2-D6DD-0E109898F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218" y="2407542"/>
            <a:ext cx="5596128" cy="374295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39D83A2-606E-0670-D422-717C691C9F80}"/>
              </a:ext>
            </a:extLst>
          </p:cNvPr>
          <p:cNvGrpSpPr/>
          <p:nvPr/>
        </p:nvGrpSpPr>
        <p:grpSpPr>
          <a:xfrm>
            <a:off x="217194" y="2385414"/>
            <a:ext cx="5625801" cy="4376494"/>
            <a:chOff x="217194" y="2385414"/>
            <a:chExt cx="5625801" cy="4376494"/>
          </a:xfrm>
        </p:grpSpPr>
        <p:pic>
          <p:nvPicPr>
            <p:cNvPr id="3" name="Picture 2" descr="A screenshot of a graph&#10;&#10;AI-generated content may be incorrect.">
              <a:extLst>
                <a:ext uri="{FF2B5EF4-FFF2-40B4-BE49-F238E27FC236}">
                  <a16:creationId xmlns:a16="http://schemas.microsoft.com/office/drawing/2014/main" id="{CEF15D19-0759-3C56-D192-F9CE4E932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756" y="2385414"/>
              <a:ext cx="5596676" cy="372501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E9BC4F-3163-D901-FCF6-07908BF1537C}"/>
                </a:ext>
              </a:extLst>
            </p:cNvPr>
            <p:cNvSpPr txBox="1"/>
            <p:nvPr/>
          </p:nvSpPr>
          <p:spPr>
            <a:xfrm>
              <a:off x="217194" y="6023244"/>
              <a:ext cx="5625801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1400" dirty="0">
                  <a:solidFill>
                    <a:schemeClr val="accent1">
                      <a:lumMod val="50000"/>
                    </a:schemeClr>
                  </a:solidFill>
                  <a:ea typeface="ADLaM Display" panose="02010000000000000000" pitchFamily="2" charset="0"/>
                  <a:cs typeface="ADLaM Display" panose="02010000000000000000" pitchFamily="2" charset="0"/>
                  <a:sym typeface="Canva Sans"/>
                </a:rPr>
                <a:t>Figure 1: CV curves of SeCl-C4, SeCl-C8, SeCl-DIPP, SeBr-C4, SeBr-C8 and SeBr-DIPP after the first cathodic scan, followed by the anodic scan in lithium (first row) and sodium (second row) half-cells at scan rate 0.2 mV/s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386F8EE-CBB3-73BC-9188-3AEABC0EC29E}"/>
              </a:ext>
            </a:extLst>
          </p:cNvPr>
          <p:cNvSpPr txBox="1"/>
          <p:nvPr/>
        </p:nvSpPr>
        <p:spPr>
          <a:xfrm>
            <a:off x="6222502" y="6032416"/>
            <a:ext cx="56235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Figure 2: CV curves of SeCl-C4, SeCl-C8,, SeBr-C4, SeBr-C8, SeCl-DIPP and SeBr-DIPP after the first anodic scan, followed by the cathodic scan in lithium (first row) and sodium (second row) half-cells at scan rate 0.2 mV/s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6DCA7F-DDFD-8258-1C40-FCB0DE63F2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6819"/>
            <a:ext cx="9144000" cy="216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38000" b="-13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6186" y="67969"/>
            <a:ext cx="6559629" cy="57888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800" i="1" dirty="0">
                <a:solidFill>
                  <a:schemeClr val="accent1">
                    <a:lumMod val="50000"/>
                  </a:schemeClr>
                </a:solidFill>
                <a:latin typeface="Cooper Black" panose="0208090404030B0204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Results and discussions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5C97C5-883C-E109-B949-9FD6C710C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807" y="966116"/>
            <a:ext cx="7400555" cy="3727715"/>
          </a:xfrm>
          <a:prstGeom prst="rect">
            <a:avLst/>
          </a:prstGeom>
        </p:spPr>
      </p:pic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5845108B-A9E3-E219-D9EB-64A952C98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51"/>
          <a:stretch>
            <a:fillRect/>
          </a:stretch>
        </p:blipFill>
        <p:spPr>
          <a:xfrm>
            <a:off x="7656428" y="567198"/>
            <a:ext cx="3655833" cy="25638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DEA066-AFA9-0327-8739-5B7ADE34B834}"/>
              </a:ext>
            </a:extLst>
          </p:cNvPr>
          <p:cNvSpPr txBox="1"/>
          <p:nvPr/>
        </p:nvSpPr>
        <p:spPr>
          <a:xfrm>
            <a:off x="143164" y="4722333"/>
            <a:ext cx="681868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 Figure 5: Rate capability of the composite NIs/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</a:rPr>
              <a:t>rGO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, used as electrodes in lithium (blue lines) and sodium (green lines) half-cells starting with a discharge mode at rates 50, 100, 250, 500 mA/g and again 50 mA/g in voltage window 1.0-4.3 V (―■― Q charge in lithium half-cell, ―●― Q discharge in lithium half-cell; ―■― Q charge in sodium half-cell, ―●― Q sodium in lithium half-cell)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BCA452-721C-A778-FBB6-DA0605A3D6AF}"/>
              </a:ext>
            </a:extLst>
          </p:cNvPr>
          <p:cNvSpPr txBox="1"/>
          <p:nvPr/>
        </p:nvSpPr>
        <p:spPr>
          <a:xfrm>
            <a:off x="6800849" y="5606423"/>
            <a:ext cx="53721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Figure 6: Cycling stability of the SeBr-DIPP/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</a:rPr>
              <a:t>rGO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 composite, used as electrodes in lithium (blue lines) and sodium (green lines) half-cells</a:t>
            </a:r>
            <a:r>
              <a:rPr lang="bg-BG" sz="1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starting with a discharge mode at rates 250 mA/g and 500 mA/g in the potential window 1.0-4.3 V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304728-D305-9187-7228-71341997803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326"/>
          <a:stretch>
            <a:fillRect/>
          </a:stretch>
        </p:blipFill>
        <p:spPr>
          <a:xfrm>
            <a:off x="7658983" y="3068342"/>
            <a:ext cx="3653278" cy="256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38000" b="-13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6777" y="197493"/>
            <a:ext cx="3878447" cy="57888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800" i="1" dirty="0">
                <a:solidFill>
                  <a:schemeClr val="accent1">
                    <a:lumMod val="50000"/>
                  </a:schemeClr>
                </a:solidFill>
                <a:latin typeface="Cooper Black" panose="0208090404030B020404" pitchFamily="18" charset="0"/>
                <a:ea typeface="ADLaM Display" panose="02010000000000000000" pitchFamily="2" charset="0"/>
                <a:cs typeface="ADLaM Display" panose="02010000000000000000" pitchFamily="2" charset="0"/>
              </a:rPr>
              <a:t>Conclusions</a:t>
            </a:r>
            <a:endParaRPr lang="en-US" altLang="sl-SI" sz="2200" i="1" dirty="0">
              <a:solidFill>
                <a:schemeClr val="accent1">
                  <a:lumMod val="50000"/>
                </a:schemeClr>
              </a:solidFill>
              <a:latin typeface="Cooper Black" panose="0208090404030B020404" pitchFamily="18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TextBox 35">
            <a:extLst>
              <a:ext uri="{FF2B5EF4-FFF2-40B4-BE49-F238E27FC236}">
                <a16:creationId xmlns:a16="http://schemas.microsoft.com/office/drawing/2014/main" id="{91A7D954-7843-8A5A-8E75-2F2E93048AD6}"/>
              </a:ext>
            </a:extLst>
          </p:cNvPr>
          <p:cNvSpPr txBox="1"/>
          <p:nvPr/>
        </p:nvSpPr>
        <p:spPr>
          <a:xfrm>
            <a:off x="202727" y="914932"/>
            <a:ext cx="11694865" cy="5512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21005" lvl="1" indent="-210502" algn="just">
              <a:lnSpc>
                <a:spcPts val="2729"/>
              </a:lnSpc>
              <a:buFont typeface="Arial"/>
              <a:buChar char="•"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This study introduce a family of </a:t>
            </a:r>
            <a:r>
              <a:rPr lang="en-US" sz="1600" b="1" i="1" dirty="0" err="1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peri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‑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diselenolo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‑substituted 1,8‑naphthalimides bearing Cl or Br atoms at the 3,6‑positions and alkyl chains of varying length or aromatic N‑substituents, designed as bipolar redox‑active organic electrode materials.</a:t>
            </a:r>
          </a:p>
          <a:p>
            <a:pPr marL="421005" lvl="1" indent="-210502" algn="just">
              <a:lnSpc>
                <a:spcPts val="2729"/>
              </a:lnSpc>
              <a:buFont typeface="Arial"/>
              <a:buChar char="•"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The composites of active NIs with reduced graphene oxide (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rGO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) enhances electronic transport and reaction kinetics, enabling fast and reversible bipolar cycling despite the relatively wide HOMO–LUMO gap.</a:t>
            </a:r>
          </a:p>
          <a:p>
            <a:pPr marL="421005" lvl="1" indent="-210502" algn="just">
              <a:lnSpc>
                <a:spcPts val="2729"/>
              </a:lnSpc>
              <a:spcBef>
                <a:spcPct val="0"/>
              </a:spcBef>
              <a:buFont typeface="Arial"/>
              <a:buChar char="•"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Sodium half-cells stabilize rapidly (achieving stable capacity after only 5 cycles </a:t>
            </a:r>
            <a:r>
              <a:rPr lang="en-US" sz="1600" b="1" i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vs.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 20 cycles for Li) and demonstrate outstanding high-rate performance, retaining ~40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mAh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/g at 500 mA/g over 500 cycles, with the aromatic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SeBr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-DIPP substituent providing superior structural robustness.</a:t>
            </a:r>
          </a:p>
          <a:p>
            <a:pPr marL="421005" lvl="1" indent="-210502" algn="just">
              <a:lnSpc>
                <a:spcPts val="2729"/>
              </a:lnSpc>
              <a:spcBef>
                <a:spcPct val="0"/>
              </a:spcBef>
              <a:buFont typeface="Arial"/>
              <a:buChar char="•"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The </a:t>
            </a:r>
            <a:r>
              <a:rPr lang="en-US" sz="1600" b="1" i="1" dirty="0" err="1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peri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‑annulated Se–Se bridge dictates the fundamental bipolar redox chemistry, while the N‑tail architecture modulates molecular stability and intermolecular interactions that govern long‑term cycling performance. This dual design principle positions </a:t>
            </a:r>
            <a:r>
              <a:rPr lang="en-US" sz="1600" b="1" i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peri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‑annulated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diselenide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ADLaM Display" panose="02010000000000000000" pitchFamily="2" charset="0"/>
                <a:cs typeface="ADLaM Display" panose="02010000000000000000" pitchFamily="2" charset="0"/>
                <a:sym typeface="Canva Sans"/>
              </a:rPr>
              <a:t> Nis (especially those bearing aromatic N‑substituents) as promising, fast‑charging organic electrode materials with strong prospects for sodium‑ion batteries and efficient operation in both lithium and sodium systems.</a:t>
            </a:r>
            <a:endParaRPr lang="bg-BG" sz="1600" b="1" dirty="0">
              <a:solidFill>
                <a:schemeClr val="accent1">
                  <a:lumMod val="50000"/>
                </a:schemeClr>
              </a:solidFill>
              <a:ea typeface="ADLaM Display" panose="02010000000000000000" pitchFamily="2" charset="0"/>
              <a:cs typeface="ADLaM Display" panose="02010000000000000000" pitchFamily="2" charset="0"/>
              <a:sym typeface="Canva Sans"/>
            </a:endParaRPr>
          </a:p>
          <a:p>
            <a:pPr marL="210503" lvl="1" algn="just">
              <a:lnSpc>
                <a:spcPts val="2729"/>
              </a:lnSpc>
              <a:spcBef>
                <a:spcPct val="0"/>
              </a:spcBef>
            </a:pPr>
            <a:endParaRPr lang="en-US" sz="1600" dirty="0">
              <a:solidFill>
                <a:schemeClr val="accent1">
                  <a:lumMod val="50000"/>
                </a:schemeClr>
              </a:solidFill>
              <a:ea typeface="ADLaM Display" panose="02010000000000000000" pitchFamily="2" charset="0"/>
              <a:cs typeface="ADLaM Display" panose="02010000000000000000" pitchFamily="2" charset="0"/>
              <a:sym typeface="Canva Sans"/>
            </a:endParaRPr>
          </a:p>
          <a:p>
            <a:pPr marL="210503" lvl="1" algn="just">
              <a:lnSpc>
                <a:spcPts val="2729"/>
              </a:lnSpc>
              <a:spcBef>
                <a:spcPct val="0"/>
              </a:spcBef>
            </a:pPr>
            <a:endParaRPr lang="bg-BG" sz="1600" dirty="0">
              <a:solidFill>
                <a:schemeClr val="accent1">
                  <a:lumMod val="50000"/>
                </a:schemeClr>
              </a:solidFill>
              <a:ea typeface="ADLaM Display" panose="02010000000000000000" pitchFamily="2" charset="0"/>
              <a:cs typeface="ADLaM Display" panose="02010000000000000000" pitchFamily="2" charset="0"/>
              <a:sym typeface="Canva Sans"/>
            </a:endParaRPr>
          </a:p>
          <a:p>
            <a:pPr algn="just">
              <a:lnSpc>
                <a:spcPts val="1959"/>
              </a:lnSpc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Canva Sans Bold"/>
                <a:cs typeface="Canva Sans Bold"/>
                <a:sym typeface="Canva Sans Bold"/>
              </a:rPr>
              <a:t>Acknowledgments:</a:t>
            </a:r>
            <a:endParaRPr lang="bg-BG" sz="1600" dirty="0">
              <a:solidFill>
                <a:schemeClr val="accent1">
                  <a:lumMod val="50000"/>
                </a:schemeClr>
              </a:solidFill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1959"/>
              </a:lnSpc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ea typeface="Canva Sans"/>
                <a:cs typeface="Canva Sans"/>
                <a:sym typeface="Canva Sans"/>
              </a:rPr>
              <a:t>The Bulgarian National Science Fund funded this research by grant number KП-06-H69/1</a:t>
            </a:r>
            <a:r>
              <a:rPr lang="bg-BG" sz="1600" dirty="0">
                <a:solidFill>
                  <a:schemeClr val="accent1">
                    <a:lumMod val="50000"/>
                  </a:schemeClr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ea typeface="Canva Sans"/>
                <a:cs typeface="Canva Sans"/>
                <a:sym typeface="Canva Sans"/>
              </a:rPr>
              <a:t>(8.12.2022). Research equipment of the project № BG16RFPR002-1.014-0006 ”National Centre of Excellence Mechatronics and Clean Technologies” was used for experimental work financially supported by European Regional Development Fund “Research, Innovation and Digitization for Smart Transformation” program 2021-2027.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D3190C4-244A-461A-93E7-15E6800ACB5B}">
  <we:reference id="11d7cf85-ae5a-43b8-bc58-1e1a151cce24" version="1.0.0.1" store="EXCatalog" storeType="EXCatalog"/>
  <we:alternateReferences>
    <we:reference id="WA200010725" version="1.0.0.1" store="en-US" storeType="OMEX"/>
  </we:alternateReferences>
  <we:properties>
    <we:property name="claude.fileId" value="&quot;b1bdba10-d6c8-44e9-9432-7f69bf266a74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c9b645eb-e6fe-4b35-9d45-bd7394162d21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98621ed1-ae24-4a21-b80a-89d572d87e72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1811</TotalTime>
  <Words>710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Calibri</vt:lpstr>
      <vt:lpstr>Arial Narrow</vt:lpstr>
      <vt:lpstr>Calibri Light</vt:lpstr>
      <vt:lpstr>Cooper Black</vt:lpstr>
      <vt:lpstr>Aptos</vt:lpstr>
      <vt:lpstr>Copperplate Gothic Bold</vt:lpstr>
      <vt:lpstr>Canva Sans</vt:lpstr>
      <vt:lpstr>ADLaM Display</vt:lpstr>
      <vt:lpstr>Canva Sans Bold</vt:lpstr>
      <vt:lpstr>Arial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Sarah Ivnv</cp:lastModifiedBy>
  <cp:revision>52</cp:revision>
  <dcterms:created xsi:type="dcterms:W3CDTF">2025-07-07T08:04:39Z</dcterms:created>
  <dcterms:modified xsi:type="dcterms:W3CDTF">2026-09-14T15:56:49Z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  <property fmtid="{D5CDD505-2E9C-101B-9397-08002B2CF9AE}" pid="3" name="_MarkAsFinal">
    <vt:bool>true</vt:bool>
  </property>
</Properties>
</file>