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1478" y="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ndra\Desktop\Optimizacija\03-06-2026-HAIR\rez%20sumirani%203-6-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ndra\Desktop\Optimizacija\13-05-2026-HAIR\&#1088;&#1077;&#1079;%20&#1089;&#1091;&#1084;&#1080;&#1088;&#1072;&#1085;&#1080;%2013.0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000" b="1" i="0" u="none" strike="noStrike" baseline="0">
                <a:solidFill>
                  <a:schemeClr val="tx1"/>
                </a:solidFill>
              </a:rPr>
              <a:t>Evaluation of clean-up sorbents</a:t>
            </a:r>
            <a:endParaRPr lang="en-US" sz="1000" b="1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9.3889425999024848E-2"/>
          <c:y val="8.39051544587463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731-4962-B451-D5DCA8DEE768}"/>
              </c:ext>
            </c:extLst>
          </c:dPt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Sheet1!$B$19:$J$19</c:f>
              <c:strCache>
                <c:ptCount val="9"/>
                <c:pt idx="0">
                  <c:v>Alumina</c:v>
                </c:pt>
                <c:pt idx="1">
                  <c:v>Silica</c:v>
                </c:pt>
                <c:pt idx="2">
                  <c:v>Florisil</c:v>
                </c:pt>
                <c:pt idx="3">
                  <c:v>PSA</c:v>
                </c:pt>
                <c:pt idx="4">
                  <c:v>C18</c:v>
                </c:pt>
                <c:pt idx="5">
                  <c:v>SCX</c:v>
                </c:pt>
                <c:pt idx="6">
                  <c:v>RP18</c:v>
                </c:pt>
                <c:pt idx="7">
                  <c:v>ECarb</c:v>
                </c:pt>
                <c:pt idx="8">
                  <c:v>NH₂</c:v>
                </c:pt>
              </c:strCache>
            </c:strRef>
          </c:cat>
          <c:val>
            <c:numRef>
              <c:f>Sheet1!$B$22:$J$22</c:f>
              <c:numCache>
                <c:formatCode>General</c:formatCode>
                <c:ptCount val="9"/>
                <c:pt idx="0">
                  <c:v>100</c:v>
                </c:pt>
                <c:pt idx="1">
                  <c:v>97.025831635565112</c:v>
                </c:pt>
                <c:pt idx="2">
                  <c:v>87.221563179359492</c:v>
                </c:pt>
                <c:pt idx="3">
                  <c:v>53.64986420324491</c:v>
                </c:pt>
                <c:pt idx="4">
                  <c:v>91.031971609260538</c:v>
                </c:pt>
                <c:pt idx="5">
                  <c:v>60.814137699587413</c:v>
                </c:pt>
                <c:pt idx="6">
                  <c:v>88.405236558044379</c:v>
                </c:pt>
                <c:pt idx="7">
                  <c:v>94.664569601675382</c:v>
                </c:pt>
                <c:pt idx="8">
                  <c:v>80.31350916397642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31-4962-B451-D5DCA8DEE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1590310416"/>
        <c:axId val="1590310832"/>
      </c:barChart>
      <c:catAx>
        <c:axId val="15903104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0310832"/>
        <c:crosses val="autoZero"/>
        <c:auto val="1"/>
        <c:lblAlgn val="ctr"/>
        <c:lblOffset val="100"/>
        <c:noMultiLvlLbl val="0"/>
      </c:catAx>
      <c:valAx>
        <c:axId val="1590310832"/>
        <c:scaling>
          <c:orientation val="minMax"/>
          <c:max val="100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t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800" b="0" i="0" u="none" strike="noStrike" baseline="0">
                    <a:solidFill>
                      <a:schemeClr val="tx1"/>
                    </a:solidFill>
                  </a:rPr>
                  <a:t>Relative summed analyte response (%)</a:t>
                </a:r>
                <a:endParaRPr lang="en-US" sz="80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13843102337013513"/>
              <c:y val="0.1762073168953088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t" anchorCtr="1"/>
            <a:lstStyle/>
            <a:p>
              <a:pPr>
                <a:defRPr sz="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1590310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n-US" sz="1000" b="1" i="0" u="none" strike="noStrike" baseline="0">
                <a:solidFill>
                  <a:schemeClr val="tx1"/>
                </a:solidFill>
                <a:effectLst/>
              </a:rPr>
              <a:t>Comparison of extraction media</a:t>
            </a:r>
            <a:endParaRPr lang="en-US" sz="1000" b="1">
              <a:solidFill>
                <a:schemeClr val="tx1"/>
              </a:solidFill>
              <a:effectLst/>
            </a:endParaRPr>
          </a:p>
        </c:rich>
      </c:tx>
      <c:layout>
        <c:manualLayout>
          <c:xMode val="edge"/>
          <c:yMode val="edge"/>
          <c:x val="0.15272480335878658"/>
          <c:y val="2.04344034694981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spc="0" baseline="0">
              <a:solidFill>
                <a:schemeClr val="tx1"/>
              </a:solidFill>
              <a:effectLst/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023236260433624"/>
          <c:y val="0.17590047990186083"/>
          <c:w val="0.74966033900999074"/>
          <c:h val="0.6782599984281985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12A-4DA8-828F-5C7095A6A51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6E1-4FDF-AEAE-E398530DA1D3}"/>
              </c:ext>
            </c:extLst>
          </c:dPt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Sheet1!$Q$16:$R$16</c:f>
              <c:strCache>
                <c:ptCount val="2"/>
                <c:pt idx="0">
                  <c:v>Hexane:Dichloromethane (4:1)</c:v>
                </c:pt>
                <c:pt idx="1">
                  <c:v>Menthol:Levulinic acid
 (DES 1:1)</c:v>
                </c:pt>
              </c:strCache>
            </c:strRef>
          </c:cat>
          <c:val>
            <c:numRef>
              <c:f>Sheet1!$L$24:$M$24</c:f>
              <c:numCache>
                <c:formatCode>General</c:formatCode>
                <c:ptCount val="2"/>
                <c:pt idx="0">
                  <c:v>141.88457286158089</c:v>
                </c:pt>
                <c:pt idx="1">
                  <c:v>141.72030631027451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E1-4FDF-AEAE-E398530DA1D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29357312"/>
        <c:axId val="1729343584"/>
      </c:barChart>
      <c:catAx>
        <c:axId val="1729357312"/>
        <c:scaling>
          <c:orientation val="minMax"/>
        </c:scaling>
        <c:delete val="0"/>
        <c:axPos val="b"/>
        <c:numFmt formatCode="#,##0_);\(#,##0\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9343584"/>
        <c:crosses val="autoZero"/>
        <c:auto val="1"/>
        <c:lblAlgn val="ctr"/>
        <c:lblOffset val="100"/>
        <c:noMultiLvlLbl val="0"/>
      </c:catAx>
      <c:valAx>
        <c:axId val="1729343584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1" i="0" u="none" strike="noStrike" kern="1200" baseline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r>
                  <a:rPr lang="en-US" sz="700" b="1" i="0" u="none" strike="noStrike" baseline="0">
                    <a:solidFill>
                      <a:schemeClr val="tx1"/>
                    </a:solidFill>
                    <a:effectLst/>
                  </a:rPr>
                  <a:t>Summed mean analyte concentration (mg/g hair)</a:t>
                </a:r>
                <a:endParaRPr lang="en-US" sz="700" b="1">
                  <a:solidFill>
                    <a:schemeClr val="tx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2.323520539953728E-2"/>
              <c:y val="0.181968636309525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1" i="0" u="none" strike="noStrike" kern="1200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9357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BD702-E94C-4D07-AF28-284EE388D48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D238C-4BF3-4401-AC4A-81BEAEC2F1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526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F0BC0F-45C1-49E1-AA7C-ADC7CFB2B8EC}" type="slidenum">
              <a:rPr kumimoji="0" lang="LID4096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LID4096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077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41506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26495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83626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02934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34875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61425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9118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85436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11751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30475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16675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00713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03589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C624DC-31BD-7165-7272-ECD7E54B2563}"/>
              </a:ext>
            </a:extLst>
          </p:cNvPr>
          <p:cNvSpPr/>
          <p:nvPr/>
        </p:nvSpPr>
        <p:spPr>
          <a:xfrm>
            <a:off x="0" y="-40667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96B2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28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196B2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96B2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 Congress of SCTM, 23-26 September,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196B2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Ohrid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96B24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Macedonia</a:t>
            </a:r>
            <a:endParaRPr kumimoji="0" lang="mk-MK" sz="1600" b="0" i="0" u="none" strike="noStrike" kern="1200" cap="none" spc="0" normalizeH="0" baseline="0" noProof="0" dirty="0">
              <a:ln>
                <a:noFill/>
              </a:ln>
              <a:solidFill>
                <a:srgbClr val="196B24">
                  <a:lumMod val="60000"/>
                  <a:lumOff val="40000"/>
                </a:srgb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4664E66D-9ECA-4D2D-99A5-82BB6DAE0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0" y="160933"/>
            <a:ext cx="9296400" cy="715089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4011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OPTIMIZATION OF DEEP EUTECTIC SOLVENT-BASED EXTRACTION OF PERSISTENT ORGANIC POLLUTANTS FROM HUMAN HAIR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DB8E13-B0D6-0155-E563-7BA002842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07" y="739715"/>
            <a:ext cx="1219200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41767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sng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Sandra </a:t>
            </a:r>
            <a:r>
              <a:rPr kumimoji="0" lang="en-US" sz="1400" b="1" i="0" u="sng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Shterjova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Marinela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Cvetanoska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, Marina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Stefova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Jasmina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Petreska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Stanoeva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75000"/>
                  <a:lumOff val="25000"/>
                </a:srgb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1767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Institute of Chemistry, Faculty of Natural Sciences and Mathematics, Ss. Cyril and Methodius University in Skopje, Skopje, North Macedonia, email: sterjova21@gmail.com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49D361-1B43-0014-D9D6-00A7F60D792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40" y="44117"/>
            <a:ext cx="864245" cy="927582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F983C78-825F-D2EE-6074-02B63FBBE150}"/>
              </a:ext>
            </a:extLst>
          </p:cNvPr>
          <p:cNvSpPr/>
          <p:nvPr/>
        </p:nvSpPr>
        <p:spPr>
          <a:xfrm>
            <a:off x="37898" y="1701162"/>
            <a:ext cx="12116201" cy="704509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Human hair is a non-invasive matrix for long-term biomonitoring of persistent organochlorine pollutants. Their determination requires efficient extraction and clean-up due to the complex hair matrix. Deep eutectic solvents (DESs) are being explored as alternative extraction media to conventional organic solvents.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Aim: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To establish efficient extraction and clean-up conditions for the determination of organochlorine pollutants in human hair.</a:t>
            </a:r>
          </a:p>
        </p:txBody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88E02A52-A596-E72A-8F10-72B0EF929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04" y="1279061"/>
            <a:ext cx="12066176" cy="374571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40116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sl-SI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Introduction &amp; Aim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F0C9A7-8345-AF2F-FA4B-C524DC2F0A88}"/>
              </a:ext>
            </a:extLst>
          </p:cNvPr>
          <p:cNvCxnSpPr>
            <a:cxnSpLocks/>
          </p:cNvCxnSpPr>
          <p:nvPr/>
        </p:nvCxnSpPr>
        <p:spPr>
          <a:xfrm>
            <a:off x="6054104" y="2844160"/>
            <a:ext cx="21676" cy="3923868"/>
          </a:xfrm>
          <a:prstGeom prst="line">
            <a:avLst/>
          </a:prstGeom>
          <a:ln w="952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F6E72ACA-5BF0-C5B7-0DF2-AEAF1C81FF9D}"/>
              </a:ext>
            </a:extLst>
          </p:cNvPr>
          <p:cNvSpPr/>
          <p:nvPr/>
        </p:nvSpPr>
        <p:spPr>
          <a:xfrm>
            <a:off x="37899" y="2464661"/>
            <a:ext cx="5981901" cy="2607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EA72E">
                  <a:lumMod val="20000"/>
                  <a:lumOff val="80000"/>
                </a:srgb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8B52389-C1B3-9B2F-0B80-EBC5AFE3640A}"/>
              </a:ext>
            </a:extLst>
          </p:cNvPr>
          <p:cNvSpPr/>
          <p:nvPr/>
        </p:nvSpPr>
        <p:spPr>
          <a:xfrm>
            <a:off x="33661" y="2453545"/>
            <a:ext cx="5999585" cy="374571"/>
          </a:xfrm>
          <a:prstGeom prst="round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2BC59B-207E-AF3C-59E7-965C6F4DF48C}"/>
              </a:ext>
            </a:extLst>
          </p:cNvPr>
          <p:cNvSpPr/>
          <p:nvPr/>
        </p:nvSpPr>
        <p:spPr>
          <a:xfrm>
            <a:off x="34306" y="4970200"/>
            <a:ext cx="6019798" cy="11528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DES was selected as an alternative extraction medium for further method development.</a:t>
            </a:r>
          </a:p>
          <a:p>
            <a:pPr marL="171450" marR="0" lvl="0" indent="-1714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Extraction performance was influenced by the combined effects of extraction time and solvent volume.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Future work: method validation and application to human biomonitoring.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D024CFC-F363-B55E-6E5F-FB1CD77B41F7}"/>
              </a:ext>
            </a:extLst>
          </p:cNvPr>
          <p:cNvSpPr/>
          <p:nvPr/>
        </p:nvSpPr>
        <p:spPr>
          <a:xfrm>
            <a:off x="81248" y="4776521"/>
            <a:ext cx="5895200" cy="374571"/>
          </a:xfrm>
          <a:prstGeom prst="round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1ABC05-DAF2-8CE6-DE62-C8AEF4101D5A}"/>
              </a:ext>
            </a:extLst>
          </p:cNvPr>
          <p:cNvSpPr/>
          <p:nvPr/>
        </p:nvSpPr>
        <p:spPr>
          <a:xfrm>
            <a:off x="6138543" y="2474677"/>
            <a:ext cx="6015556" cy="4339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7720194-03DF-E99C-4E34-32A3E6D0C24C}"/>
              </a:ext>
            </a:extLst>
          </p:cNvPr>
          <p:cNvSpPr/>
          <p:nvPr/>
        </p:nvSpPr>
        <p:spPr>
          <a:xfrm>
            <a:off x="6116102" y="2448795"/>
            <a:ext cx="6012985" cy="374571"/>
          </a:xfrm>
          <a:prstGeom prst="round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Results and discussion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BD0ABDC-93B8-7986-7BC0-EF311A146136}"/>
              </a:ext>
            </a:extLst>
          </p:cNvPr>
          <p:cNvSpPr/>
          <p:nvPr/>
        </p:nvSpPr>
        <p:spPr>
          <a:xfrm>
            <a:off x="10972800" y="87808"/>
            <a:ext cx="1151792" cy="369277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AEC – P31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4573591-AABC-4093-9B27-DC02AAE03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202" y="2890015"/>
            <a:ext cx="547718" cy="564315"/>
          </a:xfrm>
          <a:prstGeom prst="rect">
            <a:avLst/>
          </a:prstGeom>
        </p:spPr>
      </p:pic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7EB6FF12-C9FE-4A8B-A34A-3CF6C93AD5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8019444"/>
              </p:ext>
            </p:extLst>
          </p:nvPr>
        </p:nvGraphicFramePr>
        <p:xfrm>
          <a:off x="6042887" y="4760686"/>
          <a:ext cx="5678840" cy="2125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0" name="Rectangle 39">
            <a:extLst>
              <a:ext uri="{FF2B5EF4-FFF2-40B4-BE49-F238E27FC236}">
                <a16:creationId xmlns:a16="http://schemas.microsoft.com/office/drawing/2014/main" id="{3D3D8061-6943-42A0-864F-E2521DF74384}"/>
              </a:ext>
            </a:extLst>
          </p:cNvPr>
          <p:cNvSpPr/>
          <p:nvPr/>
        </p:nvSpPr>
        <p:spPr>
          <a:xfrm>
            <a:off x="37898" y="6305689"/>
            <a:ext cx="5981900" cy="4938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The authors gratefully acknowledge the financial support by the Macedonian Ecological Society for the project titled “Assessment of human exposure to persistent organic pollutants in Skopje using human hair biomonitoring”.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A7546A44-DA6E-4EDF-B86A-02AF449B2F4E}"/>
              </a:ext>
            </a:extLst>
          </p:cNvPr>
          <p:cNvSpPr/>
          <p:nvPr/>
        </p:nvSpPr>
        <p:spPr>
          <a:xfrm>
            <a:off x="81249" y="6201245"/>
            <a:ext cx="5895200" cy="289441"/>
          </a:xfrm>
          <a:prstGeom prst="round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Acknowledgement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1" name="Chart 50">
            <a:extLst>
              <a:ext uri="{FF2B5EF4-FFF2-40B4-BE49-F238E27FC236}">
                <a16:creationId xmlns:a16="http://schemas.microsoft.com/office/drawing/2014/main" id="{F1BA5C1E-4714-4D4E-9B27-C6A65EEAD9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134266"/>
              </p:ext>
            </p:extLst>
          </p:nvPr>
        </p:nvGraphicFramePr>
        <p:xfrm>
          <a:off x="6097439" y="2843898"/>
          <a:ext cx="2612372" cy="2066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3" name="Picture 32">
            <a:extLst>
              <a:ext uri="{FF2B5EF4-FFF2-40B4-BE49-F238E27FC236}">
                <a16:creationId xmlns:a16="http://schemas.microsoft.com/office/drawing/2014/main" id="{C1074145-DB18-4A99-B67F-39B33347A38D}"/>
              </a:ext>
            </a:extLst>
          </p:cNvPr>
          <p:cNvPicPr/>
          <p:nvPr/>
        </p:nvPicPr>
        <p:blipFill rotWithShape="1">
          <a:blip r:embed="rId7"/>
          <a:srcRect l="1779" t="9745" r="3143"/>
          <a:stretch/>
        </p:blipFill>
        <p:spPr bwMode="auto">
          <a:xfrm>
            <a:off x="9606185" y="3045730"/>
            <a:ext cx="2077370" cy="1859140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E93B7268-1085-4BE1-9E29-178E6736DE69}"/>
              </a:ext>
            </a:extLst>
          </p:cNvPr>
          <p:cNvSpPr/>
          <p:nvPr/>
        </p:nvSpPr>
        <p:spPr>
          <a:xfrm>
            <a:off x="9730998" y="2823366"/>
            <a:ext cx="182774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Box–Behnken optimization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F BeauSans Pro" panose="02000800000000020004" pitchFamily="2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7B1581-9D4A-43EB-95BE-2425A69BB6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5805" y="2816949"/>
            <a:ext cx="5622202" cy="1870624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5153B49F-1773-478D-9C3A-F72214F9461A}"/>
              </a:ext>
            </a:extLst>
          </p:cNvPr>
          <p:cNvSpPr txBox="1"/>
          <p:nvPr/>
        </p:nvSpPr>
        <p:spPr>
          <a:xfrm>
            <a:off x="9251953" y="4777992"/>
            <a:ext cx="2868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significant Time × Volume interaction was observed (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= 0.028), indicating that the effect of extraction time depended on solvent volume.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060389D-A56A-4B8C-BB70-107A93F2C592}"/>
              </a:ext>
            </a:extLst>
          </p:cNvPr>
          <p:cNvSpPr txBox="1"/>
          <p:nvPr/>
        </p:nvSpPr>
        <p:spPr>
          <a:xfrm>
            <a:off x="715112" y="4517322"/>
            <a:ext cx="48726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Solvent screening  </a:t>
            </a:r>
            <a:r>
              <a:rPr 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→</a:t>
            </a:r>
            <a:r>
              <a:rPr lang="en-US" sz="1050" b="1" dirty="0"/>
              <a:t>  Extraction optimization  </a:t>
            </a:r>
            <a:r>
              <a:rPr 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→</a:t>
            </a:r>
            <a:r>
              <a:rPr lang="en-US" sz="1050" b="1" dirty="0"/>
              <a:t>  Clean-up  </a:t>
            </a:r>
            <a:r>
              <a:rPr lang="en-US" sz="10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→</a:t>
            </a:r>
            <a:r>
              <a:rPr lang="en-US" sz="1050" b="1" dirty="0"/>
              <a:t> GC–ECD</a:t>
            </a:r>
          </a:p>
        </p:txBody>
      </p:sp>
    </p:spTree>
    <p:extLst>
      <p:ext uri="{BB962C8B-B14F-4D97-AF65-F5344CB8AC3E}">
        <p14:creationId xmlns:p14="http://schemas.microsoft.com/office/powerpoint/2010/main" val="42796625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280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Arial Narrow</vt:lpstr>
      <vt:lpstr>Calibri</vt:lpstr>
      <vt:lpstr>PF BeauSans Pro</vt:lpstr>
      <vt:lpstr>Tahoma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Sandra Sterjova</dc:creator>
  <cp:lastModifiedBy>Jasmina Petreska Stanoeva</cp:lastModifiedBy>
  <cp:revision>27</cp:revision>
  <dcterms:created xsi:type="dcterms:W3CDTF">2026-09-11T23:24:17Z</dcterms:created>
  <dcterms:modified xsi:type="dcterms:W3CDTF">2026-09-14T14:06:51Z</dcterms:modified>
</cp:coreProperties>
</file>