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88" r:id="rId5"/>
    <p:sldId id="289" r:id="rId6"/>
    <p:sldId id="290" r:id="rId7"/>
    <p:sldId id="291" r:id="rId8"/>
    <p:sldId id="292" r:id="rId9"/>
  </p:sldIdLst>
  <p:sldSz cx="12192000" cy="6858000"/>
  <p:notesSz cx="6858000" cy="9144000"/>
  <p:embeddedFontLst>
    <p:embeddedFont>
      <p:font typeface="Arial Narrow" panose="020B0606020202030204" pitchFamily="34" charset="0"/>
      <p:regular r:id="rId11"/>
      <p:bold r:id="rId12"/>
      <p:italic r:id="rId13"/>
      <p:boldItalic r:id="rId14"/>
    </p:embeddedFont>
    <p:embeddedFont>
      <p:font typeface="Helvetica" panose="020B0604020202020204" pitchFamily="34" charset="0"/>
      <p:regular r:id="rId15"/>
      <p:bold r:id="rId16"/>
      <p:italic r:id="rId17"/>
      <p:boldItalic r:id="rId18"/>
    </p:embeddedFont>
    <p:embeddedFont>
      <p:font typeface="PF BeauSans Pro" panose="02000800000000020004" charset="0"/>
      <p:bold r:id="rId19"/>
    </p:embeddedFont>
    <p:embeddedFont>
      <p:font typeface="Segoe UI" panose="020B0502040204020203" pitchFamily="34" charset="0"/>
      <p:regular r:id="rId20"/>
      <p:bold r:id="rId21"/>
      <p:italic r:id="rId22"/>
      <p:boldItalic r:id="rId23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881E"/>
    <a:srgbClr val="E9F8E4"/>
    <a:srgbClr val="F8E4F6"/>
    <a:srgbClr val="FFFFE7"/>
    <a:srgbClr val="33CC33"/>
    <a:srgbClr val="00CC00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616121-FC30-48A1-98F1-73B4471F02B4}" v="3" dt="2026-09-16T08:21:07.2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2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11.fntdata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 Ana" userId="acb7fe64ed775bf7" providerId="LiveId" clId="{4F2D373C-9779-4C9F-BF2C-5B4262DD1BBA}"/>
    <pc:docChg chg="undo custSel modSld sldOrd">
      <pc:chgData name="Iv Ana" userId="acb7fe64ed775bf7" providerId="LiveId" clId="{4F2D373C-9779-4C9F-BF2C-5B4262DD1BBA}" dt="2026-09-17T07:25:54.991" v="176"/>
      <pc:docMkLst>
        <pc:docMk/>
      </pc:docMkLst>
      <pc:sldChg chg="addSp delSp modSp mod ord">
        <pc:chgData name="Iv Ana" userId="acb7fe64ed775bf7" providerId="LiveId" clId="{4F2D373C-9779-4C9F-BF2C-5B4262DD1BBA}" dt="2026-09-17T07:25:54.991" v="176"/>
        <pc:sldMkLst>
          <pc:docMk/>
          <pc:sldMk cId="3882071417" sldId="289"/>
        </pc:sldMkLst>
        <pc:spChg chg="add mod">
          <ac:chgData name="Iv Ana" userId="acb7fe64ed775bf7" providerId="LiveId" clId="{4F2D373C-9779-4C9F-BF2C-5B4262DD1BBA}" dt="2026-09-16T08:15:45.170" v="13" actId="1076"/>
          <ac:spMkLst>
            <pc:docMk/>
            <pc:sldMk cId="3882071417" sldId="289"/>
            <ac:spMk id="2" creationId="{D3000179-1FC6-429C-A574-3097ECD4A686}"/>
          </ac:spMkLst>
        </pc:spChg>
        <pc:spChg chg="add mod">
          <ac:chgData name="Iv Ana" userId="acb7fe64ed775bf7" providerId="LiveId" clId="{4F2D373C-9779-4C9F-BF2C-5B4262DD1BBA}" dt="2026-09-16T08:17:17.484" v="69" actId="1038"/>
          <ac:spMkLst>
            <pc:docMk/>
            <pc:sldMk cId="3882071417" sldId="289"/>
            <ac:spMk id="4" creationId="{8BA625D3-9111-EDE4-5F59-B4B69B61DB38}"/>
          </ac:spMkLst>
        </pc:spChg>
        <pc:spChg chg="add mod ord">
          <ac:chgData name="Iv Ana" userId="acb7fe64ed775bf7" providerId="LiveId" clId="{4F2D373C-9779-4C9F-BF2C-5B4262DD1BBA}" dt="2026-09-16T08:17:17.484" v="69" actId="1038"/>
          <ac:spMkLst>
            <pc:docMk/>
            <pc:sldMk cId="3882071417" sldId="289"/>
            <ac:spMk id="7" creationId="{D6CBE68A-D252-4490-390C-C1C7B00A23E4}"/>
          </ac:spMkLst>
        </pc:spChg>
        <pc:spChg chg="add mod">
          <ac:chgData name="Iv Ana" userId="acb7fe64ed775bf7" providerId="LiveId" clId="{4F2D373C-9779-4C9F-BF2C-5B4262DD1BBA}" dt="2026-09-16T08:17:17.484" v="69" actId="1038"/>
          <ac:spMkLst>
            <pc:docMk/>
            <pc:sldMk cId="3882071417" sldId="289"/>
            <ac:spMk id="11" creationId="{E6B14E2F-5B17-BB78-3293-A6BCCAD5F83B}"/>
          </ac:spMkLst>
        </pc:spChg>
        <pc:spChg chg="add mod">
          <ac:chgData name="Iv Ana" userId="acb7fe64ed775bf7" providerId="LiveId" clId="{4F2D373C-9779-4C9F-BF2C-5B4262DD1BBA}" dt="2026-09-16T08:17:17.484" v="69" actId="1038"/>
          <ac:spMkLst>
            <pc:docMk/>
            <pc:sldMk cId="3882071417" sldId="289"/>
            <ac:spMk id="13" creationId="{C4C919AC-8870-0015-27F3-4DBA2DDB5E49}"/>
          </ac:spMkLst>
        </pc:spChg>
        <pc:spChg chg="add mod">
          <ac:chgData name="Iv Ana" userId="acb7fe64ed775bf7" providerId="LiveId" clId="{4F2D373C-9779-4C9F-BF2C-5B4262DD1BBA}" dt="2026-09-16T08:17:17.484" v="69" actId="1038"/>
          <ac:spMkLst>
            <pc:docMk/>
            <pc:sldMk cId="3882071417" sldId="289"/>
            <ac:spMk id="16" creationId="{0794BD86-0697-F3D3-9C7E-322D66E627DE}"/>
          </ac:spMkLst>
        </pc:spChg>
        <pc:spChg chg="add mod">
          <ac:chgData name="Iv Ana" userId="acb7fe64ed775bf7" providerId="LiveId" clId="{4F2D373C-9779-4C9F-BF2C-5B4262DD1BBA}" dt="2026-09-16T08:17:17.484" v="69" actId="1038"/>
          <ac:spMkLst>
            <pc:docMk/>
            <pc:sldMk cId="3882071417" sldId="289"/>
            <ac:spMk id="19" creationId="{65D9AED6-35E6-9527-E2FA-E77B8DF3F2E2}"/>
          </ac:spMkLst>
        </pc:spChg>
        <pc:spChg chg="add mod">
          <ac:chgData name="Iv Ana" userId="acb7fe64ed775bf7" providerId="LiveId" clId="{4F2D373C-9779-4C9F-BF2C-5B4262DD1BBA}" dt="2026-09-16T08:18:04.671" v="81" actId="1076"/>
          <ac:spMkLst>
            <pc:docMk/>
            <pc:sldMk cId="3882071417" sldId="289"/>
            <ac:spMk id="21" creationId="{66D02360-729B-DE57-9295-5AA0A8809517}"/>
          </ac:spMkLst>
        </pc:spChg>
        <pc:picChg chg="del">
          <ac:chgData name="Iv Ana" userId="acb7fe64ed775bf7" providerId="LiveId" clId="{4F2D373C-9779-4C9F-BF2C-5B4262DD1BBA}" dt="2026-09-16T08:20:24.580" v="109" actId="478"/>
          <ac:picMkLst>
            <pc:docMk/>
            <pc:sldMk cId="3882071417" sldId="289"/>
            <ac:picMk id="10" creationId="{B03559B4-707B-7D32-FD05-2B862EA74B16}"/>
          </ac:picMkLst>
        </pc:picChg>
        <pc:picChg chg="del mod">
          <ac:chgData name="Iv Ana" userId="acb7fe64ed775bf7" providerId="LiveId" clId="{4F2D373C-9779-4C9F-BF2C-5B4262DD1BBA}" dt="2026-09-16T08:15:46.711" v="14" actId="478"/>
          <ac:picMkLst>
            <pc:docMk/>
            <pc:sldMk cId="3882071417" sldId="289"/>
            <ac:picMk id="14" creationId="{3765A2C3-50C4-0C1C-0EC6-AD529825077D}"/>
          </ac:picMkLst>
        </pc:picChg>
        <pc:picChg chg="del mod">
          <ac:chgData name="Iv Ana" userId="acb7fe64ed775bf7" providerId="LiveId" clId="{4F2D373C-9779-4C9F-BF2C-5B4262DD1BBA}" dt="2026-09-16T08:15:42.524" v="12" actId="478"/>
          <ac:picMkLst>
            <pc:docMk/>
            <pc:sldMk cId="3882071417" sldId="289"/>
            <ac:picMk id="18" creationId="{5A076C36-1A55-3244-5151-F78C182EA0EB}"/>
          </ac:picMkLst>
        </pc:picChg>
        <pc:picChg chg="del">
          <ac:chgData name="Iv Ana" userId="acb7fe64ed775bf7" providerId="LiveId" clId="{4F2D373C-9779-4C9F-BF2C-5B4262DD1BBA}" dt="2026-09-16T08:17:42.697" v="75" actId="478"/>
          <ac:picMkLst>
            <pc:docMk/>
            <pc:sldMk cId="3882071417" sldId="289"/>
            <ac:picMk id="20" creationId="{16A1652B-DE21-38E2-F556-A587D688F18B}"/>
          </ac:picMkLst>
        </pc:picChg>
        <pc:picChg chg="add mod">
          <ac:chgData name="Iv Ana" userId="acb7fe64ed775bf7" providerId="LiveId" clId="{4F2D373C-9779-4C9F-BF2C-5B4262DD1BBA}" dt="2026-09-16T08:21:45.711" v="135" actId="1035"/>
          <ac:picMkLst>
            <pc:docMk/>
            <pc:sldMk cId="3882071417" sldId="289"/>
            <ac:picMk id="22" creationId="{E24618F6-82D8-9466-DA0E-757DD2A22640}"/>
          </ac:picMkLst>
        </pc:picChg>
        <pc:picChg chg="add mod">
          <ac:chgData name="Iv Ana" userId="acb7fe64ed775bf7" providerId="LiveId" clId="{4F2D373C-9779-4C9F-BF2C-5B4262DD1BBA}" dt="2026-09-16T08:21:49.370" v="150" actId="1035"/>
          <ac:picMkLst>
            <pc:docMk/>
            <pc:sldMk cId="3882071417" sldId="289"/>
            <ac:picMk id="24" creationId="{7E32DBBC-FEFB-3FE0-DAB4-0352ED54839E}"/>
          </ac:picMkLst>
        </pc:picChg>
        <pc:picChg chg="add mod">
          <ac:chgData name="Iv Ana" userId="acb7fe64ed775bf7" providerId="LiveId" clId="{4F2D373C-9779-4C9F-BF2C-5B4262DD1BBA}" dt="2026-09-16T08:21:55.284" v="174" actId="1035"/>
          <ac:picMkLst>
            <pc:docMk/>
            <pc:sldMk cId="3882071417" sldId="289"/>
            <ac:picMk id="25" creationId="{5B1B41A0-7C3F-A02E-817D-FDA96290DE43}"/>
          </ac:picMkLst>
        </pc:picChg>
        <pc:picChg chg="del">
          <ac:chgData name="Iv Ana" userId="acb7fe64ed775bf7" providerId="LiveId" clId="{4F2D373C-9779-4C9F-BF2C-5B4262DD1BBA}" dt="2026-09-16T08:20:23.130" v="108" actId="478"/>
          <ac:picMkLst>
            <pc:docMk/>
            <pc:sldMk cId="3882071417" sldId="289"/>
            <ac:picMk id="28" creationId="{5931CDE3-5E3B-97CB-CCA7-9FE7A93E1A18}"/>
          </ac:picMkLst>
        </pc:picChg>
        <pc:picChg chg="del">
          <ac:chgData name="Iv Ana" userId="acb7fe64ed775bf7" providerId="LiveId" clId="{4F2D373C-9779-4C9F-BF2C-5B4262DD1BBA}" dt="2026-09-16T08:19:16.412" v="87" actId="478"/>
          <ac:picMkLst>
            <pc:docMk/>
            <pc:sldMk cId="3882071417" sldId="289"/>
            <ac:picMk id="30" creationId="{C9188137-3528-6225-0D09-61ABD7A6A7F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09/17/2026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F0BC0F-45C1-49E1-AA7C-ADC7CFB2B8EC}" type="slidenum">
              <a:rPr lang="LID4096" smtClean="0"/>
              <a:t>1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663272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09/17/2026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09/17/2026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09/17/2026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09/17/2026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09/17/2026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09/17/2026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09/17/2026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09/17/2026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09/17/2026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09/17/2026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09/17/2026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09/17/2026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slide" Target="slide5.xml"/><Relationship Id="rId3" Type="http://schemas.openxmlformats.org/officeDocument/2006/relationships/image" Target="../media/image1.png"/><Relationship Id="rId7" Type="http://schemas.openxmlformats.org/officeDocument/2006/relationships/slide" Target="slide3.xml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30.png"/><Relationship Id="rId5" Type="http://schemas.openxmlformats.org/officeDocument/2006/relationships/image" Target="../media/image10.png"/><Relationship Id="rId15" Type="http://schemas.openxmlformats.org/officeDocument/2006/relationships/image" Target="../media/image5.png"/><Relationship Id="rId10" Type="http://schemas.openxmlformats.org/officeDocument/2006/relationships/slide" Target="slide4.xml"/><Relationship Id="rId4" Type="http://schemas.openxmlformats.org/officeDocument/2006/relationships/slide" Target="slide2.xml"/><Relationship Id="rId9" Type="http://schemas.openxmlformats.org/officeDocument/2006/relationships/image" Target="../media/image3.png"/><Relationship Id="rId14" Type="http://schemas.openxmlformats.org/officeDocument/2006/relationships/image" Target="../media/image4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emf"/><Relationship Id="rId7" Type="http://schemas.openxmlformats.org/officeDocument/2006/relationships/image" Target="../media/image18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7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 rot="5400000">
            <a:off x="-5783820" y="3775809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28</a:t>
            </a:r>
            <a:r>
              <a:rPr lang="en-US" sz="1600" b="1" baseline="3000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Congress of SCTM, 23-26 September,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Ohrid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Macedonia</a:t>
            </a:r>
            <a:endParaRPr lang="mk-MK" sz="16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726" y="37684"/>
            <a:ext cx="9639300" cy="78319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000" b="1" cap="all" dirty="0">
                <a:latin typeface="PF BeauSans Pro" panose="02000800000000020004" pitchFamily="2" charset="0"/>
                <a:cs typeface="Arial" panose="020B0604020202020204" pitchFamily="34" charset="0"/>
              </a:rPr>
              <a:t>Multifunctional Cotton Textiles Modified with La-Doped T</a:t>
            </a:r>
            <a:r>
              <a:rPr lang="en-US" sz="2000" b="1" dirty="0">
                <a:latin typeface="PF BeauSans Pro" panose="02000800000000020004" pitchFamily="2" charset="0"/>
                <a:cs typeface="Arial" panose="020B0604020202020204" pitchFamily="34" charset="0"/>
              </a:rPr>
              <a:t>i</a:t>
            </a:r>
            <a:r>
              <a:rPr lang="en-US" sz="2000" b="1" cap="all" dirty="0">
                <a:latin typeface="PF BeauSans Pro" panose="02000800000000020004" pitchFamily="2" charset="0"/>
                <a:cs typeface="Arial" panose="020B0604020202020204" pitchFamily="34" charset="0"/>
              </a:rPr>
              <a:t>O</a:t>
            </a:r>
            <a:r>
              <a:rPr lang="en-US" sz="2000" b="1" cap="all" baseline="-25000" dirty="0">
                <a:latin typeface="PF BeauSans Pro" panose="02000800000000020004" pitchFamily="2" charset="0"/>
                <a:cs typeface="Arial" panose="020B0604020202020204" pitchFamily="34" charset="0"/>
              </a:rPr>
              <a:t>2</a:t>
            </a:r>
            <a:r>
              <a:rPr lang="en-US" sz="2000" b="1" cap="all" dirty="0">
                <a:latin typeface="PF BeauSans Pro" panose="02000800000000020004" pitchFamily="2" charset="0"/>
                <a:cs typeface="Arial" panose="020B0604020202020204" pitchFamily="34" charset="0"/>
              </a:rPr>
              <a:t>: Self-Cleaning and Antibacterial Performance</a:t>
            </a:r>
            <a:endParaRPr lang="en-US" sz="2000" b="1" cap="all" dirty="0">
              <a:highlight>
                <a:srgbClr val="FFFF00"/>
              </a:highlight>
              <a:latin typeface="PF BeauSans Pro" panose="02000800000000020004" pitchFamily="2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09205" y="767675"/>
            <a:ext cx="13350240" cy="104644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200" b="1" u="sng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Stefani Petrova</a:t>
            </a:r>
            <a:r>
              <a:rPr lang="en-US" sz="1200" b="1" u="sng" baseline="3000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en-US" sz="1200" b="1" u="sng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Evelina Vasileva</a:t>
            </a:r>
            <a:r>
              <a:rPr lang="en-US" sz="1200" b="1" baseline="3000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Nina Danchova</a:t>
            </a:r>
            <a:r>
              <a:rPr lang="en-US" sz="1200" b="1" baseline="3000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Veselin Petrov</a:t>
            </a:r>
            <a:r>
              <a:rPr lang="en-US" sz="1200" b="1" baseline="3000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Albena Bachvarova-Nedelcheva</a:t>
            </a:r>
            <a:r>
              <a:rPr lang="en-US" sz="1200" b="1" baseline="3000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</a:p>
          <a:p>
            <a:pPr algn="ctr"/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e-mail: stefany@svr.igic.bas.bg</a:t>
            </a:r>
          </a:p>
          <a:p>
            <a:pPr algn="ctr"/>
            <a:r>
              <a:rPr lang="en-US" sz="1200" baseline="3000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Institute of General and Inorganic Chemistry, Bulgarian Academy of Sciences, 1113 Sofia, Bulgaria; </a:t>
            </a:r>
            <a:r>
              <a:rPr lang="en-US" sz="1200" baseline="3000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Faculty of Chemistry and Pharmacy, Sofia University</a:t>
            </a:r>
          </a:p>
          <a:p>
            <a:pPr algn="ctr"/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“St. Kliment </a:t>
            </a:r>
            <a:r>
              <a:rPr lang="en-US" sz="1200" dirty="0" err="1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Ohridski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”, 1164 Sofia, Bulgaria</a:t>
            </a:r>
          </a:p>
          <a:p>
            <a:pPr algn="ctr"/>
            <a:endParaRPr lang="en-US" sz="1400" b="1" u="sng" dirty="0">
              <a:solidFill>
                <a:srgbClr val="00CC00"/>
              </a:solidFill>
              <a:highlight>
                <a:srgbClr val="FFFF00"/>
              </a:highlight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558742" y="87808"/>
            <a:ext cx="565850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000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74935645"/>
                  </p:ext>
                </p:extLst>
              </p:nvPr>
            </p:nvGraphicFramePr>
            <p:xfrm>
              <a:off x="1925319" y="1589942"/>
              <a:ext cx="4196081" cy="2566593"/>
            </p:xfrm>
            <a:graphic>
              <a:graphicData uri="http://schemas.microsoft.com/office/powerpoint/2016/slidezoom">
                <pslz:sldZm>
                  <pslz:sldZmObj sldId="289" cId="3882071417">
                    <pslz:zmPr id="{EFAEB726-D5F6-4857-A45F-2CDF2E5C3BCA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0" name="Slide Zoom 3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25319" y="1589942"/>
                <a:ext cx="4196081" cy="25665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75303366"/>
                  </p:ext>
                </p:extLst>
              </p:nvPr>
            </p:nvGraphicFramePr>
            <p:xfrm>
              <a:off x="6410961" y="1589943"/>
              <a:ext cx="4196081" cy="2566592"/>
            </p:xfrm>
            <a:graphic>
              <a:graphicData uri="http://schemas.microsoft.com/office/powerpoint/2016/slidezoom">
                <pslz:sldZm>
                  <pslz:sldZmObj sldId="290" cId="3234179505">
                    <pslz:zmPr id="{761436FE-D293-4227-99A3-50F896C1A346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4" name="Slide Zoom 4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10961" y="1589943"/>
                <a:ext cx="4196081" cy="256659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2550879"/>
                  </p:ext>
                </p:extLst>
              </p:nvPr>
            </p:nvGraphicFramePr>
            <p:xfrm>
              <a:off x="1916449" y="4259193"/>
              <a:ext cx="4181801" cy="2566591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81801" cy="256659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6" name="Slide Zoom 45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16449" y="4259193"/>
                <a:ext cx="4181801" cy="2566591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11707286"/>
                  </p:ext>
                </p:extLst>
              </p:nvPr>
            </p:nvGraphicFramePr>
            <p:xfrm>
              <a:off x="6410961" y="4280754"/>
              <a:ext cx="4196081" cy="2552862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returnToParent="0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528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8" name="Slide Zoom 47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410961" y="4280754"/>
                <a:ext cx="4196081" cy="255286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47983B-4BE6-8F8D-1B6D-CB1E83665C26}"/>
              </a:ext>
            </a:extLst>
          </p:cNvPr>
          <p:cNvCxnSpPr/>
          <p:nvPr/>
        </p:nvCxnSpPr>
        <p:spPr>
          <a:xfrm>
            <a:off x="515348" y="1053729"/>
            <a:ext cx="0" cy="57604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Arrow: Pentagon 6">
            <a:extLst>
              <a:ext uri="{FF2B5EF4-FFF2-40B4-BE49-F238E27FC236}">
                <a16:creationId xmlns:a16="http://schemas.microsoft.com/office/drawing/2014/main" id="{248F3BB9-BD52-E5F7-DF92-7879E2031C7C}"/>
              </a:ext>
            </a:extLst>
          </p:cNvPr>
          <p:cNvSpPr/>
          <p:nvPr/>
        </p:nvSpPr>
        <p:spPr>
          <a:xfrm rot="5400000">
            <a:off x="302200" y="31941"/>
            <a:ext cx="1134245" cy="1070369"/>
          </a:xfrm>
          <a:prstGeom prst="homePlate">
            <a:avLst/>
          </a:prstGeom>
          <a:solidFill>
            <a:schemeClr val="bg1"/>
          </a:solidFill>
          <a:ln w="38100">
            <a:solidFill>
              <a:srgbClr val="0488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99" y="50940"/>
            <a:ext cx="677261" cy="726895"/>
          </a:xfrm>
          <a:prstGeom prst="rect">
            <a:avLst/>
          </a:prstGeom>
        </p:spPr>
      </p:pic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1D886268-DE43-5FC9-2AF0-1525E4389F5C}"/>
              </a:ext>
            </a:extLst>
          </p:cNvPr>
          <p:cNvSpPr/>
          <p:nvPr/>
        </p:nvSpPr>
        <p:spPr>
          <a:xfrm rot="5400000">
            <a:off x="10329526" y="39142"/>
            <a:ext cx="1134245" cy="1070369"/>
          </a:xfrm>
          <a:prstGeom prst="homePlate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811F954-F867-BA4A-B053-84D0775B5C1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444551" y="107835"/>
            <a:ext cx="1486884" cy="63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90602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FFF858-ED2B-E5F1-FD1B-EE69F0EF8306}"/>
              </a:ext>
            </a:extLst>
          </p:cNvPr>
          <p:cNvSpPr txBox="1"/>
          <p:nvPr/>
        </p:nvSpPr>
        <p:spPr>
          <a:xfrm>
            <a:off x="343900" y="518367"/>
            <a:ext cx="11678856" cy="3280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dirty="0"/>
              <a:t>The increasing demand for multifunctional smart textiles has encouraged the development of functional coatings that provide self-cleaning and antibacterial properties. Titanium dioxide (</a:t>
            </a:r>
            <a:r>
              <a:rPr lang="en-US" sz="1600" dirty="0" err="1"/>
              <a:t>TiO</a:t>
            </a:r>
            <a:r>
              <a:rPr lang="en-US" sz="1600" dirty="0"/>
              <a:t>₂) is a promising photocatalyst due to its high chemical stability, non-toxicity, and excellent photocatalytic activity, while rare-earth doping offers an effective approach to further enhance its performance.</a:t>
            </a:r>
          </a:p>
          <a:p>
            <a:pPr indent="45720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dirty="0"/>
              <a:t>In this study, pure </a:t>
            </a:r>
            <a:r>
              <a:rPr lang="en-US" sz="1600" dirty="0" err="1"/>
              <a:t>TiO</a:t>
            </a:r>
            <a:r>
              <a:rPr lang="en-US" sz="1600" dirty="0"/>
              <a:t>₂ (T) and La-doped </a:t>
            </a:r>
            <a:r>
              <a:rPr lang="en-US" sz="1600" dirty="0" err="1"/>
              <a:t>TiO</a:t>
            </a:r>
            <a:r>
              <a:rPr lang="en-US" sz="1600" dirty="0"/>
              <a:t>₂ containing 2 mol% (T2L) and 5 mol% La (T5L) were synthesized via a sol-gel method and deposited onto cotton fabrics. The coated textiles were characterized to evaluate their physicochemical properties and tested for self-cleaning and antibacterial activity to investigate the effect of lanthanum doping on their functional performance.</a:t>
            </a:r>
          </a:p>
        </p:txBody>
      </p:sp>
      <p:pic>
        <p:nvPicPr>
          <p:cNvPr id="5" name="Picture 4" descr="5 Differences Between Fabric and Textile">
            <a:extLst>
              <a:ext uri="{FF2B5EF4-FFF2-40B4-BE49-F238E27FC236}">
                <a16:creationId xmlns:a16="http://schemas.microsoft.com/office/drawing/2014/main" id="{5870DC32-1B00-993E-0657-A7CA14913F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453" t="22310" r="4601" b="18517"/>
          <a:stretch>
            <a:fillRect/>
          </a:stretch>
        </p:blipFill>
        <p:spPr>
          <a:xfrm>
            <a:off x="2740578" y="4253399"/>
            <a:ext cx="1753655" cy="1706222"/>
          </a:xfrm>
          <a:prstGeom prst="rect">
            <a:avLst/>
          </a:prstGeom>
        </p:spPr>
      </p:pic>
      <p:pic>
        <p:nvPicPr>
          <p:cNvPr id="36" name="Picture 3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A232D68E-D0A2-5E6F-713E-E8D476584A1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036" y="4325190"/>
            <a:ext cx="1146220" cy="1146220"/>
          </a:xfrm>
          <a:prstGeom prst="rect">
            <a:avLst/>
          </a:prstGeom>
        </p:spPr>
      </p:pic>
      <p:sp>
        <p:nvSpPr>
          <p:cNvPr id="2" name="Arrow: Circular 1">
            <a:extLst>
              <a:ext uri="{FF2B5EF4-FFF2-40B4-BE49-F238E27FC236}">
                <a16:creationId xmlns:a16="http://schemas.microsoft.com/office/drawing/2014/main" id="{D3000179-1FC6-429C-A574-3097ECD4A686}"/>
              </a:ext>
            </a:extLst>
          </p:cNvPr>
          <p:cNvSpPr/>
          <p:nvPr/>
        </p:nvSpPr>
        <p:spPr>
          <a:xfrm rot="19174398" flipH="1">
            <a:off x="3867338" y="4581530"/>
            <a:ext cx="882683" cy="873760"/>
          </a:xfrm>
          <a:prstGeom prst="circular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BA625D3-9111-EDE4-5F59-B4B69B61DB38}"/>
              </a:ext>
            </a:extLst>
          </p:cNvPr>
          <p:cNvSpPr/>
          <p:nvPr/>
        </p:nvSpPr>
        <p:spPr>
          <a:xfrm>
            <a:off x="4724751" y="4165962"/>
            <a:ext cx="341591" cy="36539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6B14E2F-5B17-BB78-3293-A6BCCAD5F83B}"/>
              </a:ext>
            </a:extLst>
          </p:cNvPr>
          <p:cNvSpPr/>
          <p:nvPr/>
        </p:nvSpPr>
        <p:spPr>
          <a:xfrm>
            <a:off x="5140071" y="4318362"/>
            <a:ext cx="341591" cy="36539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4C919AC-8870-0015-27F3-4DBA2DDB5E49}"/>
              </a:ext>
            </a:extLst>
          </p:cNvPr>
          <p:cNvSpPr/>
          <p:nvPr/>
        </p:nvSpPr>
        <p:spPr>
          <a:xfrm>
            <a:off x="4998971" y="4068942"/>
            <a:ext cx="341591" cy="36539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794BD86-0697-F3D3-9C7E-322D66E627DE}"/>
              </a:ext>
            </a:extLst>
          </p:cNvPr>
          <p:cNvSpPr/>
          <p:nvPr/>
        </p:nvSpPr>
        <p:spPr>
          <a:xfrm>
            <a:off x="4969275" y="4481726"/>
            <a:ext cx="341591" cy="36539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5D9AED6-35E6-9527-E2FA-E77B8DF3F2E2}"/>
              </a:ext>
            </a:extLst>
          </p:cNvPr>
          <p:cNvSpPr/>
          <p:nvPr/>
        </p:nvSpPr>
        <p:spPr>
          <a:xfrm>
            <a:off x="4691101" y="4454660"/>
            <a:ext cx="341591" cy="36539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6CBE68A-D252-4490-390C-C1C7B00A23E4}"/>
              </a:ext>
            </a:extLst>
          </p:cNvPr>
          <p:cNvSpPr/>
          <p:nvPr/>
        </p:nvSpPr>
        <p:spPr>
          <a:xfrm>
            <a:off x="4855228" y="4258387"/>
            <a:ext cx="341591" cy="36539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66D02360-729B-DE57-9295-5AA0A8809517}"/>
              </a:ext>
            </a:extLst>
          </p:cNvPr>
          <p:cNvSpPr/>
          <p:nvPr/>
        </p:nvSpPr>
        <p:spPr>
          <a:xfrm>
            <a:off x="5788465" y="4847124"/>
            <a:ext cx="1092671" cy="557448"/>
          </a:xfrm>
          <a:prstGeom prst="rightArrow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Bacteria - Free education icons">
            <a:extLst>
              <a:ext uri="{FF2B5EF4-FFF2-40B4-BE49-F238E27FC236}">
                <a16:creationId xmlns:a16="http://schemas.microsoft.com/office/drawing/2014/main" id="{E24618F6-82D8-9466-DA0E-757DD2A226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04274">
            <a:off x="7716473" y="3856997"/>
            <a:ext cx="1240506" cy="1240506"/>
          </a:xfrm>
          <a:prstGeom prst="rect">
            <a:avLst/>
          </a:prstGeom>
        </p:spPr>
      </p:pic>
      <p:pic>
        <p:nvPicPr>
          <p:cNvPr id="24" name="Picture 23" descr="Bacteria - Free education icons">
            <a:extLst>
              <a:ext uri="{FF2B5EF4-FFF2-40B4-BE49-F238E27FC236}">
                <a16:creationId xmlns:a16="http://schemas.microsoft.com/office/drawing/2014/main" id="{7E32DBBC-FEFB-3FE0-DAB4-0352ED54839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2682963">
            <a:off x="8269812" y="5095528"/>
            <a:ext cx="1240506" cy="1240506"/>
          </a:xfrm>
          <a:prstGeom prst="rect">
            <a:avLst/>
          </a:prstGeom>
        </p:spPr>
      </p:pic>
      <p:pic>
        <p:nvPicPr>
          <p:cNvPr id="25" name="Picture 24" descr="Page 2 | Transparent dirt png Images - Free Download on Magnific (formerly  Freepik)">
            <a:extLst>
              <a:ext uri="{FF2B5EF4-FFF2-40B4-BE49-F238E27FC236}">
                <a16:creationId xmlns:a16="http://schemas.microsoft.com/office/drawing/2014/main" id="{5B1B41A0-7C3F-A02E-817D-FDA96290DE4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48573" y="3922883"/>
            <a:ext cx="2179055" cy="1451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3FABED5-9624-FC29-1BD6-6F8F494C18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256" b="7635"/>
          <a:stretch>
            <a:fillRect/>
          </a:stretch>
        </p:blipFill>
        <p:spPr bwMode="auto">
          <a:xfrm>
            <a:off x="55169" y="1635923"/>
            <a:ext cx="5872661" cy="20323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40" y="90214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pic>
        <p:nvPicPr>
          <p:cNvPr id="13" name="Picture 12" descr="A diagram of a laboratory equipment&#10;&#10;AI-generated content may be incorrect.">
            <a:extLst>
              <a:ext uri="{FF2B5EF4-FFF2-40B4-BE49-F238E27FC236}">
                <a16:creationId xmlns:a16="http://schemas.microsoft.com/office/drawing/2014/main" id="{977DA265-C741-659C-56F6-26A2468948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125" y="3056479"/>
            <a:ext cx="6912995" cy="336893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8641522-B3E5-F070-0A50-167DB28746A3}"/>
              </a:ext>
            </a:extLst>
          </p:cNvPr>
          <p:cNvSpPr/>
          <p:nvPr/>
        </p:nvSpPr>
        <p:spPr>
          <a:xfrm>
            <a:off x="-75512" y="1672462"/>
            <a:ext cx="1343738" cy="196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kern="100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La</a:t>
            </a:r>
            <a:r>
              <a:rPr lang="bg-BG" sz="1200" kern="100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(NO</a:t>
            </a:r>
            <a:r>
              <a:rPr lang="bg-BG" sz="1200" kern="100" baseline="-25000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3</a:t>
            </a:r>
            <a:r>
              <a:rPr lang="bg-BG" sz="1200" kern="100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r>
              <a:rPr lang="bg-BG" sz="1200" kern="100" baseline="-25000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3</a:t>
            </a:r>
            <a:r>
              <a:rPr lang="bg-BG" sz="1200" kern="100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en-US" sz="1200" kern="100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6</a:t>
            </a:r>
            <a:r>
              <a:rPr lang="bg-BG" sz="1200" kern="100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</a:t>
            </a:r>
            <a:r>
              <a:rPr lang="bg-BG" sz="1200" kern="100" baseline="-25000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bg-BG" sz="1200" kern="100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</a:t>
            </a:r>
            <a:endParaRPr lang="en-US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A4F6CC8-8D73-AB39-1668-35BD89AFE92D}"/>
              </a:ext>
            </a:extLst>
          </p:cNvPr>
          <p:cNvSpPr txBox="1"/>
          <p:nvPr/>
        </p:nvSpPr>
        <p:spPr>
          <a:xfrm>
            <a:off x="1470538" y="985203"/>
            <a:ext cx="4891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600" dirty="0">
                <a:solidFill>
                  <a:srgbClr val="4C1C6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POWDERS</a:t>
            </a:r>
          </a:p>
        </p:txBody>
      </p:sp>
      <p:sp>
        <p:nvSpPr>
          <p:cNvPr id="28" name="Arrow: Circular 27">
            <a:extLst>
              <a:ext uri="{FF2B5EF4-FFF2-40B4-BE49-F238E27FC236}">
                <a16:creationId xmlns:a16="http://schemas.microsoft.com/office/drawing/2014/main" id="{3D0F6A19-668B-32B0-B38D-777D0767E551}"/>
              </a:ext>
            </a:extLst>
          </p:cNvPr>
          <p:cNvSpPr/>
          <p:nvPr/>
        </p:nvSpPr>
        <p:spPr>
          <a:xfrm rot="1552964">
            <a:off x="6258740" y="2150574"/>
            <a:ext cx="1251707" cy="135014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113602"/>
              <a:gd name="adj5" fmla="val 12510"/>
            </a:avLst>
          </a:prstGeom>
          <a:solidFill>
            <a:srgbClr val="4C1C62"/>
          </a:solidFill>
          <a:ln>
            <a:solidFill>
              <a:srgbClr val="4C1C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5DEB196-D47C-23C6-3177-24610D0EA14C}"/>
              </a:ext>
            </a:extLst>
          </p:cNvPr>
          <p:cNvSpPr txBox="1"/>
          <p:nvPr/>
        </p:nvSpPr>
        <p:spPr>
          <a:xfrm rot="932366">
            <a:off x="6136637" y="1914150"/>
            <a:ext cx="1625099" cy="134791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prstTxWarp prst="textArchUp">
              <a:avLst>
                <a:gd name="adj" fmla="val 6576831"/>
              </a:avLst>
            </a:prstTxWarp>
            <a:spAutoFit/>
          </a:bodyPr>
          <a:lstStyle/>
          <a:p>
            <a:pPr algn="ctr"/>
            <a:r>
              <a:rPr lang="en-US" sz="2400" b="1" spc="300" dirty="0">
                <a:solidFill>
                  <a:srgbClr val="4C1C62"/>
                </a:solidFill>
              </a:rPr>
              <a:t>DEPOSITION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CCFFAE6-4C2B-61F4-7CF2-1285A5D704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15" t="20765" r="21334" b="21359"/>
          <a:stretch>
            <a:fillRect/>
          </a:stretch>
        </p:blipFill>
        <p:spPr>
          <a:xfrm rot="5400000">
            <a:off x="5859343" y="5049358"/>
            <a:ext cx="1533631" cy="1518088"/>
          </a:xfrm>
          <a:prstGeom prst="ellipse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7F4F2180-5B10-78C7-4522-B6A41DD66FAE}"/>
              </a:ext>
            </a:extLst>
          </p:cNvPr>
          <p:cNvSpPr/>
          <p:nvPr/>
        </p:nvSpPr>
        <p:spPr>
          <a:xfrm>
            <a:off x="6202150" y="5445400"/>
            <a:ext cx="379559" cy="333000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C89C06D8-1362-875B-06FB-3C1CB0607464}"/>
              </a:ext>
            </a:extLst>
          </p:cNvPr>
          <p:cNvSpPr/>
          <p:nvPr/>
        </p:nvSpPr>
        <p:spPr>
          <a:xfrm rot="7136211">
            <a:off x="5778940" y="5094190"/>
            <a:ext cx="589074" cy="588686"/>
          </a:xfrm>
          <a:prstGeom prst="triangl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6B8ABC2D-2635-122C-860B-BE98A2A159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3" t="13416" r="3746"/>
          <a:stretch>
            <a:fillRect/>
          </a:stretch>
        </p:blipFill>
        <p:spPr>
          <a:xfrm>
            <a:off x="4372927" y="4047829"/>
            <a:ext cx="1650116" cy="1581433"/>
          </a:xfrm>
          <a:prstGeom prst="ellipse">
            <a:avLst/>
          </a:prstGeom>
        </p:spPr>
      </p:pic>
      <p:sp>
        <p:nvSpPr>
          <p:cNvPr id="34" name="Title 1">
            <a:extLst>
              <a:ext uri="{FF2B5EF4-FFF2-40B4-BE49-F238E27FC236}">
                <a16:creationId xmlns:a16="http://schemas.microsoft.com/office/drawing/2014/main" id="{E57B44EC-D80B-BEA1-3B88-75445BB4BEA9}"/>
              </a:ext>
            </a:extLst>
          </p:cNvPr>
          <p:cNvSpPr txBox="1">
            <a:spLocks/>
          </p:cNvSpPr>
          <p:nvPr/>
        </p:nvSpPr>
        <p:spPr>
          <a:xfrm>
            <a:off x="4963461" y="5046956"/>
            <a:ext cx="435195" cy="4624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sz="1800" b="1" dirty="0">
                <a:latin typeface="Segoe UI" panose="020B0502040204020203" pitchFamily="34" charset="0"/>
                <a:cs typeface="Segoe UI" panose="020B0502040204020203" pitchFamily="34" charset="0"/>
              </a:rPr>
              <a:t>х5</a:t>
            </a:r>
            <a:endParaRPr lang="en-US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5AC896BB-68EF-1FDC-50E7-897755290498}"/>
              </a:ext>
            </a:extLst>
          </p:cNvPr>
          <p:cNvSpPr/>
          <p:nvPr/>
        </p:nvSpPr>
        <p:spPr>
          <a:xfrm rot="10993824">
            <a:off x="2364235" y="2464703"/>
            <a:ext cx="589074" cy="458003"/>
          </a:xfrm>
          <a:prstGeom prst="triangl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8D59BBE-6EA2-A308-4B9A-A276FCA3B9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6" t="18198" r="55704" b="33579"/>
          <a:stretch>
            <a:fillRect/>
          </a:stretch>
        </p:blipFill>
        <p:spPr>
          <a:xfrm rot="4670729">
            <a:off x="2095946" y="1589668"/>
            <a:ext cx="1125650" cy="1119271"/>
          </a:xfrm>
          <a:prstGeom prst="ellipse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AE32C5C-BD5A-57D1-D3BA-DE0AEE920DB5}"/>
              </a:ext>
            </a:extLst>
          </p:cNvPr>
          <p:cNvSpPr txBox="1"/>
          <p:nvPr/>
        </p:nvSpPr>
        <p:spPr>
          <a:xfrm>
            <a:off x="8856858" y="2675841"/>
            <a:ext cx="4891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600" dirty="0">
                <a:solidFill>
                  <a:srgbClr val="4C1C6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COTTONS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2817985-D257-0CB5-974B-F19DD303C245}"/>
              </a:ext>
            </a:extLst>
          </p:cNvPr>
          <p:cNvGrpSpPr/>
          <p:nvPr/>
        </p:nvGrpSpPr>
        <p:grpSpPr>
          <a:xfrm>
            <a:off x="282097" y="4394821"/>
            <a:ext cx="3571101" cy="1581433"/>
            <a:chOff x="541454" y="4490720"/>
            <a:chExt cx="3571101" cy="158143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1941ECF-520D-C0B4-1BD3-962450899A2A}"/>
                </a:ext>
              </a:extLst>
            </p:cNvPr>
            <p:cNvSpPr txBox="1"/>
            <p:nvPr/>
          </p:nvSpPr>
          <p:spPr>
            <a:xfrm>
              <a:off x="1020845" y="4672468"/>
              <a:ext cx="260532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7030A0"/>
                  </a:solidFill>
                </a:rPr>
                <a:t>Cotton characteristics</a:t>
              </a:r>
              <a:r>
                <a:rPr lang="bg-BG" b="1" dirty="0">
                  <a:solidFill>
                    <a:srgbClr val="7030A0"/>
                  </a:solidFill>
                </a:rPr>
                <a:t>:</a:t>
              </a:r>
              <a:endParaRPr lang="en-US" b="1" dirty="0">
                <a:solidFill>
                  <a:srgbClr val="7030A0"/>
                </a:solidFill>
              </a:endParaRPr>
            </a:p>
            <a:p>
              <a:pPr algn="ctr"/>
              <a:r>
                <a:rPr lang="bg-BG" b="1" dirty="0">
                  <a:solidFill>
                    <a:srgbClr val="7030A0"/>
                  </a:solidFill>
                </a:rPr>
                <a:t>130</a:t>
              </a:r>
              <a:r>
                <a:rPr lang="en-US" b="1" dirty="0">
                  <a:solidFill>
                    <a:srgbClr val="7030A0"/>
                  </a:solidFill>
                </a:rPr>
                <a:t> g/m</a:t>
              </a:r>
              <a:r>
                <a:rPr lang="en-US" b="1" baseline="30000" dirty="0">
                  <a:solidFill>
                    <a:srgbClr val="7030A0"/>
                  </a:solidFill>
                </a:rPr>
                <a:t>2</a:t>
              </a:r>
            </a:p>
            <a:p>
              <a:pPr algn="ctr"/>
              <a:r>
                <a:rPr lang="en-US" b="1" dirty="0">
                  <a:solidFill>
                    <a:srgbClr val="7030A0"/>
                  </a:solidFill>
                </a:rPr>
                <a:t>325 mg</a:t>
              </a:r>
            </a:p>
            <a:p>
              <a:pPr algn="ctr"/>
              <a:r>
                <a:rPr lang="en-US" b="1" dirty="0">
                  <a:solidFill>
                    <a:srgbClr val="7030A0"/>
                  </a:solidFill>
                </a:rPr>
                <a:t>5x5 cm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65C2C8C-7FB0-B035-377D-B98D8273E0B2}"/>
                </a:ext>
              </a:extLst>
            </p:cNvPr>
            <p:cNvSpPr/>
            <p:nvPr/>
          </p:nvSpPr>
          <p:spPr>
            <a:xfrm>
              <a:off x="541454" y="4490720"/>
              <a:ext cx="3571101" cy="1581433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5638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4D128AE3-171E-4D47-3BDE-C55896BF14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1111844"/>
              </p:ext>
            </p:extLst>
          </p:nvPr>
        </p:nvGraphicFramePr>
        <p:xfrm>
          <a:off x="-128966" y="975989"/>
          <a:ext cx="3497917" cy="2690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5156624" imgH="3965430" progId="Origin50.Graph">
                  <p:embed/>
                </p:oleObj>
              </mc:Choice>
              <mc:Fallback>
                <p:oleObj name="Graph" r:id="rId2" imgW="5156624" imgH="3965430" progId="Origin50.Graph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4D128AE3-171E-4D47-3BDE-C55896BF14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28966" y="975989"/>
                        <a:ext cx="3497917" cy="26902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6809590-FD70-B900-A136-99F30075F9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6786555"/>
              </p:ext>
            </p:extLst>
          </p:nvPr>
        </p:nvGraphicFramePr>
        <p:xfrm>
          <a:off x="2662825" y="963068"/>
          <a:ext cx="3497917" cy="2690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4" imgW="5156624" imgH="3965430" progId="Origin50.Graph">
                  <p:embed/>
                </p:oleObj>
              </mc:Choice>
              <mc:Fallback>
                <p:oleObj name="Graph" r:id="rId4" imgW="5156624" imgH="3965430" progId="Origin50.Graph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E6809590-FD70-B900-A136-99F30075F9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62825" y="963068"/>
                        <a:ext cx="3497917" cy="26902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274991D-5FF0-CEEE-DF57-CB242250FF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123467"/>
              </p:ext>
            </p:extLst>
          </p:nvPr>
        </p:nvGraphicFramePr>
        <p:xfrm>
          <a:off x="-216032" y="3908459"/>
          <a:ext cx="3624580" cy="2787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6" imgW="5156624" imgH="3965430" progId="Origin50.Graph">
                  <p:embed/>
                </p:oleObj>
              </mc:Choice>
              <mc:Fallback>
                <p:oleObj name="Graph" r:id="rId6" imgW="5156624" imgH="3965430" progId="Origin50.Graph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D274991D-5FF0-CEEE-DF57-CB242250FF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-216032" y="3908459"/>
                        <a:ext cx="3624580" cy="2787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0350E76F-E94E-A9AC-14A5-EAF3B0E8CFF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2" t="36723" r="5472" b="1030"/>
          <a:stretch>
            <a:fillRect/>
          </a:stretch>
        </p:blipFill>
        <p:spPr>
          <a:xfrm>
            <a:off x="6096000" y="1044685"/>
            <a:ext cx="5927250" cy="269020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068100F-0B4E-4CC8-35BD-72C5B9A0597A}"/>
              </a:ext>
            </a:extLst>
          </p:cNvPr>
          <p:cNvSpPr txBox="1">
            <a:spLocks/>
          </p:cNvSpPr>
          <p:nvPr/>
        </p:nvSpPr>
        <p:spPr>
          <a:xfrm>
            <a:off x="6432285" y="297654"/>
            <a:ext cx="531942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SEM OF TEXTILE MODIFIED WITH</a:t>
            </a:r>
            <a:r>
              <a:rPr lang="bg-BG" sz="20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T2L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EB2DB1E-D56E-ED83-4642-EB832F2E21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713603"/>
              </p:ext>
            </p:extLst>
          </p:nvPr>
        </p:nvGraphicFramePr>
        <p:xfrm>
          <a:off x="3353976" y="4157480"/>
          <a:ext cx="2875109" cy="228739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55692">
                  <a:extLst>
                    <a:ext uri="{9D8B030D-6E8A-4147-A177-3AD203B41FA5}">
                      <a16:colId xmlns:a16="http://schemas.microsoft.com/office/drawing/2014/main" val="4155471823"/>
                    </a:ext>
                  </a:extLst>
                </a:gridCol>
                <a:gridCol w="1092729">
                  <a:extLst>
                    <a:ext uri="{9D8B030D-6E8A-4147-A177-3AD203B41FA5}">
                      <a16:colId xmlns:a16="http://schemas.microsoft.com/office/drawing/2014/main" val="3384793765"/>
                    </a:ext>
                  </a:extLst>
                </a:gridCol>
                <a:gridCol w="1226688">
                  <a:extLst>
                    <a:ext uri="{9D8B030D-6E8A-4147-A177-3AD203B41FA5}">
                      <a16:colId xmlns:a16="http://schemas.microsoft.com/office/drawing/2014/main" val="1843836321"/>
                    </a:ext>
                  </a:extLst>
                </a:gridCol>
              </a:tblGrid>
              <a:tr h="400724"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1100" b="1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Peak </a:t>
                      </a:r>
                      <a:r>
                        <a:rPr lang="bg-BG" sz="1100" b="1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№</a:t>
                      </a:r>
                      <a:endParaRPr lang="en-US" sz="1100" b="1" i="0" dirty="0">
                        <a:solidFill>
                          <a:srgbClr val="001D2F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5262" marR="85262" marT="42631" marB="42631" anchor="ctr">
                    <a:lnB w="12700" cap="flat" cmpd="sng" algn="ctr">
                      <a:solidFill>
                        <a:srgbClr val="0211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1100" b="1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Wavenumber (cm</a:t>
                      </a:r>
                      <a:r>
                        <a:rPr lang="en-US" sz="1100" b="1" baseline="3000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−1</a:t>
                      </a:r>
                      <a:r>
                        <a:rPr lang="en-US" sz="1100" b="1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en-US" sz="1100" b="1" i="0" dirty="0">
                        <a:solidFill>
                          <a:srgbClr val="001D2F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5262" marR="85262" marT="42631" marB="42631" anchor="ctr">
                    <a:lnB w="12700" cap="flat" cmpd="sng" algn="ctr">
                      <a:solidFill>
                        <a:srgbClr val="0211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1100" b="1" i="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Peak characteristics</a:t>
                      </a:r>
                    </a:p>
                  </a:txBody>
                  <a:tcPr marL="85262" marR="85262" marT="42631" marB="42631" anchor="ctr">
                    <a:lnB w="12700" cap="flat" cmpd="sng" algn="ctr">
                      <a:solidFill>
                        <a:srgbClr val="0211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0642340"/>
                  </a:ext>
                </a:extLst>
              </a:tr>
              <a:tr h="349437">
                <a:tc>
                  <a:txBody>
                    <a:bodyPr/>
                    <a:lstStyle/>
                    <a:p>
                      <a:pPr marL="0" marR="0" algn="l" fontAlgn="ctr">
                        <a:buNone/>
                      </a:pPr>
                      <a:r>
                        <a:rPr lang="en-US" sz="1100" b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</a:t>
                      </a:r>
                      <a:endParaRPr lang="en-US" sz="1100" b="0" i="0">
                        <a:solidFill>
                          <a:srgbClr val="001D2F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5262" marR="85262" marT="42631" marB="42631" anchor="ctr">
                    <a:lnT w="12700" cap="flat" cmpd="sng" algn="ctr">
                      <a:solidFill>
                        <a:srgbClr val="0211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1100" b="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3500–3100</a:t>
                      </a:r>
                      <a:endParaRPr lang="en-US" sz="1100" b="0" i="0" dirty="0">
                        <a:solidFill>
                          <a:srgbClr val="001D2F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5262" marR="85262" marT="42631" marB="42631" anchor="ctr">
                    <a:lnT w="12700" cap="flat" cmpd="sng" algn="ctr">
                      <a:solidFill>
                        <a:srgbClr val="0211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1100" b="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O–H</a:t>
                      </a:r>
                      <a:endParaRPr lang="en-US" sz="1100" b="0" i="0" dirty="0">
                        <a:solidFill>
                          <a:srgbClr val="001D2F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5262" marR="85262" marT="42631" marB="42631" anchor="ctr">
                    <a:lnT w="12700" cap="flat" cmpd="sng" algn="ctr">
                      <a:solidFill>
                        <a:srgbClr val="0211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8370626"/>
                  </a:ext>
                </a:extLst>
              </a:tr>
              <a:tr h="244775">
                <a:tc>
                  <a:txBody>
                    <a:bodyPr/>
                    <a:lstStyle/>
                    <a:p>
                      <a:pPr marL="0" marR="0" algn="l" fontAlgn="ctr">
                        <a:buNone/>
                      </a:pPr>
                      <a:r>
                        <a:rPr lang="en-US" sz="1100" b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</a:t>
                      </a:r>
                      <a:endParaRPr lang="en-US" sz="1100" b="0" i="0">
                        <a:solidFill>
                          <a:srgbClr val="001D2F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5262" marR="85262" marT="42631" marB="42631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1100" b="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2916</a:t>
                      </a:r>
                      <a:endParaRPr lang="en-US" sz="1100" b="0" i="0" dirty="0">
                        <a:solidFill>
                          <a:srgbClr val="001D2F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5262" marR="85262" marT="42631" marB="42631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1100" b="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–CH</a:t>
                      </a:r>
                      <a:r>
                        <a:rPr lang="en-US" sz="1100" b="0" baseline="-2500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</a:t>
                      </a:r>
                      <a:r>
                        <a:rPr lang="en-US" sz="1100" b="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 (-R)</a:t>
                      </a:r>
                      <a:endParaRPr lang="en-US" sz="1100" b="0" i="0" dirty="0">
                        <a:solidFill>
                          <a:srgbClr val="001D2F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5262" marR="85262" marT="42631" marB="42631" anchor="ctr"/>
                </a:tc>
                <a:extLst>
                  <a:ext uri="{0D108BD9-81ED-4DB2-BD59-A6C34878D82A}">
                    <a16:rowId xmlns:a16="http://schemas.microsoft.com/office/drawing/2014/main" val="3768317808"/>
                  </a:ext>
                </a:extLst>
              </a:tr>
              <a:tr h="244775">
                <a:tc>
                  <a:txBody>
                    <a:bodyPr/>
                    <a:lstStyle/>
                    <a:p>
                      <a:pPr marL="0" marR="0" algn="l" fontAlgn="ctr">
                        <a:buNone/>
                      </a:pPr>
                      <a:r>
                        <a:rPr lang="en-US" sz="1100" b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</a:t>
                      </a:r>
                      <a:endParaRPr lang="en-US" sz="1100" b="0" i="0">
                        <a:solidFill>
                          <a:srgbClr val="001D2F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5262" marR="85262" marT="42631" marB="42631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1100" b="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1645</a:t>
                      </a:r>
                      <a:endParaRPr lang="en-US" sz="1100" b="0" i="0" dirty="0">
                        <a:solidFill>
                          <a:srgbClr val="001D2F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5262" marR="85262" marT="42631" marB="42631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1100" b="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Adsorbed H</a:t>
                      </a:r>
                      <a:r>
                        <a:rPr lang="en-US" sz="1100" b="0" baseline="-2500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</a:t>
                      </a:r>
                      <a:r>
                        <a:rPr lang="en-US" sz="1100" b="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O</a:t>
                      </a:r>
                      <a:endParaRPr lang="en-US" sz="1100" b="0" i="0" dirty="0">
                        <a:solidFill>
                          <a:srgbClr val="001D2F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5262" marR="85262" marT="42631" marB="42631" anchor="ctr"/>
                </a:tc>
                <a:extLst>
                  <a:ext uri="{0D108BD9-81ED-4DB2-BD59-A6C34878D82A}">
                    <a16:rowId xmlns:a16="http://schemas.microsoft.com/office/drawing/2014/main" val="3943646678"/>
                  </a:ext>
                </a:extLst>
              </a:tr>
              <a:tr h="244775">
                <a:tc>
                  <a:txBody>
                    <a:bodyPr/>
                    <a:lstStyle/>
                    <a:p>
                      <a:pPr marL="0" marR="0" algn="l" fontAlgn="ctr">
                        <a:buNone/>
                      </a:pPr>
                      <a:r>
                        <a:rPr lang="en-US" sz="1100" b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</a:t>
                      </a:r>
                      <a:endParaRPr lang="en-US" sz="1100" b="0" i="0">
                        <a:solidFill>
                          <a:srgbClr val="001D2F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5262" marR="85262" marT="42631" marB="42631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1100" b="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1433</a:t>
                      </a:r>
                      <a:endParaRPr lang="en-US" sz="1100" b="0" i="0" dirty="0">
                        <a:solidFill>
                          <a:srgbClr val="001D2F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5262" marR="85262" marT="42631" marB="42631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1100" b="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–CH </a:t>
                      </a:r>
                      <a:r>
                        <a:rPr lang="bg-BG" sz="1100" b="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(</a:t>
                      </a:r>
                      <a:r>
                        <a:rPr lang="en-US" sz="1100" b="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bending</a:t>
                      </a:r>
                      <a:r>
                        <a:rPr lang="bg-BG" sz="1100" b="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en-US" sz="1100" b="0" i="0" dirty="0">
                        <a:solidFill>
                          <a:srgbClr val="001D2F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5262" marR="85262" marT="42631" marB="42631" anchor="ctr"/>
                </a:tc>
                <a:extLst>
                  <a:ext uri="{0D108BD9-81ED-4DB2-BD59-A6C34878D82A}">
                    <a16:rowId xmlns:a16="http://schemas.microsoft.com/office/drawing/2014/main" val="3308664835"/>
                  </a:ext>
                </a:extLst>
              </a:tr>
              <a:tr h="244775">
                <a:tc>
                  <a:txBody>
                    <a:bodyPr/>
                    <a:lstStyle/>
                    <a:p>
                      <a:pPr marL="0" marR="0" algn="l" fontAlgn="ctr">
                        <a:buNone/>
                      </a:pPr>
                      <a:r>
                        <a:rPr lang="en-US" sz="1100" b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</a:t>
                      </a:r>
                      <a:endParaRPr lang="en-US" sz="1100" b="0" i="0">
                        <a:solidFill>
                          <a:srgbClr val="001D2F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5262" marR="85262" marT="42631" marB="42631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1100" b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1314</a:t>
                      </a:r>
                      <a:endParaRPr lang="en-US" sz="1100" b="0" i="0">
                        <a:solidFill>
                          <a:srgbClr val="001D2F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5262" marR="85262" marT="42631" marB="42631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1100" b="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–CH </a:t>
                      </a:r>
                      <a:r>
                        <a:rPr lang="bg-BG" sz="1100" b="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(</a:t>
                      </a:r>
                      <a:r>
                        <a:rPr lang="en-US" sz="1100" b="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wagging</a:t>
                      </a:r>
                      <a:r>
                        <a:rPr lang="bg-BG" sz="1100" b="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en-US" sz="1100" b="0" i="0" dirty="0">
                        <a:solidFill>
                          <a:srgbClr val="001D2F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5262" marR="85262" marT="42631" marB="42631" anchor="ctr"/>
                </a:tc>
                <a:extLst>
                  <a:ext uri="{0D108BD9-81ED-4DB2-BD59-A6C34878D82A}">
                    <a16:rowId xmlns:a16="http://schemas.microsoft.com/office/drawing/2014/main" val="2075555234"/>
                  </a:ext>
                </a:extLst>
              </a:tr>
              <a:tr h="244775">
                <a:tc>
                  <a:txBody>
                    <a:bodyPr/>
                    <a:lstStyle/>
                    <a:p>
                      <a:pPr marL="0" marR="0" algn="l" fontAlgn="ctr">
                        <a:buNone/>
                      </a:pPr>
                      <a:r>
                        <a:rPr lang="en-US" sz="1100" b="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</a:t>
                      </a:r>
                      <a:endParaRPr lang="en-US" sz="1100" b="0" i="0" dirty="0">
                        <a:solidFill>
                          <a:srgbClr val="001D2F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5262" marR="85262" marT="42631" marB="42631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1100" b="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1028</a:t>
                      </a:r>
                      <a:endParaRPr lang="en-US" sz="1100" b="0" i="0" dirty="0">
                        <a:solidFill>
                          <a:srgbClr val="001D2F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5262" marR="85262" marT="42631" marB="42631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1100" b="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C–O</a:t>
                      </a:r>
                      <a:endParaRPr lang="en-US" sz="1100" b="0" i="0" dirty="0">
                        <a:solidFill>
                          <a:srgbClr val="001D2F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5262" marR="85262" marT="42631" marB="42631" anchor="ctr"/>
                </a:tc>
                <a:extLst>
                  <a:ext uri="{0D108BD9-81ED-4DB2-BD59-A6C34878D82A}">
                    <a16:rowId xmlns:a16="http://schemas.microsoft.com/office/drawing/2014/main" val="1118192336"/>
                  </a:ext>
                </a:extLst>
              </a:tr>
              <a:tr h="244775">
                <a:tc>
                  <a:txBody>
                    <a:bodyPr/>
                    <a:lstStyle/>
                    <a:p>
                      <a:pPr marL="0" marR="0" algn="l" fontAlgn="ctr">
                        <a:buNone/>
                      </a:pPr>
                      <a:r>
                        <a:rPr lang="en-US" sz="1100" b="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7</a:t>
                      </a:r>
                      <a:endParaRPr lang="en-US" sz="1100" b="0" i="0" dirty="0">
                        <a:solidFill>
                          <a:srgbClr val="001D2F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5262" marR="85262" marT="42631" marB="42631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1100" b="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896</a:t>
                      </a:r>
                      <a:endParaRPr lang="en-US" sz="1100" b="0" i="0" dirty="0">
                        <a:solidFill>
                          <a:srgbClr val="001D2F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5262" marR="85262" marT="42631" marB="42631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buNone/>
                      </a:pPr>
                      <a:r>
                        <a:rPr lang="en-US" sz="1100" b="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C1–O–C4 </a:t>
                      </a:r>
                      <a:r>
                        <a:rPr lang="bg-BG" sz="1100" b="0" dirty="0">
                          <a:solidFill>
                            <a:srgbClr val="001D2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endParaRPr lang="en-US" sz="1100" b="0" i="0" dirty="0">
                        <a:solidFill>
                          <a:srgbClr val="001D2F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5262" marR="85262" marT="42631" marB="42631" anchor="ctr"/>
                </a:tc>
                <a:extLst>
                  <a:ext uri="{0D108BD9-81ED-4DB2-BD59-A6C34878D82A}">
                    <a16:rowId xmlns:a16="http://schemas.microsoft.com/office/drawing/2014/main" val="1842580437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E435D7BF-5B5B-B33C-7FC6-EF94309AFE27}"/>
              </a:ext>
            </a:extLst>
          </p:cNvPr>
          <p:cNvSpPr txBox="1"/>
          <p:nvPr/>
        </p:nvSpPr>
        <p:spPr>
          <a:xfrm>
            <a:off x="2250119" y="838010"/>
            <a:ext cx="1676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XRD Analysis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2ECBF7-2DAF-F0D8-16E8-136CE5355AA9}"/>
              </a:ext>
            </a:extLst>
          </p:cNvPr>
          <p:cNvSpPr txBox="1"/>
          <p:nvPr/>
        </p:nvSpPr>
        <p:spPr>
          <a:xfrm>
            <a:off x="8954316" y="2953148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SELF CLEANING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CDF781-9E17-9F66-8CAC-8C185D6E9971}"/>
              </a:ext>
            </a:extLst>
          </p:cNvPr>
          <p:cNvSpPr txBox="1"/>
          <p:nvPr/>
        </p:nvSpPr>
        <p:spPr>
          <a:xfrm>
            <a:off x="2412392" y="3756441"/>
            <a:ext cx="1351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FTIR - ATR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C890897-2A3C-6737-D490-08EB68366B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071" y="3444284"/>
            <a:ext cx="4008087" cy="321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13" y="2889870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45AF270-5F7F-4B91-9DFF-62E835118652}"/>
              </a:ext>
            </a:extLst>
          </p:cNvPr>
          <p:cNvGrpSpPr/>
          <p:nvPr/>
        </p:nvGrpSpPr>
        <p:grpSpPr>
          <a:xfrm>
            <a:off x="633415" y="325120"/>
            <a:ext cx="11172505" cy="2424604"/>
            <a:chOff x="235130" y="561872"/>
            <a:chExt cx="11859890" cy="2675532"/>
          </a:xfrm>
        </p:grpSpPr>
        <p:pic>
          <p:nvPicPr>
            <p:cNvPr id="3" name="Картина 8">
              <a:extLst>
                <a:ext uri="{FF2B5EF4-FFF2-40B4-BE49-F238E27FC236}">
                  <a16:creationId xmlns:a16="http://schemas.microsoft.com/office/drawing/2014/main" id="{D0453926-DFBE-0135-597D-E837E9835C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445" t="26107" b="16250"/>
            <a:stretch/>
          </p:blipFill>
          <p:spPr>
            <a:xfrm rot="10800000">
              <a:off x="6308960" y="608980"/>
              <a:ext cx="2708793" cy="2628424"/>
            </a:xfrm>
            <a:prstGeom prst="rect">
              <a:avLst/>
            </a:prstGeom>
          </p:spPr>
        </p:pic>
        <p:pic>
          <p:nvPicPr>
            <p:cNvPr id="4" name="Картина 18">
              <a:extLst>
                <a:ext uri="{FF2B5EF4-FFF2-40B4-BE49-F238E27FC236}">
                  <a16:creationId xmlns:a16="http://schemas.microsoft.com/office/drawing/2014/main" id="{1BBC1495-2CC6-2382-434D-F423D6DB98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66" t="13397" r="13714" b="2031"/>
            <a:stretch/>
          </p:blipFill>
          <p:spPr>
            <a:xfrm rot="10800000">
              <a:off x="3307775" y="608246"/>
              <a:ext cx="2708794" cy="2618369"/>
            </a:xfrm>
            <a:prstGeom prst="rect">
              <a:avLst/>
            </a:prstGeom>
          </p:spPr>
        </p:pic>
        <p:pic>
          <p:nvPicPr>
            <p:cNvPr id="5" name="Картина 20">
              <a:extLst>
                <a:ext uri="{FF2B5EF4-FFF2-40B4-BE49-F238E27FC236}">
                  <a16:creationId xmlns:a16="http://schemas.microsoft.com/office/drawing/2014/main" id="{D556D1C2-F584-194F-79C8-5B8FE03705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68" t="-83" r="53999" b="47384"/>
            <a:stretch/>
          </p:blipFill>
          <p:spPr>
            <a:xfrm rot="10800000">
              <a:off x="9308277" y="561872"/>
              <a:ext cx="2786743" cy="2664743"/>
            </a:xfrm>
            <a:prstGeom prst="rect">
              <a:avLst/>
            </a:prstGeom>
          </p:spPr>
        </p:pic>
        <p:pic>
          <p:nvPicPr>
            <p:cNvPr id="6" name="Картина 23">
              <a:extLst>
                <a:ext uri="{FF2B5EF4-FFF2-40B4-BE49-F238E27FC236}">
                  <a16:creationId xmlns:a16="http://schemas.microsoft.com/office/drawing/2014/main" id="{184FF66C-13A6-88A7-5C8D-534F50313A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05" t="16571" r="25523" b="3429"/>
            <a:stretch/>
          </p:blipFill>
          <p:spPr>
            <a:xfrm rot="10800000">
              <a:off x="235130" y="608247"/>
              <a:ext cx="2741834" cy="2629157"/>
            </a:xfrm>
            <a:prstGeom prst="rect">
              <a:avLst/>
            </a:prstGeom>
          </p:spPr>
        </p:pic>
        <p:sp>
          <p:nvSpPr>
            <p:cNvPr id="7" name="Текстово поле 25">
              <a:extLst>
                <a:ext uri="{FF2B5EF4-FFF2-40B4-BE49-F238E27FC236}">
                  <a16:creationId xmlns:a16="http://schemas.microsoft.com/office/drawing/2014/main" id="{49FD3196-7918-D3B2-4598-116D9B11D3F8}"/>
                </a:ext>
              </a:extLst>
            </p:cNvPr>
            <p:cNvSpPr txBox="1"/>
            <p:nvPr/>
          </p:nvSpPr>
          <p:spPr>
            <a:xfrm>
              <a:off x="778292" y="2851175"/>
              <a:ext cx="2562335" cy="373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pristine cotton</a:t>
              </a:r>
            </a:p>
          </p:txBody>
        </p:sp>
        <p:sp>
          <p:nvSpPr>
            <p:cNvPr id="9" name="Текстово поле 26">
              <a:extLst>
                <a:ext uri="{FF2B5EF4-FFF2-40B4-BE49-F238E27FC236}">
                  <a16:creationId xmlns:a16="http://schemas.microsoft.com/office/drawing/2014/main" id="{D1D04A7B-9581-1A96-8C3A-1C78D3189560}"/>
                </a:ext>
              </a:extLst>
            </p:cNvPr>
            <p:cNvSpPr txBox="1"/>
            <p:nvPr/>
          </p:nvSpPr>
          <p:spPr>
            <a:xfrm>
              <a:off x="3358045" y="2851175"/>
              <a:ext cx="557226" cy="373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T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Текстово поле 28">
              <a:extLst>
                <a:ext uri="{FF2B5EF4-FFF2-40B4-BE49-F238E27FC236}">
                  <a16:creationId xmlns:a16="http://schemas.microsoft.com/office/drawing/2014/main" id="{605733B4-6B5C-AEAB-7F81-D0BFE7B04B45}"/>
                </a:ext>
              </a:extLst>
            </p:cNvPr>
            <p:cNvSpPr txBox="1"/>
            <p:nvPr/>
          </p:nvSpPr>
          <p:spPr>
            <a:xfrm>
              <a:off x="6315593" y="2844232"/>
              <a:ext cx="600891" cy="373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T2L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84EB0D4-98D7-49C0-1AA7-A5993002D560}"/>
              </a:ext>
            </a:extLst>
          </p:cNvPr>
          <p:cNvSpPr txBox="1"/>
          <p:nvPr/>
        </p:nvSpPr>
        <p:spPr>
          <a:xfrm>
            <a:off x="2492556" y="38848"/>
            <a:ext cx="6895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ANTIBACTERIAL PROPERTIES AGAINST </a:t>
            </a:r>
            <a:r>
              <a:rPr lang="en-US" b="1" i="1" dirty="0"/>
              <a:t>Escherichia COLI</a:t>
            </a:r>
            <a:endParaRPr lang="en-US" b="1" dirty="0"/>
          </a:p>
        </p:txBody>
      </p:sp>
      <p:sp>
        <p:nvSpPr>
          <p:cNvPr id="15" name="Текстово поле 28">
            <a:extLst>
              <a:ext uri="{FF2B5EF4-FFF2-40B4-BE49-F238E27FC236}">
                <a16:creationId xmlns:a16="http://schemas.microsoft.com/office/drawing/2014/main" id="{872762F2-D79F-F0FE-C412-60402E200F65}"/>
              </a:ext>
            </a:extLst>
          </p:cNvPr>
          <p:cNvSpPr txBox="1"/>
          <p:nvPr/>
        </p:nvSpPr>
        <p:spPr>
          <a:xfrm>
            <a:off x="9180693" y="2401997"/>
            <a:ext cx="56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T5L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81CC17-DD27-66BF-E515-EC545848330C}"/>
              </a:ext>
            </a:extLst>
          </p:cNvPr>
          <p:cNvSpPr txBox="1"/>
          <p:nvPr/>
        </p:nvSpPr>
        <p:spPr>
          <a:xfrm>
            <a:off x="63047" y="6023087"/>
            <a:ext cx="119631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/>
              <a:t>The work is supported by project No. BG16RFPR002-1.014-0014-C01 “Development Program with a Business Plan for the Laboratory Complex of Sofia Tech Park” which is implemented under the “Research, Innovation and Digitalization for Smart Transformation” Program, co-financed by the European Union through the European</a:t>
            </a:r>
          </a:p>
          <a:p>
            <a:pPr algn="just"/>
            <a:r>
              <a:rPr lang="en-US" sz="1200" dirty="0"/>
              <a:t>Regional Development Fund; The research equipment used was from the distributed research infrastructure INFRAMAT, which was supported by the Bulgarian Ministry of Education and Science under contract.</a:t>
            </a:r>
          </a:p>
        </p:txBody>
      </p:sp>
      <p:sp>
        <p:nvSpPr>
          <p:cNvPr id="17" name="AutoShape 10">
            <a:extLst>
              <a:ext uri="{FF2B5EF4-FFF2-40B4-BE49-F238E27FC236}">
                <a16:creationId xmlns:a16="http://schemas.microsoft.com/office/drawing/2014/main" id="{960D76E4-C82D-B1EA-131F-823CF37D2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60" y="5495561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Acknowledgments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89945F1-72AE-8386-6B04-BF0ADF61D151}"/>
              </a:ext>
            </a:extLst>
          </p:cNvPr>
          <p:cNvSpPr txBox="1"/>
          <p:nvPr/>
        </p:nvSpPr>
        <p:spPr>
          <a:xfrm>
            <a:off x="208600" y="3356436"/>
            <a:ext cx="11963185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ts val="2700"/>
              </a:lnSpc>
              <a:buClr>
                <a:srgbClr val="00CC00"/>
              </a:buClr>
              <a:buFont typeface="Wingdings" panose="05000000000000000000" pitchFamily="2" charset="2"/>
              <a:buChar char="ü"/>
            </a:pPr>
            <a:r>
              <a:rPr lang="en-US" sz="1600" dirty="0"/>
              <a:t>Pure and La-doped </a:t>
            </a:r>
            <a:r>
              <a:rPr lang="en-US" sz="1600" dirty="0" err="1"/>
              <a:t>TiO</a:t>
            </a:r>
            <a:r>
              <a:rPr lang="en-US" sz="1600" dirty="0"/>
              <a:t>₂ powders were successfully synthesized by the sol–gel method and deposited onto cotton fabrics.</a:t>
            </a:r>
          </a:p>
          <a:p>
            <a:pPr marL="285750" lvl="0" indent="-285750" algn="just">
              <a:lnSpc>
                <a:spcPts val="2700"/>
              </a:lnSpc>
              <a:buClr>
                <a:srgbClr val="00CC00"/>
              </a:buClr>
              <a:buFont typeface="Wingdings" panose="05000000000000000000" pitchFamily="2" charset="2"/>
              <a:buChar char="ü"/>
            </a:pPr>
            <a:r>
              <a:rPr lang="en-US" sz="1600" dirty="0"/>
              <a:t>XRD and FTIR analyses confirmed the formation of </a:t>
            </a:r>
            <a:r>
              <a:rPr lang="en-US" sz="1600" dirty="0" err="1"/>
              <a:t>TiO</a:t>
            </a:r>
            <a:r>
              <a:rPr lang="en-US" sz="1600" dirty="0"/>
              <a:t>₂ and the successful modification of the cotton substrate.</a:t>
            </a:r>
          </a:p>
          <a:p>
            <a:pPr marL="285750" lvl="0" indent="-285750" algn="just">
              <a:lnSpc>
                <a:spcPts val="2700"/>
              </a:lnSpc>
              <a:buClr>
                <a:srgbClr val="00CC00"/>
              </a:buClr>
              <a:buFont typeface="Wingdings" panose="05000000000000000000" pitchFamily="2" charset="2"/>
              <a:buChar char="ü"/>
            </a:pPr>
            <a:r>
              <a:rPr lang="en-US" sz="1600" dirty="0"/>
              <a:t>SEM–EDS mapping demonstrated the presence and distribution of Ti and La on the modified cotton surface</a:t>
            </a:r>
          </a:p>
          <a:p>
            <a:pPr marL="285750" lvl="0" indent="-285750" algn="just">
              <a:lnSpc>
                <a:spcPts val="2700"/>
              </a:lnSpc>
              <a:buClr>
                <a:srgbClr val="00CC00"/>
              </a:buClr>
              <a:buFont typeface="Wingdings" panose="05000000000000000000" pitchFamily="2" charset="2"/>
              <a:buChar char="ü"/>
            </a:pPr>
            <a:r>
              <a:rPr lang="en-US" sz="1600" dirty="0" err="1"/>
              <a:t>TiO</a:t>
            </a:r>
            <a:r>
              <a:rPr lang="en-US" sz="1600" dirty="0"/>
              <a:t>₂-coated cotton exhibited photocatalytic self-cleaning activity toward both </a:t>
            </a:r>
            <a:r>
              <a:rPr lang="en-US" sz="1600" b="1" dirty="0"/>
              <a:t>Malachite Green and Methylene Blue</a:t>
            </a:r>
            <a:r>
              <a:rPr lang="en-US" sz="1600" dirty="0"/>
              <a:t> under UV irradiation.</a:t>
            </a:r>
          </a:p>
          <a:p>
            <a:pPr marL="285750" lvl="0" indent="-285750" algn="just">
              <a:lnSpc>
                <a:spcPts val="2700"/>
              </a:lnSpc>
              <a:buClr>
                <a:srgbClr val="00CC00"/>
              </a:buClr>
              <a:buFont typeface="Wingdings" panose="05000000000000000000" pitchFamily="2" charset="2"/>
              <a:buChar char="ü"/>
            </a:pPr>
            <a:r>
              <a:rPr lang="en-US" sz="1600" dirty="0"/>
              <a:t>The modified textiles demonstrated </a:t>
            </a:r>
            <a:r>
              <a:rPr lang="en-US" sz="1600" b="1" dirty="0"/>
              <a:t>antibacterial activity against </a:t>
            </a:r>
            <a:r>
              <a:rPr lang="en-US" sz="1600" b="1" i="1" dirty="0"/>
              <a:t>Escherichia coli</a:t>
            </a:r>
            <a:r>
              <a:rPr lang="en-US" sz="1600" dirty="0"/>
              <a:t> compared with pristine cotton.</a:t>
            </a:r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DCA87D-57B8-4510-9665-9E75299929F1}">
  <ds:schemaRefs>
    <ds:schemaRef ds:uri="c9b645eb-e6fe-4b35-9d45-bd7394162d21"/>
    <ds:schemaRef ds:uri="http://purl.org/dc/terms/"/>
    <ds:schemaRef ds:uri="http://schemas.microsoft.com/office/2006/metadata/properties"/>
    <ds:schemaRef ds:uri="http://purl.org/dc/dcmitype/"/>
    <ds:schemaRef ds:uri="http://www.w3.org/XML/1998/namespace"/>
    <ds:schemaRef ds:uri="98621ed1-ae24-4a21-b80a-89d572d87e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14907</TotalTime>
  <Words>492</Words>
  <Application>Microsoft Office PowerPoint</Application>
  <PresentationFormat>Widescreen</PresentationFormat>
  <Paragraphs>64</Paragraphs>
  <Slides>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PF BeauSans Pro</vt:lpstr>
      <vt:lpstr>Arial Narrow</vt:lpstr>
      <vt:lpstr>Wingdings</vt:lpstr>
      <vt:lpstr>Helvetica</vt:lpstr>
      <vt:lpstr>Segoe UI</vt:lpstr>
      <vt:lpstr>Aptos</vt:lpstr>
      <vt:lpstr>Office Theme</vt:lpstr>
      <vt:lpstr>Graph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Iv Ana</cp:lastModifiedBy>
  <cp:revision>53</cp:revision>
  <dcterms:created xsi:type="dcterms:W3CDTF">2025-07-07T08:04:39Z</dcterms:created>
  <dcterms:modified xsi:type="dcterms:W3CDTF">2026-09-17T07:26:06Z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