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40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20.xml" ContentType="application/vnd.openxmlformats-officedocument.presentationml.slideLayout+xml"/>
  <Override PartName="/ppt/slideMasters/slideMaster10.xml" ContentType="application/vnd.openxmlformats-officedocument.presentationml.slideMaster+xml"/>
  <Override PartName="/ppt/slideLayouts/slideLayout80.xml" ContentType="application/vnd.openxmlformats-officedocument.presentationml.slideLayout+xml"/>
  <Override PartName="/ppt/theme/theme10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89" r:id="rId3"/>
    <p:sldId id="290" r:id="rId4"/>
    <p:sldId id="291" r:id="rId5"/>
    <p:sldId id="292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86FE6-2EF6-4BCC-8A63-DBC5460B8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F9C4C-E371-4A05-A9D7-6408213C1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FADF1-250B-4A3D-AC19-664B56E31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60F3F-D986-49DD-AAE0-3EC0084D5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4E3AF-9A80-46F6-BA53-3A919C61B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1096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1CC67-CC7F-4253-BBA1-EAFB5BD0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A2939-7B2E-4469-96F9-D89AB829B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F4038-E8AF-48A0-8E97-39B3DB401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6255A-61F3-45B1-B232-6CF22E7C6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B18CB-7BB4-42D9-BB6D-0EFE254DE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488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B549F-C4CE-4A82-B803-04735554F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477CA-B5A8-493A-9AD9-0EB97A5C6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93D9C-37FE-434A-A929-4593A23F5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ED278-4C28-4625-8747-B8FF7710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ECAC4-B3E8-4002-94B3-5A1756461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360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94C03-9B46-4D52-B50D-BE4B659A9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E5F4A-8950-4538-93A8-0530E2EDE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18780-8F2B-4748-9599-FB34BE1B2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45FED9-8ACD-477B-96AB-36ACF341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60631-AF0E-4FA0-A8F4-7E1A1E5E7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AC221-FB41-4486-B044-C8D202590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564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E7D0C-4D87-46E2-8D19-C4BA31031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E3736-D308-40C8-B1AB-A81E14683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0C456-9CD3-4150-A4DF-262FFBD9E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876BAD-AEBE-4C3D-BA4F-EF7DF9FF8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AD55BB-DD40-42F0-BDB5-82545273A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E2E58D-BE64-45D7-BF37-E63DCABAC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8A6BB0-746B-46B4-BFA3-9D1B7C27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DFD585-7605-4C62-A7E4-B6E1540C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10356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C49F8-54C6-4F38-A56F-AF03BA19A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3952A7-0FF0-464C-859F-08D4B5F2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527A0E-BA07-488F-B992-AC7AC00C8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67CC02-E6C5-49C9-A312-80D2FF764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881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F777D5-BE9F-429A-AB0D-DB3ACBF4C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5E60B1-7CCB-4F4C-BEA5-C12A06A2B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AF088-303A-4A8D-8F4A-0622A1E2D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575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0A0E1-2D96-43E2-A895-04924E4B9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B26B0-0647-4AED-AE15-ECFF73567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AB1E3-8532-4435-AFBA-95C6F2AFA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A1D63-E383-46E9-8614-13D617A4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362C4F-1796-4207-B616-9A7C6D584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96796-E754-4EA2-A157-BB069F3F0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4016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691B4-FFC3-48AD-A805-30FB76EF8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BF82EB-17E0-4495-99F3-51E8E5C07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1ACF2-0BCC-4274-8DDF-FFC9F101B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C0103-8268-4C1E-88AF-78F37DED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FA467-3BEF-442C-85CA-39A475918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792EE-0082-4378-A7BA-E094CF88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424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C918-8E42-4AD7-B081-4A8BDA14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229A82-9E36-4369-8947-CD1364446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24E26-448D-403B-BF34-39943602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C6F2D-A699-4E24-82B8-7E9E7396B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5416B-CFAE-41AB-AC02-7020B810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235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6748FF-CF1D-49CA-9455-2A13C2B31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CCB0D-C274-462B-A7F9-36AE1483F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1C20E-BE0E-4AD1-A7CA-CE3C95321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21F18-231E-48F9-A041-3D4E5299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3DCE0-5200-4808-8BEA-993611FE8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2252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DAB879-A963-45CD-8E5C-4D4750027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4D273-C5E7-4479-9162-8C674191E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6B044-E3B0-4B56-9C09-025BBFCA25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20D82-DE80-46E1-B715-265BCD75B3AF}" type="datetimeFigureOut">
              <a:rPr lang="hr-HR" smtClean="0"/>
              <a:t>14.9.2026.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1879B-61A1-4AE2-A797-5F2C41C92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6E6F9-983F-4AE6-A01B-59FE283AB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7C9EE-A92F-4AF3-AA7D-2CDDB78A030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3294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04/14/2026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7.xml"/><Relationship Id="rId3" Type="http://schemas.openxmlformats.org/officeDocument/2006/relationships/image" Target="../media/image2.png"/><Relationship Id="rId7" Type="http://schemas.openxmlformats.org/officeDocument/2006/relationships/slide" Target="slide50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50.png"/><Relationship Id="rId5" Type="http://schemas.openxmlformats.org/officeDocument/2006/relationships/image" Target="../media/image3.png"/><Relationship Id="rId10" Type="http://schemas.openxmlformats.org/officeDocument/2006/relationships/slide" Target="slide6.xml"/><Relationship Id="rId4" Type="http://schemas.openxmlformats.org/officeDocument/2006/relationships/slide" Target="slide40.xml"/><Relationship Id="rId9" Type="http://schemas.openxmlformats.org/officeDocument/2006/relationships/image" Target="../media/image5.png"/><Relationship Id="rId1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-25034"/>
            <a:ext cx="1212088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70C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70C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12" y="242547"/>
            <a:ext cx="12191576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cap="all" dirty="0">
                <a:solidFill>
                  <a:srgbClr val="7030A0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Design of novel aryl imidazole-4-carboxylic acid derivatives as potential cholinesterase inhibitors</a:t>
            </a:r>
            <a:endParaRPr lang="en-US" sz="2200" b="1" cap="all" dirty="0">
              <a:solidFill>
                <a:srgbClr val="7030A0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" y="644122"/>
            <a:ext cx="578740" cy="62115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345A16A0-2409-460F-83FA-07F13EB7E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961" y="887837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Andrea Dandić</a:t>
            </a:r>
            <a:r>
              <a:rPr lang="en-US" sz="1400" b="1" u="sng" baseline="300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Marija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Paurević</a:t>
            </a:r>
            <a:r>
              <a:rPr lang="en-US" sz="1400" b="1" u="sng" baseline="300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Martina </a:t>
            </a:r>
            <a:r>
              <a:rPr lang="en-US" sz="1400" b="1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Šrajer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Gajdošik</a:t>
            </a:r>
            <a:r>
              <a:rPr lang="en-US" sz="1400" b="1" u="sng" baseline="300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Domagoj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Šubarić</a:t>
            </a:r>
            <a:r>
              <a:rPr lang="en-US" sz="1400" b="1" u="sng" baseline="300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Maja </a:t>
            </a:r>
            <a:r>
              <a:rPr lang="en-US" sz="1400" b="1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Karnaš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Babić</a:t>
            </a:r>
            <a:r>
              <a:rPr lang="en-US" sz="1400" b="1" u="sng" baseline="300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Vesna Rastija</a:t>
            </a:r>
            <a:r>
              <a:rPr lang="en-US" sz="1400" b="1" u="sng" baseline="300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endParaRPr lang="en-US" sz="1400" dirty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Department of Chemistry, Josip </a:t>
            </a:r>
            <a:r>
              <a:rPr lang="en-US" sz="1400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Juraj</a:t>
            </a:r>
            <a:r>
              <a:rPr lang="en-US" sz="1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Strossmayer</a:t>
            </a:r>
            <a:r>
              <a:rPr lang="en-US" sz="1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University of Osijek, Cara </a:t>
            </a:r>
            <a:r>
              <a:rPr lang="en-US" sz="1400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Hadrijana</a:t>
            </a:r>
            <a:r>
              <a:rPr lang="en-US" sz="1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8/A, 31000 Osijek, Croatia </a:t>
            </a:r>
            <a:r>
              <a:rPr lang="en-US" sz="1400" baseline="300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Faculty of </a:t>
            </a:r>
            <a:r>
              <a:rPr lang="en-US" sz="1400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Agrobiotechnical</a:t>
            </a:r>
            <a:r>
              <a:rPr lang="en-US" sz="1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Sciences Osijek, </a:t>
            </a:r>
            <a:r>
              <a:rPr lang="en-US" sz="1400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Vladimira</a:t>
            </a:r>
            <a:r>
              <a:rPr lang="en-US" sz="1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Preloga</a:t>
            </a:r>
            <a:r>
              <a:rPr lang="en-US" sz="1400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1, 31000 Osijek, Croatia</a:t>
            </a:r>
          </a:p>
        </p:txBody>
      </p: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FCF2FB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982F75-D954-45CA-9C98-E828CD8D417B}"/>
              </a:ext>
            </a:extLst>
          </p:cNvPr>
          <p:cNvSpPr txBox="1"/>
          <p:nvPr/>
        </p:nvSpPr>
        <p:spPr>
          <a:xfrm>
            <a:off x="1362635" y="824753"/>
            <a:ext cx="99239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Imidazole derivatives represent an important class of heterocyclic compounds with diverse biological activities, including cholinesterase inhibition, making them attractive scaffolds for the development of new therapeutic agents. In particular, 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-imidazole-4-carboxylic acid offers a suitable structural framework for further functionalization and systematic structural modification. In the present study, novel arylamide derivatives of 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-imidazole-4-carboxylic acid were synthesized by coupling the imidazole scaffold with differently substituted aniline derivatives using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Steglich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esterification method, with the aim of investigating their inhibitory activity against acetylcholinesterase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butyrylcholinesterase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establishing preliminary structure–activity relationships.</a:t>
            </a: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75BA11-4716-421C-A13B-064397070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49" y="5038008"/>
            <a:ext cx="5487924" cy="145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FCF2FB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7AF7B6-7414-4C91-AF79-1FB073C46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21" y="1288490"/>
            <a:ext cx="5833723" cy="32028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2BF289-569F-49E1-8978-FA270EB9FA54}"/>
              </a:ext>
            </a:extLst>
          </p:cNvPr>
          <p:cNvSpPr txBox="1"/>
          <p:nvPr/>
        </p:nvSpPr>
        <p:spPr>
          <a:xfrm>
            <a:off x="6513855" y="1288490"/>
            <a:ext cx="589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of imidazole-4-carboxylic derivatives</a:t>
            </a:r>
            <a:endParaRPr lang="hr-H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177C51-4424-48B7-BF3B-39D9D2D5FC74}"/>
              </a:ext>
            </a:extLst>
          </p:cNvPr>
          <p:cNvSpPr txBox="1"/>
          <p:nvPr/>
        </p:nvSpPr>
        <p:spPr>
          <a:xfrm>
            <a:off x="6513855" y="2674460"/>
            <a:ext cx="589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TLC monitoring, Column chromatography</a:t>
            </a:r>
            <a:endParaRPr lang="hr-H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5C959A-821F-4EE5-8103-E60F2889FF6A}"/>
              </a:ext>
            </a:extLst>
          </p:cNvPr>
          <p:cNvSpPr txBox="1"/>
          <p:nvPr/>
        </p:nvSpPr>
        <p:spPr>
          <a:xfrm>
            <a:off x="6513855" y="3940697"/>
            <a:ext cx="589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NMR, </a:t>
            </a:r>
            <a:r>
              <a:rPr 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NMR Spectroscopy, ESI-MS</a:t>
            </a:r>
            <a:endParaRPr lang="hr-H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87CEAE-BF1A-4DF1-B37E-4D04D0B56E31}"/>
              </a:ext>
            </a:extLst>
          </p:cNvPr>
          <p:cNvSpPr txBox="1"/>
          <p:nvPr/>
        </p:nvSpPr>
        <p:spPr>
          <a:xfrm>
            <a:off x="6513855" y="5299821"/>
            <a:ext cx="5892800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r-HR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</a:t>
            </a:r>
            <a:r>
              <a:rPr lang="hr-HR" sz="22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vitro</a:t>
            </a:r>
            <a:r>
              <a:rPr lang="hr-H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AChE</a:t>
            </a:r>
            <a:r>
              <a:rPr lang="hr-H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BuChE</a:t>
            </a:r>
            <a:r>
              <a:rPr lang="hr-H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inhibition</a:t>
            </a:r>
            <a:r>
              <a:rPr lang="hr-H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assay</a:t>
            </a:r>
            <a:endParaRPr lang="hr-H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3279CC9E-721A-44BE-AFBF-092CE312B935}"/>
              </a:ext>
            </a:extLst>
          </p:cNvPr>
          <p:cNvSpPr/>
          <p:nvPr/>
        </p:nvSpPr>
        <p:spPr>
          <a:xfrm>
            <a:off x="8995465" y="2020157"/>
            <a:ext cx="357214" cy="575736"/>
          </a:xfrm>
          <a:prstGeom prst="downArrow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hr-HR" dirty="0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933C94EA-E4DE-412D-868D-3A65A62F48EC}"/>
              </a:ext>
            </a:extLst>
          </p:cNvPr>
          <p:cNvSpPr/>
          <p:nvPr/>
        </p:nvSpPr>
        <p:spPr>
          <a:xfrm>
            <a:off x="8995465" y="3281597"/>
            <a:ext cx="357214" cy="575736"/>
          </a:xfrm>
          <a:prstGeom prst="downArrow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hr-HR" dirty="0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FDD7BD60-CC0E-40FA-AA81-169038E57AA5}"/>
              </a:ext>
            </a:extLst>
          </p:cNvPr>
          <p:cNvSpPr/>
          <p:nvPr/>
        </p:nvSpPr>
        <p:spPr>
          <a:xfrm>
            <a:off x="8995465" y="4785570"/>
            <a:ext cx="357214" cy="575736"/>
          </a:xfrm>
          <a:prstGeom prst="downArrow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0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FCF2FB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640AB15-3718-43EA-BE49-8D464C5D8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83" y="714346"/>
            <a:ext cx="5184791" cy="61637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8FE5A8C-A83D-4259-A985-4333AA10B059}"/>
              </a:ext>
            </a:extLst>
          </p:cNvPr>
          <p:cNvSpPr txBox="1"/>
          <p:nvPr/>
        </p:nvSpPr>
        <p:spPr>
          <a:xfrm>
            <a:off x="5861778" y="2521345"/>
            <a:ext cx="4787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</a:t>
            </a: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compound</a:t>
            </a:r>
            <a:endParaRPr lang="hr-HR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36F7E16-0831-46E6-996F-5858A6254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7000" y="1047750"/>
            <a:ext cx="4497356" cy="449735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E290EF5-40A4-41A0-81BE-0737958A9ED8}"/>
              </a:ext>
            </a:extLst>
          </p:cNvPr>
          <p:cNvSpPr txBox="1"/>
          <p:nvPr/>
        </p:nvSpPr>
        <p:spPr>
          <a:xfrm>
            <a:off x="407666" y="406569"/>
            <a:ext cx="8089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1</a:t>
            </a:r>
            <a:r>
              <a:rPr lang="en-US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of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BuChE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inhibition assay</a:t>
            </a:r>
            <a:endParaRPr lang="hr-H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FAACB47E-2B03-49FD-8E8A-A6B6062FD709}"/>
              </a:ext>
            </a:extLst>
          </p:cNvPr>
          <p:cNvSpPr/>
          <p:nvPr/>
        </p:nvSpPr>
        <p:spPr>
          <a:xfrm rot="16200000">
            <a:off x="5385971" y="2731692"/>
            <a:ext cx="357214" cy="575736"/>
          </a:xfrm>
          <a:prstGeom prst="downArrow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FCF2FB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EA781B-5157-4CAF-8516-F0698A16C58E}"/>
              </a:ext>
            </a:extLst>
          </p:cNvPr>
          <p:cNvSpPr txBox="1"/>
          <p:nvPr/>
        </p:nvSpPr>
        <p:spPr>
          <a:xfrm>
            <a:off x="67644" y="675352"/>
            <a:ext cx="12124356" cy="3046988"/>
          </a:xfrm>
          <a:prstGeom prst="rect">
            <a:avLst/>
          </a:prstGeom>
          <a:pattFill prst="pct5">
            <a:fgClr>
              <a:srgbClr val="F8E4F6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Novel arylamide derivatives of 1H-imidazole-4-carboxylic acid were synthesized and evaluated for their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inhibitory activity, showing considerably stronger inhibition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Among the investigated compounds,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exhibited the highest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BuChE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inhibition (87.13%) and an IC₅₀ value slightly lower than that of galantamine, identifying it as a promising lead for further structural optimization. Molecular docking and FMO analyses provided additional insight into the binding mode of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while ADME analysis indicated favorable drug-likeness and pharmacokinetic properties, supporting further investigation of this chemical scaffold.</a:t>
            </a: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729CA4-92B9-442B-96CD-001C31B4A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163" y="3592117"/>
            <a:ext cx="3015519" cy="2799353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D1445BAF-2A87-4CF9-AF56-56D2EA526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4238" y="4649105"/>
            <a:ext cx="7138493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600" b="1" i="0" u="none" strike="noStrike" cap="none" normalizeH="0" baseline="0" dirty="0">
                <a:ln>
                  <a:noFill/>
                </a:ln>
                <a:solidFill>
                  <a:srgbClr val="13141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  <a:endParaRPr kumimoji="0" lang="hr-HR" altLang="sr-Latn-R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work was funded by the Croatian Science Foundation under the project number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HRZZ-IP-2024-05-6164 “Innovative Approaches in the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of </a:t>
            </a:r>
            <a:r>
              <a:rPr kumimoji="0" lang="en-GB" altLang="sr-Latn-R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Imidazoles</a:t>
            </a: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Plant Protection”.</a:t>
            </a:r>
            <a:endParaRPr kumimoji="0" lang="hr-HR" altLang="sr-Latn-R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Picture 13">
            <a:extLst>
              <a:ext uri="{FF2B5EF4-FFF2-40B4-BE49-F238E27FC236}">
                <a16:creationId xmlns:a16="http://schemas.microsoft.com/office/drawing/2014/main" id="{A88B1C6C-5AE9-4726-A5E1-77A1055EC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1207" y="5412772"/>
            <a:ext cx="125730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AE28087E-097D-4C52-8397-7429A18FC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1682" y="5526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354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PF BeauSans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Juric</dc:creator>
  <cp:lastModifiedBy>Andrea Juric</cp:lastModifiedBy>
  <cp:revision>3</cp:revision>
  <dcterms:created xsi:type="dcterms:W3CDTF">2026-09-09T10:18:51Z</dcterms:created>
  <dcterms:modified xsi:type="dcterms:W3CDTF">2026-09-14T12:36:45Z</dcterms:modified>
</cp:coreProperties>
</file>