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LID4096"/>
    </a:defPPr>
    <a:lvl1pPr marL="0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63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27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90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53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16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379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443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506" algn="l" defTabSz="914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A3A1"/>
    <a:srgbClr val="FFFF99"/>
    <a:srgbClr val="0000FF"/>
    <a:srgbClr val="F8E4F6"/>
    <a:srgbClr val="E9F8E4"/>
    <a:srgbClr val="FFFFE7"/>
    <a:srgbClr val="33CC33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854" y="11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ina Leko" userId="9539f934-62e1-436d-a9c5-5b1d2e10b02d" providerId="ADAL" clId="{66571805-2005-4422-8A63-03D08393E04D}"/>
    <pc:docChg chg="modSld">
      <pc:chgData name="Katarina Leko" userId="9539f934-62e1-436d-a9c5-5b1d2e10b02d" providerId="ADAL" clId="{66571805-2005-4422-8A63-03D08393E04D}" dt="2026-09-18T15:34:54.161" v="27"/>
      <pc:docMkLst>
        <pc:docMk/>
      </pc:docMkLst>
      <pc:sldChg chg="addSp modSp mod modAnim">
        <pc:chgData name="Katarina Leko" userId="9539f934-62e1-436d-a9c5-5b1d2e10b02d" providerId="ADAL" clId="{66571805-2005-4422-8A63-03D08393E04D}" dt="2026-09-18T15:34:54.161" v="27"/>
        <pc:sldMkLst>
          <pc:docMk/>
          <pc:sldMk cId="3882071417" sldId="289"/>
        </pc:sldMkLst>
        <pc:spChg chg="add mod">
          <ac:chgData name="Katarina Leko" userId="9539f934-62e1-436d-a9c5-5b1d2e10b02d" providerId="ADAL" clId="{66571805-2005-4422-8A63-03D08393E04D}" dt="2026-09-18T15:30:35.479" v="11" actId="14100"/>
          <ac:spMkLst>
            <pc:docMk/>
            <pc:sldMk cId="3882071417" sldId="289"/>
            <ac:spMk id="2" creationId="{CB9C95ED-40F5-4C5D-83B4-46AF1470E2D8}"/>
          </ac:spMkLst>
        </pc:spChg>
        <pc:spChg chg="mod">
          <ac:chgData name="Katarina Leko" userId="9539f934-62e1-436d-a9c5-5b1d2e10b02d" providerId="ADAL" clId="{66571805-2005-4422-8A63-03D08393E04D}" dt="2026-09-18T15:30:12.121" v="8" actId="20577"/>
          <ac:spMkLst>
            <pc:docMk/>
            <pc:sldMk cId="3882071417" sldId="289"/>
            <ac:spMk id="26" creationId="{A8BFBD32-B937-4F39-AB58-21032CF8CC67}"/>
          </ac:spMkLst>
        </pc:spChg>
      </pc:sldChg>
      <pc:sldChg chg="modSp">
        <pc:chgData name="Katarina Leko" userId="9539f934-62e1-436d-a9c5-5b1d2e10b02d" providerId="ADAL" clId="{66571805-2005-4422-8A63-03D08393E04D}" dt="2026-09-18T15:31:35.650" v="17" actId="20577"/>
        <pc:sldMkLst>
          <pc:docMk/>
          <pc:sldMk cId="1291298690" sldId="291"/>
        </pc:sldMkLst>
        <pc:spChg chg="mod">
          <ac:chgData name="Katarina Leko" userId="9539f934-62e1-436d-a9c5-5b1d2e10b02d" providerId="ADAL" clId="{66571805-2005-4422-8A63-03D08393E04D}" dt="2026-09-18T15:31:35.650" v="17" actId="20577"/>
          <ac:spMkLst>
            <pc:docMk/>
            <pc:sldMk cId="1291298690" sldId="291"/>
            <ac:spMk id="86" creationId="{8D335240-D12F-4C5A-98C7-B05416D9575F}"/>
          </ac:spMkLst>
        </pc:spChg>
      </pc:sldChg>
      <pc:sldChg chg="modSp">
        <pc:chgData name="Katarina Leko" userId="9539f934-62e1-436d-a9c5-5b1d2e10b02d" providerId="ADAL" clId="{66571805-2005-4422-8A63-03D08393E04D}" dt="2026-09-18T15:32:18.950" v="21"/>
        <pc:sldMkLst>
          <pc:docMk/>
          <pc:sldMk cId="1890793623" sldId="292"/>
        </pc:sldMkLst>
        <pc:graphicFrameChg chg="mod">
          <ac:chgData name="Katarina Leko" userId="9539f934-62e1-436d-a9c5-5b1d2e10b02d" providerId="ADAL" clId="{66571805-2005-4422-8A63-03D08393E04D}" dt="2026-09-18T15:32:18.950" v="21"/>
          <ac:graphicFrameMkLst>
            <pc:docMk/>
            <pc:sldMk cId="1890793623" sldId="292"/>
            <ac:graphicFrameMk id="2" creationId="{EB809116-CB18-483A-B0A5-566AA475AD2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63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27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90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53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16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79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43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06" algn="l" defTabSz="9141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40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2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50.png"/><Relationship Id="rId4" Type="http://schemas.openxmlformats.org/officeDocument/2006/relationships/image" Target="../media/image20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emf"/><Relationship Id="rId7" Type="http://schemas.openxmlformats.org/officeDocument/2006/relationships/image" Target="../media/image1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18" Type="http://schemas.openxmlformats.org/officeDocument/2006/relationships/image" Target="../media/image26.emf"/><Relationship Id="rId3" Type="http://schemas.openxmlformats.org/officeDocument/2006/relationships/image" Target="../media/image14.png"/><Relationship Id="rId21" Type="http://schemas.openxmlformats.org/officeDocument/2006/relationships/oleObject" Target="../embeddings/oleObject8.bin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6.bin"/><Relationship Id="rId2" Type="http://schemas.openxmlformats.org/officeDocument/2006/relationships/image" Target="../media/image13.jpeg"/><Relationship Id="rId16" Type="http://schemas.openxmlformats.org/officeDocument/2006/relationships/image" Target="../media/image25.emf"/><Relationship Id="rId20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29.emf"/><Relationship Id="rId5" Type="http://schemas.openxmlformats.org/officeDocument/2006/relationships/image" Target="../media/image16.jpeg"/><Relationship Id="rId15" Type="http://schemas.openxmlformats.org/officeDocument/2006/relationships/oleObject" Target="../embeddings/oleObject5.bin"/><Relationship Id="rId23" Type="http://schemas.openxmlformats.org/officeDocument/2006/relationships/oleObject" Target="../embeddings/oleObject9.bin"/><Relationship Id="rId10" Type="http://schemas.openxmlformats.org/officeDocument/2006/relationships/image" Target="../media/image21.png"/><Relationship Id="rId19" Type="http://schemas.openxmlformats.org/officeDocument/2006/relationships/oleObject" Target="../embeddings/oleObject7.bin"/><Relationship Id="rId4" Type="http://schemas.openxmlformats.org/officeDocument/2006/relationships/image" Target="../media/image15.svg"/><Relationship Id="rId9" Type="http://schemas.openxmlformats.org/officeDocument/2006/relationships/image" Target="../media/image19.svg"/><Relationship Id="rId14" Type="http://schemas.openxmlformats.org/officeDocument/2006/relationships/image" Target="../media/image24.png"/><Relationship Id="rId22" Type="http://schemas.openxmlformats.org/officeDocument/2006/relationships/image" Target="../media/image2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30.emf"/><Relationship Id="rId7" Type="http://schemas.openxmlformats.org/officeDocument/2006/relationships/image" Target="../media/image26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3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5.png"/><Relationship Id="rId7" Type="http://schemas.openxmlformats.org/officeDocument/2006/relationships/oleObject" Target="../embeddings/oleObject15.bin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696" y="361510"/>
            <a:ext cx="12191576" cy="40862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b="1" cap="all" dirty="0">
                <a:solidFill>
                  <a:srgbClr val="7030A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COMPLEXATION OF METAL CATIONS WITH THIOAMIDE CALIX[4]ARENE DERIVATIVE </a:t>
            </a:r>
            <a:endParaRPr lang="en-US" b="1" cap="all" dirty="0">
              <a:solidFill>
                <a:srgbClr val="7030A0"/>
              </a:solidFill>
              <a:highlight>
                <a:srgbClr val="FFFF00"/>
              </a:highlight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5560" y="730474"/>
            <a:ext cx="12192000" cy="130805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r-HR" sz="1400" u="sng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K. Leko</a:t>
            </a:r>
            <a:r>
              <a:rPr lang="hr-HR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B. Šijić, N. Cindro, A. Usenik, V. Stilinović, G. Talajić, V. Tomišić</a:t>
            </a:r>
          </a:p>
          <a:p>
            <a:pPr algn="ctr">
              <a:spcBef>
                <a:spcPts val="600"/>
              </a:spcBef>
            </a:pPr>
            <a:r>
              <a:rPr lang="en-GB" sz="12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University of Zagreb Faculty of Science, Department of Chemistry, </a:t>
            </a:r>
            <a:r>
              <a:rPr lang="en-GB" sz="1200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Horvatovac</a:t>
            </a:r>
            <a:r>
              <a:rPr lang="en-GB" sz="12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102A, 10000 Zagreb, Croatia</a:t>
            </a:r>
            <a:br>
              <a:rPr lang="hr-HR" sz="12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12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dirty="0">
                <a:solidFill>
                  <a:srgbClr val="0000FF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katarina.leko@chem.pmf.unizg.hr</a:t>
            </a:r>
          </a:p>
          <a:p>
            <a:pPr algn="ctr">
              <a:spcBef>
                <a:spcPts val="600"/>
              </a:spcBef>
            </a:pPr>
            <a:r>
              <a:rPr lang="hr-HR" sz="12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2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</a:pP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8" y="19700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10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1459687"/>
                  </p:ext>
                </p:extLst>
              </p:nvPr>
            </p:nvGraphicFramePr>
            <p:xfrm>
              <a:off x="1925321" y="1543644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5321" y="1543644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3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10963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601" y="4236045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39601" y="4236045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3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10963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97AAFBDF-7680-4D9A-9522-BEF79466E9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073" y="827546"/>
            <a:ext cx="658685" cy="658685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DBDBA764-2131-4971-8B68-EFA4A43BC7B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242" y="823767"/>
            <a:ext cx="658685" cy="666242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BFBD32-B937-4F39-AB58-21032CF8CC67}"/>
              </a:ext>
            </a:extLst>
          </p:cNvPr>
          <p:cNvSpPr txBox="1"/>
          <p:nvPr/>
        </p:nvSpPr>
        <p:spPr>
          <a:xfrm>
            <a:off x="4004566" y="4041661"/>
            <a:ext cx="4254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 err="1"/>
              <a:t>sulfur</a:t>
            </a:r>
            <a:r>
              <a:rPr lang="en-GB" sz="1600" dirty="0"/>
              <a:t>-based functional groups stab</a:t>
            </a:r>
            <a:r>
              <a:rPr lang="hr-HR" sz="1600" dirty="0"/>
              <a:t>l</a:t>
            </a:r>
            <a:r>
              <a:rPr lang="en-GB" sz="1600" dirty="0"/>
              <a:t>e complexes with low-charge-density and soft metal cations</a:t>
            </a:r>
            <a:endParaRPr lang="hr-HR" sz="1600" baseline="30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52B434-AFDB-4510-BB91-95C027120443}"/>
              </a:ext>
            </a:extLst>
          </p:cNvPr>
          <p:cNvSpPr txBox="1"/>
          <p:nvPr/>
        </p:nvSpPr>
        <p:spPr>
          <a:xfrm>
            <a:off x="5097049" y="1259663"/>
            <a:ext cx="3064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/>
              <a:t>very efficient receptors for various ionic</a:t>
            </a:r>
            <a:r>
              <a:rPr lang="hr-HR" sz="1600" dirty="0"/>
              <a:t> </a:t>
            </a:r>
            <a:r>
              <a:rPr lang="en-GB" sz="1600" dirty="0"/>
              <a:t>and neutral chemical</a:t>
            </a:r>
            <a:r>
              <a:rPr lang="hr-HR" sz="1600" dirty="0"/>
              <a:t> </a:t>
            </a:r>
            <a:r>
              <a:rPr lang="en-GB" sz="1600" dirty="0"/>
              <a:t>species</a:t>
            </a:r>
            <a:r>
              <a:rPr lang="en-GB" sz="1600" baseline="30000" dirty="0"/>
              <a:t> </a:t>
            </a:r>
            <a:endParaRPr lang="hr-HR" sz="1600" baseline="30000" dirty="0"/>
          </a:p>
        </p:txBody>
      </p:sp>
      <p:graphicFrame>
        <p:nvGraphicFramePr>
          <p:cNvPr id="28" name="Objekt 6">
            <a:extLst>
              <a:ext uri="{FF2B5EF4-FFF2-40B4-BE49-F238E27FC236}">
                <a16:creationId xmlns:a16="http://schemas.microsoft.com/office/drawing/2014/main" id="{CFD242AC-6D6D-4F55-9830-F952110176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382429"/>
              </p:ext>
            </p:extLst>
          </p:nvPr>
        </p:nvGraphicFramePr>
        <p:xfrm>
          <a:off x="332550" y="1128178"/>
          <a:ext cx="4548188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843489" imgH="833038" progId="ChemDraw.Document.6.0">
                  <p:embed/>
                </p:oleObj>
              </mc:Choice>
              <mc:Fallback>
                <p:oleObj name="CS ChemDraw Drawing" r:id="rId2" imgW="2843489" imgH="833038" progId="ChemDraw.Document.6.0">
                  <p:embed/>
                  <p:pic>
                    <p:nvPicPr>
                      <p:cNvPr id="28" name="Objekt 6">
                        <a:extLst>
                          <a:ext uri="{FF2B5EF4-FFF2-40B4-BE49-F238E27FC236}">
                            <a16:creationId xmlns:a16="http://schemas.microsoft.com/office/drawing/2014/main" id="{CFD242AC-6D6D-4F55-9830-F952110176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2550" y="1128178"/>
                        <a:ext cx="4548188" cy="133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1EDF169E-026D-4601-B745-A13814F9B3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941621"/>
              </p:ext>
            </p:extLst>
          </p:nvPr>
        </p:nvGraphicFramePr>
        <p:xfrm>
          <a:off x="2517073" y="3344500"/>
          <a:ext cx="1133214" cy="1772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435278" imgH="2244373" progId="ChemDraw.Document.6.0">
                  <p:embed/>
                </p:oleObj>
              </mc:Choice>
              <mc:Fallback>
                <p:oleObj name="CS ChemDraw Drawing" r:id="rId4" imgW="1435278" imgH="2244373" progId="ChemDraw.Document.6.0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1EDF169E-026D-4601-B745-A13814F9B3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17073" y="3344500"/>
                        <a:ext cx="1133214" cy="1772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33003DBC-428C-4A3B-882A-078483F805A9}"/>
              </a:ext>
            </a:extLst>
          </p:cNvPr>
          <p:cNvGrpSpPr/>
          <p:nvPr/>
        </p:nvGrpSpPr>
        <p:grpSpPr>
          <a:xfrm>
            <a:off x="8282409" y="1083544"/>
            <a:ext cx="3892911" cy="3373615"/>
            <a:chOff x="8239354" y="2169743"/>
            <a:chExt cx="3892911" cy="3373615"/>
          </a:xfrm>
        </p:grpSpPr>
        <p:pic>
          <p:nvPicPr>
            <p:cNvPr id="31" name="Picture 9" descr="Understanding Alkali Metals: Properties And Reactions">
              <a:extLst>
                <a:ext uri="{FF2B5EF4-FFF2-40B4-BE49-F238E27FC236}">
                  <a16:creationId xmlns:a16="http://schemas.microsoft.com/office/drawing/2014/main" id="{F63EC27E-6550-4E0B-BFE2-45FAFCEA7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9354" y="2674967"/>
              <a:ext cx="3892911" cy="2868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04CFD40-965B-406A-815F-24BC336B1A2E}"/>
                </a:ext>
              </a:extLst>
            </p:cNvPr>
            <p:cNvSpPr txBox="1"/>
            <p:nvPr/>
          </p:nvSpPr>
          <p:spPr>
            <a:xfrm>
              <a:off x="9091054" y="2169743"/>
              <a:ext cx="19656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hr-HR" sz="1600" b="1" dirty="0"/>
                <a:t>binding afinity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CF53E12-7D51-4C2F-B674-D4E6013B170B}"/>
                </a:ext>
              </a:extLst>
            </p:cNvPr>
            <p:cNvGrpSpPr/>
            <p:nvPr/>
          </p:nvGrpSpPr>
          <p:grpSpPr>
            <a:xfrm>
              <a:off x="8416591" y="2684054"/>
              <a:ext cx="2951556" cy="1755338"/>
              <a:chOff x="8416591" y="2684054"/>
              <a:chExt cx="2951556" cy="1755338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A1D9961-C035-4E3B-8D0A-02CB45EB413F}"/>
                  </a:ext>
                </a:extLst>
              </p:cNvPr>
              <p:cNvSpPr txBox="1"/>
              <p:nvPr/>
            </p:nvSpPr>
            <p:spPr>
              <a:xfrm>
                <a:off x="10949103" y="4156428"/>
                <a:ext cx="209174" cy="282963"/>
              </a:xfrm>
              <a:prstGeom prst="rect">
                <a:avLst/>
              </a:prstGeom>
              <a:noFill/>
              <a:ln w="19050">
                <a:gradFill>
                  <a:gsLst>
                    <a:gs pos="0">
                      <a:srgbClr val="FF0000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wrap="square" rtlCol="0">
                <a:spAutoFit/>
              </a:bodyPr>
              <a:lstStyle/>
              <a:p>
                <a:endParaRPr lang="hr-HR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2FD8BDF-E432-44D7-BFDC-04AED6FF6DF6}"/>
                  </a:ext>
                </a:extLst>
              </p:cNvPr>
              <p:cNvSpPr txBox="1"/>
              <p:nvPr/>
            </p:nvSpPr>
            <p:spPr>
              <a:xfrm>
                <a:off x="10361277" y="3909348"/>
                <a:ext cx="209174" cy="247080"/>
              </a:xfrm>
              <a:prstGeom prst="rect">
                <a:avLst/>
              </a:prstGeom>
              <a:noFill/>
              <a:ln w="19050">
                <a:gradFill>
                  <a:gsLst>
                    <a:gs pos="0">
                      <a:srgbClr val="FF0000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wrap="square" rtlCol="0">
                <a:spAutoFit/>
              </a:bodyPr>
              <a:lstStyle/>
              <a:p>
                <a:endParaRPr lang="hr-HR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5E404AF-D650-461B-8125-361C493BDF2B}"/>
                  </a:ext>
                </a:extLst>
              </p:cNvPr>
              <p:cNvSpPr txBox="1"/>
              <p:nvPr/>
            </p:nvSpPr>
            <p:spPr>
              <a:xfrm>
                <a:off x="8416591" y="3159230"/>
                <a:ext cx="186795" cy="1280162"/>
              </a:xfrm>
              <a:prstGeom prst="rect">
                <a:avLst/>
              </a:prstGeom>
              <a:noFill/>
              <a:ln w="19050">
                <a:gradFill>
                  <a:gsLst>
                    <a:gs pos="0">
                      <a:srgbClr val="FF0000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wrap="square" rtlCol="0">
                <a:spAutoFit/>
              </a:bodyPr>
              <a:lstStyle/>
              <a:p>
                <a:endParaRPr lang="hr-HR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5EE61AD-2D3A-4F0F-ACC3-F32EF4615200}"/>
                  </a:ext>
                </a:extLst>
              </p:cNvPr>
              <p:cNvSpPr txBox="1"/>
              <p:nvPr/>
            </p:nvSpPr>
            <p:spPr>
              <a:xfrm>
                <a:off x="8610523" y="3402706"/>
                <a:ext cx="209174" cy="1036685"/>
              </a:xfrm>
              <a:prstGeom prst="rect">
                <a:avLst/>
              </a:prstGeom>
              <a:noFill/>
              <a:ln w="19050">
                <a:gradFill>
                  <a:gsLst>
                    <a:gs pos="0">
                      <a:srgbClr val="FF0000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wrap="square" rtlCol="0">
                <a:spAutoFit/>
              </a:bodyPr>
              <a:lstStyle/>
              <a:p>
                <a:endParaRPr lang="hr-HR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689E7A8-9064-4BDA-A6FA-5EC91D97D5D3}"/>
                  </a:ext>
                </a:extLst>
              </p:cNvPr>
              <p:cNvSpPr txBox="1"/>
              <p:nvPr/>
            </p:nvSpPr>
            <p:spPr>
              <a:xfrm>
                <a:off x="10557255" y="3656218"/>
                <a:ext cx="209174" cy="281476"/>
              </a:xfrm>
              <a:prstGeom prst="rect">
                <a:avLst/>
              </a:prstGeom>
              <a:noFill/>
              <a:ln w="19050">
                <a:gradFill>
                  <a:gsLst>
                    <a:gs pos="0">
                      <a:srgbClr val="FF0000"/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wrap="square" rtlCol="0">
                <a:spAutoFit/>
              </a:bodyPr>
              <a:lstStyle/>
              <a:p>
                <a:endParaRPr lang="hr-HR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CF484F6-348F-4125-AAD8-ABA37E8C7D63}"/>
                  </a:ext>
                </a:extLst>
              </p:cNvPr>
              <p:cNvSpPr txBox="1"/>
              <p:nvPr/>
            </p:nvSpPr>
            <p:spPr>
              <a:xfrm>
                <a:off x="8856346" y="2781833"/>
                <a:ext cx="251180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hr-HR" dirty="0"/>
              </a:p>
            </p:txBody>
          </p:sp>
          <p:sp>
            <p:nvSpPr>
              <p:cNvPr id="40" name="Arrow: Down 39">
                <a:extLst>
                  <a:ext uri="{FF2B5EF4-FFF2-40B4-BE49-F238E27FC236}">
                    <a16:creationId xmlns:a16="http://schemas.microsoft.com/office/drawing/2014/main" id="{46E6C103-BAE8-47DE-8027-8DED623FB473}"/>
                  </a:ext>
                </a:extLst>
              </p:cNvPr>
              <p:cNvSpPr/>
              <p:nvPr/>
            </p:nvSpPr>
            <p:spPr>
              <a:xfrm>
                <a:off x="9505871" y="2684054"/>
                <a:ext cx="672029" cy="767492"/>
              </a:xfrm>
              <a:prstGeom prst="downArrow">
                <a:avLst/>
              </a:prstGeom>
              <a:gradFill>
                <a:gsLst>
                  <a:gs pos="0">
                    <a:srgbClr val="FFC000">
                      <a:alpha val="17000"/>
                    </a:srgbClr>
                  </a:gs>
                  <a:gs pos="27000">
                    <a:srgbClr val="FFC000">
                      <a:alpha val="44000"/>
                    </a:srgbClr>
                  </a:gs>
                  <a:gs pos="51000">
                    <a:srgbClr val="FFFF00">
                      <a:alpha val="65000"/>
                    </a:srgbClr>
                  </a:gs>
                  <a:gs pos="71000">
                    <a:srgbClr val="FFFF00">
                      <a:alpha val="61000"/>
                    </a:srgbClr>
                  </a:gs>
                  <a:gs pos="100000">
                    <a:srgbClr val="FFFF00">
                      <a:alpha val="45000"/>
                    </a:srgbClr>
                  </a:gs>
                </a:gsLst>
                <a:lin ang="5400000" scaled="1"/>
              </a:gradFill>
              <a:ln>
                <a:solidFill>
                  <a:srgbClr val="FFC000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 dirty="0"/>
              </a:p>
              <a:p>
                <a:pPr algn="ctr"/>
                <a:endParaRPr lang="hr-HR" dirty="0"/>
              </a:p>
              <a:p>
                <a:pPr algn="ctr"/>
                <a:endParaRPr lang="hr-HR" dirty="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45AB6AE-CDF1-46E5-BB61-97D500310869}"/>
              </a:ext>
            </a:extLst>
          </p:cNvPr>
          <p:cNvGrpSpPr/>
          <p:nvPr/>
        </p:nvGrpSpPr>
        <p:grpSpPr>
          <a:xfrm>
            <a:off x="16680" y="3248207"/>
            <a:ext cx="3044952" cy="2161032"/>
            <a:chOff x="221772" y="3067800"/>
            <a:chExt cx="3044952" cy="216103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E13A60E-DF94-4055-9B22-4133070EAA2A}"/>
                </a:ext>
              </a:extLst>
            </p:cNvPr>
            <p:cNvSpPr/>
            <p:nvPr/>
          </p:nvSpPr>
          <p:spPr>
            <a:xfrm>
              <a:off x="2906724" y="4415989"/>
              <a:ext cx="360000" cy="360000"/>
            </a:xfrm>
            <a:prstGeom prst="ellipse">
              <a:avLst/>
            </a:prstGeom>
            <a:gradFill>
              <a:gsLst>
                <a:gs pos="0">
                  <a:srgbClr val="FFFF00">
                    <a:alpha val="18000"/>
                  </a:srgbClr>
                </a:gs>
                <a:gs pos="74000">
                  <a:srgbClr val="DDDDDD">
                    <a:lumMod val="45000"/>
                    <a:lumOff val="55000"/>
                  </a:srgbClr>
                </a:gs>
                <a:gs pos="83000">
                  <a:srgbClr val="DDDDDD">
                    <a:lumMod val="45000"/>
                    <a:lumOff val="55000"/>
                  </a:srgbClr>
                </a:gs>
                <a:gs pos="100000">
                  <a:srgbClr val="DDDDDD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hr-HR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FA97C46B-1155-4AA6-9199-B8DF29D85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1772" y="3067800"/>
              <a:ext cx="2442972" cy="2161032"/>
            </a:xfrm>
            <a:prstGeom prst="rect">
              <a:avLst/>
            </a:prstGeom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E48C7EC-07FF-40AF-A709-018484EB60B2}"/>
              </a:ext>
            </a:extLst>
          </p:cNvPr>
          <p:cNvSpPr txBox="1"/>
          <p:nvPr/>
        </p:nvSpPr>
        <p:spPr>
          <a:xfrm>
            <a:off x="0" y="6195768"/>
            <a:ext cx="120567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800" baseline="300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Gutsche, C. D.;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Calixarenes: An Introduction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2</a:t>
            </a:r>
            <a:r>
              <a:rPr lang="hr-HR" sz="800" baseline="300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nd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edition, The Royal Society of Chemistry, Cambridge, </a:t>
            </a:r>
            <a:r>
              <a:rPr lang="hr-HR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2008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. </a:t>
            </a:r>
            <a:endParaRPr lang="hr-HR" sz="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r-HR" sz="800" baseline="300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a) Modrušan, M.; Cindro, N.; Usenik, A.; Leko, K.; Glazer, L.; Tomaš, R.; Horvat, G.; Požar, J.; Tomišić, V.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Croat. Chem. Acta, </a:t>
            </a:r>
            <a:r>
              <a:rPr lang="hr-HR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2024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97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1–15; b) Požar, J.; Cvetnić, M.; Usenik, A.; Cindro, N.; Horvat, G.; Leko, K.; Modrušan, M.; Tomišić, V.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Molecules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hr-HR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2022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27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</a:t>
            </a:r>
            <a:r>
              <a:rPr lang="hr-HR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470;</a:t>
            </a:r>
            <a:r>
              <a:rPr lang="hr-HR" sz="800" baseline="300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c)</a:t>
            </a:r>
            <a:r>
              <a:rPr lang="hr-HR" sz="800" baseline="300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Leko,</a:t>
            </a:r>
            <a:r>
              <a:rPr lang="hr-HR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K.; Usenik, A.; Cindro, N.; Modrušan, M.; Požar, J.; Horvat, G.; Stilinović, V.; Hrenar, T.; Tomišić, V.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ACS Omega, </a:t>
            </a:r>
            <a:r>
              <a:rPr lang="hr-HR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2023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8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43074–43087; d) Cvetnić, M.; Cindro, N.; Bregović, N.; Tomišić, V.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ACS Phys. Chem Au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</a:t>
            </a:r>
            <a:r>
              <a:rPr lang="hr-HR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2024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</a:t>
            </a:r>
            <a:r>
              <a:rPr lang="hr-HR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4</a:t>
            </a:r>
            <a:r>
              <a:rPr lang="hr-HR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6, 773–786.</a:t>
            </a:r>
            <a:endParaRPr lang="hr-HR" sz="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800" baseline="300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</a:t>
            </a:r>
            <a:r>
              <a:rPr lang="en-US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a)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800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Delaigue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X.; </a:t>
            </a:r>
            <a:r>
              <a:rPr lang="en-GB" sz="800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Harrowfield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J. </a:t>
            </a:r>
            <a:r>
              <a:rPr lang="en-GB" sz="800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McB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.; Hosseini, M. W.; De Cian, A.; Fischer, J.; </a:t>
            </a:r>
            <a:r>
              <a:rPr lang="en-GB" sz="800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Kyritsakas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N. </a:t>
            </a:r>
            <a:r>
              <a:rPr lang="en-GB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J. Chem. Soc., Chem. </a:t>
            </a:r>
            <a:r>
              <a:rPr lang="en-GB" sz="800" i="1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Commun</a:t>
            </a:r>
            <a:r>
              <a:rPr lang="en-GB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.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1994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1579; </a:t>
            </a:r>
            <a:r>
              <a:rPr lang="en-US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b) </a:t>
            </a:r>
            <a:r>
              <a:rPr lang="en-GB" sz="800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Danil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de </a:t>
            </a:r>
            <a:r>
              <a:rPr lang="en-GB" sz="800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Namor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A. F.; </a:t>
            </a:r>
            <a:r>
              <a:rPr lang="en-GB" sz="800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Pawłowski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T. S.; </a:t>
            </a:r>
            <a:r>
              <a:rPr lang="en-GB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New J. Chem.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2011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</a:t>
            </a:r>
            <a:r>
              <a:rPr lang="en-GB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35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375–384; </a:t>
            </a:r>
            <a:r>
              <a:rPr lang="en-US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c) </a:t>
            </a:r>
            <a:r>
              <a:rPr lang="en-US" sz="800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Śliwa</a:t>
            </a:r>
            <a:r>
              <a:rPr lang="en-US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W. </a:t>
            </a:r>
            <a:r>
              <a:rPr lang="en-US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J. Incl. Phenom. </a:t>
            </a:r>
            <a:r>
              <a:rPr lang="en-GB" sz="800" i="1" dirty="0" err="1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Macrocycl</a:t>
            </a:r>
            <a:r>
              <a:rPr lang="en-GB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. Chem.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</a:t>
            </a:r>
            <a:r>
              <a:rPr lang="en-GB" sz="800" b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2005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, </a:t>
            </a:r>
            <a:r>
              <a:rPr lang="en-GB" sz="800" i="1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52,</a:t>
            </a:r>
            <a:r>
              <a:rPr lang="en-GB" sz="800" dirty="0">
                <a:latin typeface="+mj-lt"/>
                <a:ea typeface="Calibri" panose="020F0502020204030204" pitchFamily="34" charset="0"/>
                <a:cs typeface="Tahoma" panose="020B0604030504040204" pitchFamily="34" charset="0"/>
              </a:rPr>
              <a:t> 13–37.</a:t>
            </a:r>
            <a:endParaRPr lang="hr-HR" sz="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Picture 2" descr="Acetonitril, Baker HPLC Analyzed, Ultra Gradient HPLC Grade 2,5L, HPLC  Grade,glass bottle, orderable only in packs of 4">
            <a:extLst>
              <a:ext uri="{FF2B5EF4-FFF2-40B4-BE49-F238E27FC236}">
                <a16:creationId xmlns:a16="http://schemas.microsoft.com/office/drawing/2014/main" id="{1C3BCF85-1C91-4E82-B9EC-A6B9A42F9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201" y="4369549"/>
            <a:ext cx="1827273" cy="182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CB9C95ED-40F5-4C5D-83B4-46AF1470E2D8}"/>
              </a:ext>
            </a:extLst>
          </p:cNvPr>
          <p:cNvSpPr/>
          <p:nvPr/>
        </p:nvSpPr>
        <p:spPr>
          <a:xfrm>
            <a:off x="7408070" y="4189809"/>
            <a:ext cx="143104" cy="638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Experimental</a:t>
            </a:r>
          </a:p>
        </p:txBody>
      </p:sp>
      <p:pic>
        <p:nvPicPr>
          <p:cNvPr id="2050" name="Picture 2" descr="Bruker Corporation - Bruker Advances Magnet Technology for Broader Adoption  of NMR in Academic and Biopharma Research, and Process Analytical  Technologies">
            <a:extLst>
              <a:ext uri="{FF2B5EF4-FFF2-40B4-BE49-F238E27FC236}">
                <a16:creationId xmlns:a16="http://schemas.microsoft.com/office/drawing/2014/main" id="{16BE07FD-CABC-4984-A264-D0320D2A73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5" t="11420" r="12696" b="13174"/>
          <a:stretch/>
        </p:blipFill>
        <p:spPr bwMode="auto">
          <a:xfrm>
            <a:off x="34742" y="946057"/>
            <a:ext cx="1627150" cy="193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Grupa 12">
            <a:extLst>
              <a:ext uri="{FF2B5EF4-FFF2-40B4-BE49-F238E27FC236}">
                <a16:creationId xmlns:a16="http://schemas.microsoft.com/office/drawing/2014/main" id="{C2F8E2A8-0597-4248-82E2-8D097E2469B5}"/>
              </a:ext>
            </a:extLst>
          </p:cNvPr>
          <p:cNvGrpSpPr/>
          <p:nvPr/>
        </p:nvGrpSpPr>
        <p:grpSpPr>
          <a:xfrm>
            <a:off x="1617175" y="1490461"/>
            <a:ext cx="2281318" cy="1147597"/>
            <a:chOff x="2020827" y="1400499"/>
            <a:chExt cx="2466337" cy="1221532"/>
          </a:xfrm>
        </p:grpSpPr>
        <p:cxnSp>
          <p:nvCxnSpPr>
            <p:cNvPr id="91" name="Ravni poveznik sa strelicom 13">
              <a:extLst>
                <a:ext uri="{FF2B5EF4-FFF2-40B4-BE49-F238E27FC236}">
                  <a16:creationId xmlns:a16="http://schemas.microsoft.com/office/drawing/2014/main" id="{AE6D0622-A99A-4DF2-9C8B-EBE827D7D4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9528" y="1400499"/>
              <a:ext cx="0" cy="122153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2" name="TekstniOkvir 14">
              <a:extLst>
                <a:ext uri="{FF2B5EF4-FFF2-40B4-BE49-F238E27FC236}">
                  <a16:creationId xmlns:a16="http://schemas.microsoft.com/office/drawing/2014/main" id="{200A0925-A513-45BF-9001-52C1F437F283}"/>
                </a:ext>
              </a:extLst>
            </p:cNvPr>
            <p:cNvSpPr txBox="1"/>
            <p:nvPr/>
          </p:nvSpPr>
          <p:spPr>
            <a:xfrm>
              <a:off x="2020827" y="1400499"/>
              <a:ext cx="298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hr-HR" sz="1200" i="1" kern="0" dirty="0">
                  <a:solidFill>
                    <a:prstClr val="black"/>
                  </a:solidFill>
                  <a:cs typeface="Arial" panose="020B0604020202020204" pitchFamily="34" charset="0"/>
                </a:rPr>
                <a:t>E</a:t>
              </a:r>
              <a:endParaRPr lang="de-DE" sz="1200" i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93" name="Ravni poveznik sa strelicom 15">
              <a:extLst>
                <a:ext uri="{FF2B5EF4-FFF2-40B4-BE49-F238E27FC236}">
                  <a16:creationId xmlns:a16="http://schemas.microsoft.com/office/drawing/2014/main" id="{71A42CEA-5154-4894-A965-54C8E08B28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6324" y="1645920"/>
              <a:ext cx="0" cy="744814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4" name="TekstniOkvir 16">
              <a:extLst>
                <a:ext uri="{FF2B5EF4-FFF2-40B4-BE49-F238E27FC236}">
                  <a16:creationId xmlns:a16="http://schemas.microsoft.com/office/drawing/2014/main" id="{9692FAC6-0E98-4617-BC7F-5845356DD500}"/>
                </a:ext>
              </a:extLst>
            </p:cNvPr>
            <p:cNvSpPr txBox="1"/>
            <p:nvPr/>
          </p:nvSpPr>
          <p:spPr>
            <a:xfrm>
              <a:off x="4124525" y="1879827"/>
              <a:ext cx="3626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hr-HR" sz="1200" i="1" kern="0" dirty="0">
                  <a:solidFill>
                    <a:prstClr val="black"/>
                  </a:solidFill>
                  <a:cs typeface="Arial" panose="020B0604020202020204" pitchFamily="34" charset="0"/>
                </a:rPr>
                <a:t>B</a:t>
              </a:r>
              <a:r>
                <a:rPr lang="hr-HR" sz="1200" kern="0" baseline="-25000" dirty="0">
                  <a:solidFill>
                    <a:prstClr val="black"/>
                  </a:solidFill>
                  <a:cs typeface="Arial" panose="020B0604020202020204" pitchFamily="34" charset="0"/>
                </a:rPr>
                <a:t>0</a:t>
              </a:r>
              <a:endParaRPr lang="de-DE" sz="1200" i="1" kern="0" baseline="-250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5" name="Elipsa 17">
              <a:extLst>
                <a:ext uri="{FF2B5EF4-FFF2-40B4-BE49-F238E27FC236}">
                  <a16:creationId xmlns:a16="http://schemas.microsoft.com/office/drawing/2014/main" id="{7AC2C8EF-D7AF-4CE2-BFA9-FAA3926968A8}"/>
                </a:ext>
              </a:extLst>
            </p:cNvPr>
            <p:cNvSpPr/>
            <p:nvPr/>
          </p:nvSpPr>
          <p:spPr>
            <a:xfrm>
              <a:off x="2546895" y="1912776"/>
              <a:ext cx="195942" cy="195942"/>
            </a:xfrm>
            <a:prstGeom prst="ellipse">
              <a:avLst/>
            </a:prstGeom>
            <a:noFill/>
            <a:ln w="12700" cap="flat" cmpd="sng" algn="ctr">
              <a:solidFill>
                <a:srgbClr val="0A4A6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de-DE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96" name="Ravni poveznik 18">
              <a:extLst>
                <a:ext uri="{FF2B5EF4-FFF2-40B4-BE49-F238E27FC236}">
                  <a16:creationId xmlns:a16="http://schemas.microsoft.com/office/drawing/2014/main" id="{DC08C702-90BF-4860-B45F-8A66F7DF2E81}"/>
                </a:ext>
              </a:extLst>
            </p:cNvPr>
            <p:cNvCxnSpPr>
              <a:cxnSpLocks/>
            </p:cNvCxnSpPr>
            <p:nvPr/>
          </p:nvCxnSpPr>
          <p:spPr>
            <a:xfrm>
              <a:off x="2836455" y="2011265"/>
              <a:ext cx="289560" cy="0"/>
            </a:xfrm>
            <a:prstGeom prst="line">
              <a:avLst/>
            </a:prstGeom>
            <a:noFill/>
            <a:ln w="12700" cap="flat" cmpd="sng" algn="ctr">
              <a:solidFill>
                <a:srgbClr val="0A4A66"/>
              </a:solidFill>
              <a:prstDash val="solid"/>
              <a:miter lim="800000"/>
            </a:ln>
            <a:effectLst/>
          </p:spPr>
        </p:cxnSp>
        <p:cxnSp>
          <p:nvCxnSpPr>
            <p:cNvPr id="97" name="Ravni poveznik 19">
              <a:extLst>
                <a:ext uri="{FF2B5EF4-FFF2-40B4-BE49-F238E27FC236}">
                  <a16:creationId xmlns:a16="http://schemas.microsoft.com/office/drawing/2014/main" id="{7EFCF8C9-77E9-4C11-8BD5-5D1DA13B33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29571" y="1645920"/>
              <a:ext cx="189484" cy="364827"/>
            </a:xfrm>
            <a:prstGeom prst="line">
              <a:avLst/>
            </a:prstGeom>
            <a:noFill/>
            <a:ln w="12700" cap="flat" cmpd="sng" algn="ctr">
              <a:solidFill>
                <a:srgbClr val="0A4A66"/>
              </a:solidFill>
              <a:prstDash val="solid"/>
              <a:miter lim="800000"/>
            </a:ln>
            <a:effectLst/>
          </p:spPr>
        </p:cxnSp>
        <p:cxnSp>
          <p:nvCxnSpPr>
            <p:cNvPr id="98" name="Ravni poveznik 20">
              <a:extLst>
                <a:ext uri="{FF2B5EF4-FFF2-40B4-BE49-F238E27FC236}">
                  <a16:creationId xmlns:a16="http://schemas.microsoft.com/office/drawing/2014/main" id="{31E04942-7624-42EB-90F1-7CD9217EEA0D}"/>
                </a:ext>
              </a:extLst>
            </p:cNvPr>
            <p:cNvCxnSpPr>
              <a:cxnSpLocks/>
            </p:cNvCxnSpPr>
            <p:nvPr/>
          </p:nvCxnSpPr>
          <p:spPr>
            <a:xfrm>
              <a:off x="3126015" y="2010747"/>
              <a:ext cx="189484" cy="364827"/>
            </a:xfrm>
            <a:prstGeom prst="line">
              <a:avLst/>
            </a:prstGeom>
            <a:noFill/>
            <a:ln w="12700" cap="flat" cmpd="sng" algn="ctr">
              <a:solidFill>
                <a:srgbClr val="0A4A66"/>
              </a:solidFill>
              <a:prstDash val="solid"/>
              <a:miter lim="800000"/>
            </a:ln>
            <a:effectLst/>
          </p:spPr>
        </p:cxnSp>
        <p:cxnSp>
          <p:nvCxnSpPr>
            <p:cNvPr id="99" name="Ravni poveznik 21">
              <a:extLst>
                <a:ext uri="{FF2B5EF4-FFF2-40B4-BE49-F238E27FC236}">
                  <a16:creationId xmlns:a16="http://schemas.microsoft.com/office/drawing/2014/main" id="{F2D9C77D-4298-4AE9-B2BB-77B118A2F1F8}"/>
                </a:ext>
              </a:extLst>
            </p:cNvPr>
            <p:cNvCxnSpPr/>
            <p:nvPr/>
          </p:nvCxnSpPr>
          <p:spPr>
            <a:xfrm>
              <a:off x="3315499" y="1645920"/>
              <a:ext cx="289560" cy="0"/>
            </a:xfrm>
            <a:prstGeom prst="line">
              <a:avLst/>
            </a:prstGeom>
            <a:noFill/>
            <a:ln w="12700" cap="flat" cmpd="sng" algn="ctr">
              <a:solidFill>
                <a:srgbClr val="0A4A66"/>
              </a:solidFill>
              <a:prstDash val="solid"/>
              <a:miter lim="800000"/>
            </a:ln>
            <a:effectLst/>
          </p:spPr>
        </p:cxnSp>
        <p:cxnSp>
          <p:nvCxnSpPr>
            <p:cNvPr id="100" name="Ravni poveznik 22">
              <a:extLst>
                <a:ext uri="{FF2B5EF4-FFF2-40B4-BE49-F238E27FC236}">
                  <a16:creationId xmlns:a16="http://schemas.microsoft.com/office/drawing/2014/main" id="{4130E651-456C-4FA3-B432-6149C52D0477}"/>
                </a:ext>
              </a:extLst>
            </p:cNvPr>
            <p:cNvCxnSpPr>
              <a:cxnSpLocks/>
            </p:cNvCxnSpPr>
            <p:nvPr/>
          </p:nvCxnSpPr>
          <p:spPr>
            <a:xfrm>
              <a:off x="3315499" y="2375574"/>
              <a:ext cx="289560" cy="0"/>
            </a:xfrm>
            <a:prstGeom prst="line">
              <a:avLst/>
            </a:prstGeom>
            <a:noFill/>
            <a:ln w="12700" cap="flat" cmpd="sng" algn="ctr">
              <a:solidFill>
                <a:srgbClr val="0A4A66"/>
              </a:solidFill>
              <a:prstDash val="solid"/>
              <a:miter lim="800000"/>
            </a:ln>
            <a:effectLst/>
          </p:spPr>
        </p:cxnSp>
        <p:sp>
          <p:nvSpPr>
            <p:cNvPr id="101" name="Elipsa 23">
              <a:extLst>
                <a:ext uri="{FF2B5EF4-FFF2-40B4-BE49-F238E27FC236}">
                  <a16:creationId xmlns:a16="http://schemas.microsoft.com/office/drawing/2014/main" id="{27D41C32-8DB0-400E-8598-5DA425B4E495}"/>
                </a:ext>
              </a:extLst>
            </p:cNvPr>
            <p:cNvSpPr/>
            <p:nvPr/>
          </p:nvSpPr>
          <p:spPr>
            <a:xfrm>
              <a:off x="3693016" y="1547949"/>
              <a:ext cx="195942" cy="195942"/>
            </a:xfrm>
            <a:prstGeom prst="ellipse">
              <a:avLst/>
            </a:prstGeom>
            <a:noFill/>
            <a:ln w="12700" cap="flat" cmpd="sng" algn="ctr">
              <a:solidFill>
                <a:srgbClr val="0A4A6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de-DE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2" name="Elipsa 24">
              <a:extLst>
                <a:ext uri="{FF2B5EF4-FFF2-40B4-BE49-F238E27FC236}">
                  <a16:creationId xmlns:a16="http://schemas.microsoft.com/office/drawing/2014/main" id="{DAB82FC8-6DBF-4774-850B-F8FA76E96DA2}"/>
                </a:ext>
              </a:extLst>
            </p:cNvPr>
            <p:cNvSpPr/>
            <p:nvPr/>
          </p:nvSpPr>
          <p:spPr>
            <a:xfrm>
              <a:off x="3693016" y="2277603"/>
              <a:ext cx="195942" cy="195942"/>
            </a:xfrm>
            <a:prstGeom prst="ellipse">
              <a:avLst/>
            </a:prstGeom>
            <a:noFill/>
            <a:ln w="12700" cap="flat" cmpd="sng" algn="ctr">
              <a:solidFill>
                <a:srgbClr val="0A4A6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de-DE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03" name="Ravni poveznik sa strelicom 25">
              <a:extLst>
                <a:ext uri="{FF2B5EF4-FFF2-40B4-BE49-F238E27FC236}">
                  <a16:creationId xmlns:a16="http://schemas.microsoft.com/office/drawing/2014/main" id="{42737594-692D-4A12-AF81-5F3626E5F040}"/>
                </a:ext>
              </a:extLst>
            </p:cNvPr>
            <p:cNvCxnSpPr>
              <a:cxnSpLocks/>
            </p:cNvCxnSpPr>
            <p:nvPr/>
          </p:nvCxnSpPr>
          <p:spPr>
            <a:xfrm>
              <a:off x="3790987" y="1436990"/>
              <a:ext cx="0" cy="44283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4" name="Ravni poveznik sa strelicom 26">
              <a:extLst>
                <a:ext uri="{FF2B5EF4-FFF2-40B4-BE49-F238E27FC236}">
                  <a16:creationId xmlns:a16="http://schemas.microsoft.com/office/drawing/2014/main" id="{21E65596-11CE-4122-8CBF-34EA5A366F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90987" y="2156826"/>
              <a:ext cx="0" cy="44283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pic>
        <p:nvPicPr>
          <p:cNvPr id="105" name="Graphic 104" descr="Heartbeat with solid fill">
            <a:extLst>
              <a:ext uri="{FF2B5EF4-FFF2-40B4-BE49-F238E27FC236}">
                <a16:creationId xmlns:a16="http://schemas.microsoft.com/office/drawing/2014/main" id="{1298CCDB-60C5-4342-9B07-A14815E39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642" y="675353"/>
            <a:ext cx="405342" cy="405342"/>
          </a:xfrm>
          <a:prstGeom prst="rect">
            <a:avLst/>
          </a:prstGeom>
        </p:spPr>
      </p:pic>
      <p:pic>
        <p:nvPicPr>
          <p:cNvPr id="2054" name="Picture 6" descr="Isothermal titration calorimetry: VP-ITC - Ceitec.cz">
            <a:extLst>
              <a:ext uri="{FF2B5EF4-FFF2-40B4-BE49-F238E27FC236}">
                <a16:creationId xmlns:a16="http://schemas.microsoft.com/office/drawing/2014/main" id="{8AD8E238-21C0-4338-9551-E7E937ACF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711" y="1346901"/>
            <a:ext cx="1289645" cy="143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Objekt 11">
            <a:extLst>
              <a:ext uri="{FF2B5EF4-FFF2-40B4-BE49-F238E27FC236}">
                <a16:creationId xmlns:a16="http://schemas.microsoft.com/office/drawing/2014/main" id="{7F1AF483-DD8D-4AAE-9224-7DCED5ECD4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283496"/>
              </p:ext>
            </p:extLst>
          </p:nvPr>
        </p:nvGraphicFramePr>
        <p:xfrm>
          <a:off x="5525586" y="2517234"/>
          <a:ext cx="2408636" cy="285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8920" imgH="228600" progId="Equation.DSMT4">
                  <p:embed/>
                </p:oleObj>
              </mc:Choice>
              <mc:Fallback>
                <p:oleObj name="Equation" r:id="rId6" imgW="2158920" imgH="228600" progId="Equation.DSMT4">
                  <p:embed/>
                  <p:pic>
                    <p:nvPicPr>
                      <p:cNvPr id="26" name="Objekt 11">
                        <a:extLst>
                          <a:ext uri="{FF2B5EF4-FFF2-40B4-BE49-F238E27FC236}">
                            <a16:creationId xmlns:a16="http://schemas.microsoft.com/office/drawing/2014/main" id="{7F1AF483-DD8D-4AAE-9224-7DCED5ECD4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25586" y="2517234"/>
                        <a:ext cx="2408636" cy="285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upa 122">
            <a:extLst>
              <a:ext uri="{FF2B5EF4-FFF2-40B4-BE49-F238E27FC236}">
                <a16:creationId xmlns:a16="http://schemas.microsoft.com/office/drawing/2014/main" id="{2A95EA32-DA72-4EF8-B355-BC631EF9E2CE}"/>
              </a:ext>
            </a:extLst>
          </p:cNvPr>
          <p:cNvGrpSpPr/>
          <p:nvPr/>
        </p:nvGrpSpPr>
        <p:grpSpPr>
          <a:xfrm>
            <a:off x="6054716" y="1038947"/>
            <a:ext cx="1143576" cy="1006248"/>
            <a:chOff x="4356970" y="3226706"/>
            <a:chExt cx="1344133" cy="1168190"/>
          </a:xfrm>
        </p:grpSpPr>
        <p:grpSp>
          <p:nvGrpSpPr>
            <p:cNvPr id="28" name="Grupa 123">
              <a:extLst>
                <a:ext uri="{FF2B5EF4-FFF2-40B4-BE49-F238E27FC236}">
                  <a16:creationId xmlns:a16="http://schemas.microsoft.com/office/drawing/2014/main" id="{AF914096-6A50-4E36-B8F5-E67D68E1FD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56970" y="3226706"/>
              <a:ext cx="1344133" cy="1168190"/>
              <a:chOff x="7537875" y="2297259"/>
              <a:chExt cx="1732605" cy="1505810"/>
            </a:xfrm>
          </p:grpSpPr>
          <p:grpSp>
            <p:nvGrpSpPr>
              <p:cNvPr id="30" name="Grupa 125">
                <a:extLst>
                  <a:ext uri="{FF2B5EF4-FFF2-40B4-BE49-F238E27FC236}">
                    <a16:creationId xmlns:a16="http://schemas.microsoft.com/office/drawing/2014/main" id="{2BB88409-04F7-48AE-80E3-151D27414D77}"/>
                  </a:ext>
                </a:extLst>
              </p:cNvPr>
              <p:cNvGrpSpPr/>
              <p:nvPr/>
            </p:nvGrpSpPr>
            <p:grpSpPr>
              <a:xfrm>
                <a:off x="7717783" y="2297259"/>
                <a:ext cx="1368678" cy="1505810"/>
                <a:chOff x="7717783" y="2297259"/>
                <a:chExt cx="1368678" cy="1505810"/>
              </a:xfrm>
            </p:grpSpPr>
            <p:grpSp>
              <p:nvGrpSpPr>
                <p:cNvPr id="69" name="Grupa 164">
                  <a:extLst>
                    <a:ext uri="{FF2B5EF4-FFF2-40B4-BE49-F238E27FC236}">
                      <a16:creationId xmlns:a16="http://schemas.microsoft.com/office/drawing/2014/main" id="{7EA06538-346F-4D1A-A68F-502176302BFD}"/>
                    </a:ext>
                  </a:extLst>
                </p:cNvPr>
                <p:cNvGrpSpPr/>
                <p:nvPr/>
              </p:nvGrpSpPr>
              <p:grpSpPr>
                <a:xfrm>
                  <a:off x="7717783" y="2503265"/>
                  <a:ext cx="475861" cy="1155804"/>
                  <a:chOff x="7717783" y="2503265"/>
                  <a:chExt cx="475861" cy="1155804"/>
                </a:xfrm>
              </p:grpSpPr>
              <p:sp>
                <p:nvSpPr>
                  <p:cNvPr id="82" name="Elipsa 177">
                    <a:extLst>
                      <a:ext uri="{FF2B5EF4-FFF2-40B4-BE49-F238E27FC236}">
                        <a16:creationId xmlns:a16="http://schemas.microsoft.com/office/drawing/2014/main" id="{72D806DF-10D8-4617-BDD4-C64537382D2D}"/>
                      </a:ext>
                    </a:extLst>
                  </p:cNvPr>
                  <p:cNvSpPr/>
                  <p:nvPr/>
                </p:nvSpPr>
                <p:spPr>
                  <a:xfrm>
                    <a:off x="7717783" y="3191069"/>
                    <a:ext cx="475861" cy="468000"/>
                  </a:xfrm>
                  <a:prstGeom prst="ellipse">
                    <a:avLst/>
                  </a:prstGeom>
                  <a:solidFill>
                    <a:srgbClr val="4472C4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83" name="Pravokutnik 178">
                    <a:extLst>
                      <a:ext uri="{FF2B5EF4-FFF2-40B4-BE49-F238E27FC236}">
                        <a16:creationId xmlns:a16="http://schemas.microsoft.com/office/drawing/2014/main" id="{175B3DBE-556D-43F0-90DD-DD94CA7A0438}"/>
                      </a:ext>
                    </a:extLst>
                  </p:cNvPr>
                  <p:cNvSpPr/>
                  <p:nvPr/>
                </p:nvSpPr>
                <p:spPr>
                  <a:xfrm>
                    <a:off x="7856654" y="2503265"/>
                    <a:ext cx="180000" cy="720000"/>
                  </a:xfrm>
                  <a:prstGeom prst="rect">
                    <a:avLst/>
                  </a:prstGeom>
                  <a:solidFill>
                    <a:srgbClr val="4472C4">
                      <a:lumMod val="20000"/>
                      <a:lumOff val="8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cxnSp>
                <p:nvCxnSpPr>
                  <p:cNvPr id="84" name="Ravni poveznik 179">
                    <a:extLst>
                      <a:ext uri="{FF2B5EF4-FFF2-40B4-BE49-F238E27FC236}">
                        <a16:creationId xmlns:a16="http://schemas.microsoft.com/office/drawing/2014/main" id="{74B6156B-678B-4346-98FE-A3BE41ED2AAC}"/>
                      </a:ext>
                    </a:extLst>
                  </p:cNvPr>
                  <p:cNvCxnSpPr/>
                  <p:nvPr/>
                </p:nvCxnSpPr>
                <p:spPr>
                  <a:xfrm>
                    <a:off x="7855564" y="2503265"/>
                    <a:ext cx="0" cy="72000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85" name="Ravni poveznik 180">
                    <a:extLst>
                      <a:ext uri="{FF2B5EF4-FFF2-40B4-BE49-F238E27FC236}">
                        <a16:creationId xmlns:a16="http://schemas.microsoft.com/office/drawing/2014/main" id="{B8C297EA-6CB5-42FD-B96B-DB58E3467B2E}"/>
                      </a:ext>
                    </a:extLst>
                  </p:cNvPr>
                  <p:cNvCxnSpPr/>
                  <p:nvPr/>
                </p:nvCxnSpPr>
                <p:spPr>
                  <a:xfrm>
                    <a:off x="8036654" y="2503265"/>
                    <a:ext cx="0" cy="72000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86" name="Pravokutnik 181">
                    <a:extLst>
                      <a:ext uri="{FF2B5EF4-FFF2-40B4-BE49-F238E27FC236}">
                        <a16:creationId xmlns:a16="http://schemas.microsoft.com/office/drawing/2014/main" id="{EAE8F48A-C6E7-4799-8A51-E5B2AD5308C5}"/>
                      </a:ext>
                    </a:extLst>
                  </p:cNvPr>
                  <p:cNvSpPr/>
                  <p:nvPr/>
                </p:nvSpPr>
                <p:spPr>
                  <a:xfrm>
                    <a:off x="7856654" y="2503265"/>
                    <a:ext cx="180000" cy="252000"/>
                  </a:xfrm>
                  <a:prstGeom prst="rect">
                    <a:avLst/>
                  </a:prstGeom>
                  <a:solidFill>
                    <a:sysClr val="windowText" lastClr="000000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0" name="Grupa 165">
                  <a:extLst>
                    <a:ext uri="{FF2B5EF4-FFF2-40B4-BE49-F238E27FC236}">
                      <a16:creationId xmlns:a16="http://schemas.microsoft.com/office/drawing/2014/main" id="{DF74A3E8-4F8F-4F38-847A-A6DE60FD2037}"/>
                    </a:ext>
                  </a:extLst>
                </p:cNvPr>
                <p:cNvGrpSpPr/>
                <p:nvPr/>
              </p:nvGrpSpPr>
              <p:grpSpPr>
                <a:xfrm>
                  <a:off x="8610600" y="2297259"/>
                  <a:ext cx="475861" cy="1361810"/>
                  <a:chOff x="8610600" y="2297259"/>
                  <a:chExt cx="475861" cy="1361810"/>
                </a:xfrm>
              </p:grpSpPr>
              <p:sp>
                <p:nvSpPr>
                  <p:cNvPr id="74" name="Elipsa 169">
                    <a:extLst>
                      <a:ext uri="{FF2B5EF4-FFF2-40B4-BE49-F238E27FC236}">
                        <a16:creationId xmlns:a16="http://schemas.microsoft.com/office/drawing/2014/main" id="{99FA8AC4-AD36-449C-957B-535041A0CE4C}"/>
                      </a:ext>
                    </a:extLst>
                  </p:cNvPr>
                  <p:cNvSpPr/>
                  <p:nvPr/>
                </p:nvSpPr>
                <p:spPr>
                  <a:xfrm>
                    <a:off x="8610600" y="3191069"/>
                    <a:ext cx="475861" cy="468000"/>
                  </a:xfrm>
                  <a:prstGeom prst="ellipse">
                    <a:avLst/>
                  </a:prstGeom>
                  <a:solidFill>
                    <a:srgbClr val="4472C4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5" name="Pravokutnik 170">
                    <a:extLst>
                      <a:ext uri="{FF2B5EF4-FFF2-40B4-BE49-F238E27FC236}">
                        <a16:creationId xmlns:a16="http://schemas.microsoft.com/office/drawing/2014/main" id="{263F152E-DADD-4685-8C04-CE88BC22FF35}"/>
                      </a:ext>
                    </a:extLst>
                  </p:cNvPr>
                  <p:cNvSpPr/>
                  <p:nvPr/>
                </p:nvSpPr>
                <p:spPr>
                  <a:xfrm>
                    <a:off x="8749471" y="2503265"/>
                    <a:ext cx="180000" cy="720000"/>
                  </a:xfrm>
                  <a:prstGeom prst="rect">
                    <a:avLst/>
                  </a:prstGeom>
                  <a:solidFill>
                    <a:srgbClr val="4472C4">
                      <a:lumMod val="20000"/>
                      <a:lumOff val="80000"/>
                    </a:srgb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cxnSp>
                <p:nvCxnSpPr>
                  <p:cNvPr id="76" name="Ravni poveznik 171">
                    <a:extLst>
                      <a:ext uri="{FF2B5EF4-FFF2-40B4-BE49-F238E27FC236}">
                        <a16:creationId xmlns:a16="http://schemas.microsoft.com/office/drawing/2014/main" id="{6ED09864-0ECA-4A39-AD19-2CAA600706F7}"/>
                      </a:ext>
                    </a:extLst>
                  </p:cNvPr>
                  <p:cNvCxnSpPr/>
                  <p:nvPr/>
                </p:nvCxnSpPr>
                <p:spPr>
                  <a:xfrm>
                    <a:off x="8748381" y="2503265"/>
                    <a:ext cx="0" cy="72000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77" name="Ravni poveznik 172">
                    <a:extLst>
                      <a:ext uri="{FF2B5EF4-FFF2-40B4-BE49-F238E27FC236}">
                        <a16:creationId xmlns:a16="http://schemas.microsoft.com/office/drawing/2014/main" id="{51EBE78D-34BF-41C6-8C59-3C3BBD9310EB}"/>
                      </a:ext>
                    </a:extLst>
                  </p:cNvPr>
                  <p:cNvCxnSpPr/>
                  <p:nvPr/>
                </p:nvCxnSpPr>
                <p:spPr>
                  <a:xfrm>
                    <a:off x="8929471" y="2503265"/>
                    <a:ext cx="0" cy="72000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78" name="Pravokutnik 173">
                    <a:extLst>
                      <a:ext uri="{FF2B5EF4-FFF2-40B4-BE49-F238E27FC236}">
                        <a16:creationId xmlns:a16="http://schemas.microsoft.com/office/drawing/2014/main" id="{0D47845B-8BB7-431F-9F19-EA762B406A6F}"/>
                      </a:ext>
                    </a:extLst>
                  </p:cNvPr>
                  <p:cNvSpPr/>
                  <p:nvPr/>
                </p:nvSpPr>
                <p:spPr>
                  <a:xfrm>
                    <a:off x="8747292" y="2503265"/>
                    <a:ext cx="180000" cy="252000"/>
                  </a:xfrm>
                  <a:prstGeom prst="rect">
                    <a:avLst/>
                  </a:prstGeom>
                  <a:solidFill>
                    <a:sysClr val="windowText" lastClr="000000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9" name="Pravokutnik 174">
                    <a:extLst>
                      <a:ext uri="{FF2B5EF4-FFF2-40B4-BE49-F238E27FC236}">
                        <a16:creationId xmlns:a16="http://schemas.microsoft.com/office/drawing/2014/main" id="{95379B91-73EC-4987-8B30-C940B9AFF546}"/>
                      </a:ext>
                    </a:extLst>
                  </p:cNvPr>
                  <p:cNvSpPr/>
                  <p:nvPr/>
                </p:nvSpPr>
                <p:spPr>
                  <a:xfrm>
                    <a:off x="8812471" y="2297259"/>
                    <a:ext cx="54000" cy="1044000"/>
                  </a:xfrm>
                  <a:prstGeom prst="rect">
                    <a:avLst/>
                  </a:prstGeom>
                  <a:solidFill>
                    <a:srgbClr val="ED7D31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80" name="Jednakokračni trokut 175">
                    <a:extLst>
                      <a:ext uri="{FF2B5EF4-FFF2-40B4-BE49-F238E27FC236}">
                        <a16:creationId xmlns:a16="http://schemas.microsoft.com/office/drawing/2014/main" id="{E7120C33-95CD-4FEB-9635-53DBC27202E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8812471" y="3341259"/>
                    <a:ext cx="54000" cy="72000"/>
                  </a:xfrm>
                  <a:prstGeom prst="triangle">
                    <a:avLst/>
                  </a:prstGeom>
                  <a:solidFill>
                    <a:srgbClr val="ED7D31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81" name="Jednakokračni trokut 176">
                    <a:extLst>
                      <a:ext uri="{FF2B5EF4-FFF2-40B4-BE49-F238E27FC236}">
                        <a16:creationId xmlns:a16="http://schemas.microsoft.com/office/drawing/2014/main" id="{4730F607-CA9D-4C75-875F-8A9B81290771}"/>
                      </a:ext>
                    </a:extLst>
                  </p:cNvPr>
                  <p:cNvSpPr/>
                  <p:nvPr/>
                </p:nvSpPr>
                <p:spPr>
                  <a:xfrm flipH="1">
                    <a:off x="8812471" y="3428164"/>
                    <a:ext cx="54000" cy="72000"/>
                  </a:xfrm>
                  <a:prstGeom prst="triangle">
                    <a:avLst/>
                  </a:prstGeom>
                  <a:solidFill>
                    <a:srgbClr val="ED7D31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de-DE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cxnSp>
              <p:nvCxnSpPr>
                <p:cNvPr id="71" name="Ravni poveznik 166">
                  <a:extLst>
                    <a:ext uri="{FF2B5EF4-FFF2-40B4-BE49-F238E27FC236}">
                      <a16:creationId xmlns:a16="http://schemas.microsoft.com/office/drawing/2014/main" id="{A98B42F5-E94D-433C-813D-73DC572376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5713" y="3659069"/>
                  <a:ext cx="0" cy="144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2" name="Ravni poveznik 167">
                  <a:extLst>
                    <a:ext uri="{FF2B5EF4-FFF2-40B4-BE49-F238E27FC236}">
                      <a16:creationId xmlns:a16="http://schemas.microsoft.com/office/drawing/2014/main" id="{CB430D7F-9AED-4DD4-891F-F332F8E2DE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48530" y="3659069"/>
                  <a:ext cx="0" cy="144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3" name="Ravni poveznik 168">
                  <a:extLst>
                    <a:ext uri="{FF2B5EF4-FFF2-40B4-BE49-F238E27FC236}">
                      <a16:creationId xmlns:a16="http://schemas.microsoft.com/office/drawing/2014/main" id="{14860EFE-7C8E-4E30-807F-E0D16977AB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55713" y="3803069"/>
                  <a:ext cx="89281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31" name="Grupa 126">
                <a:extLst>
                  <a:ext uri="{FF2B5EF4-FFF2-40B4-BE49-F238E27FC236}">
                    <a16:creationId xmlns:a16="http://schemas.microsoft.com/office/drawing/2014/main" id="{0E7626E1-C543-4E3D-8F18-2A130E3A11FD}"/>
                  </a:ext>
                </a:extLst>
              </p:cNvPr>
              <p:cNvGrpSpPr/>
              <p:nvPr/>
            </p:nvGrpSpPr>
            <p:grpSpPr>
              <a:xfrm>
                <a:off x="7598875" y="3278197"/>
                <a:ext cx="62444" cy="293743"/>
                <a:chOff x="3944810" y="3374944"/>
                <a:chExt cx="62444" cy="293743"/>
              </a:xfrm>
            </p:grpSpPr>
            <p:cxnSp>
              <p:nvCxnSpPr>
                <p:cNvPr id="55" name="Straight Connector 36">
                  <a:extLst>
                    <a:ext uri="{FF2B5EF4-FFF2-40B4-BE49-F238E27FC236}">
                      <a16:creationId xmlns:a16="http://schemas.microsoft.com/office/drawing/2014/main" id="{CA4ABCD9-7C83-4584-ACA3-4F4897B3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54043" y="3395106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" name="Straight Connector 37">
                  <a:extLst>
                    <a:ext uri="{FF2B5EF4-FFF2-40B4-BE49-F238E27FC236}">
                      <a16:creationId xmlns:a16="http://schemas.microsoft.com/office/drawing/2014/main" id="{04C085F6-E584-4A04-9BAC-8211F70153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54043" y="3437339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" name="Straight Connector 38">
                  <a:extLst>
                    <a:ext uri="{FF2B5EF4-FFF2-40B4-BE49-F238E27FC236}">
                      <a16:creationId xmlns:a16="http://schemas.microsoft.com/office/drawing/2014/main" id="{1971AC65-A32D-467A-BC12-C6AFE7EFC8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8275" y="3477364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8" name="Straight Connector 39">
                  <a:extLst>
                    <a:ext uri="{FF2B5EF4-FFF2-40B4-BE49-F238E27FC236}">
                      <a16:creationId xmlns:a16="http://schemas.microsoft.com/office/drawing/2014/main" id="{5904C405-5AB2-4EA2-80F7-253542991A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6785" y="3517596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9" name="Straight Connector 40">
                  <a:extLst>
                    <a:ext uri="{FF2B5EF4-FFF2-40B4-BE49-F238E27FC236}">
                      <a16:creationId xmlns:a16="http://schemas.microsoft.com/office/drawing/2014/main" id="{6C5044DD-E5C8-4547-A078-74C2056C28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9253" y="3563734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0" name="Straight Connector 41">
                  <a:extLst>
                    <a:ext uri="{FF2B5EF4-FFF2-40B4-BE49-F238E27FC236}">
                      <a16:creationId xmlns:a16="http://schemas.microsoft.com/office/drawing/2014/main" id="{5F51E4B4-BA4B-4D68-8CAF-A7BBB2338D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8856" y="3607289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1" name="Straight Connector 42">
                  <a:extLst>
                    <a:ext uri="{FF2B5EF4-FFF2-40B4-BE49-F238E27FC236}">
                      <a16:creationId xmlns:a16="http://schemas.microsoft.com/office/drawing/2014/main" id="{E20000F6-08CE-4199-9735-4051BD92D6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7537" y="3647571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2" name="Straight Connector 43">
                  <a:extLst>
                    <a:ext uri="{FF2B5EF4-FFF2-40B4-BE49-F238E27FC236}">
                      <a16:creationId xmlns:a16="http://schemas.microsoft.com/office/drawing/2014/main" id="{2A02ACB6-D4C2-47A9-88E9-AD61B2609B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9812" y="3374944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3" name="Straight Connector 44">
                  <a:extLst>
                    <a:ext uri="{FF2B5EF4-FFF2-40B4-BE49-F238E27FC236}">
                      <a16:creationId xmlns:a16="http://schemas.microsoft.com/office/drawing/2014/main" id="{F02EF9D4-E9F0-4C4E-AA3E-1D3EAB26EC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9812" y="3415640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4" name="Straight Connector 45">
                  <a:extLst>
                    <a:ext uri="{FF2B5EF4-FFF2-40B4-BE49-F238E27FC236}">
                      <a16:creationId xmlns:a16="http://schemas.microsoft.com/office/drawing/2014/main" id="{166D83E3-816F-4482-B46B-564ADCE05F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51339" y="3458309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5" name="Straight Connector 46">
                  <a:extLst>
                    <a:ext uri="{FF2B5EF4-FFF2-40B4-BE49-F238E27FC236}">
                      <a16:creationId xmlns:a16="http://schemas.microsoft.com/office/drawing/2014/main" id="{61A8206A-C07C-49A7-B21B-59806E4C72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8275" y="3498429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6" name="Straight Connector 47">
                  <a:extLst>
                    <a:ext uri="{FF2B5EF4-FFF2-40B4-BE49-F238E27FC236}">
                      <a16:creationId xmlns:a16="http://schemas.microsoft.com/office/drawing/2014/main" id="{2D51D601-1E72-4E5A-B6A2-20B3E09F52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4810" y="3540196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7" name="Straight Connector 48">
                  <a:extLst>
                    <a:ext uri="{FF2B5EF4-FFF2-40B4-BE49-F238E27FC236}">
                      <a16:creationId xmlns:a16="http://schemas.microsoft.com/office/drawing/2014/main" id="{EB86EABD-16E0-471D-9F31-7843708CF2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4817" y="3583353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8" name="Straight Connector 49">
                  <a:extLst>
                    <a:ext uri="{FF2B5EF4-FFF2-40B4-BE49-F238E27FC236}">
                      <a16:creationId xmlns:a16="http://schemas.microsoft.com/office/drawing/2014/main" id="{4D79EB17-DB62-4918-99F6-FD72012B28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4810" y="3629528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cxnSp>
            <p:nvCxnSpPr>
              <p:cNvPr id="32" name="Straight Connector 43">
                <a:extLst>
                  <a:ext uri="{FF2B5EF4-FFF2-40B4-BE49-F238E27FC236}">
                    <a16:creationId xmlns:a16="http://schemas.microsoft.com/office/drawing/2014/main" id="{9D5B9B25-4349-4F9C-9BB1-43981C353B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8615" y="3216531"/>
                <a:ext cx="0" cy="61666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3" name="Straight Connector 43">
                <a:extLst>
                  <a:ext uri="{FF2B5EF4-FFF2-40B4-BE49-F238E27FC236}">
                    <a16:creationId xmlns:a16="http://schemas.microsoft.com/office/drawing/2014/main" id="{C8CE5781-2FC7-44AD-8556-6500B9F4DE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2086" y="3571940"/>
                <a:ext cx="0" cy="61666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Straight Connector 43">
                <a:extLst>
                  <a:ext uri="{FF2B5EF4-FFF2-40B4-BE49-F238E27FC236}">
                    <a16:creationId xmlns:a16="http://schemas.microsoft.com/office/drawing/2014/main" id="{4CCCC68B-8EDA-4932-9319-094D010201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44404" y="3216531"/>
                <a:ext cx="114211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5" name="Straight Connector 43">
                <a:extLst>
                  <a:ext uri="{FF2B5EF4-FFF2-40B4-BE49-F238E27FC236}">
                    <a16:creationId xmlns:a16="http://schemas.microsoft.com/office/drawing/2014/main" id="{BF2F3FB6-8FFB-43CB-8B14-BD2F529F15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537875" y="3633606"/>
                <a:ext cx="114211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36" name="Grupa 131">
                <a:extLst>
                  <a:ext uri="{FF2B5EF4-FFF2-40B4-BE49-F238E27FC236}">
                    <a16:creationId xmlns:a16="http://schemas.microsoft.com/office/drawing/2014/main" id="{F8534A26-F607-4554-8B51-6C5A6E5C8259}"/>
                  </a:ext>
                </a:extLst>
              </p:cNvPr>
              <p:cNvGrpSpPr/>
              <p:nvPr/>
            </p:nvGrpSpPr>
            <p:grpSpPr>
              <a:xfrm flipH="1">
                <a:off x="9149461" y="3278197"/>
                <a:ext cx="62444" cy="293743"/>
                <a:chOff x="3944810" y="3374944"/>
                <a:chExt cx="62444" cy="293743"/>
              </a:xfrm>
            </p:grpSpPr>
            <p:cxnSp>
              <p:nvCxnSpPr>
                <p:cNvPr id="41" name="Straight Connector 36">
                  <a:extLst>
                    <a:ext uri="{FF2B5EF4-FFF2-40B4-BE49-F238E27FC236}">
                      <a16:creationId xmlns:a16="http://schemas.microsoft.com/office/drawing/2014/main" id="{9BD08A74-D98C-49EE-9EE1-6C27E16755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54043" y="3395106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2" name="Straight Connector 37">
                  <a:extLst>
                    <a:ext uri="{FF2B5EF4-FFF2-40B4-BE49-F238E27FC236}">
                      <a16:creationId xmlns:a16="http://schemas.microsoft.com/office/drawing/2014/main" id="{D1DA1BD8-61C0-47C0-8542-8F146F278C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54043" y="3437339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3" name="Straight Connector 38">
                  <a:extLst>
                    <a:ext uri="{FF2B5EF4-FFF2-40B4-BE49-F238E27FC236}">
                      <a16:creationId xmlns:a16="http://schemas.microsoft.com/office/drawing/2014/main" id="{152B1B17-09BE-4DB5-9B0D-FF346CDFED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8275" y="3477364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4" name="Straight Connector 39">
                  <a:extLst>
                    <a:ext uri="{FF2B5EF4-FFF2-40B4-BE49-F238E27FC236}">
                      <a16:creationId xmlns:a16="http://schemas.microsoft.com/office/drawing/2014/main" id="{9191BA00-E174-4E78-B472-72422F1732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6785" y="3517596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5" name="Straight Connector 40">
                  <a:extLst>
                    <a:ext uri="{FF2B5EF4-FFF2-40B4-BE49-F238E27FC236}">
                      <a16:creationId xmlns:a16="http://schemas.microsoft.com/office/drawing/2014/main" id="{3A00BBFC-7C7C-4FB1-BDA2-5D296D4797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9253" y="3563734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6" name="Straight Connector 41">
                  <a:extLst>
                    <a:ext uri="{FF2B5EF4-FFF2-40B4-BE49-F238E27FC236}">
                      <a16:creationId xmlns:a16="http://schemas.microsoft.com/office/drawing/2014/main" id="{6016A8E2-2C00-4735-9642-B72BBC2C68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8856" y="3607289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7" name="Straight Connector 42">
                  <a:extLst>
                    <a:ext uri="{FF2B5EF4-FFF2-40B4-BE49-F238E27FC236}">
                      <a16:creationId xmlns:a16="http://schemas.microsoft.com/office/drawing/2014/main" id="{DC2A2E8D-C014-4B97-87FF-9EF52DCC5C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7537" y="3647571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8" name="Straight Connector 43">
                  <a:extLst>
                    <a:ext uri="{FF2B5EF4-FFF2-40B4-BE49-F238E27FC236}">
                      <a16:creationId xmlns:a16="http://schemas.microsoft.com/office/drawing/2014/main" id="{A2B9777F-46F2-4380-B614-D25B426C1D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9812" y="3374944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9" name="Straight Connector 44">
                  <a:extLst>
                    <a:ext uri="{FF2B5EF4-FFF2-40B4-BE49-F238E27FC236}">
                      <a16:creationId xmlns:a16="http://schemas.microsoft.com/office/drawing/2014/main" id="{9C88C3C0-0D88-4A4A-B52F-94EE05F51B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9812" y="3415640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0" name="Straight Connector 45">
                  <a:extLst>
                    <a:ext uri="{FF2B5EF4-FFF2-40B4-BE49-F238E27FC236}">
                      <a16:creationId xmlns:a16="http://schemas.microsoft.com/office/drawing/2014/main" id="{C3B61F19-CE7A-4243-BCAA-A3B643936C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51339" y="3458309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1" name="Straight Connector 46">
                  <a:extLst>
                    <a:ext uri="{FF2B5EF4-FFF2-40B4-BE49-F238E27FC236}">
                      <a16:creationId xmlns:a16="http://schemas.microsoft.com/office/drawing/2014/main" id="{470CD72D-7E86-4F56-8737-2450E76963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8275" y="3498429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2" name="Straight Connector 47">
                  <a:extLst>
                    <a:ext uri="{FF2B5EF4-FFF2-40B4-BE49-F238E27FC236}">
                      <a16:creationId xmlns:a16="http://schemas.microsoft.com/office/drawing/2014/main" id="{C0FBDD4D-D70C-4F60-9066-9F4FBCBC1A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4810" y="3540196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3" name="Straight Connector 48">
                  <a:extLst>
                    <a:ext uri="{FF2B5EF4-FFF2-40B4-BE49-F238E27FC236}">
                      <a16:creationId xmlns:a16="http://schemas.microsoft.com/office/drawing/2014/main" id="{656DF23D-777B-4729-B289-9A20B4D374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4817" y="3583353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4" name="Straight Connector 49">
                  <a:extLst>
                    <a:ext uri="{FF2B5EF4-FFF2-40B4-BE49-F238E27FC236}">
                      <a16:creationId xmlns:a16="http://schemas.microsoft.com/office/drawing/2014/main" id="{D1420F2B-238D-4F21-B923-EAD3764496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44810" y="3629528"/>
                  <a:ext cx="53211" cy="211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cxnSp>
            <p:nvCxnSpPr>
              <p:cNvPr id="37" name="Straight Connector 43">
                <a:extLst>
                  <a:ext uri="{FF2B5EF4-FFF2-40B4-BE49-F238E27FC236}">
                    <a16:creationId xmlns:a16="http://schemas.microsoft.com/office/drawing/2014/main" id="{7C5A7C88-9756-48A5-ACDA-5D63716CD3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56269" y="3216531"/>
                <a:ext cx="0" cy="61666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" name="Straight Connector 43">
                <a:extLst>
                  <a:ext uri="{FF2B5EF4-FFF2-40B4-BE49-F238E27FC236}">
                    <a16:creationId xmlns:a16="http://schemas.microsoft.com/office/drawing/2014/main" id="{0D72F7B8-AF2D-447D-8EAE-4A9EB83E42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56269" y="3571940"/>
                <a:ext cx="0" cy="61666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9" name="Straight Connector 43">
                <a:extLst>
                  <a:ext uri="{FF2B5EF4-FFF2-40B4-BE49-F238E27FC236}">
                    <a16:creationId xmlns:a16="http://schemas.microsoft.com/office/drawing/2014/main" id="{C044A32B-2467-4752-86FB-520EABB8E5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56269" y="3216531"/>
                <a:ext cx="114211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40" name="Straight Connector 43">
                <a:extLst>
                  <a:ext uri="{FF2B5EF4-FFF2-40B4-BE49-F238E27FC236}">
                    <a16:creationId xmlns:a16="http://schemas.microsoft.com/office/drawing/2014/main" id="{10DADF36-BFFC-4F8F-9A61-028B023E20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56269" y="3633606"/>
                <a:ext cx="114211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9" name="TekstniOkvir 124">
              <a:extLst>
                <a:ext uri="{FF2B5EF4-FFF2-40B4-BE49-F238E27FC236}">
                  <a16:creationId xmlns:a16="http://schemas.microsoft.com/office/drawing/2014/main" id="{0D857AD5-C46C-4DED-8C63-D8250EE2D07B}"/>
                </a:ext>
              </a:extLst>
            </p:cNvPr>
            <p:cNvSpPr txBox="1"/>
            <p:nvPr/>
          </p:nvSpPr>
          <p:spPr>
            <a:xfrm>
              <a:off x="4844538" y="4175722"/>
              <a:ext cx="338818" cy="2159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l-GR" sz="1050" kern="0" dirty="0">
                  <a:solidFill>
                    <a:prstClr val="black"/>
                  </a:solidFill>
                  <a:cs typeface="Arial" panose="020B0604020202020204" pitchFamily="34" charset="0"/>
                </a:rPr>
                <a:t>Δ</a:t>
              </a:r>
              <a:r>
                <a:rPr lang="hr-HR" sz="1050" i="1" kern="0" dirty="0">
                  <a:solidFill>
                    <a:prstClr val="black"/>
                  </a:solidFill>
                  <a:cs typeface="Arial" panose="020B0604020202020204" pitchFamily="34" charset="0"/>
                </a:rPr>
                <a:t>T</a:t>
              </a:r>
              <a:endParaRPr lang="de-DE" sz="1050" i="1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106" name="Graphic 105" descr="Fire with solid fill">
            <a:extLst>
              <a:ext uri="{FF2B5EF4-FFF2-40B4-BE49-F238E27FC236}">
                <a16:creationId xmlns:a16="http://schemas.microsoft.com/office/drawing/2014/main" id="{21DCA717-BDC4-4C47-82A8-185F19BE0B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9088" y="759672"/>
            <a:ext cx="405342" cy="40534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7FFFFBC-CB8B-45A3-8356-999BD6F4BC60}"/>
              </a:ext>
            </a:extLst>
          </p:cNvPr>
          <p:cNvGrpSpPr/>
          <p:nvPr/>
        </p:nvGrpSpPr>
        <p:grpSpPr>
          <a:xfrm>
            <a:off x="8230295" y="1771407"/>
            <a:ext cx="3482548" cy="1036479"/>
            <a:chOff x="8635155" y="2460436"/>
            <a:chExt cx="3482548" cy="1036479"/>
          </a:xfrm>
        </p:grpSpPr>
        <p:pic>
          <p:nvPicPr>
            <p:cNvPr id="15" name="Slika 37" descr="Slika na kojoj se prikazuje crno, tama&#10;&#10;Opis je automatski generiran">
              <a:extLst>
                <a:ext uri="{FF2B5EF4-FFF2-40B4-BE49-F238E27FC236}">
                  <a16:creationId xmlns:a16="http://schemas.microsoft.com/office/drawing/2014/main" id="{C236E53F-3CAD-49ED-9231-64557D27D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155" y="2676697"/>
              <a:ext cx="461566" cy="502367"/>
            </a:xfrm>
            <a:prstGeom prst="rect">
              <a:avLst/>
            </a:prstGeom>
          </p:spPr>
        </p:pic>
        <p:cxnSp>
          <p:nvCxnSpPr>
            <p:cNvPr id="16" name="Ravni poveznik sa strelicom 38">
              <a:extLst>
                <a:ext uri="{FF2B5EF4-FFF2-40B4-BE49-F238E27FC236}">
                  <a16:creationId xmlns:a16="http://schemas.microsoft.com/office/drawing/2014/main" id="{CB74E994-8F76-430A-B2B7-EAB99E34BD0C}"/>
                </a:ext>
              </a:extLst>
            </p:cNvPr>
            <p:cNvCxnSpPr>
              <a:cxnSpLocks/>
            </p:cNvCxnSpPr>
            <p:nvPr/>
          </p:nvCxnSpPr>
          <p:spPr>
            <a:xfrm>
              <a:off x="9072958" y="2953775"/>
              <a:ext cx="592146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7" name="Pravokutnik 42">
              <a:extLst>
                <a:ext uri="{FF2B5EF4-FFF2-40B4-BE49-F238E27FC236}">
                  <a16:creationId xmlns:a16="http://schemas.microsoft.com/office/drawing/2014/main" id="{18DD814A-07E5-464B-A23D-41333B5BD7BF}"/>
                </a:ext>
              </a:extLst>
            </p:cNvPr>
            <p:cNvSpPr/>
            <p:nvPr/>
          </p:nvSpPr>
          <p:spPr>
            <a:xfrm>
              <a:off x="9835329" y="2807667"/>
              <a:ext cx="207021" cy="393962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de-DE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8" name="Ravni poveznik 43">
              <a:extLst>
                <a:ext uri="{FF2B5EF4-FFF2-40B4-BE49-F238E27FC236}">
                  <a16:creationId xmlns:a16="http://schemas.microsoft.com/office/drawing/2014/main" id="{E145C140-DC1F-45D2-8B6F-565BD265E954}"/>
                </a:ext>
              </a:extLst>
            </p:cNvPr>
            <p:cNvCxnSpPr/>
            <p:nvPr/>
          </p:nvCxnSpPr>
          <p:spPr>
            <a:xfrm>
              <a:off x="9835329" y="2705922"/>
              <a:ext cx="0" cy="49570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9" name="Ravni poveznik 44">
              <a:extLst>
                <a:ext uri="{FF2B5EF4-FFF2-40B4-BE49-F238E27FC236}">
                  <a16:creationId xmlns:a16="http://schemas.microsoft.com/office/drawing/2014/main" id="{2F99C617-9684-4951-9598-36030538E974}"/>
                </a:ext>
              </a:extLst>
            </p:cNvPr>
            <p:cNvCxnSpPr/>
            <p:nvPr/>
          </p:nvCxnSpPr>
          <p:spPr>
            <a:xfrm>
              <a:off x="10042350" y="2705922"/>
              <a:ext cx="0" cy="49570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Ravni poveznik 45">
              <a:extLst>
                <a:ext uri="{FF2B5EF4-FFF2-40B4-BE49-F238E27FC236}">
                  <a16:creationId xmlns:a16="http://schemas.microsoft.com/office/drawing/2014/main" id="{13ABA30B-ABD9-4515-A793-065D47C30A15}"/>
                </a:ext>
              </a:extLst>
            </p:cNvPr>
            <p:cNvCxnSpPr/>
            <p:nvPr/>
          </p:nvCxnSpPr>
          <p:spPr>
            <a:xfrm>
              <a:off x="9835329" y="3200383"/>
              <a:ext cx="207021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" name="Ravni poveznik sa strelicom 40">
              <a:extLst>
                <a:ext uri="{FF2B5EF4-FFF2-40B4-BE49-F238E27FC236}">
                  <a16:creationId xmlns:a16="http://schemas.microsoft.com/office/drawing/2014/main" id="{DAD6A0C7-6CA1-4A56-9735-994E58F813ED}"/>
                </a:ext>
              </a:extLst>
            </p:cNvPr>
            <p:cNvCxnSpPr>
              <a:cxnSpLocks/>
            </p:cNvCxnSpPr>
            <p:nvPr/>
          </p:nvCxnSpPr>
          <p:spPr>
            <a:xfrm>
              <a:off x="10212576" y="2953775"/>
              <a:ext cx="592146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  <a:tailEnd type="triangle"/>
            </a:ln>
            <a:effectLst/>
          </p:spPr>
        </p:cxnSp>
        <p:graphicFrame>
          <p:nvGraphicFramePr>
            <p:cNvPr id="22" name="Object 24">
              <a:extLst>
                <a:ext uri="{FF2B5EF4-FFF2-40B4-BE49-F238E27FC236}">
                  <a16:creationId xmlns:a16="http://schemas.microsoft.com/office/drawing/2014/main" id="{3FEABDB9-4A90-4B25-B993-3AAC64B1298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67693987"/>
                </p:ext>
              </p:extLst>
            </p:nvPr>
          </p:nvGraphicFramePr>
          <p:xfrm>
            <a:off x="10872501" y="2460436"/>
            <a:ext cx="1245202" cy="1036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Graph" r:id="rId11" imgW="2842560" imgH="2175480" progId="Origin50.Graph">
                    <p:embed/>
                  </p:oleObj>
                </mc:Choice>
                <mc:Fallback>
                  <p:oleObj name="Graph" r:id="rId11" imgW="2842560" imgH="2175480" progId="Origin50.Graph">
                    <p:embed/>
                    <p:pic>
                      <p:nvPicPr>
                        <p:cNvPr id="22" name="Object 24">
                          <a:extLst>
                            <a:ext uri="{FF2B5EF4-FFF2-40B4-BE49-F238E27FC236}">
                              <a16:creationId xmlns:a16="http://schemas.microsoft.com/office/drawing/2014/main" id="{3FEABDB9-4A90-4B25-B993-3AAC64B1298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72501" y="2460436"/>
                          <a:ext cx="1245202" cy="10364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AAA39B30-A6BF-40EF-8299-F3B1A8B4A4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9" b="24833"/>
          <a:stretch/>
        </p:blipFill>
        <p:spPr bwMode="auto">
          <a:xfrm>
            <a:off x="8670012" y="688721"/>
            <a:ext cx="1809349" cy="92689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</p:spPr>
      </p:pic>
      <p:pic>
        <p:nvPicPr>
          <p:cNvPr id="107" name="Picture 106" descr="A circular colorful circle with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18CAD441-CCEF-4D03-8853-E907075AFFC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96" y="830224"/>
            <a:ext cx="315619" cy="315619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77BAD6A-4403-4E0E-BC9E-D00FB0FB4093}"/>
              </a:ext>
            </a:extLst>
          </p:cNvPr>
          <p:cNvGrpSpPr/>
          <p:nvPr/>
        </p:nvGrpSpPr>
        <p:grpSpPr>
          <a:xfrm>
            <a:off x="67642" y="3795122"/>
            <a:ext cx="2948620" cy="2052325"/>
            <a:chOff x="7398770" y="524961"/>
            <a:chExt cx="3716873" cy="2571456"/>
          </a:xfrm>
        </p:grpSpPr>
        <p:graphicFrame>
          <p:nvGraphicFramePr>
            <p:cNvPr id="110" name="Object 109">
              <a:extLst>
                <a:ext uri="{FF2B5EF4-FFF2-40B4-BE49-F238E27FC236}">
                  <a16:creationId xmlns:a16="http://schemas.microsoft.com/office/drawing/2014/main" id="{F7326C76-BE69-4A09-8197-45D522F1580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0548731"/>
                </p:ext>
              </p:extLst>
            </p:nvPr>
          </p:nvGraphicFramePr>
          <p:xfrm>
            <a:off x="7398770" y="841112"/>
            <a:ext cx="3229229" cy="2255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MestReNova" r:id="rId15" imgW="10363342" imgH="7231443" progId="MestReNova.Document.1">
                    <p:embed/>
                  </p:oleObj>
                </mc:Choice>
                <mc:Fallback>
                  <p:oleObj name="MestReNova" r:id="rId15" imgW="10363342" imgH="7231443" progId="MestReNova.Document.1">
                    <p:embed/>
                    <p:pic>
                      <p:nvPicPr>
                        <p:cNvPr id="110" name="Object 109">
                          <a:extLst>
                            <a:ext uri="{FF2B5EF4-FFF2-40B4-BE49-F238E27FC236}">
                              <a16:creationId xmlns:a16="http://schemas.microsoft.com/office/drawing/2014/main" id="{F7326C76-BE69-4A09-8197-45D522F1580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398770" y="841112"/>
                          <a:ext cx="3229229" cy="22553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1" name="TekstniOkvir 6">
              <a:extLst>
                <a:ext uri="{FF2B5EF4-FFF2-40B4-BE49-F238E27FC236}">
                  <a16:creationId xmlns:a16="http://schemas.microsoft.com/office/drawing/2014/main" id="{12B32611-B44C-4E37-8C63-AA0596DEAAF9}"/>
                </a:ext>
              </a:extLst>
            </p:cNvPr>
            <p:cNvSpPr txBox="1"/>
            <p:nvPr/>
          </p:nvSpPr>
          <p:spPr>
            <a:xfrm>
              <a:off x="9679055" y="524961"/>
              <a:ext cx="1436588" cy="3470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200"/>
              <a:r>
                <a:rPr lang="hr-HR" sz="1200" i="1" dirty="0">
                  <a:solidFill>
                    <a:prstClr val="black"/>
                  </a:solidFill>
                  <a:cs typeface="Arial" panose="020B0604020202020204" pitchFamily="34" charset="0"/>
                </a:rPr>
                <a:t>n</a:t>
              </a:r>
              <a:r>
                <a:rPr lang="hr-HR" sz="1000" dirty="0">
                  <a:solidFill>
                    <a:prstClr val="black"/>
                  </a:solidFill>
                  <a:cs typeface="Arial" panose="020B0604020202020204" pitchFamily="34" charset="0"/>
                </a:rPr>
                <a:t>(Na</a:t>
              </a:r>
              <a:r>
                <a:rPr lang="hr-HR" sz="1000" baseline="30000" dirty="0">
                  <a:solidFill>
                    <a:prstClr val="black"/>
                  </a:solidFill>
                  <a:cs typeface="Arial" panose="020B0604020202020204" pitchFamily="34" charset="0"/>
                </a:rPr>
                <a:t>+</a:t>
              </a:r>
              <a:r>
                <a:rPr lang="hr-HR" sz="1000" dirty="0">
                  <a:solidFill>
                    <a:prstClr val="black"/>
                  </a:solidFill>
                  <a:cs typeface="Arial" panose="020B0604020202020204" pitchFamily="34" charset="0"/>
                </a:rPr>
                <a:t>) / </a:t>
              </a:r>
              <a:r>
                <a:rPr lang="hr-HR" sz="1000" i="1" dirty="0">
                  <a:solidFill>
                    <a:prstClr val="black"/>
                  </a:solidFill>
                  <a:cs typeface="Arial" panose="020B0604020202020204" pitchFamily="34" charset="0"/>
                </a:rPr>
                <a:t>n</a:t>
              </a:r>
              <a:r>
                <a:rPr lang="hr-HR" sz="1000" dirty="0">
                  <a:solidFill>
                    <a:prstClr val="black"/>
                  </a:solidFill>
                  <a:cs typeface="Arial" panose="020B0604020202020204" pitchFamily="34" charset="0"/>
                </a:rPr>
                <a:t>(</a:t>
              </a:r>
              <a:r>
                <a:rPr lang="hr-HR" sz="1000" b="1" dirty="0">
                  <a:solidFill>
                    <a:prstClr val="black"/>
                  </a:solidFill>
                  <a:cs typeface="Arial" panose="020B0604020202020204" pitchFamily="34" charset="0"/>
                </a:rPr>
                <a:t>L</a:t>
              </a:r>
              <a:r>
                <a:rPr lang="hr-HR" sz="1000" dirty="0">
                  <a:solidFill>
                    <a:prstClr val="black"/>
                  </a:solidFill>
                  <a:cs typeface="Arial" panose="020B0604020202020204" pitchFamily="34" charset="0"/>
                </a:rPr>
                <a:t>)</a:t>
              </a:r>
              <a:endParaRPr lang="hr-HR" sz="11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2" name="Rezervirano mjesto sadržaja 2">
              <a:extLst>
                <a:ext uri="{FF2B5EF4-FFF2-40B4-BE49-F238E27FC236}">
                  <a16:creationId xmlns:a16="http://schemas.microsoft.com/office/drawing/2014/main" id="{17849BE8-DFDA-42C6-994C-7591FFD1B8B8}"/>
                </a:ext>
              </a:extLst>
            </p:cNvPr>
            <p:cNvSpPr txBox="1">
              <a:spLocks/>
            </p:cNvSpPr>
            <p:nvPr/>
          </p:nvSpPr>
          <p:spPr>
            <a:xfrm>
              <a:off x="10420357" y="943271"/>
              <a:ext cx="603859" cy="215314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47500" lnSpcReduction="20000"/>
            </a:bodyPr>
            <a:lstStyle>
              <a:lvl1pPr marL="0" indent="0" algn="ctr" defTabSz="2880086" rtl="0" eaLnBrk="1" latinLnBrk="0" hangingPunct="1">
                <a:lnSpc>
                  <a:spcPct val="90000"/>
                </a:lnSpc>
                <a:spcBef>
                  <a:spcPts val="3150"/>
                </a:spcBef>
                <a:buFont typeface="Arial" panose="020B0604020202020204" pitchFamily="34" charset="0"/>
                <a:buNone/>
                <a:defRPr sz="755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440043" indent="0" algn="ctr" defTabSz="2880086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62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880086" indent="0" algn="ctr" defTabSz="2880086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66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320129" indent="0" algn="ctr" defTabSz="2880086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760171" indent="0" algn="ctr" defTabSz="2880086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200214" indent="0" algn="ctr" defTabSz="2880086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8640257" indent="0" algn="ctr" defTabSz="2880086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0080300" indent="0" algn="ctr" defTabSz="2880086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1520343" indent="0" algn="ctr" defTabSz="2880086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700"/>
                </a:spcBef>
              </a:pPr>
              <a:r>
                <a:rPr lang="hr-HR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</a:p>
            <a:p>
              <a:pPr>
                <a:lnSpc>
                  <a:spcPct val="150000"/>
                </a:lnSpc>
                <a:spcBef>
                  <a:spcPts val="700"/>
                </a:spcBef>
              </a:pPr>
              <a:endParaRPr lang="hr-HR" sz="1100" b="1" dirty="0">
                <a:solidFill>
                  <a:srgbClr val="FF0000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Bef>
                  <a:spcPts val="700"/>
                </a:spcBef>
              </a:pPr>
              <a:endParaRPr lang="hr-HR" sz="1100" b="1" dirty="0">
                <a:solidFill>
                  <a:srgbClr val="FF0000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Bef>
                  <a:spcPts val="700"/>
                </a:spcBef>
              </a:pPr>
              <a:endParaRPr lang="hr-HR" sz="1100" b="1" dirty="0">
                <a:solidFill>
                  <a:srgbClr val="FF0000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Bef>
                  <a:spcPts val="700"/>
                </a:spcBef>
              </a:pPr>
              <a:r>
                <a:rPr lang="hr-HR" sz="12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1</a:t>
              </a:r>
              <a:endParaRPr lang="hr-HR" sz="12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Bef>
                  <a:spcPts val="700"/>
                </a:spcBef>
              </a:pPr>
              <a:endParaRPr lang="hr-HR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Bef>
                  <a:spcPts val="700"/>
                </a:spcBef>
              </a:pPr>
              <a:endParaRPr lang="hr-HR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Bef>
                  <a:spcPts val="700"/>
                </a:spcBef>
              </a:pPr>
              <a:endParaRPr lang="hr-HR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Bef>
                  <a:spcPts val="700"/>
                </a:spcBef>
              </a:pPr>
              <a:r>
                <a:rPr lang="hr-HR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0</a:t>
              </a:r>
            </a:p>
          </p:txBody>
        </p:sp>
      </p:grpSp>
      <p:graphicFrame>
        <p:nvGraphicFramePr>
          <p:cNvPr id="113" name="Object 112">
            <a:extLst>
              <a:ext uri="{FF2B5EF4-FFF2-40B4-BE49-F238E27FC236}">
                <a16:creationId xmlns:a16="http://schemas.microsoft.com/office/drawing/2014/main" id="{F3DE663B-EC3D-47A9-A785-A16330A816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930734"/>
              </p:ext>
            </p:extLst>
          </p:nvPr>
        </p:nvGraphicFramePr>
        <p:xfrm>
          <a:off x="5090109" y="3950269"/>
          <a:ext cx="2827373" cy="21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17" imgW="4631968" imgH="3536183" progId="Origin50.Graph">
                  <p:embed/>
                </p:oleObj>
              </mc:Choice>
              <mc:Fallback>
                <p:oleObj name="Graph" r:id="rId17" imgW="4631968" imgH="3536183" progId="Origin50.Graph">
                  <p:embed/>
                  <p:pic>
                    <p:nvPicPr>
                      <p:cNvPr id="113" name="Object 112">
                        <a:extLst>
                          <a:ext uri="{FF2B5EF4-FFF2-40B4-BE49-F238E27FC236}">
                            <a16:creationId xmlns:a16="http://schemas.microsoft.com/office/drawing/2014/main" id="{F3DE663B-EC3D-47A9-A785-A16330A816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0109" y="3950269"/>
                        <a:ext cx="2827373" cy="21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" name="Object 113">
            <a:extLst>
              <a:ext uri="{FF2B5EF4-FFF2-40B4-BE49-F238E27FC236}">
                <a16:creationId xmlns:a16="http://schemas.microsoft.com/office/drawing/2014/main" id="{1C35F7A7-8755-4BF3-85CC-AA573B9BAC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092145"/>
              </p:ext>
            </p:extLst>
          </p:nvPr>
        </p:nvGraphicFramePr>
        <p:xfrm>
          <a:off x="2868067" y="3940682"/>
          <a:ext cx="2827073" cy="21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19" imgW="4631968" imgH="3536183" progId="Origin50.Graph">
                  <p:embed/>
                </p:oleObj>
              </mc:Choice>
              <mc:Fallback>
                <p:oleObj name="Graph" r:id="rId19" imgW="4631968" imgH="3536183" progId="Origin50.Graph">
                  <p:embed/>
                  <p:pic>
                    <p:nvPicPr>
                      <p:cNvPr id="114" name="Object 113">
                        <a:extLst>
                          <a:ext uri="{FF2B5EF4-FFF2-40B4-BE49-F238E27FC236}">
                            <a16:creationId xmlns:a16="http://schemas.microsoft.com/office/drawing/2014/main" id="{1C35F7A7-8755-4BF3-85CC-AA573B9BAC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067" y="3940682"/>
                        <a:ext cx="2827073" cy="21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" name="Object 114">
            <a:extLst>
              <a:ext uri="{FF2B5EF4-FFF2-40B4-BE49-F238E27FC236}">
                <a16:creationId xmlns:a16="http://schemas.microsoft.com/office/drawing/2014/main" id="{7683FC72-9A9F-4626-9172-648BB126F5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518991"/>
              </p:ext>
            </p:extLst>
          </p:nvPr>
        </p:nvGraphicFramePr>
        <p:xfrm>
          <a:off x="7255542" y="3933606"/>
          <a:ext cx="2828941" cy="21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1" imgW="4631968" imgH="3536183" progId="Origin50.Graph">
                  <p:embed/>
                </p:oleObj>
              </mc:Choice>
              <mc:Fallback>
                <p:oleObj name="Graph" r:id="rId21" imgW="4631968" imgH="3536183" progId="Origin50.Graph">
                  <p:embed/>
                  <p:pic>
                    <p:nvPicPr>
                      <p:cNvPr id="115" name="Object 114">
                        <a:extLst>
                          <a:ext uri="{FF2B5EF4-FFF2-40B4-BE49-F238E27FC236}">
                            <a16:creationId xmlns:a16="http://schemas.microsoft.com/office/drawing/2014/main" id="{7683FC72-9A9F-4626-9172-648BB126F5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255542" y="3933606"/>
                        <a:ext cx="2828941" cy="21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Object 115">
            <a:extLst>
              <a:ext uri="{FF2B5EF4-FFF2-40B4-BE49-F238E27FC236}">
                <a16:creationId xmlns:a16="http://schemas.microsoft.com/office/drawing/2014/main" id="{B3262596-4F23-40EC-A9F7-23BA5F28F7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4904162"/>
              </p:ext>
            </p:extLst>
          </p:nvPr>
        </p:nvGraphicFramePr>
        <p:xfrm>
          <a:off x="9502142" y="3907323"/>
          <a:ext cx="2828941" cy="21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3" imgW="4631968" imgH="3536183" progId="Origin50.Graph">
                  <p:embed/>
                </p:oleObj>
              </mc:Choice>
              <mc:Fallback>
                <p:oleObj name="Graph" r:id="rId23" imgW="4631968" imgH="3536183" progId="Origin50.Graph">
                  <p:embed/>
                  <p:pic>
                    <p:nvPicPr>
                      <p:cNvPr id="116" name="Object 115">
                        <a:extLst>
                          <a:ext uri="{FF2B5EF4-FFF2-40B4-BE49-F238E27FC236}">
                            <a16:creationId xmlns:a16="http://schemas.microsoft.com/office/drawing/2014/main" id="{B3262596-4F23-40EC-A9F7-23BA5F28F7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502142" y="3907323"/>
                        <a:ext cx="2828941" cy="21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Results and discussion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A07B483-ADA5-4BAC-B43B-6BD43A2E1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390" y="69966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353121C-D168-4E04-B30A-0BFE07A53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324" y="74609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11" name="TekstniOkvir 21">
            <a:extLst>
              <a:ext uri="{FF2B5EF4-FFF2-40B4-BE49-F238E27FC236}">
                <a16:creationId xmlns:a16="http://schemas.microsoft.com/office/drawing/2014/main" id="{B8B2A714-DCDF-432C-90AB-CC8316D8003A}"/>
              </a:ext>
            </a:extLst>
          </p:cNvPr>
          <p:cNvSpPr txBox="1"/>
          <p:nvPr/>
        </p:nvSpPr>
        <p:spPr>
          <a:xfrm>
            <a:off x="623070" y="3960258"/>
            <a:ext cx="2361628" cy="830997"/>
          </a:xfrm>
          <a:prstGeom prst="rect">
            <a:avLst/>
          </a:prstGeom>
          <a:noFill/>
          <a:ln>
            <a:noFill/>
          </a:ln>
          <a:effectLst>
            <a:glow rad="101600">
              <a:srgbClr val="FFC103">
                <a:alpha val="6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 defTabSz="457200"/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log</a:t>
            </a:r>
            <a:r>
              <a:rPr lang="hr-HR" sz="1600" b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K</a:t>
            </a:r>
            <a:r>
              <a:rPr lang="hr-HR" sz="1600" i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(Na</a:t>
            </a:r>
            <a:r>
              <a:rPr lang="hr-HR" sz="1600" b="1" dirty="0">
                <a:solidFill>
                  <a:srgbClr val="000000"/>
                </a:solidFill>
                <a:cs typeface="Arial" panose="020B0604020202020204" pitchFamily="34" charset="0"/>
              </a:rPr>
              <a:t>L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+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= 5.61</a:t>
            </a:r>
            <a:r>
              <a:rPr lang="hr-HR" sz="1600" dirty="0">
                <a:solidFill>
                  <a:srgbClr val="00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 </a:t>
            </a:r>
            <a:b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hr-HR" sz="16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hr-HR" sz="1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r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H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 = </a:t>
            </a:r>
            <a:r>
              <a:rPr lang="hr-HR" sz="16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25.0 kJ mol</a:t>
            </a:r>
            <a:r>
              <a:rPr lang="hr-HR" sz="1600" baseline="300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  <a:endParaRPr lang="hr-HR" sz="1600" i="1" baseline="30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defTabSz="457200"/>
            <a:r>
              <a:rPr lang="hr-HR" sz="16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hr-HR" sz="1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r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S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 = 23.5 J mol</a:t>
            </a:r>
            <a:r>
              <a:rPr lang="hr-HR" sz="1600" baseline="300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1 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K</a:t>
            </a:r>
            <a:r>
              <a:rPr lang="hr-HR" sz="1600" baseline="300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  <a:endParaRPr lang="hr-HR" sz="1600" i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8506DE1C-1498-4997-A0CB-9DD9C67F4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487" y="2459995"/>
            <a:ext cx="37702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altLang="sr-Latn-R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endParaRPr lang="hr-HR" altLang="sr-Latn-RS">
              <a:latin typeface="Arial" panose="020B0604020202020204" pitchFamily="34" charset="0"/>
            </a:endParaRPr>
          </a:p>
        </p:txBody>
      </p:sp>
      <p:sp>
        <p:nvSpPr>
          <p:cNvPr id="27" name="TekstniOkvir 21">
            <a:extLst>
              <a:ext uri="{FF2B5EF4-FFF2-40B4-BE49-F238E27FC236}">
                <a16:creationId xmlns:a16="http://schemas.microsoft.com/office/drawing/2014/main" id="{F8CFD572-E717-44AC-8D33-16BCB6E134C4}"/>
              </a:ext>
            </a:extLst>
          </p:cNvPr>
          <p:cNvSpPr txBox="1"/>
          <p:nvPr/>
        </p:nvSpPr>
        <p:spPr>
          <a:xfrm>
            <a:off x="9286312" y="4859948"/>
            <a:ext cx="2066165" cy="33855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 defTabSz="457200"/>
            <a:r>
              <a:rPr lang="hr-HR" sz="16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hr-HR" sz="1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r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H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 = </a:t>
            </a:r>
            <a:r>
              <a:rPr lang="hr-HR" sz="16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94.2 kJ mol</a:t>
            </a:r>
            <a:r>
              <a:rPr lang="hr-HR" sz="1600" baseline="300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  <a:endParaRPr lang="hr-HR" sz="1600" i="1" baseline="30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8" name="TekstniOkvir 21">
            <a:extLst>
              <a:ext uri="{FF2B5EF4-FFF2-40B4-BE49-F238E27FC236}">
                <a16:creationId xmlns:a16="http://schemas.microsoft.com/office/drawing/2014/main" id="{9129AAA6-1535-43D2-991E-4400F4DC6099}"/>
              </a:ext>
            </a:extLst>
          </p:cNvPr>
          <p:cNvSpPr txBox="1"/>
          <p:nvPr/>
        </p:nvSpPr>
        <p:spPr>
          <a:xfrm>
            <a:off x="9286312" y="4272103"/>
            <a:ext cx="2066165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 defTabSz="457200"/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log</a:t>
            </a:r>
            <a:r>
              <a:rPr lang="hr-HR" sz="1600" b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K</a:t>
            </a:r>
            <a:r>
              <a:rPr lang="hr-HR" sz="1600" i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(Pb</a:t>
            </a:r>
            <a:r>
              <a:rPr lang="hr-HR" sz="1600" b="1" dirty="0">
                <a:solidFill>
                  <a:srgbClr val="000000"/>
                </a:solidFill>
                <a:cs typeface="Arial" panose="020B0604020202020204" pitchFamily="34" charset="0"/>
              </a:rPr>
              <a:t>L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2+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) &gt; </a:t>
            </a:r>
            <a:r>
              <a:rPr lang="hr-HR" sz="1600" b="1" dirty="0">
                <a:solidFill>
                  <a:srgbClr val="000000"/>
                </a:solidFill>
                <a:cs typeface="Arial" panose="020B0604020202020204" pitchFamily="34" charset="0"/>
              </a:rPr>
              <a:t>14</a:t>
            </a:r>
            <a:endParaRPr lang="hr-HR" sz="1600" i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6" name="TekstniOkvir 21">
            <a:extLst>
              <a:ext uri="{FF2B5EF4-FFF2-40B4-BE49-F238E27FC236}">
                <a16:creationId xmlns:a16="http://schemas.microsoft.com/office/drawing/2014/main" id="{EA46190F-7E2F-4511-BE0A-046274881DEC}"/>
              </a:ext>
            </a:extLst>
          </p:cNvPr>
          <p:cNvSpPr txBox="1"/>
          <p:nvPr/>
        </p:nvSpPr>
        <p:spPr>
          <a:xfrm>
            <a:off x="5490807" y="3910258"/>
            <a:ext cx="2251472" cy="830997"/>
          </a:xfrm>
          <a:prstGeom prst="rect">
            <a:avLst/>
          </a:prstGeom>
          <a:noFill/>
          <a:ln>
            <a:noFill/>
          </a:ln>
          <a:effectLst>
            <a:glow rad="101600">
              <a:srgbClr val="FFC103">
                <a:alpha val="6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 defTabSz="457200"/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log</a:t>
            </a:r>
            <a:r>
              <a:rPr lang="hr-HR" sz="1600" b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K</a:t>
            </a:r>
            <a:r>
              <a:rPr lang="hr-HR" sz="1600" i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(Zn</a:t>
            </a:r>
            <a:r>
              <a:rPr lang="hr-HR" sz="1600" b="1" dirty="0">
                <a:solidFill>
                  <a:srgbClr val="000000"/>
                </a:solidFill>
                <a:cs typeface="Arial" panose="020B0604020202020204" pitchFamily="34" charset="0"/>
              </a:rPr>
              <a:t>L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2+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= 8.56</a:t>
            </a:r>
            <a:b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hr-HR" sz="16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hr-HR" sz="1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r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H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 = 23.2 kJ mol</a:t>
            </a:r>
            <a:r>
              <a:rPr lang="hr-HR" sz="1600" baseline="300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  <a:endParaRPr lang="hr-HR" sz="1600" i="1" baseline="30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defTabSz="457200"/>
            <a:r>
              <a:rPr lang="hr-HR" sz="16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hr-HR" sz="1600" baseline="-25000" dirty="0">
                <a:solidFill>
                  <a:srgbClr val="000000"/>
                </a:solidFill>
                <a:cs typeface="Arial" panose="020B0604020202020204" pitchFamily="34" charset="0"/>
              </a:rPr>
              <a:t>r</a:t>
            </a:r>
            <a:r>
              <a:rPr lang="hr-HR" sz="1600" i="1" dirty="0">
                <a:solidFill>
                  <a:srgbClr val="000000"/>
                </a:solidFill>
                <a:cs typeface="Arial" panose="020B0604020202020204" pitchFamily="34" charset="0"/>
              </a:rPr>
              <a:t>S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 = 242 J mol</a:t>
            </a:r>
            <a:r>
              <a:rPr lang="hr-HR" sz="1600" baseline="300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1 </a:t>
            </a:r>
            <a:r>
              <a:rPr lang="hr-HR" sz="1600" dirty="0">
                <a:solidFill>
                  <a:srgbClr val="000000"/>
                </a:solidFill>
                <a:cs typeface="Arial" panose="020B0604020202020204" pitchFamily="34" charset="0"/>
              </a:rPr>
              <a:t>K</a:t>
            </a:r>
            <a:r>
              <a:rPr lang="hr-HR" sz="1600" baseline="30000" dirty="0">
                <a:solidFill>
                  <a:srgbClr val="00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-</a:t>
            </a:r>
            <a:r>
              <a:rPr lang="hr-HR" sz="1600" baseline="30000" dirty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  <a:endParaRPr lang="hr-HR" sz="1600" i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6527DA-7F52-4DA8-987A-595B8B78DD74}"/>
              </a:ext>
            </a:extLst>
          </p:cNvPr>
          <p:cNvGrpSpPr/>
          <p:nvPr/>
        </p:nvGrpSpPr>
        <p:grpSpPr>
          <a:xfrm>
            <a:off x="7047879" y="1542553"/>
            <a:ext cx="1018652" cy="1434522"/>
            <a:chOff x="9754361" y="4137862"/>
            <a:chExt cx="1938728" cy="226800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6EE5D86-F90B-494D-AB61-CF9A2499D3F3}"/>
                </a:ext>
              </a:extLst>
            </p:cNvPr>
            <p:cNvSpPr/>
            <p:nvPr/>
          </p:nvSpPr>
          <p:spPr>
            <a:xfrm>
              <a:off x="9754361" y="4137862"/>
              <a:ext cx="1938728" cy="22680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0CBB983-3A6D-49CA-9742-AE1F9333F601}"/>
                </a:ext>
              </a:extLst>
            </p:cNvPr>
            <p:cNvGrpSpPr/>
            <p:nvPr/>
          </p:nvGrpSpPr>
          <p:grpSpPr>
            <a:xfrm>
              <a:off x="10206409" y="4626161"/>
              <a:ext cx="1069591" cy="1574236"/>
              <a:chOff x="10446685" y="4706118"/>
              <a:chExt cx="946458" cy="1508912"/>
            </a:xfrm>
          </p:grpSpPr>
          <p:sp>
            <p:nvSpPr>
              <p:cNvPr id="41" name="Cylinder 40">
                <a:extLst>
                  <a:ext uri="{FF2B5EF4-FFF2-40B4-BE49-F238E27FC236}">
                    <a16:creationId xmlns:a16="http://schemas.microsoft.com/office/drawing/2014/main" id="{3B43A940-55B8-4191-98E5-19258DA289A9}"/>
                  </a:ext>
                </a:extLst>
              </p:cNvPr>
              <p:cNvSpPr/>
              <p:nvPr/>
            </p:nvSpPr>
            <p:spPr>
              <a:xfrm>
                <a:off x="10478743" y="4706118"/>
                <a:ext cx="914400" cy="1508912"/>
              </a:xfrm>
              <a:prstGeom prst="can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/>
              </a:p>
            </p:txBody>
          </p:sp>
          <p:sp>
            <p:nvSpPr>
              <p:cNvPr id="42" name="Cylinder 41">
                <a:extLst>
                  <a:ext uri="{FF2B5EF4-FFF2-40B4-BE49-F238E27FC236}">
                    <a16:creationId xmlns:a16="http://schemas.microsoft.com/office/drawing/2014/main" id="{B913617A-6F7F-4175-A4A9-24236A27C161}"/>
                  </a:ext>
                </a:extLst>
              </p:cNvPr>
              <p:cNvSpPr/>
              <p:nvPr/>
            </p:nvSpPr>
            <p:spPr>
              <a:xfrm>
                <a:off x="10446685" y="5225726"/>
                <a:ext cx="914400" cy="989304"/>
              </a:xfrm>
              <a:prstGeom prst="can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/>
              </a:p>
            </p:txBody>
          </p:sp>
        </p:grpSp>
        <p:sp>
          <p:nvSpPr>
            <p:cNvPr id="40" name="TekstniOkvir 21">
              <a:extLst>
                <a:ext uri="{FF2B5EF4-FFF2-40B4-BE49-F238E27FC236}">
                  <a16:creationId xmlns:a16="http://schemas.microsoft.com/office/drawing/2014/main" id="{BDB2B2B2-BE7A-4108-BAE6-E491BFE282C7}"/>
                </a:ext>
              </a:extLst>
            </p:cNvPr>
            <p:cNvSpPr txBox="1"/>
            <p:nvPr/>
          </p:nvSpPr>
          <p:spPr>
            <a:xfrm>
              <a:off x="9872243" y="4868895"/>
              <a:ext cx="1701692" cy="486600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rgbClr val="FFC103">
                  <a:alpha val="60000"/>
                </a:srgbClr>
              </a:glow>
            </a:effectLst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hr-HR" sz="1400" dirty="0">
                  <a:solidFill>
                    <a:srgbClr val="000000"/>
                  </a:solidFill>
                  <a:latin typeface="Symbol" panose="05050102010706020507" pitchFamily="18" charset="2"/>
                  <a:cs typeface="Arial" panose="020B0604020202020204" pitchFamily="34" charset="0"/>
                </a:rPr>
                <a:t>D</a:t>
              </a:r>
              <a:r>
                <a:rPr lang="hr-HR" sz="1400" baseline="-25000" dirty="0">
                  <a:solidFill>
                    <a:srgbClr val="000000"/>
                  </a:solidFill>
                  <a:cs typeface="Arial" panose="020B0604020202020204" pitchFamily="34" charset="0"/>
                </a:rPr>
                <a:t>r</a:t>
              </a:r>
              <a:r>
                <a:rPr lang="hr-HR" sz="1400" i="1" dirty="0">
                  <a:solidFill>
                    <a:srgbClr val="000000"/>
                  </a:solidFill>
                  <a:cs typeface="Arial" panose="020B0604020202020204" pitchFamily="34" charset="0"/>
                </a:rPr>
                <a:t>H</a:t>
              </a:r>
              <a:r>
                <a:rPr lang="hr-HR" sz="1400" dirty="0">
                  <a:solidFill>
                    <a:srgbClr val="000000"/>
                  </a:solidFill>
                  <a:cs typeface="Arial" panose="020B0604020202020204" pitchFamily="34" charset="0"/>
                </a:rPr>
                <a:t> &gt; 0</a:t>
              </a:r>
              <a:endParaRPr lang="hr-HR" sz="1400" i="1" baseline="300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D1D283-8072-4E17-B8FB-74D726A65F4D}"/>
              </a:ext>
            </a:extLst>
          </p:cNvPr>
          <p:cNvGrpSpPr/>
          <p:nvPr/>
        </p:nvGrpSpPr>
        <p:grpSpPr>
          <a:xfrm>
            <a:off x="10618932" y="1874010"/>
            <a:ext cx="1191964" cy="1447562"/>
            <a:chOff x="9878672" y="4208376"/>
            <a:chExt cx="1858303" cy="2280449"/>
          </a:xfrm>
        </p:grpSpPr>
        <p:sp>
          <p:nvSpPr>
            <p:cNvPr id="56" name="Cylinder 55">
              <a:extLst>
                <a:ext uri="{FF2B5EF4-FFF2-40B4-BE49-F238E27FC236}">
                  <a16:creationId xmlns:a16="http://schemas.microsoft.com/office/drawing/2014/main" id="{942D2B53-A304-4175-B813-D8F4B48DD954}"/>
                </a:ext>
              </a:extLst>
            </p:cNvPr>
            <p:cNvSpPr/>
            <p:nvPr/>
          </p:nvSpPr>
          <p:spPr>
            <a:xfrm>
              <a:off x="10375047" y="4706118"/>
              <a:ext cx="914400" cy="1508912"/>
            </a:xfrm>
            <a:prstGeom prst="can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57" name="Cylinder 56">
              <a:extLst>
                <a:ext uri="{FF2B5EF4-FFF2-40B4-BE49-F238E27FC236}">
                  <a16:creationId xmlns:a16="http://schemas.microsoft.com/office/drawing/2014/main" id="{F7B9D92B-2ED2-4737-A024-2AF236592E2F}"/>
                </a:ext>
              </a:extLst>
            </p:cNvPr>
            <p:cNvSpPr/>
            <p:nvPr/>
          </p:nvSpPr>
          <p:spPr>
            <a:xfrm>
              <a:off x="10375047" y="5225726"/>
              <a:ext cx="914400" cy="989304"/>
            </a:xfrm>
            <a:prstGeom prst="can">
              <a:avLst/>
            </a:prstGeom>
            <a:solidFill>
              <a:srgbClr val="F1A3A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BF2E8C3-CD98-4103-932C-703DB832C977}"/>
                </a:ext>
              </a:extLst>
            </p:cNvPr>
            <p:cNvGrpSpPr/>
            <p:nvPr/>
          </p:nvGrpSpPr>
          <p:grpSpPr>
            <a:xfrm>
              <a:off x="9878672" y="4208376"/>
              <a:ext cx="1858303" cy="2280449"/>
              <a:chOff x="9878672" y="4208376"/>
              <a:chExt cx="1858303" cy="2280449"/>
            </a:xfrm>
          </p:grpSpPr>
          <p:sp>
            <p:nvSpPr>
              <p:cNvPr id="59" name="Rectangle: Rounded Corners 58">
                <a:extLst>
                  <a:ext uri="{FF2B5EF4-FFF2-40B4-BE49-F238E27FC236}">
                    <a16:creationId xmlns:a16="http://schemas.microsoft.com/office/drawing/2014/main" id="{CF967A8D-51E0-4736-A4B1-2C470EFA69A3}"/>
                  </a:ext>
                </a:extLst>
              </p:cNvPr>
              <p:cNvSpPr/>
              <p:nvPr/>
            </p:nvSpPr>
            <p:spPr>
              <a:xfrm>
                <a:off x="9878672" y="4208376"/>
                <a:ext cx="1858303" cy="2280449"/>
              </a:xfrm>
              <a:prstGeom prst="roundRect">
                <a:avLst/>
              </a:prstGeom>
              <a:solidFill>
                <a:srgbClr val="FF0000">
                  <a:alpha val="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 dirty="0"/>
              </a:p>
            </p:txBody>
          </p:sp>
          <p:sp>
            <p:nvSpPr>
              <p:cNvPr id="60" name="TekstniOkvir 21">
                <a:extLst>
                  <a:ext uri="{FF2B5EF4-FFF2-40B4-BE49-F238E27FC236}">
                    <a16:creationId xmlns:a16="http://schemas.microsoft.com/office/drawing/2014/main" id="{BDE3204A-3374-4338-A264-0BD0928D1C52}"/>
                  </a:ext>
                </a:extLst>
              </p:cNvPr>
              <p:cNvSpPr txBox="1"/>
              <p:nvPr/>
            </p:nvSpPr>
            <p:spPr>
              <a:xfrm>
                <a:off x="10035783" y="4920743"/>
                <a:ext cx="1592925" cy="554511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rgbClr val="FFC103">
                    <a:alpha val="60000"/>
                  </a:srgbClr>
                </a:glow>
              </a:effectLst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hr-HR" sz="1400" dirty="0">
                    <a:solidFill>
                      <a:srgbClr val="000000"/>
                    </a:solidFill>
                    <a:latin typeface="Symbol" panose="05050102010706020507" pitchFamily="18" charset="2"/>
                    <a:cs typeface="Arial" panose="020B0604020202020204" pitchFamily="34" charset="0"/>
                  </a:rPr>
                  <a:t>D</a:t>
                </a:r>
                <a:r>
                  <a:rPr lang="hr-HR" sz="1400" baseline="-2500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r</a:t>
                </a:r>
                <a:r>
                  <a:rPr lang="hr-HR" sz="1400" i="1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H</a:t>
                </a:r>
                <a:r>
                  <a:rPr lang="hr-HR" sz="140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 &lt; 0</a:t>
                </a:r>
                <a:endParaRPr lang="hr-HR" sz="1400" i="1" baseline="30000" dirty="0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77676ED-E9E0-4EEA-9C89-091DE84C3C77}"/>
              </a:ext>
            </a:extLst>
          </p:cNvPr>
          <p:cNvGrpSpPr/>
          <p:nvPr/>
        </p:nvGrpSpPr>
        <p:grpSpPr>
          <a:xfrm>
            <a:off x="0" y="4878545"/>
            <a:ext cx="4420237" cy="1831660"/>
            <a:chOff x="4602276" y="5182833"/>
            <a:chExt cx="4420237" cy="1831660"/>
          </a:xfrm>
        </p:grpSpPr>
        <p:sp>
          <p:nvSpPr>
            <p:cNvPr id="47" name="Rezervirano mjesto broja slajda 3">
              <a:extLst>
                <a:ext uri="{FF2B5EF4-FFF2-40B4-BE49-F238E27FC236}">
                  <a16:creationId xmlns:a16="http://schemas.microsoft.com/office/drawing/2014/main" id="{5EE91212-F7B1-4E06-A986-80D303A642EA}"/>
                </a:ext>
              </a:extLst>
            </p:cNvPr>
            <p:cNvSpPr txBox="1">
              <a:spLocks/>
            </p:cNvSpPr>
            <p:nvPr/>
          </p:nvSpPr>
          <p:spPr>
            <a:xfrm>
              <a:off x="4616465" y="5509245"/>
              <a:ext cx="4406048" cy="1505248"/>
            </a:xfrm>
            <a:prstGeom prst="rect">
              <a:avLst/>
            </a:prstGeom>
            <a:gradFill>
              <a:gsLst>
                <a:gs pos="0">
                  <a:srgbClr val="FF0000">
                    <a:lumMod val="50000"/>
                    <a:lumOff val="50000"/>
                    <a:alpha val="0"/>
                  </a:srgbClr>
                </a:gs>
                <a:gs pos="87000">
                  <a:srgbClr val="DDDDDD">
                    <a:lumMod val="45000"/>
                    <a:lumOff val="55000"/>
                  </a:srgbClr>
                </a:gs>
              </a:gsLst>
              <a:lin ang="5400000" scaled="1"/>
            </a:gradFill>
          </p:spPr>
          <p:txBody>
            <a:bodyPr vert="horz" lIns="91440" tIns="45720" rIns="91440" bIns="45720" rtlCol="0" anchor="ctr"/>
            <a:lstStyle>
              <a:defPPr>
                <a:defRPr lang="sr-Latn-R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hr-HR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log </a:t>
              </a:r>
              <a:r>
                <a:rPr lang="hr-HR" sz="1600" i="1" dirty="0">
                  <a:solidFill>
                    <a:prstClr val="black"/>
                  </a:solidFill>
                  <a:cs typeface="Arial" panose="020B0604020202020204" pitchFamily="34" charset="0"/>
                </a:rPr>
                <a:t>K</a:t>
              </a:r>
              <a:r>
                <a:rPr lang="hr-HR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(Na</a:t>
              </a:r>
              <a:r>
                <a:rPr lang="hr-HR" sz="1600" b="1" dirty="0">
                  <a:solidFill>
                    <a:prstClr val="black"/>
                  </a:solidFill>
                  <a:cs typeface="Arial" panose="020B0604020202020204" pitchFamily="34" charset="0"/>
                </a:rPr>
                <a:t>L’</a:t>
              </a:r>
              <a:r>
                <a:rPr lang="hr-HR" sz="1600" baseline="30000" dirty="0">
                  <a:solidFill>
                    <a:prstClr val="black"/>
                  </a:solidFill>
                  <a:cs typeface="Arial" panose="020B0604020202020204" pitchFamily="34" charset="0"/>
                </a:rPr>
                <a:t>+</a:t>
              </a:r>
              <a:r>
                <a:rPr lang="hr-HR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) = 12.15</a:t>
              </a:r>
            </a:p>
            <a:p>
              <a:pPr algn="ctr"/>
              <a:r>
                <a:rPr lang="hr-HR" sz="1600" dirty="0">
                  <a:solidFill>
                    <a:srgbClr val="000000"/>
                  </a:solidFill>
                  <a:latin typeface="Symbol" panose="05050102010706020507" pitchFamily="18" charset="2"/>
                  <a:cs typeface="Arial" panose="020B0604020202020204" pitchFamily="34" charset="0"/>
                </a:rPr>
                <a:t>D</a:t>
              </a:r>
              <a:r>
                <a:rPr lang="hr-HR" sz="1600" baseline="-25000" dirty="0">
                  <a:solidFill>
                    <a:prstClr val="black"/>
                  </a:solidFill>
                  <a:cs typeface="Arial" panose="020B0604020202020204" pitchFamily="34" charset="0"/>
                </a:rPr>
                <a:t>r</a:t>
              </a:r>
              <a:r>
                <a:rPr lang="hr-HR" sz="1600" i="1" dirty="0">
                  <a:solidFill>
                    <a:prstClr val="black"/>
                  </a:solidFill>
                  <a:cs typeface="Arial" panose="020B0604020202020204" pitchFamily="34" charset="0"/>
                </a:rPr>
                <a:t>H</a:t>
              </a:r>
              <a:r>
                <a:rPr lang="hr-HR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= –70.3 kJ mol</a:t>
              </a:r>
              <a:r>
                <a:rPr lang="hr-HR" sz="1600" baseline="30000" dirty="0">
                  <a:solidFill>
                    <a:prstClr val="black"/>
                  </a:solidFill>
                  <a:cs typeface="Arial" panose="020B0604020202020204" pitchFamily="34" charset="0"/>
                </a:rPr>
                <a:t>–1</a:t>
              </a:r>
            </a:p>
            <a:p>
              <a:pPr algn="ctr"/>
              <a:r>
                <a:rPr lang="hr-HR" sz="1600" dirty="0">
                  <a:solidFill>
                    <a:srgbClr val="000000"/>
                  </a:solidFill>
                  <a:latin typeface="Symbol" panose="05050102010706020507" pitchFamily="18" charset="2"/>
                  <a:cs typeface="Arial" panose="020B0604020202020204" pitchFamily="34" charset="0"/>
                </a:rPr>
                <a:t>D</a:t>
              </a:r>
              <a:r>
                <a:rPr lang="hr-HR" sz="1600" baseline="-25000" dirty="0">
                  <a:solidFill>
                    <a:prstClr val="black"/>
                  </a:solidFill>
                  <a:cs typeface="Arial" panose="020B0604020202020204" pitchFamily="34" charset="0"/>
                </a:rPr>
                <a:t>r</a:t>
              </a:r>
              <a:r>
                <a:rPr lang="hr-HR" sz="1600" i="1" dirty="0">
                  <a:solidFill>
                    <a:prstClr val="black"/>
                  </a:solidFill>
                  <a:cs typeface="Arial" panose="020B0604020202020204" pitchFamily="34" charset="0"/>
                </a:rPr>
                <a:t>S</a:t>
              </a:r>
              <a:r>
                <a:rPr lang="hr-HR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 = –3.1 J K</a:t>
              </a:r>
              <a:r>
                <a:rPr lang="hr-HR" sz="1600" baseline="30000" dirty="0">
                  <a:solidFill>
                    <a:prstClr val="black"/>
                  </a:solidFill>
                  <a:cs typeface="Arial" panose="020B0604020202020204" pitchFamily="34" charset="0"/>
                </a:rPr>
                <a:t>–1 </a:t>
              </a:r>
              <a:r>
                <a:rPr lang="hr-HR" sz="1600" dirty="0">
                  <a:solidFill>
                    <a:prstClr val="black"/>
                  </a:solidFill>
                  <a:cs typeface="Arial" panose="020B0604020202020204" pitchFamily="34" charset="0"/>
                </a:rPr>
                <a:t>mol</a:t>
              </a:r>
              <a:r>
                <a:rPr lang="hr-HR" sz="1600" baseline="30000" dirty="0">
                  <a:solidFill>
                    <a:prstClr val="black"/>
                  </a:solidFill>
                  <a:cs typeface="Arial" panose="020B0604020202020204" pitchFamily="34" charset="0"/>
                </a:rPr>
                <a:t>–1</a:t>
              </a:r>
              <a:endParaRPr lang="hr-HR" sz="1600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 algn="ctr"/>
              <a:endParaRPr lang="hr-HR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 algn="ctr"/>
              <a:endParaRPr lang="hr-HR" dirty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 algn="ctr"/>
              <a:r>
                <a:rPr lang="hr-HR" dirty="0">
                  <a:solidFill>
                    <a:prstClr val="black"/>
                  </a:solidFill>
                  <a:cs typeface="Arial" panose="020B0604020202020204" pitchFamily="34" charset="0"/>
                </a:rPr>
                <a:t>G. Horvat </a:t>
              </a:r>
              <a:r>
                <a:rPr lang="hr-HR" i="1" dirty="0" err="1">
                  <a:solidFill>
                    <a:prstClr val="black"/>
                  </a:solidFill>
                  <a:cs typeface="Arial" panose="020B0604020202020204" pitchFamily="34" charset="0"/>
                </a:rPr>
                <a:t>et</a:t>
              </a:r>
              <a:r>
                <a:rPr lang="hr-HR" i="1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hr-HR" i="1" dirty="0" err="1">
                  <a:solidFill>
                    <a:prstClr val="black"/>
                  </a:solidFill>
                  <a:cs typeface="Arial" panose="020B0604020202020204" pitchFamily="34" charset="0"/>
                </a:rPr>
                <a:t>al</a:t>
              </a:r>
              <a:r>
                <a:rPr lang="hr-HR" i="1" dirty="0">
                  <a:solidFill>
                    <a:prstClr val="black"/>
                  </a:solidFill>
                  <a:cs typeface="Arial" panose="020B0604020202020204" pitchFamily="34" charset="0"/>
                </a:rPr>
                <a:t>.</a:t>
              </a:r>
              <a:r>
                <a:rPr lang="hr-HR" dirty="0">
                  <a:solidFill>
                    <a:prstClr val="black"/>
                  </a:solidFill>
                  <a:cs typeface="Arial" panose="020B0604020202020204" pitchFamily="34" charset="0"/>
                </a:rPr>
                <a:t>, </a:t>
              </a:r>
              <a:r>
                <a:rPr lang="hr-HR" i="1" dirty="0" err="1">
                  <a:solidFill>
                    <a:prstClr val="black"/>
                  </a:solidFill>
                  <a:cs typeface="Arial" panose="020B0604020202020204" pitchFamily="34" charset="0"/>
                </a:rPr>
                <a:t>Phys</a:t>
              </a:r>
              <a:r>
                <a:rPr lang="hr-HR" i="1" dirty="0">
                  <a:solidFill>
                    <a:prstClr val="black"/>
                  </a:solidFill>
                  <a:cs typeface="Arial" panose="020B0604020202020204" pitchFamily="34" charset="0"/>
                </a:rPr>
                <a:t>. </a:t>
              </a:r>
              <a:r>
                <a:rPr lang="hr-HR" i="1" dirty="0" err="1">
                  <a:solidFill>
                    <a:prstClr val="black"/>
                  </a:solidFill>
                  <a:cs typeface="Arial" panose="020B0604020202020204" pitchFamily="34" charset="0"/>
                </a:rPr>
                <a:t>Chem</a:t>
              </a:r>
              <a:r>
                <a:rPr lang="hr-HR" i="1" dirty="0">
                  <a:solidFill>
                    <a:prstClr val="black"/>
                  </a:solidFill>
                  <a:cs typeface="Arial" panose="020B0604020202020204" pitchFamily="34" charset="0"/>
                </a:rPr>
                <a:t>. </a:t>
              </a:r>
              <a:r>
                <a:rPr lang="hr-HR" i="1" dirty="0" err="1">
                  <a:solidFill>
                    <a:prstClr val="black"/>
                  </a:solidFill>
                  <a:cs typeface="Arial" panose="020B0604020202020204" pitchFamily="34" charset="0"/>
                </a:rPr>
                <a:t>Chem</a:t>
              </a:r>
              <a:r>
                <a:rPr lang="hr-HR" i="1" dirty="0">
                  <a:solidFill>
                    <a:prstClr val="black"/>
                  </a:solidFill>
                  <a:cs typeface="Arial" panose="020B0604020202020204" pitchFamily="34" charset="0"/>
                </a:rPr>
                <a:t>. </a:t>
              </a:r>
              <a:r>
                <a:rPr lang="hr-HR" i="1" dirty="0" err="1">
                  <a:solidFill>
                    <a:prstClr val="black"/>
                  </a:solidFill>
                  <a:cs typeface="Arial" panose="020B0604020202020204" pitchFamily="34" charset="0"/>
                </a:rPr>
                <a:t>Phys</a:t>
              </a:r>
              <a:r>
                <a:rPr lang="hr-HR" i="1" dirty="0">
                  <a:solidFill>
                    <a:prstClr val="black"/>
                  </a:solidFill>
                  <a:cs typeface="Arial" panose="020B0604020202020204" pitchFamily="34" charset="0"/>
                </a:rPr>
                <a:t>.</a:t>
              </a:r>
              <a:r>
                <a:rPr lang="hr-HR" dirty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hr-HR" b="1" dirty="0">
                  <a:solidFill>
                    <a:prstClr val="black"/>
                  </a:solidFill>
                  <a:cs typeface="Arial" panose="020B0604020202020204" pitchFamily="34" charset="0"/>
                </a:rPr>
                <a:t>19</a:t>
              </a:r>
              <a:r>
                <a:rPr lang="hr-HR" dirty="0">
                  <a:solidFill>
                    <a:prstClr val="black"/>
                  </a:solidFill>
                  <a:cs typeface="Arial" panose="020B0604020202020204" pitchFamily="34" charset="0"/>
                </a:rPr>
                <a:t> (2017) 24316–24329.</a:t>
              </a:r>
            </a:p>
          </p:txBody>
        </p:sp>
        <p:graphicFrame>
          <p:nvGraphicFramePr>
            <p:cNvPr id="73" name="Objekt 17">
              <a:extLst>
                <a:ext uri="{FF2B5EF4-FFF2-40B4-BE49-F238E27FC236}">
                  <a16:creationId xmlns:a16="http://schemas.microsoft.com/office/drawing/2014/main" id="{9B67DD80-5AAA-443D-96B4-B7B65E66277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12318252"/>
                </p:ext>
              </p:extLst>
            </p:nvPr>
          </p:nvGraphicFramePr>
          <p:xfrm>
            <a:off x="4602276" y="5182833"/>
            <a:ext cx="1246141" cy="1440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Drawing" r:id="rId2" imgW="1315035" imgH="1519082" progId="ChemDraw.Document.6.0">
                    <p:embed/>
                  </p:oleObj>
                </mc:Choice>
                <mc:Fallback>
                  <p:oleObj name="CS ChemDraw Drawing" r:id="rId2" imgW="1315035" imgH="1519082" progId="ChemDraw.Document.6.0">
                    <p:embed/>
                    <p:pic>
                      <p:nvPicPr>
                        <p:cNvPr id="73" name="Objekt 17">
                          <a:extLst>
                            <a:ext uri="{FF2B5EF4-FFF2-40B4-BE49-F238E27FC236}">
                              <a16:creationId xmlns:a16="http://schemas.microsoft.com/office/drawing/2014/main" id="{9B67DD80-5AAA-443D-96B4-B7B65E66277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602276" y="5182833"/>
                          <a:ext cx="1246141" cy="14404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67335D01-2C8A-4367-8DA4-F803CDE194DF}"/>
              </a:ext>
            </a:extLst>
          </p:cNvPr>
          <p:cNvSpPr txBox="1"/>
          <p:nvPr/>
        </p:nvSpPr>
        <p:spPr>
          <a:xfrm>
            <a:off x="4082559" y="792897"/>
            <a:ext cx="440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Zn</a:t>
            </a:r>
            <a:r>
              <a:rPr lang="hr-HR" baseline="30000" dirty="0"/>
              <a:t>2+ </a:t>
            </a:r>
            <a:r>
              <a:rPr lang="hr-HR" dirty="0"/>
              <a:t>:</a:t>
            </a:r>
            <a:r>
              <a:rPr lang="hr-HR" baseline="30000" dirty="0"/>
              <a:t> </a:t>
            </a:r>
            <a:r>
              <a:rPr lang="hr-HR" dirty="0"/>
              <a:t>competitive titration (Na</a:t>
            </a:r>
            <a:r>
              <a:rPr lang="hr-HR" b="1" dirty="0"/>
              <a:t>L</a:t>
            </a:r>
            <a:r>
              <a:rPr lang="hr-HR" baseline="30000" dirty="0"/>
              <a:t>+</a:t>
            </a:r>
            <a:r>
              <a:rPr lang="hr-HR" dirty="0"/>
              <a:t>)</a:t>
            </a:r>
            <a:r>
              <a:rPr lang="hr-HR" baseline="30000" dirty="0"/>
              <a:t>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9825D54-A0B5-4722-AA1A-587D185B50BA}"/>
              </a:ext>
            </a:extLst>
          </p:cNvPr>
          <p:cNvSpPr txBox="1"/>
          <p:nvPr/>
        </p:nvSpPr>
        <p:spPr>
          <a:xfrm>
            <a:off x="8328778" y="861293"/>
            <a:ext cx="440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Pb</a:t>
            </a:r>
            <a:r>
              <a:rPr lang="hr-HR" baseline="30000" dirty="0"/>
              <a:t>2+ </a:t>
            </a:r>
            <a:r>
              <a:rPr lang="hr-HR" dirty="0"/>
              <a:t>:</a:t>
            </a:r>
            <a:r>
              <a:rPr lang="hr-HR" baseline="30000" dirty="0"/>
              <a:t> </a:t>
            </a:r>
            <a:r>
              <a:rPr lang="hr-HR" dirty="0"/>
              <a:t>competitive titration (Zn</a:t>
            </a:r>
            <a:r>
              <a:rPr lang="hr-HR" b="1" dirty="0"/>
              <a:t>L</a:t>
            </a:r>
            <a:r>
              <a:rPr lang="hr-HR" baseline="30000" dirty="0"/>
              <a:t>2+</a:t>
            </a:r>
            <a:r>
              <a:rPr lang="hr-HR" dirty="0"/>
              <a:t>)</a:t>
            </a:r>
            <a:r>
              <a:rPr lang="hr-HR" baseline="30000" dirty="0"/>
              <a:t> </a:t>
            </a:r>
          </a:p>
        </p:txBody>
      </p:sp>
      <p:graphicFrame>
        <p:nvGraphicFramePr>
          <p:cNvPr id="77" name="Object 26">
            <a:extLst>
              <a:ext uri="{FF2B5EF4-FFF2-40B4-BE49-F238E27FC236}">
                <a16:creationId xmlns:a16="http://schemas.microsoft.com/office/drawing/2014/main" id="{DB191A61-D92E-4E9C-B566-BBF8D4EBEC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95634"/>
              </p:ext>
            </p:extLst>
          </p:nvPr>
        </p:nvGraphicFramePr>
        <p:xfrm>
          <a:off x="-130715" y="1019995"/>
          <a:ext cx="3617227" cy="28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4354671" imgH="3466613" progId="Origin50.Graph">
                  <p:embed/>
                </p:oleObj>
              </mc:Choice>
              <mc:Fallback>
                <p:oleObj name="Graph" r:id="rId4" imgW="4354671" imgH="3466613" progId="Origin50.Graph">
                  <p:embed/>
                  <p:pic>
                    <p:nvPicPr>
                      <p:cNvPr id="77" name="Object 26">
                        <a:extLst>
                          <a:ext uri="{FF2B5EF4-FFF2-40B4-BE49-F238E27FC236}">
                            <a16:creationId xmlns:a16="http://schemas.microsoft.com/office/drawing/2014/main" id="{DB191A61-D92E-4E9C-B566-BBF8D4EBEC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130715" y="1019995"/>
                        <a:ext cx="3617227" cy="28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77">
            <a:extLst>
              <a:ext uri="{FF2B5EF4-FFF2-40B4-BE49-F238E27FC236}">
                <a16:creationId xmlns:a16="http://schemas.microsoft.com/office/drawing/2014/main" id="{01A4144D-5808-4D65-81EE-ECF546314A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258991"/>
              </p:ext>
            </p:extLst>
          </p:nvPr>
        </p:nvGraphicFramePr>
        <p:xfrm>
          <a:off x="3909457" y="1001765"/>
          <a:ext cx="3769830" cy="28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4631968" imgH="3536183" progId="Origin50.Graph">
                  <p:embed/>
                </p:oleObj>
              </mc:Choice>
              <mc:Fallback>
                <p:oleObj name="Graph" r:id="rId6" imgW="4631968" imgH="3536183" progId="Origin50.Graph">
                  <p:embed/>
                  <p:pic>
                    <p:nvPicPr>
                      <p:cNvPr id="78" name="Object 77">
                        <a:extLst>
                          <a:ext uri="{FF2B5EF4-FFF2-40B4-BE49-F238E27FC236}">
                            <a16:creationId xmlns:a16="http://schemas.microsoft.com/office/drawing/2014/main" id="{01A4144D-5808-4D65-81EE-ECF546314A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9457" y="1001765"/>
                        <a:ext cx="3769830" cy="28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0" name="Group 79">
            <a:extLst>
              <a:ext uri="{FF2B5EF4-FFF2-40B4-BE49-F238E27FC236}">
                <a16:creationId xmlns:a16="http://schemas.microsoft.com/office/drawing/2014/main" id="{C007C9F1-208E-4603-A915-A4DE26928580}"/>
              </a:ext>
            </a:extLst>
          </p:cNvPr>
          <p:cNvGrpSpPr/>
          <p:nvPr/>
        </p:nvGrpSpPr>
        <p:grpSpPr>
          <a:xfrm>
            <a:off x="2501705" y="1708675"/>
            <a:ext cx="1191964" cy="1447562"/>
            <a:chOff x="9878672" y="4208376"/>
            <a:chExt cx="1858303" cy="2280449"/>
          </a:xfrm>
        </p:grpSpPr>
        <p:sp>
          <p:nvSpPr>
            <p:cNvPr id="81" name="Cylinder 80">
              <a:extLst>
                <a:ext uri="{FF2B5EF4-FFF2-40B4-BE49-F238E27FC236}">
                  <a16:creationId xmlns:a16="http://schemas.microsoft.com/office/drawing/2014/main" id="{83C0F749-11EE-4C7A-95D2-008703F5DD57}"/>
                </a:ext>
              </a:extLst>
            </p:cNvPr>
            <p:cNvSpPr/>
            <p:nvPr/>
          </p:nvSpPr>
          <p:spPr>
            <a:xfrm>
              <a:off x="10375047" y="4706118"/>
              <a:ext cx="914400" cy="1508912"/>
            </a:xfrm>
            <a:prstGeom prst="can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82" name="Cylinder 81">
              <a:extLst>
                <a:ext uri="{FF2B5EF4-FFF2-40B4-BE49-F238E27FC236}">
                  <a16:creationId xmlns:a16="http://schemas.microsoft.com/office/drawing/2014/main" id="{64BB2E36-F88C-441B-AFC9-FD46A9D02A15}"/>
                </a:ext>
              </a:extLst>
            </p:cNvPr>
            <p:cNvSpPr/>
            <p:nvPr/>
          </p:nvSpPr>
          <p:spPr>
            <a:xfrm>
              <a:off x="10375047" y="5225726"/>
              <a:ext cx="914400" cy="989304"/>
            </a:xfrm>
            <a:prstGeom prst="can">
              <a:avLst/>
            </a:prstGeom>
            <a:solidFill>
              <a:srgbClr val="F1A3A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2D4A92C8-7B8D-44ED-B4D5-D7AAE38D97F2}"/>
                </a:ext>
              </a:extLst>
            </p:cNvPr>
            <p:cNvGrpSpPr/>
            <p:nvPr/>
          </p:nvGrpSpPr>
          <p:grpSpPr>
            <a:xfrm>
              <a:off x="9878672" y="4208376"/>
              <a:ext cx="1858303" cy="2280449"/>
              <a:chOff x="9878672" y="4208376"/>
              <a:chExt cx="1858303" cy="2280449"/>
            </a:xfrm>
          </p:grpSpPr>
          <p:sp>
            <p:nvSpPr>
              <p:cNvPr id="84" name="Rectangle: Rounded Corners 83">
                <a:extLst>
                  <a:ext uri="{FF2B5EF4-FFF2-40B4-BE49-F238E27FC236}">
                    <a16:creationId xmlns:a16="http://schemas.microsoft.com/office/drawing/2014/main" id="{0DA15EA4-6D2B-498A-81AF-274BB98D3DFB}"/>
                  </a:ext>
                </a:extLst>
              </p:cNvPr>
              <p:cNvSpPr/>
              <p:nvPr/>
            </p:nvSpPr>
            <p:spPr>
              <a:xfrm>
                <a:off x="9878672" y="4208376"/>
                <a:ext cx="1858303" cy="2280449"/>
              </a:xfrm>
              <a:prstGeom prst="roundRect">
                <a:avLst/>
              </a:prstGeom>
              <a:solidFill>
                <a:srgbClr val="FF0000">
                  <a:alpha val="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 dirty="0"/>
              </a:p>
            </p:txBody>
          </p:sp>
          <p:sp>
            <p:nvSpPr>
              <p:cNvPr id="85" name="TekstniOkvir 21">
                <a:extLst>
                  <a:ext uri="{FF2B5EF4-FFF2-40B4-BE49-F238E27FC236}">
                    <a16:creationId xmlns:a16="http://schemas.microsoft.com/office/drawing/2014/main" id="{F645D0C2-6EB8-453B-9710-93991EC2879D}"/>
                  </a:ext>
                </a:extLst>
              </p:cNvPr>
              <p:cNvSpPr txBox="1"/>
              <p:nvPr/>
            </p:nvSpPr>
            <p:spPr>
              <a:xfrm>
                <a:off x="10035783" y="4920743"/>
                <a:ext cx="1592925" cy="554511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rgbClr val="FFC103">
                    <a:alpha val="60000"/>
                  </a:srgbClr>
                </a:glow>
              </a:effectLst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hr-HR" sz="1400" dirty="0">
                    <a:solidFill>
                      <a:srgbClr val="000000"/>
                    </a:solidFill>
                    <a:latin typeface="Symbol" panose="05050102010706020507" pitchFamily="18" charset="2"/>
                    <a:cs typeface="Arial" panose="020B0604020202020204" pitchFamily="34" charset="0"/>
                  </a:rPr>
                  <a:t>D</a:t>
                </a:r>
                <a:r>
                  <a:rPr lang="hr-HR" sz="1400" baseline="-2500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r</a:t>
                </a:r>
                <a:r>
                  <a:rPr lang="hr-HR" sz="1400" i="1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H</a:t>
                </a:r>
                <a:r>
                  <a:rPr lang="hr-HR" sz="140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 &lt; 0</a:t>
                </a:r>
                <a:endParaRPr lang="hr-HR" sz="1400" i="1" baseline="30000" dirty="0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8D335240-D12F-4C5A-98C7-B05416D9575F}"/>
              </a:ext>
            </a:extLst>
          </p:cNvPr>
          <p:cNvSpPr txBox="1"/>
          <p:nvPr/>
        </p:nvSpPr>
        <p:spPr>
          <a:xfrm>
            <a:off x="223217" y="765145"/>
            <a:ext cx="440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Na</a:t>
            </a:r>
            <a:r>
              <a:rPr lang="hr-HR" baseline="30000" dirty="0"/>
              <a:t>+ </a:t>
            </a:r>
            <a:r>
              <a:rPr lang="hr-HR" dirty="0"/>
              <a:t>:</a:t>
            </a:r>
            <a:r>
              <a:rPr lang="hr-HR" baseline="30000" dirty="0"/>
              <a:t> </a:t>
            </a:r>
            <a:r>
              <a:rPr lang="hr-HR" dirty="0"/>
              <a:t>direct titration of </a:t>
            </a:r>
            <a:r>
              <a:rPr lang="hr-HR" b="1" dirty="0"/>
              <a:t>L</a:t>
            </a:r>
            <a:r>
              <a:rPr lang="hr-HR" baseline="30000" dirty="0"/>
              <a:t> </a:t>
            </a:r>
          </a:p>
        </p:txBody>
      </p:sp>
      <p:graphicFrame>
        <p:nvGraphicFramePr>
          <p:cNvPr id="87" name="Object 86">
            <a:extLst>
              <a:ext uri="{FF2B5EF4-FFF2-40B4-BE49-F238E27FC236}">
                <a16:creationId xmlns:a16="http://schemas.microsoft.com/office/drawing/2014/main" id="{2EA4AE04-BAFB-4EE3-BD8B-705889AA37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480718"/>
              </p:ext>
            </p:extLst>
          </p:nvPr>
        </p:nvGraphicFramePr>
        <p:xfrm>
          <a:off x="8109591" y="1142812"/>
          <a:ext cx="3770207" cy="28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8" imgW="4631968" imgH="3536183" progId="Origin50.Graph">
                  <p:embed/>
                </p:oleObj>
              </mc:Choice>
              <mc:Fallback>
                <p:oleObj name="Graph" r:id="rId8" imgW="4631968" imgH="3536183" progId="Origin50.Graph">
                  <p:embed/>
                  <p:pic>
                    <p:nvPicPr>
                      <p:cNvPr id="87" name="Object 86">
                        <a:extLst>
                          <a:ext uri="{FF2B5EF4-FFF2-40B4-BE49-F238E27FC236}">
                            <a16:creationId xmlns:a16="http://schemas.microsoft.com/office/drawing/2014/main" id="{2EA4AE04-BAFB-4EE3-BD8B-705889AA37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9591" y="1142812"/>
                        <a:ext cx="3770207" cy="28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22" grpId="0"/>
      <p:bldP spid="27" grpId="0" animBg="1"/>
      <p:bldP spid="28" grpId="0" animBg="1"/>
      <p:bldP spid="36" grpId="0"/>
      <p:bldP spid="75" grpId="0"/>
      <p:bldP spid="76" grpId="0"/>
      <p:bldP spid="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29968C-70D2-4086-B20A-74E56DFB2348}"/>
              </a:ext>
            </a:extLst>
          </p:cNvPr>
          <p:cNvSpPr txBox="1"/>
          <p:nvPr/>
        </p:nvSpPr>
        <p:spPr>
          <a:xfrm>
            <a:off x="0" y="6451624"/>
            <a:ext cx="12192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ea typeface="Calibri" panose="020F0502020204030204" pitchFamily="34" charset="0"/>
                <a:cs typeface="Times New Roman" panose="02020603050405020304" pitchFamily="18" charset="0"/>
              </a:rPr>
              <a:t>Acknowledgements.</a:t>
            </a:r>
            <a:r>
              <a:rPr lang="en-US" sz="1000" dirty="0">
                <a:ea typeface="Calibri" panose="020F0502020204030204" pitchFamily="34" charset="0"/>
                <a:cs typeface="Times New Roman" panose="02020603050405020304" pitchFamily="18" charset="0"/>
              </a:rPr>
              <a:t> This work has been supported by Croatian Science Foundation (projects </a:t>
            </a:r>
            <a:r>
              <a:rPr lang="en-US" sz="1000" dirty="0" err="1">
                <a:ea typeface="Calibri" panose="020F0502020204030204" pitchFamily="34" charset="0"/>
                <a:cs typeface="Times New Roman" panose="02020603050405020304" pitchFamily="18" charset="0"/>
              </a:rPr>
              <a:t>CalixCORE</a:t>
            </a:r>
            <a:r>
              <a:rPr lang="en-US" sz="1000" dirty="0">
                <a:ea typeface="Calibri" panose="020F0502020204030204" pitchFamily="34" charset="0"/>
                <a:cs typeface="Times New Roman" panose="02020603050405020304" pitchFamily="18" charset="0"/>
              </a:rPr>
              <a:t> (IP-2024-05-3012); </a:t>
            </a:r>
            <a:r>
              <a:rPr lang="hr-HR" sz="1000" dirty="0">
                <a:ea typeface="Calibri" panose="020F0502020204030204" pitchFamily="34" charset="0"/>
                <a:cs typeface="Times New Roman" panose="02020603050405020304" pitchFamily="18" charset="0"/>
              </a:rPr>
              <a:t>MicroSynTotal (IP-2024-05-5352)</a:t>
            </a:r>
            <a:r>
              <a:rPr lang="en-US" sz="1000" dirty="0"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hr-HR" sz="1000" dirty="0">
                <a:ea typeface="Calibri" panose="020F0502020204030204" pitchFamily="34" charset="0"/>
                <a:cs typeface="Times New Roman" panose="02020603050405020304" pitchFamily="18" charset="0"/>
              </a:rPr>
              <a:t>and the European </a:t>
            </a:r>
            <a:r>
              <a:rPr lang="en-US" sz="1000" dirty="0">
                <a:ea typeface="Calibri" panose="020F0502020204030204" pitchFamily="34" charset="0"/>
                <a:cs typeface="Times New Roman" panose="02020603050405020304" pitchFamily="18" charset="0"/>
              </a:rPr>
              <a:t>Union </a:t>
            </a:r>
            <a:r>
              <a:rPr lang="hr-HR" sz="1000" dirty="0">
                <a:ea typeface="Calibri" panose="020F0502020204030204" pitchFamily="34" charset="0"/>
                <a:cs typeface="Times New Roman" panose="02020603050405020304" pitchFamily="18" charset="0"/>
              </a:rPr>
              <a:t>(projects CIuK, grant number KK.01.1.1.02.0016); </a:t>
            </a:r>
            <a:r>
              <a:rPr lang="en-US" sz="1000" dirty="0" err="1">
                <a:ea typeface="Calibri" panose="020F0502020204030204" pitchFamily="34" charset="0"/>
                <a:cs typeface="Times New Roman" panose="02020603050405020304" pitchFamily="18" charset="0"/>
              </a:rPr>
              <a:t>NextGenerationEU</a:t>
            </a:r>
            <a:r>
              <a:rPr lang="en-US" sz="1000" dirty="0">
                <a:ea typeface="Calibri" panose="020F0502020204030204" pitchFamily="34" charset="0"/>
                <a:cs typeface="Times New Roman" panose="02020603050405020304" pitchFamily="18" charset="0"/>
              </a:rPr>
              <a:t> through the National Recovery and Resilience Plan 2021−2026. via Institutional grants of the University of Zagreb Faculty of Science.</a:t>
            </a:r>
            <a:endParaRPr lang="hr-HR" dirty="0"/>
          </a:p>
        </p:txBody>
      </p:sp>
      <p:pic>
        <p:nvPicPr>
          <p:cNvPr id="5" name="Slika 237" descr="Slika na kojoj se prikazuje grafika, Font, grafički dizajn, snimka zaslona&#10;&#10;Opis je automatski generiran">
            <a:extLst>
              <a:ext uri="{FF2B5EF4-FFF2-40B4-BE49-F238E27FC236}">
                <a16:creationId xmlns:a16="http://schemas.microsoft.com/office/drawing/2014/main" id="{E1EA613A-12C8-4A35-8BB6-A82CC8C4A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331" y="5843287"/>
            <a:ext cx="1157801" cy="510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E1CBDE-D07D-40E4-8DCA-F1BA98FF55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00"/>
          <a:stretch/>
        </p:blipFill>
        <p:spPr>
          <a:xfrm>
            <a:off x="10542558" y="5837775"/>
            <a:ext cx="1649442" cy="494216"/>
          </a:xfrm>
          <a:prstGeom prst="rect">
            <a:avLst/>
          </a:prstGeom>
        </p:spPr>
      </p:pic>
      <p:sp>
        <p:nvSpPr>
          <p:cNvPr id="7" name="TekstniOkvir 101">
            <a:extLst>
              <a:ext uri="{FF2B5EF4-FFF2-40B4-BE49-F238E27FC236}">
                <a16:creationId xmlns:a16="http://schemas.microsoft.com/office/drawing/2014/main" id="{632F1E0B-53C3-4E43-8B98-481CE8B1D128}"/>
              </a:ext>
            </a:extLst>
          </p:cNvPr>
          <p:cNvSpPr txBox="1"/>
          <p:nvPr/>
        </p:nvSpPr>
        <p:spPr>
          <a:xfrm>
            <a:off x="67644" y="843961"/>
            <a:ext cx="491593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spcAft>
                <a:spcPts val="1200"/>
              </a:spcAft>
              <a:buSzPct val="130000"/>
            </a:pPr>
            <a:r>
              <a:rPr lang="hr-HR" dirty="0">
                <a:solidFill>
                  <a:prstClr val="black"/>
                </a:solidFill>
                <a:cs typeface="Arial" panose="020B0604020202020204" pitchFamily="34" charset="0"/>
              </a:rPr>
              <a:t>stable complexes with alkali, alkaline-earth, and soft metal cations in acetonitrile</a:t>
            </a:r>
          </a:p>
          <a:p>
            <a:pPr algn="just" defTabSz="457200">
              <a:spcAft>
                <a:spcPts val="1200"/>
              </a:spcAft>
              <a:buSzPct val="130000"/>
            </a:pPr>
            <a:endParaRPr lang="hr-HR" sz="16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4DC85F2-CF57-40A7-8ABA-70DD7AFD45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803547"/>
              </p:ext>
            </p:extLst>
          </p:nvPr>
        </p:nvGraphicFramePr>
        <p:xfrm>
          <a:off x="2032000" y="719140"/>
          <a:ext cx="81280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3D XML" r:id="rId4" imgW="0" imgH="0" progId="Chem3D.Document.9">
                  <p:embed/>
                </p:oleObj>
              </mc:Choice>
              <mc:Fallback>
                <p:oleObj name="Chem3D XML" r:id="rId4" imgW="0" imgH="0" progId="Chem3D.Document.9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4DC85F2-CF57-40A7-8ABA-70DD7AFD4551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2032000" y="719140"/>
                        <a:ext cx="81280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kstniOkvir 101">
            <a:extLst>
              <a:ext uri="{FF2B5EF4-FFF2-40B4-BE49-F238E27FC236}">
                <a16:creationId xmlns:a16="http://schemas.microsoft.com/office/drawing/2014/main" id="{607209E4-66BE-4456-80D5-574ABD237F25}"/>
              </a:ext>
            </a:extLst>
          </p:cNvPr>
          <p:cNvSpPr txBox="1"/>
          <p:nvPr/>
        </p:nvSpPr>
        <p:spPr>
          <a:xfrm>
            <a:off x="533222" y="5874569"/>
            <a:ext cx="8900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spcAft>
                <a:spcPts val="1200"/>
              </a:spcAft>
              <a:buSzPct val="130000"/>
            </a:pPr>
            <a:r>
              <a:rPr lang="hr-HR" sz="1600" dirty="0">
                <a:solidFill>
                  <a:prstClr val="black"/>
                </a:solidFill>
                <a:cs typeface="Arial" panose="020B0604020202020204" pitchFamily="34" charset="0"/>
              </a:rPr>
              <a:t>model compound for the development of 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calixarene-based receptors for </a:t>
            </a:r>
            <a:r>
              <a:rPr lang="hr-HR" sz="1600" dirty="0">
                <a:solidFill>
                  <a:prstClr val="black"/>
                </a:solidFill>
                <a:cs typeface="Arial" panose="020B0604020202020204" pitchFamily="34" charset="0"/>
              </a:rPr>
              <a:t>soft metal 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cations</a:t>
            </a:r>
            <a:endParaRPr lang="hr-HR" sz="16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4" name="TekstniOkvir 101">
            <a:extLst>
              <a:ext uri="{FF2B5EF4-FFF2-40B4-BE49-F238E27FC236}">
                <a16:creationId xmlns:a16="http://schemas.microsoft.com/office/drawing/2014/main" id="{88B99CE3-6AC3-496D-889D-3EC1B0EDC4E8}"/>
              </a:ext>
            </a:extLst>
          </p:cNvPr>
          <p:cNvSpPr txBox="1"/>
          <p:nvPr/>
        </p:nvSpPr>
        <p:spPr>
          <a:xfrm>
            <a:off x="6304416" y="794986"/>
            <a:ext cx="5712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spcAft>
                <a:spcPts val="1200"/>
              </a:spcAft>
              <a:buSzPct val="130000"/>
            </a:pPr>
            <a:r>
              <a:rPr lang="en-GB" dirty="0"/>
              <a:t>interplay of enthalpy and entropy contributions</a:t>
            </a:r>
            <a:endParaRPr lang="hr-HR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ECB2F36-5E87-4D68-B5A3-7948F64073E3}"/>
              </a:ext>
            </a:extLst>
          </p:cNvPr>
          <p:cNvGrpSpPr/>
          <p:nvPr/>
        </p:nvGrpSpPr>
        <p:grpSpPr>
          <a:xfrm>
            <a:off x="10883959" y="1149180"/>
            <a:ext cx="1133214" cy="1772527"/>
            <a:chOff x="2768114" y="3181570"/>
            <a:chExt cx="1133597" cy="177290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E3FBC12-ED9C-4CB5-8CD2-3849903438E4}"/>
                </a:ext>
              </a:extLst>
            </p:cNvPr>
            <p:cNvSpPr/>
            <p:nvPr/>
          </p:nvSpPr>
          <p:spPr>
            <a:xfrm>
              <a:off x="2974654" y="4381653"/>
              <a:ext cx="360000" cy="360000"/>
            </a:xfrm>
            <a:prstGeom prst="ellipse">
              <a:avLst/>
            </a:prstGeom>
            <a:gradFill>
              <a:gsLst>
                <a:gs pos="0">
                  <a:srgbClr val="FFFF00">
                    <a:alpha val="18000"/>
                  </a:srgbClr>
                </a:gs>
                <a:gs pos="74000">
                  <a:srgbClr val="DDDDDD">
                    <a:lumMod val="45000"/>
                    <a:lumOff val="55000"/>
                  </a:srgbClr>
                </a:gs>
                <a:gs pos="83000">
                  <a:srgbClr val="DDDDDD">
                    <a:lumMod val="45000"/>
                    <a:lumOff val="55000"/>
                  </a:srgbClr>
                </a:gs>
                <a:gs pos="100000">
                  <a:srgbClr val="DDDDDD">
                    <a:lumMod val="30000"/>
                    <a:lumOff val="70000"/>
                  </a:srgb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hr-HR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aphicFrame>
          <p:nvGraphicFramePr>
            <p:cNvPr id="11" name="Object 10">
              <a:extLst>
                <a:ext uri="{FF2B5EF4-FFF2-40B4-BE49-F238E27FC236}">
                  <a16:creationId xmlns:a16="http://schemas.microsoft.com/office/drawing/2014/main" id="{A680E585-72BE-46A0-86BF-2FE1508C378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4509920"/>
                </p:ext>
              </p:extLst>
            </p:nvPr>
          </p:nvGraphicFramePr>
          <p:xfrm>
            <a:off x="2768114" y="3181570"/>
            <a:ext cx="1133597" cy="17729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Drawing" r:id="rId5" imgW="1435278" imgH="2244373" progId="ChemDraw.Document.6.0">
                    <p:embed/>
                  </p:oleObj>
                </mc:Choice>
                <mc:Fallback>
                  <p:oleObj name="CS ChemDraw Drawing" r:id="rId5" imgW="1435278" imgH="2244373" progId="ChemDraw.Document.6.0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A680E585-72BE-46A0-86BF-2FE1508C378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768114" y="3181570"/>
                          <a:ext cx="1133597" cy="17729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B809116-CB18-483A-B0A5-566AA475AD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415723"/>
              </p:ext>
            </p:extLst>
          </p:nvPr>
        </p:nvGraphicFramePr>
        <p:xfrm>
          <a:off x="3079160" y="1544080"/>
          <a:ext cx="6137936" cy="43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7" imgW="4571575" imgH="3217180" progId="Origin50.Graph">
                  <p:embed/>
                </p:oleObj>
              </mc:Choice>
              <mc:Fallback>
                <p:oleObj name="Graph" r:id="rId7" imgW="4571575" imgH="3217180" progId="Origin50.Graph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B809116-CB18-483A-B0A5-566AA475AD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79160" y="1544080"/>
                        <a:ext cx="6137936" cy="43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f924a65-61ef-4fc8-a605-1e6651878220">
      <Terms xmlns="http://schemas.microsoft.com/office/infopath/2007/PartnerControls"/>
    </lcf76f155ced4ddcb4097134ff3c332f>
    <TaxCatchAll xmlns="878dfa20-f7d6-4ca7-82a0-12768e810e7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609DF9302534F8C277B7FF4060A6B" ma:contentTypeVersion="11" ma:contentTypeDescription="Create a new document." ma:contentTypeScope="" ma:versionID="638546bc8e84674ba1b7a0cae535f20e">
  <xsd:schema xmlns:xsd="http://www.w3.org/2001/XMLSchema" xmlns:xs="http://www.w3.org/2001/XMLSchema" xmlns:p="http://schemas.microsoft.com/office/2006/metadata/properties" xmlns:ns2="af924a65-61ef-4fc8-a605-1e6651878220" xmlns:ns3="878dfa20-f7d6-4ca7-82a0-12768e810e72" targetNamespace="http://schemas.microsoft.com/office/2006/metadata/properties" ma:root="true" ma:fieldsID="ebedcc57e6348731c529d8c1a6adebdf" ns2:_="" ns3:_="">
    <xsd:import namespace="af924a65-61ef-4fc8-a605-1e6651878220"/>
    <xsd:import namespace="878dfa20-f7d6-4ca7-82a0-12768e810e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924a65-61ef-4fc8-a605-1e66518782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0b5bfa9-24ab-4233-a33d-ee8d531307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8dfa20-f7d6-4ca7-82a0-12768e810e7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25db6dc-1daf-4f83-aec6-c4e814f7daf0}" ma:internalName="TaxCatchAll" ma:showField="CatchAllData" ma:web="878dfa20-f7d6-4ca7-82a0-12768e810e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af924a65-61ef-4fc8-a605-1e6651878220"/>
    <ds:schemaRef ds:uri="878dfa20-f7d6-4ca7-82a0-12768e810e72"/>
  </ds:schemaRefs>
</ds:datastoreItem>
</file>

<file path=customXml/itemProps3.xml><?xml version="1.0" encoding="utf-8"?>
<ds:datastoreItem xmlns:ds="http://schemas.openxmlformats.org/officeDocument/2006/customXml" ds:itemID="{1D3CAA71-577C-4442-AB58-973807F9B7C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1903</TotalTime>
  <Words>645</Words>
  <Application>Microsoft Office PowerPoint</Application>
  <PresentationFormat>Widescreen</PresentationFormat>
  <Paragraphs>53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Calibri</vt:lpstr>
      <vt:lpstr>Aptos</vt:lpstr>
      <vt:lpstr>Arial</vt:lpstr>
      <vt:lpstr>Symbol</vt:lpstr>
      <vt:lpstr>Arial Narrow</vt:lpstr>
      <vt:lpstr>Office Theme</vt:lpstr>
      <vt:lpstr>CS ChemDraw Drawing</vt:lpstr>
      <vt:lpstr>Equation</vt:lpstr>
      <vt:lpstr>Graph</vt:lpstr>
      <vt:lpstr>MestReNova</vt:lpstr>
      <vt:lpstr>Chem3D XML</vt:lpstr>
      <vt:lpstr>Origin Graph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Katarina Leko</cp:lastModifiedBy>
  <cp:revision>98</cp:revision>
  <dcterms:created xsi:type="dcterms:W3CDTF">2025-07-07T08:04:39Z</dcterms:created>
  <dcterms:modified xsi:type="dcterms:W3CDTF">2026-09-18T15:35:37Z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0x0101007A7609DF9302534F8C277B7FF4060A6B</vt:lpwstr>
  </property>
  <property fmtid="{D5CDD505-2E9C-101B-9397-08002B2CF9AE}" pid="3" name="MediaServiceImageTags">
    <vt:lpwstr/>
  </property>
</Properties>
</file>