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94"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
      <p:font typeface="Calibri" panose="020F0502020204030204" pitchFamily="34" charset="0"/>
      <p:regular r:id="rId16"/>
      <p:bold r:id="rId17"/>
      <p:italic r:id="rId18"/>
      <p:boldItalic r:id="rId19"/>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8556AD5-4B82-4174-8C12-A1B07806FDC8}">
          <p14:sldIdLst/>
        </p14:section>
        <p14:section name="Summary Section" id="{80E3EC40-4C39-40B0-A736-59F2AFBC7C51}">
          <p14:sldIdLst>
            <p14:sldId id="294"/>
          </p14:sldIdLst>
        </p14:section>
        <p14:section name="Section 1" id="{6EB46840-5A1C-4B37-8398-DC724C08440F}">
          <p14:sldIdLst>
            <p14:sldId id="289"/>
          </p14:sldIdLst>
        </p14:section>
        <p14:section name="Section 2" id="{ADDFD473-9F02-4E85-B290-10B2F53052FF}">
          <p14:sldIdLst>
            <p14:sldId id="290"/>
          </p14:sldIdLst>
        </p14:section>
        <p14:section name="Section 3" id="{1EFDCB99-1024-4477-A562-2C7FC91A6160}">
          <p14:sldIdLst>
            <p14:sldId id="291"/>
          </p14:sldIdLst>
        </p14:section>
        <p14:section name="Section 4" id="{BB50A001-4D6F-44B6-86A4-CC429BF16C84}">
          <p14:sldIdLst>
            <p14:sldId id="2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D849"/>
    <a:srgbClr val="26F698"/>
    <a:srgbClr val="FF7C80"/>
    <a:srgbClr val="148A9A"/>
    <a:srgbClr val="F8E4F6"/>
    <a:srgbClr val="E9F8E4"/>
    <a:srgbClr val="FFFFE7"/>
    <a:srgbClr val="33CC33"/>
    <a:srgbClr val="00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82" d="100"/>
          <a:sy n="82" d="100"/>
        </p:scale>
        <p:origin x="67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9/14/2026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9/14/2026</a:t>
            </a:fld>
            <a:endParaRPr lang="x-none"/>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5.png"/><Relationship Id="rId12"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image" Target="../media/image7.png"/><Relationship Id="rId5" Type="http://schemas.openxmlformats.org/officeDocument/2006/relationships/image" Target="../media/image8.png"/><Relationship Id="rId15" Type="http://schemas.openxmlformats.org/officeDocument/2006/relationships/image" Target="../media/image9.png"/><Relationship Id="rId10" Type="http://schemas.openxmlformats.org/officeDocument/2006/relationships/slide" Target="slide4.xml"/><Relationship Id="rId4" Type="http://schemas.openxmlformats.org/officeDocument/2006/relationships/image" Target="../media/image7.png"/><Relationship Id="rId9" Type="http://schemas.openxmlformats.org/officeDocument/2006/relationships/image" Target="../media/image6.png"/><Relationship Id="rId14" Type="http://schemas.openxmlformats.org/officeDocument/2006/relationships/hyperlink" Target="mailto:trajce_trajkov11@hot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jpeg"/><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0.wmf"/><Relationship Id="rId10" Type="http://schemas.openxmlformats.org/officeDocument/2006/relationships/image" Target="../media/image16.png"/><Relationship Id="rId4" Type="http://schemas.openxmlformats.org/officeDocument/2006/relationships/oleObject" Target="../embeddings/oleObject1.bin"/><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xmlns="" Requires="psuz">
          <p:graphicFrame>
            <p:nvGraphicFramePr>
              <p:cNvPr id="5" name="Summary Zoom 4">
                <a:extLst>
                  <a:ext uri="{FF2B5EF4-FFF2-40B4-BE49-F238E27FC236}">
                    <a16:creationId xmlns:a16="http://schemas.microsoft.com/office/drawing/2014/main" id="{ECFA842C-5B5F-7EDB-E225-7C58F1D77C73}"/>
                  </a:ext>
                </a:extLst>
              </p:cNvPr>
              <p:cNvGraphicFramePr>
                <a:graphicFrameLocks noChangeAspect="1"/>
              </p:cNvGraphicFramePr>
              <p:nvPr>
                <p:extLst>
                  <p:ext uri="{D42A27DB-BD31-4B8C-83A1-F6EECF244321}">
                    <p14:modId xmlns:p14="http://schemas.microsoft.com/office/powerpoint/2010/main" val="2038487476"/>
                  </p:ext>
                </p:extLst>
              </p:nvPr>
            </p:nvGraphicFramePr>
            <p:xfrm>
              <a:off x="838200" y="1541770"/>
              <a:ext cx="10515600" cy="5254625"/>
            </p:xfrm>
            <a:graphic>
              <a:graphicData uri="http://schemas.microsoft.com/office/powerpoint/2016/summaryzoom">
                <psuz:summaryZm>
                  <psuz:summaryZmObj sectionId="{6EB46840-5A1C-4B37-8398-DC724C08440F}">
                    <psuz:zmPr id="{EF2290D6-E05F-47B8-A56C-38B8C0942A13}" transitionDur="1000">
                      <p166:blipFill xmlns:p166="http://schemas.microsoft.com/office/powerpoint/2016/6/main">
                        <a:blip r:embed="rId2"/>
                        <a:stretch>
                          <a:fillRect/>
                        </a:stretch>
                      </p166:blipFill>
                      <p166:spPr xmlns:p166="http://schemas.microsoft.com/office/powerpoint/2016/6/main">
                        <a:xfrm>
                          <a:off x="975282" y="183912"/>
                          <a:ext cx="4203698" cy="2364581"/>
                        </a:xfrm>
                        <a:prstGeom prst="rect">
                          <a:avLst/>
                        </a:prstGeom>
                        <a:ln w="3175">
                          <a:solidFill>
                            <a:prstClr val="ltGray"/>
                          </a:solidFill>
                        </a:ln>
                      </p166:spPr>
                    </psuz:zmPr>
                  </psuz:summaryZmObj>
                  <psuz:summaryZmObj sectionId="{ADDFD473-9F02-4E85-B290-10B2F53052FF}">
                    <psuz:zmPr id="{58DAD4FE-5408-41E2-B510-7022421664CB}" transitionDur="1000">
                      <p166:blipFill xmlns:p166="http://schemas.microsoft.com/office/powerpoint/2016/6/main">
                        <a:blip r:embed="rId3"/>
                        <a:stretch>
                          <a:fillRect/>
                        </a:stretch>
                      </p166:blipFill>
                      <p166:spPr xmlns:p166="http://schemas.microsoft.com/office/powerpoint/2016/6/main">
                        <a:xfrm>
                          <a:off x="5336619" y="183912"/>
                          <a:ext cx="4203698" cy="2364581"/>
                        </a:xfrm>
                        <a:prstGeom prst="rect">
                          <a:avLst/>
                        </a:prstGeom>
                        <a:ln w="3175">
                          <a:solidFill>
                            <a:prstClr val="ltGray"/>
                          </a:solidFill>
                        </a:ln>
                      </p166:spPr>
                    </psuz:zmPr>
                  </psuz:summaryZmObj>
                  <psuz:summaryZmObj sectionId="{1EFDCB99-1024-4477-A562-2C7FC91A6160}">
                    <psuz:zmPr id="{71D33E42-A301-4E78-BA3A-4D03D29CAA52}" transitionDur="1000">
                      <p166:blipFill xmlns:p166="http://schemas.microsoft.com/office/powerpoint/2016/6/main">
                        <a:blip r:embed="rId4"/>
                        <a:stretch>
                          <a:fillRect/>
                        </a:stretch>
                      </p166:blipFill>
                      <p166:spPr xmlns:p166="http://schemas.microsoft.com/office/powerpoint/2016/6/main">
                        <a:xfrm>
                          <a:off x="975282" y="2706132"/>
                          <a:ext cx="4203698" cy="2364581"/>
                        </a:xfrm>
                        <a:prstGeom prst="rect">
                          <a:avLst/>
                        </a:prstGeom>
                        <a:ln w="3175">
                          <a:solidFill>
                            <a:prstClr val="ltGray"/>
                          </a:solidFill>
                        </a:ln>
                      </p166:spPr>
                    </psuz:zmPr>
                  </psuz:summaryZmObj>
                  <psuz:summaryZmObj sectionId="{BB50A001-4D6F-44B6-86A4-CC429BF16C84}">
                    <psuz:zmPr id="{6903CC4F-8FC3-4D22-8B37-F3EF35D68101}" transitionDur="1000">
                      <p166:blipFill xmlns:p166="http://schemas.microsoft.com/office/powerpoint/2016/6/main">
                        <a:blip r:embed="rId5"/>
                        <a:stretch>
                          <a:fillRect/>
                        </a:stretch>
                      </p166:blipFill>
                      <p166:spPr xmlns:p166="http://schemas.microsoft.com/office/powerpoint/2016/6/main">
                        <a:xfrm>
                          <a:off x="5336619" y="2706132"/>
                          <a:ext cx="4203698" cy="2364581"/>
                        </a:xfrm>
                        <a:prstGeom prst="rect">
                          <a:avLst/>
                        </a:prstGeom>
                        <a:ln w="3175">
                          <a:solidFill>
                            <a:prstClr val="ltGray"/>
                          </a:solidFill>
                        </a:ln>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ECFA842C-5B5F-7EDB-E225-7C58F1D77C73}"/>
                  </a:ext>
                </a:extLst>
              </p:cNvPr>
              <p:cNvGrpSpPr>
                <a:grpSpLocks noGrp="1" noUngrp="1" noRot="1" noChangeAspect="1" noMove="1" noResize="1"/>
              </p:cNvGrpSpPr>
              <p:nvPr/>
            </p:nvGrpSpPr>
            <p:grpSpPr>
              <a:xfrm>
                <a:off x="838200" y="1541770"/>
                <a:ext cx="10515600" cy="5254625"/>
                <a:chOff x="838200" y="1541770"/>
                <a:chExt cx="10515600" cy="5254625"/>
              </a:xfrm>
            </p:grpSpPr>
            <p:pic>
              <p:nvPicPr>
                <p:cNvPr id="16" name="Picture 16">
                  <a:hlinkClick r:id="rId6"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1813482" y="1725682"/>
                  <a:ext cx="4203698" cy="2364581"/>
                </a:xfrm>
                <a:prstGeom prst="rect">
                  <a:avLst/>
                </a:prstGeom>
                <a:ln w="3175">
                  <a:solidFill>
                    <a:prstClr val="ltGray"/>
                  </a:solidFill>
                </a:ln>
              </p:spPr>
            </p:pic>
            <p:pic>
              <p:nvPicPr>
                <p:cNvPr id="17" name="Picture 17">
                  <a:hlinkClick r:id="rId8" action="ppaction://hlinksldjump"/>
                </p:cNvPr>
                <p:cNvPicPr>
                  <a:picLocks noSelect="1" noRot="1" noChangeAspect="1" noMove="1" noResize="1" noEditPoints="1" noAdjustHandles="1" noChangeArrowheads="1" noChangeShapeType="1"/>
                </p:cNvPicPr>
                <p:nvPr/>
              </p:nvPicPr>
              <p:blipFill>
                <a:blip r:embed="rId9"/>
                <a:stretch>
                  <a:fillRect/>
                </a:stretch>
              </p:blipFill>
              <p:spPr>
                <a:xfrm>
                  <a:off x="6174819" y="1725682"/>
                  <a:ext cx="4203698" cy="2364581"/>
                </a:xfrm>
                <a:prstGeom prst="rect">
                  <a:avLst/>
                </a:prstGeom>
                <a:ln w="3175">
                  <a:solidFill>
                    <a:prstClr val="ltGray"/>
                  </a:solidFill>
                </a:ln>
              </p:spPr>
            </p:pic>
            <p:pic>
              <p:nvPicPr>
                <p:cNvPr id="18" name="Picture 18">
                  <a:hlinkClick r:id="rId10" action="ppaction://hlinksldjump"/>
                </p:cNvPr>
                <p:cNvPicPr>
                  <a:picLocks noSelect="1" noRot="1" noChangeAspect="1" noMove="1" noResize="1" noEditPoints="1" noAdjustHandles="1" noChangeArrowheads="1" noChangeShapeType="1"/>
                </p:cNvPicPr>
                <p:nvPr/>
              </p:nvPicPr>
              <p:blipFill>
                <a:blip r:embed="rId11"/>
                <a:stretch>
                  <a:fillRect/>
                </a:stretch>
              </p:blipFill>
              <p:spPr>
                <a:xfrm>
                  <a:off x="1813482" y="4247902"/>
                  <a:ext cx="4203698" cy="2364581"/>
                </a:xfrm>
                <a:prstGeom prst="rect">
                  <a:avLst/>
                </a:prstGeom>
                <a:ln w="3175">
                  <a:solidFill>
                    <a:prstClr val="ltGray"/>
                  </a:solidFill>
                </a:ln>
              </p:spPr>
            </p:pic>
            <p:pic>
              <p:nvPicPr>
                <p:cNvPr id="19" name="Picture 19">
                  <a:hlinkClick r:id="rId12" action="ppaction://hlinksldjump"/>
                </p:cNvPr>
                <p:cNvPicPr>
                  <a:picLocks noSelect="1" noRot="1" noChangeAspect="1" noMove="1" noResize="1" noEditPoints="1" noAdjustHandles="1" noChangeArrowheads="1" noChangeShapeType="1"/>
                </p:cNvPicPr>
                <p:nvPr/>
              </p:nvPicPr>
              <p:blipFill>
                <a:blip r:embed="rId13"/>
                <a:stretch>
                  <a:fillRect/>
                </a:stretch>
              </p:blipFill>
              <p:spPr>
                <a:xfrm>
                  <a:off x="6174819" y="4247902"/>
                  <a:ext cx="4203698" cy="2364581"/>
                </a:xfrm>
                <a:prstGeom prst="rect">
                  <a:avLst/>
                </a:prstGeom>
                <a:ln w="3175">
                  <a:solidFill>
                    <a:prstClr val="ltGray"/>
                  </a:solidFill>
                </a:ln>
              </p:spPr>
            </p:pic>
          </p:grpSp>
        </mc:Fallback>
      </mc:AlternateContent>
      <p:sp>
        <p:nvSpPr>
          <p:cNvPr id="7" name="Rectangle 6">
            <a:extLst>
              <a:ext uri="{FF2B5EF4-FFF2-40B4-BE49-F238E27FC236}">
                <a16:creationId xmlns:a16="http://schemas.microsoft.com/office/drawing/2014/main" id="{D6693252-1E94-E5F8-C35A-16437580BE71}"/>
              </a:ext>
            </a:extLst>
          </p:cNvPr>
          <p:cNvSpPr/>
          <p:nvPr/>
        </p:nvSpPr>
        <p:spPr>
          <a:xfrm>
            <a:off x="0" y="46657"/>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9" name="AutoShape 5">
            <a:extLst>
              <a:ext uri="{FF2B5EF4-FFF2-40B4-BE49-F238E27FC236}">
                <a16:creationId xmlns:a16="http://schemas.microsoft.com/office/drawing/2014/main" id="{EB29AFDC-12C4-91EA-74A4-00B3236EB7F7}"/>
              </a:ext>
            </a:extLst>
          </p:cNvPr>
          <p:cNvSpPr>
            <a:spLocks noChangeArrowheads="1"/>
          </p:cNvSpPr>
          <p:nvPr/>
        </p:nvSpPr>
        <p:spPr bwMode="auto">
          <a:xfrm>
            <a:off x="-70696" y="341368"/>
            <a:ext cx="12191576" cy="476726"/>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dirty="0">
                <a:latin typeface="Times New Roman" panose="02020603050405020304" pitchFamily="18" charset="0"/>
                <a:ea typeface="Calibri" panose="020F0502020204030204" pitchFamily="34" charset="0"/>
                <a:cs typeface="Times New Roman" panose="02020603050405020304" pitchFamily="18" charset="0"/>
              </a:rPr>
              <a:t>Composite of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ZnO</a:t>
            </a:r>
            <a:r>
              <a:rPr lang="en-US" sz="2200" b="1" dirty="0">
                <a:latin typeface="Times New Roman" panose="02020603050405020304" pitchFamily="18" charset="0"/>
                <a:ea typeface="Calibri" panose="020F0502020204030204" pitchFamily="34" charset="0"/>
                <a:cs typeface="Times New Roman" panose="02020603050405020304" pitchFamily="18" charset="0"/>
              </a:rPr>
              <a:t> with reduced graphene oxide as anode for sodium-ion</a:t>
            </a:r>
            <a:endParaRPr lang="en-US" sz="2200" b="1" cap="all" dirty="0">
              <a:solidFill>
                <a:schemeClr val="accent5"/>
              </a:solidFill>
              <a:highlight>
                <a:srgbClr val="FFFF00"/>
              </a:highlight>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id="{6AE50980-33E0-78DE-FD0B-15946BBFE46F}"/>
              </a:ext>
            </a:extLst>
          </p:cNvPr>
          <p:cNvSpPr>
            <a:spLocks noChangeArrowheads="1"/>
          </p:cNvSpPr>
          <p:nvPr/>
        </p:nvSpPr>
        <p:spPr bwMode="auto">
          <a:xfrm>
            <a:off x="87086" y="750783"/>
            <a:ext cx="11956868" cy="830997"/>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600" b="1" u="sng" dirty="0" err="1">
                <a:latin typeface="Arial Narrow" panose="020B0606020202030204" pitchFamily="34" charset="0"/>
                <a:cs typeface="Times New Roman" panose="02020603050405020304" pitchFamily="18" charset="0"/>
              </a:rPr>
              <a:t>Trajche</a:t>
            </a:r>
            <a:r>
              <a:rPr lang="en-US" sz="1600" b="1" u="sng" dirty="0">
                <a:latin typeface="Arial Narrow" panose="020B0606020202030204" pitchFamily="34" charset="0"/>
                <a:cs typeface="Times New Roman" panose="02020603050405020304" pitchFamily="18" charset="0"/>
              </a:rPr>
              <a:t> Trajkov</a:t>
            </a:r>
            <a:r>
              <a:rPr lang="en-US" sz="1600" b="1" baseline="30000" dirty="0">
                <a:latin typeface="Arial Narrow" panose="020B0606020202030204" pitchFamily="34" charset="0"/>
                <a:cs typeface="Times New Roman" panose="02020603050405020304" pitchFamily="18" charset="0"/>
              </a:rPr>
              <a:t>1</a:t>
            </a:r>
            <a:r>
              <a:rPr lang="en-US" sz="1600" b="1" dirty="0">
                <a:latin typeface="Arial Narrow" panose="020B0606020202030204" pitchFamily="34" charset="0"/>
                <a:cs typeface="Times New Roman" panose="02020603050405020304" pitchFamily="18" charset="0"/>
              </a:rPr>
              <a:t>, Sonya Harizanova</a:t>
            </a:r>
            <a:r>
              <a:rPr lang="en-US" sz="1600" b="1" baseline="30000" dirty="0">
                <a:latin typeface="Arial Narrow" panose="020B0606020202030204" pitchFamily="34" charset="0"/>
                <a:cs typeface="Times New Roman" panose="02020603050405020304" pitchFamily="18" charset="0"/>
              </a:rPr>
              <a:t>2,3</a:t>
            </a:r>
            <a:r>
              <a:rPr lang="en-US" sz="1600" b="1" dirty="0">
                <a:latin typeface="Arial Narrow" panose="020B0606020202030204" pitchFamily="34" charset="0"/>
                <a:cs typeface="Times New Roman" panose="02020603050405020304" pitchFamily="18" charset="0"/>
              </a:rPr>
              <a:t>, Nina Kaneva</a:t>
            </a:r>
            <a:r>
              <a:rPr lang="en-US" sz="1600" b="1" baseline="30000" dirty="0">
                <a:latin typeface="Arial Narrow" panose="020B0606020202030204" pitchFamily="34" charset="0"/>
                <a:cs typeface="Times New Roman" panose="02020603050405020304" pitchFamily="18" charset="0"/>
              </a:rPr>
              <a:t>1</a:t>
            </a:r>
            <a:r>
              <a:rPr lang="en-US" sz="1600" b="1" dirty="0">
                <a:latin typeface="Arial Narrow" panose="020B0606020202030204" pitchFamily="34" charset="0"/>
                <a:cs typeface="Times New Roman" panose="02020603050405020304" pitchFamily="18" charset="0"/>
              </a:rPr>
              <a:t>, </a:t>
            </a:r>
            <a:r>
              <a:rPr lang="en-US" sz="1600" b="1" dirty="0" err="1">
                <a:latin typeface="Arial Narrow" panose="020B0606020202030204" pitchFamily="34" charset="0"/>
                <a:cs typeface="Times New Roman" panose="02020603050405020304" pitchFamily="18" charset="0"/>
              </a:rPr>
              <a:t>Radostina</a:t>
            </a:r>
            <a:r>
              <a:rPr lang="en-US" sz="1600" b="1" dirty="0">
                <a:latin typeface="Arial Narrow" panose="020B0606020202030204" pitchFamily="34" charset="0"/>
                <a:cs typeface="Times New Roman" panose="02020603050405020304" pitchFamily="18" charset="0"/>
              </a:rPr>
              <a:t> Stoyanova</a:t>
            </a:r>
            <a:r>
              <a:rPr lang="en-US" sz="1600" b="1" baseline="30000" dirty="0">
                <a:latin typeface="Arial Narrow" panose="020B0606020202030204" pitchFamily="34" charset="0"/>
                <a:cs typeface="Times New Roman" panose="02020603050405020304" pitchFamily="18" charset="0"/>
              </a:rPr>
              <a:t>2,3 </a:t>
            </a:r>
            <a:endParaRPr lang="bg-BG" sz="1600" b="1" dirty="0">
              <a:latin typeface="Arial Narrow" panose="020B0606020202030204" pitchFamily="34" charset="0"/>
              <a:cs typeface="Times New Roman" panose="02020603050405020304" pitchFamily="18" charset="0"/>
            </a:endParaRPr>
          </a:p>
          <a:p>
            <a:pPr algn="ctr"/>
            <a:r>
              <a:rPr lang="en-US" sz="1600" baseline="30000" dirty="0">
                <a:latin typeface="Arial Narrow" panose="020B0606020202030204" pitchFamily="34" charset="0"/>
                <a:cs typeface="Times New Roman" panose="02020603050405020304" pitchFamily="18" charset="0"/>
              </a:rPr>
              <a:t>1</a:t>
            </a:r>
            <a:r>
              <a:rPr lang="en-US" sz="1600" dirty="0">
                <a:latin typeface="Arial Narrow" panose="020B0606020202030204" pitchFamily="34" charset="0"/>
                <a:cs typeface="Times New Roman" panose="02020603050405020304" pitchFamily="18" charset="0"/>
              </a:rPr>
              <a:t>St. </a:t>
            </a:r>
            <a:r>
              <a:rPr lang="en-US" sz="1600" dirty="0" err="1">
                <a:latin typeface="Arial Narrow" panose="020B0606020202030204" pitchFamily="34" charset="0"/>
                <a:cs typeface="Times New Roman" panose="02020603050405020304" pitchFamily="18" charset="0"/>
              </a:rPr>
              <a:t>Kliment</a:t>
            </a:r>
            <a:r>
              <a:rPr lang="en-US" sz="1600" dirty="0">
                <a:latin typeface="Arial Narrow" panose="020B0606020202030204" pitchFamily="34" charset="0"/>
                <a:cs typeface="Times New Roman" panose="02020603050405020304" pitchFamily="18" charset="0"/>
              </a:rPr>
              <a:t> </a:t>
            </a:r>
            <a:r>
              <a:rPr lang="en-US" sz="1600" dirty="0" err="1">
                <a:latin typeface="Arial Narrow" panose="020B0606020202030204" pitchFamily="34" charset="0"/>
                <a:cs typeface="Times New Roman" panose="02020603050405020304" pitchFamily="18" charset="0"/>
              </a:rPr>
              <a:t>Ohridski</a:t>
            </a:r>
            <a:r>
              <a:rPr lang="en-US" sz="1600" dirty="0">
                <a:latin typeface="Arial Narrow" panose="020B0606020202030204" pitchFamily="34" charset="0"/>
                <a:cs typeface="Times New Roman" panose="02020603050405020304" pitchFamily="18" charset="0"/>
              </a:rPr>
              <a:t> University, Faculty of Chemistry and Pharmacy, Sofia, Bulgaria, e-mail: </a:t>
            </a:r>
            <a:r>
              <a:rPr lang="en-US" sz="1600" dirty="0">
                <a:latin typeface="Arial Narrow" panose="020B0606020202030204" pitchFamily="34" charset="0"/>
                <a:cs typeface="Times New Roman" panose="02020603050405020304" pitchFamily="18" charset="0"/>
                <a:hlinkClick r:id="rId14"/>
              </a:rPr>
              <a:t>trajce_trajkov11@hotmail.com</a:t>
            </a:r>
            <a:r>
              <a:rPr lang="en-US" sz="1600" dirty="0">
                <a:latin typeface="Arial Narrow" panose="020B0606020202030204" pitchFamily="34" charset="0"/>
                <a:cs typeface="Times New Roman" panose="02020603050405020304" pitchFamily="18" charset="0"/>
              </a:rPr>
              <a:t>, </a:t>
            </a:r>
            <a:r>
              <a:rPr lang="en-US" sz="1600" baseline="30000" dirty="0">
                <a:latin typeface="Arial Narrow" panose="020B0606020202030204" pitchFamily="34" charset="0"/>
                <a:cs typeface="Times New Roman" panose="02020603050405020304" pitchFamily="18" charset="0"/>
              </a:rPr>
              <a:t>2</a:t>
            </a:r>
            <a:r>
              <a:rPr lang="en-US" sz="1600" dirty="0">
                <a:latin typeface="Arial Narrow" panose="020B0606020202030204" pitchFamily="34" charset="0"/>
                <a:cs typeface="Times New Roman" panose="02020603050405020304" pitchFamily="18" charset="0"/>
              </a:rPr>
              <a:t>Institute of General and Inorganic Chemistry, Bulgarian Academy of Sciences, 1113 Sofia, Bulgaria, </a:t>
            </a:r>
            <a:r>
              <a:rPr lang="en-US" sz="1600" baseline="30000" dirty="0">
                <a:latin typeface="Arial Narrow" panose="020B0606020202030204" pitchFamily="34" charset="0"/>
                <a:cs typeface="Times New Roman" panose="02020603050405020304" pitchFamily="18" charset="0"/>
              </a:rPr>
              <a:t>3</a:t>
            </a:r>
            <a:r>
              <a:rPr lang="en-US" sz="1600" dirty="0">
                <a:latin typeface="Arial Narrow" panose="020B0606020202030204" pitchFamily="34" charset="0"/>
                <a:cs typeface="Times New Roman" panose="02020603050405020304" pitchFamily="18" charset="0"/>
              </a:rPr>
              <a:t>National Centre of Excellence “Mechatronics and Clean Technologies”, Sofia, Bulgaria </a:t>
            </a:r>
          </a:p>
        </p:txBody>
      </p:sp>
      <p:pic>
        <p:nvPicPr>
          <p:cNvPr id="13" name="Picture 12">
            <a:extLst>
              <a:ext uri="{FF2B5EF4-FFF2-40B4-BE49-F238E27FC236}">
                <a16:creationId xmlns:a16="http://schemas.microsoft.com/office/drawing/2014/main" id="{78AE1316-F9B8-8F94-AA05-25D69576EE2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9069" y="55366"/>
            <a:ext cx="864245" cy="927582"/>
          </a:xfrm>
          <a:prstGeom prst="rect">
            <a:avLst/>
          </a:prstGeom>
        </p:spPr>
      </p:pic>
      <p:sp>
        <p:nvSpPr>
          <p:cNvPr id="15" name="Rectangle: Rounded Corners 14">
            <a:extLst>
              <a:ext uri="{FF2B5EF4-FFF2-40B4-BE49-F238E27FC236}">
                <a16:creationId xmlns:a16="http://schemas.microsoft.com/office/drawing/2014/main" id="{BA16D7C9-6121-35A1-FB39-B4FEB14E05E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spTree>
    <p:extLst>
      <p:ext uri="{BB962C8B-B14F-4D97-AF65-F5344CB8AC3E}">
        <p14:creationId xmlns:p14="http://schemas.microsoft.com/office/powerpoint/2010/main" val="114036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Flowchart: Alternate Process 5"/>
          <p:cNvSpPr/>
          <p:nvPr/>
        </p:nvSpPr>
        <p:spPr>
          <a:xfrm>
            <a:off x="1635839" y="4807527"/>
            <a:ext cx="9171709" cy="1593273"/>
          </a:xfrm>
          <a:prstGeom prst="flowChartAlternateProcess">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0" y="123982"/>
            <a:ext cx="12191999" cy="476726"/>
          </a:xfrm>
          <a:prstGeom prst="roundRect">
            <a:avLst>
              <a:gd name="adj" fmla="val 16667"/>
            </a:avLst>
          </a:prstGeom>
          <a:solidFill>
            <a:srgbClr val="2CD849"/>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TextBox 1"/>
          <p:cNvSpPr txBox="1"/>
          <p:nvPr/>
        </p:nvSpPr>
        <p:spPr>
          <a:xfrm>
            <a:off x="202474" y="1119314"/>
            <a:ext cx="11656422" cy="3046988"/>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Sodium-ion batteries are a promising alternative to lithium-ion batteries. They use sodium, which is less expensive than lithium. However, developing high-capacity, stable anode materials is challenging.</a:t>
            </a:r>
          </a:p>
          <a:p>
            <a:endParaRPr lang="en-US" sz="24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Zinc oxide (</a:t>
            </a:r>
            <a:r>
              <a:rPr lang="en-US" sz="2400" dirty="0" err="1">
                <a:latin typeface="Times New Roman" panose="02020603050405020304" pitchFamily="18" charset="0"/>
                <a:cs typeface="Times New Roman" panose="02020603050405020304" pitchFamily="18" charset="0"/>
              </a:rPr>
              <a:t>ZnO</a:t>
            </a:r>
            <a:r>
              <a:rPr lang="en-US" sz="2400" dirty="0">
                <a:latin typeface="Times New Roman" panose="02020603050405020304" pitchFamily="18" charset="0"/>
                <a:cs typeface="Times New Roman" panose="02020603050405020304" pitchFamily="18" charset="0"/>
              </a:rPr>
              <a:t>) has a </a:t>
            </a:r>
            <a:r>
              <a:rPr lang="en-US" sz="2400" dirty="0" err="1">
                <a:latin typeface="Times New Roman" panose="02020603050405020304" pitchFamily="18" charset="0"/>
                <a:cs typeface="Times New Roman" panose="02020603050405020304" pitchFamily="18" charset="0"/>
              </a:rPr>
              <a:t>wurtzite</a:t>
            </a:r>
            <a:r>
              <a:rPr lang="en-US" sz="2400" dirty="0">
                <a:latin typeface="Times New Roman" panose="02020603050405020304" pitchFamily="18" charset="0"/>
                <a:cs typeface="Times New Roman" panose="02020603050405020304" pitchFamily="18" charset="0"/>
              </a:rPr>
              <a:t> structure and a high theoretical capacity, but it exhibits poor conductivity during charge/discharge cycles and undergoes fast degradation.  However, </a:t>
            </a:r>
            <a:r>
              <a:rPr lang="en-US" sz="2400" dirty="0" err="1">
                <a:latin typeface="Times New Roman" panose="02020603050405020304" pitchFamily="18" charset="0"/>
                <a:cs typeface="Times New Roman" panose="02020603050405020304" pitchFamily="18" charset="0"/>
              </a:rPr>
              <a:t>ZnO</a:t>
            </a:r>
            <a:r>
              <a:rPr lang="en-US" sz="2400" dirty="0">
                <a:latin typeface="Times New Roman" panose="02020603050405020304" pitchFamily="18" charset="0"/>
                <a:cs typeface="Times New Roman" panose="02020603050405020304" pitchFamily="18" charset="0"/>
              </a:rPr>
              <a:t> nanoparticles functionalized with reduced graphene oxide (</a:t>
            </a:r>
            <a:r>
              <a:rPr lang="en-US" sz="2400" dirty="0" err="1">
                <a:latin typeface="Times New Roman" panose="02020603050405020304" pitchFamily="18" charset="0"/>
                <a:cs typeface="Times New Roman" panose="02020603050405020304" pitchFamily="18" charset="0"/>
              </a:rPr>
              <a:t>rGO</a:t>
            </a:r>
            <a:r>
              <a:rPr lang="en-US" sz="2400" dirty="0">
                <a:latin typeface="Times New Roman" panose="02020603050405020304" pitchFamily="18" charset="0"/>
                <a:cs typeface="Times New Roman" panose="02020603050405020304" pitchFamily="18" charset="0"/>
              </a:rPr>
              <a:t>) are promising anodes for sodium-ion batteries.</a:t>
            </a:r>
            <a:endParaRPr lang="bg-BG" sz="2400" dirty="0">
              <a:latin typeface="Times New Roman" panose="02020603050405020304" pitchFamily="18" charset="0"/>
              <a:cs typeface="Times New Roman" panose="02020603050405020304" pitchFamily="18" charset="0"/>
            </a:endParaRPr>
          </a:p>
        </p:txBody>
      </p:sp>
      <p:sp>
        <p:nvSpPr>
          <p:cNvPr id="3" name="Down Arrow 2"/>
          <p:cNvSpPr/>
          <p:nvPr/>
        </p:nvSpPr>
        <p:spPr>
          <a:xfrm rot="18772674">
            <a:off x="1509086" y="4061610"/>
            <a:ext cx="253505" cy="1236553"/>
          </a:xfrm>
          <a:prstGeom prst="down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TextBox 6"/>
          <p:cNvSpPr txBox="1"/>
          <p:nvPr/>
        </p:nvSpPr>
        <p:spPr>
          <a:xfrm>
            <a:off x="1820742" y="5049866"/>
            <a:ext cx="9118350"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aim of our study is to investigate the role of </a:t>
            </a:r>
            <a:r>
              <a:rPr lang="en-US" sz="2400" dirty="0" err="1">
                <a:latin typeface="Times New Roman" panose="02020603050405020304" pitchFamily="18" charset="0"/>
                <a:cs typeface="Times New Roman" panose="02020603050405020304" pitchFamily="18" charset="0"/>
              </a:rPr>
              <a:t>rGO</a:t>
            </a:r>
            <a:r>
              <a:rPr lang="en-US" sz="2400" dirty="0">
                <a:latin typeface="Times New Roman" panose="02020603050405020304" pitchFamily="18" charset="0"/>
                <a:cs typeface="Times New Roman" panose="02020603050405020304" pitchFamily="18" charset="0"/>
              </a:rPr>
              <a:t> in improving the electrochemical parameters of </a:t>
            </a:r>
            <a:r>
              <a:rPr lang="en-US" sz="2400" dirty="0" err="1">
                <a:latin typeface="Times New Roman" panose="02020603050405020304" pitchFamily="18" charset="0"/>
                <a:cs typeface="Times New Roman" panose="02020603050405020304" pitchFamily="18" charset="0"/>
              </a:rPr>
              <a:t>ZnO</a:t>
            </a:r>
            <a:r>
              <a:rPr lang="en-US" sz="2400" dirty="0">
                <a:latin typeface="Times New Roman" panose="02020603050405020304" pitchFamily="18" charset="0"/>
                <a:cs typeface="Times New Roman" panose="02020603050405020304" pitchFamily="18" charset="0"/>
              </a:rPr>
              <a:t> and enhancing its performance as an anode in sodium-ion cells.</a:t>
            </a:r>
            <a:endParaRPr lang="en-US" sz="2400" dirty="0"/>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73932"/>
            <a:ext cx="12056712" cy="476726"/>
          </a:xfrm>
          <a:prstGeom prst="roundRect">
            <a:avLst>
              <a:gd name="adj" fmla="val 16667"/>
            </a:avLst>
          </a:prstGeom>
          <a:solidFill>
            <a:schemeClr val="tx2">
              <a:lumMod val="75000"/>
              <a:lumOff val="2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sp>
        <p:nvSpPr>
          <p:cNvPr id="4" name="TextBox 3"/>
          <p:cNvSpPr txBox="1"/>
          <p:nvPr/>
        </p:nvSpPr>
        <p:spPr>
          <a:xfrm>
            <a:off x="6797307" y="5742291"/>
            <a:ext cx="5409406" cy="107721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The composite between </a:t>
            </a:r>
            <a:r>
              <a:rPr lang="en-US" sz="1600" dirty="0" err="1">
                <a:latin typeface="Times New Roman" panose="02020603050405020304" pitchFamily="18" charset="0"/>
                <a:cs typeface="Times New Roman" panose="02020603050405020304" pitchFamily="18" charset="0"/>
              </a:rPr>
              <a:t>ZnO</a:t>
            </a:r>
            <a:r>
              <a:rPr lang="en-US" sz="1600" dirty="0">
                <a:latin typeface="Times New Roman" panose="02020603050405020304" pitchFamily="18" charset="0"/>
                <a:cs typeface="Times New Roman" panose="02020603050405020304" pitchFamily="18" charset="0"/>
              </a:rPr>
              <a:t> and </a:t>
            </a:r>
            <a:r>
              <a:rPr lang="en-US" sz="1600" dirty="0" err="1">
                <a:latin typeface="Times New Roman" panose="02020603050405020304" pitchFamily="18" charset="0"/>
                <a:cs typeface="Times New Roman" panose="02020603050405020304" pitchFamily="18" charset="0"/>
              </a:rPr>
              <a:t>rGO</a:t>
            </a:r>
            <a:r>
              <a:rPr lang="en-US" sz="1600" dirty="0">
                <a:latin typeface="Times New Roman" panose="02020603050405020304" pitchFamily="18" charset="0"/>
                <a:cs typeface="Times New Roman" panose="02020603050405020304" pitchFamily="18" charset="0"/>
              </a:rPr>
              <a:t> was prepared by homogenization using planetary centrifugal mixer ARE-250 CE (THINKY, Tokyo, Japan) for 15 min at a speed of 500 rpm, and then for the next 60 min at 2000 rpm. </a:t>
            </a:r>
            <a:endParaRPr lang="bg-BG"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2300" y="4059903"/>
            <a:ext cx="1138639" cy="1138639"/>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293657634"/>
              </p:ext>
            </p:extLst>
          </p:nvPr>
        </p:nvGraphicFramePr>
        <p:xfrm>
          <a:off x="-84126" y="3921266"/>
          <a:ext cx="3807829" cy="2660822"/>
        </p:xfrm>
        <a:graphic>
          <a:graphicData uri="http://schemas.openxmlformats.org/presentationml/2006/ole">
            <mc:AlternateContent xmlns:mc="http://schemas.openxmlformats.org/markup-compatibility/2006">
              <mc:Choice xmlns:v="urn:schemas-microsoft-com:vml" Requires="v">
                <p:oleObj spid="_x0000_s1026" name="Graph" r:id="rId4" imgW="4152240" imgH="2901600" progId="Origin50.Graph">
                  <p:embed/>
                </p:oleObj>
              </mc:Choice>
              <mc:Fallback>
                <p:oleObj name="Graph" r:id="rId4" imgW="4152240" imgH="2901600" progId="Origin50.Graph">
                  <p:embed/>
                  <p:pic>
                    <p:nvPicPr>
                      <p:cNvPr id="0" name=""/>
                      <p:cNvPicPr/>
                      <p:nvPr/>
                    </p:nvPicPr>
                    <p:blipFill>
                      <a:blip r:embed="rId5"/>
                      <a:stretch>
                        <a:fillRect/>
                      </a:stretch>
                    </p:blipFill>
                    <p:spPr>
                      <a:xfrm>
                        <a:off x="-84126" y="3921266"/>
                        <a:ext cx="3807829" cy="2660822"/>
                      </a:xfrm>
                      <a:prstGeom prst="rect">
                        <a:avLst/>
                      </a:prstGeom>
                    </p:spPr>
                  </p:pic>
                </p:oleObj>
              </mc:Fallback>
            </mc:AlternateContent>
          </a:graphicData>
        </a:graphic>
      </p:graphicFrame>
      <p:sp>
        <p:nvSpPr>
          <p:cNvPr id="9" name="Rectangle 8"/>
          <p:cNvSpPr/>
          <p:nvPr/>
        </p:nvSpPr>
        <p:spPr>
          <a:xfrm>
            <a:off x="3291095" y="4050926"/>
            <a:ext cx="4384796" cy="584775"/>
          </a:xfrm>
          <a:prstGeom prst="rect">
            <a:avLst/>
          </a:prstGeom>
        </p:spPr>
        <p:txBody>
          <a:bodyPr wrap="square">
            <a:spAutoFit/>
          </a:bodyPr>
          <a:lstStyle/>
          <a:p>
            <a:pPr algn="ctr" defTabSz="618637">
              <a:defRPr/>
            </a:pPr>
            <a:r>
              <a:rPr lang="en-US" sz="16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GB" sz="1600" b="1" dirty="0">
                <a:solidFill>
                  <a:schemeClr val="tx2">
                    <a:lumMod val="75000"/>
                    <a:lumOff val="25000"/>
                  </a:schemeClr>
                </a:solidFill>
                <a:latin typeface="Times New Roman" panose="02020603050405020304" pitchFamily="18" charset="0"/>
                <a:cs typeface="Times New Roman" panose="02020603050405020304" pitchFamily="18" charset="0"/>
              </a:rPr>
              <a:t> crystallizes in </a:t>
            </a:r>
            <a:r>
              <a:rPr lang="en-GB" sz="1600" b="1" dirty="0" err="1">
                <a:solidFill>
                  <a:schemeClr val="tx2">
                    <a:lumMod val="75000"/>
                    <a:lumOff val="25000"/>
                  </a:schemeClr>
                </a:solidFill>
                <a:latin typeface="Times New Roman" panose="02020603050405020304" pitchFamily="18" charset="0"/>
                <a:cs typeface="Times New Roman" panose="02020603050405020304" pitchFamily="18" charset="0"/>
              </a:rPr>
              <a:t>wurtize</a:t>
            </a:r>
            <a:r>
              <a:rPr lang="en-GB" sz="1600" b="1" dirty="0">
                <a:solidFill>
                  <a:schemeClr val="tx2">
                    <a:lumMod val="75000"/>
                    <a:lumOff val="25000"/>
                  </a:schemeClr>
                </a:solidFill>
                <a:latin typeface="Times New Roman" panose="02020603050405020304" pitchFamily="18" charset="0"/>
                <a:cs typeface="Times New Roman" panose="02020603050405020304" pitchFamily="18" charset="0"/>
              </a:rPr>
              <a:t>(hexagonal) structure with space group P6</a:t>
            </a:r>
            <a:r>
              <a:rPr lang="en-GB" sz="1600" b="1" baseline="-25000" dirty="0">
                <a:solidFill>
                  <a:schemeClr val="tx2">
                    <a:lumMod val="75000"/>
                    <a:lumOff val="25000"/>
                  </a:schemeClr>
                </a:solidFill>
                <a:latin typeface="Times New Roman" panose="02020603050405020304" pitchFamily="18" charset="0"/>
                <a:cs typeface="Times New Roman" panose="02020603050405020304" pitchFamily="18" charset="0"/>
              </a:rPr>
              <a:t>3</a:t>
            </a:r>
            <a:r>
              <a:rPr lang="en-GB" sz="1600" b="1" dirty="0">
                <a:solidFill>
                  <a:schemeClr val="tx2">
                    <a:lumMod val="75000"/>
                    <a:lumOff val="25000"/>
                  </a:schemeClr>
                </a:solidFill>
                <a:latin typeface="Times New Roman" panose="02020603050405020304" pitchFamily="18" charset="0"/>
                <a:cs typeface="Times New Roman" panose="02020603050405020304" pitchFamily="18" charset="0"/>
              </a:rPr>
              <a:t>mc</a:t>
            </a:r>
          </a:p>
        </p:txBody>
      </p:sp>
      <p:sp>
        <p:nvSpPr>
          <p:cNvPr id="13" name="Right Arrow 12"/>
          <p:cNvSpPr/>
          <p:nvPr/>
        </p:nvSpPr>
        <p:spPr>
          <a:xfrm>
            <a:off x="1747679" y="2723185"/>
            <a:ext cx="792613" cy="22428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927"/>
          </a:p>
        </p:txBody>
      </p:sp>
      <p:sp>
        <p:nvSpPr>
          <p:cNvPr id="18" name="TextBox 17"/>
          <p:cNvSpPr txBox="1"/>
          <p:nvPr/>
        </p:nvSpPr>
        <p:spPr>
          <a:xfrm>
            <a:off x="9528218" y="2356155"/>
            <a:ext cx="105189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5</a:t>
            </a:r>
            <a:r>
              <a:rPr lang="en-GB" sz="2400" dirty="0">
                <a:latin typeface="Times New Roman" panose="02020603050405020304" pitchFamily="18" charset="0"/>
                <a:cs typeface="Times New Roman" panose="02020603050405020304" pitchFamily="18" charset="0"/>
              </a:rPr>
              <a:t>00 °C</a:t>
            </a:r>
            <a:endParaRPr lang="bg-BG" sz="2400" dirty="0">
              <a:latin typeface="Times New Roman" panose="02020603050405020304" pitchFamily="18" charset="0"/>
              <a:cs typeface="Times New Roman" panose="02020603050405020304" pitchFamily="18" charset="0"/>
            </a:endParaRPr>
          </a:p>
        </p:txBody>
      </p:sp>
      <p:sp>
        <p:nvSpPr>
          <p:cNvPr id="20" name="Text Box 19"/>
          <p:cNvSpPr txBox="1">
            <a:spLocks noChangeArrowheads="1"/>
          </p:cNvSpPr>
          <p:nvPr/>
        </p:nvSpPr>
        <p:spPr bwMode="auto">
          <a:xfrm>
            <a:off x="-80674" y="3626382"/>
            <a:ext cx="6127882" cy="372666"/>
          </a:xfrm>
          <a:prstGeom prst="rect">
            <a:avLst/>
          </a:prstGeom>
          <a:noFill/>
          <a:ln w="9525">
            <a:noFill/>
            <a:miter lim="800000"/>
            <a:headEnd/>
            <a:tailEnd/>
          </a:ln>
          <a:effectLst/>
        </p:spPr>
        <p:txBody>
          <a:bodyPr wrap="square" lIns="64262" tIns="32131" rIns="64262" bIns="32131">
            <a:spAutoFit/>
          </a:bodyPr>
          <a:lstStyle/>
          <a:p>
            <a:pPr marL="342900" indent="-342900" algn="ctr" defTabSz="652402" fontAlgn="base">
              <a:spcBef>
                <a:spcPct val="0"/>
              </a:spcBef>
              <a:spcAft>
                <a:spcPct val="0"/>
              </a:spcAft>
              <a:buFont typeface="Wingdings" panose="05000000000000000000" pitchFamily="2" charset="2"/>
              <a:buChar char="v"/>
              <a:defRPr/>
            </a:pPr>
            <a:r>
              <a:rPr lang="en-US" sz="2000" b="1" dirty="0">
                <a:solidFill>
                  <a:schemeClr val="tx2">
                    <a:lumMod val="75000"/>
                    <a:lumOff val="25000"/>
                  </a:schemeClr>
                </a:solidFill>
                <a:latin typeface="Times New Roman" panose="02020603050405020304" pitchFamily="18" charset="0"/>
                <a:cs typeface="Times New Roman" panose="02020603050405020304" pitchFamily="18" charset="0"/>
              </a:rPr>
              <a:t>XRD patterns of </a:t>
            </a:r>
            <a:r>
              <a:rPr lang="en-US" sz="20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US" sz="2000" b="1" dirty="0">
                <a:solidFill>
                  <a:schemeClr val="tx2">
                    <a:lumMod val="75000"/>
                    <a:lumOff val="25000"/>
                  </a:schemeClr>
                </a:solidFill>
                <a:latin typeface="Times New Roman" panose="02020603050405020304" pitchFamily="18" charset="0"/>
                <a:cs typeface="Times New Roman" panose="02020603050405020304" pitchFamily="18" charset="0"/>
              </a:rPr>
              <a:t> and composite </a:t>
            </a:r>
            <a:r>
              <a:rPr lang="en-US" sz="20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US" sz="2000" b="1" dirty="0">
                <a:solidFill>
                  <a:schemeClr val="tx2">
                    <a:lumMod val="75000"/>
                    <a:lumOff val="25000"/>
                  </a:schemeClr>
                </a:solidFill>
                <a:latin typeface="Times New Roman" panose="02020603050405020304" pitchFamily="18" charset="0"/>
                <a:cs typeface="Times New Roman" panose="02020603050405020304" pitchFamily="18" charset="0"/>
              </a:rPr>
              <a:t>/</a:t>
            </a:r>
            <a:r>
              <a:rPr lang="en-US" sz="2000" b="1" dirty="0" err="1">
                <a:solidFill>
                  <a:schemeClr val="tx2">
                    <a:lumMod val="75000"/>
                    <a:lumOff val="25000"/>
                  </a:schemeClr>
                </a:solidFill>
                <a:latin typeface="Times New Roman" panose="02020603050405020304" pitchFamily="18" charset="0"/>
                <a:cs typeface="Times New Roman" panose="02020603050405020304" pitchFamily="18" charset="0"/>
              </a:rPr>
              <a:t>rGO</a:t>
            </a:r>
            <a:r>
              <a:rPr lang="en-US" sz="2000" b="1" dirty="0">
                <a:solidFill>
                  <a:schemeClr val="tx2">
                    <a:lumMod val="75000"/>
                    <a:lumOff val="25000"/>
                  </a:schemeClr>
                </a:solidFill>
                <a:latin typeface="Times New Roman" panose="02020603050405020304" pitchFamily="18" charset="0"/>
                <a:cs typeface="Times New Roman" panose="02020603050405020304" pitchFamily="18" charset="0"/>
              </a:rPr>
              <a:t> </a:t>
            </a:r>
            <a:endParaRPr lang="en-GB" sz="2000" b="1" baseline="-25000" dirty="0">
              <a:solidFill>
                <a:schemeClr val="tx2">
                  <a:lumMod val="75000"/>
                  <a:lumOff val="25000"/>
                </a:schemeClr>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7558733" y="3607997"/>
            <a:ext cx="2856872" cy="400110"/>
          </a:xfrm>
          <a:prstGeom prst="rect">
            <a:avLst/>
          </a:prstGeom>
          <a:noFill/>
        </p:spPr>
        <p:txBody>
          <a:bodyPr wrap="none" rtlCol="0">
            <a:spAutoFit/>
          </a:bodyPr>
          <a:lstStyle/>
          <a:p>
            <a:pPr marL="342900" indent="-342900">
              <a:buFont typeface="Wingdings" panose="05000000000000000000" pitchFamily="2" charset="2"/>
              <a:buChar char="v"/>
            </a:pPr>
            <a:r>
              <a:rPr lang="en-US" sz="2000" b="1" dirty="0">
                <a:solidFill>
                  <a:schemeClr val="tx2">
                    <a:lumMod val="75000"/>
                    <a:lumOff val="25000"/>
                  </a:schemeClr>
                </a:solidFill>
                <a:latin typeface="Times New Roman" panose="02020603050405020304" pitchFamily="18" charset="0"/>
                <a:cs typeface="Times New Roman" panose="02020603050405020304" pitchFamily="18" charset="0"/>
              </a:rPr>
              <a:t>Composite</a:t>
            </a:r>
            <a:r>
              <a:rPr lang="bg-BG" sz="2000" b="1" dirty="0">
                <a:solidFill>
                  <a:schemeClr val="tx2">
                    <a:lumMod val="75000"/>
                    <a:lumOff val="25000"/>
                  </a:schemeClr>
                </a:solidFill>
                <a:latin typeface="Times New Roman" panose="02020603050405020304" pitchFamily="18" charset="0"/>
                <a:cs typeface="Times New Roman" panose="02020603050405020304" pitchFamily="18" charset="0"/>
              </a:rPr>
              <a:t> </a:t>
            </a:r>
            <a:r>
              <a:rPr lang="en-US" sz="20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US" sz="2000" b="1" dirty="0">
                <a:solidFill>
                  <a:schemeClr val="tx2">
                    <a:lumMod val="75000"/>
                    <a:lumOff val="25000"/>
                  </a:schemeClr>
                </a:solidFill>
                <a:latin typeface="Times New Roman" panose="02020603050405020304" pitchFamily="18" charset="0"/>
                <a:cs typeface="Times New Roman" panose="02020603050405020304" pitchFamily="18" charset="0"/>
              </a:rPr>
              <a:t>/</a:t>
            </a:r>
            <a:r>
              <a:rPr lang="en-US" sz="2000" b="1" dirty="0" err="1">
                <a:solidFill>
                  <a:schemeClr val="tx2">
                    <a:lumMod val="75000"/>
                    <a:lumOff val="25000"/>
                  </a:schemeClr>
                </a:solidFill>
                <a:latin typeface="Times New Roman" panose="02020603050405020304" pitchFamily="18" charset="0"/>
                <a:cs typeface="Times New Roman" panose="02020603050405020304" pitchFamily="18" charset="0"/>
              </a:rPr>
              <a:t>rGO</a:t>
            </a:r>
            <a:endParaRPr lang="bg-BG" sz="2000" b="1" dirty="0">
              <a:solidFill>
                <a:schemeClr val="tx2">
                  <a:lumMod val="75000"/>
                  <a:lumOff val="25000"/>
                </a:schemeClr>
              </a:solidFill>
              <a:latin typeface="Times New Roman" panose="02020603050405020304" pitchFamily="18" charset="0"/>
              <a:cs typeface="Times New Roman" panose="02020603050405020304" pitchFamily="18" charset="0"/>
            </a:endParaRPr>
          </a:p>
        </p:txBody>
      </p:sp>
      <p:sp>
        <p:nvSpPr>
          <p:cNvPr id="23" name="Plus 22"/>
          <p:cNvSpPr/>
          <p:nvPr/>
        </p:nvSpPr>
        <p:spPr>
          <a:xfrm>
            <a:off x="8497527" y="5249725"/>
            <a:ext cx="387257" cy="39255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TextBox 24"/>
          <p:cNvSpPr txBox="1"/>
          <p:nvPr/>
        </p:nvSpPr>
        <p:spPr>
          <a:xfrm>
            <a:off x="7639610" y="5181069"/>
            <a:ext cx="818345"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ZnO</a:t>
            </a:r>
            <a:endParaRPr lang="bg-BG" sz="2400" dirty="0">
              <a:latin typeface="Times New Roman" panose="02020603050405020304" pitchFamily="18" charset="0"/>
              <a:cs typeface="Times New Roman" panose="02020603050405020304" pitchFamily="18" charset="0"/>
            </a:endParaRPr>
          </a:p>
        </p:txBody>
      </p:sp>
      <p:sp>
        <p:nvSpPr>
          <p:cNvPr id="26" name="TextBox 25"/>
          <p:cNvSpPr txBox="1"/>
          <p:nvPr/>
        </p:nvSpPr>
        <p:spPr>
          <a:xfrm>
            <a:off x="8896050" y="5175202"/>
            <a:ext cx="732893" cy="461665"/>
          </a:xfrm>
          <a:prstGeom prst="rect">
            <a:avLst/>
          </a:prstGeom>
          <a:noFill/>
        </p:spPr>
        <p:txBody>
          <a:bodyPr wrap="none" rtlCol="0">
            <a:spAutoFit/>
          </a:bodyPr>
          <a:lstStyle/>
          <a:p>
            <a:r>
              <a:rPr lang="en-US" sz="2400" dirty="0" err="1">
                <a:latin typeface="Times New Roman" panose="02020603050405020304" pitchFamily="18" charset="0"/>
                <a:cs typeface="Times New Roman" panose="02020603050405020304" pitchFamily="18" charset="0"/>
              </a:rPr>
              <a:t>rGO</a:t>
            </a:r>
            <a:endParaRPr lang="bg-BG" sz="2400" dirty="0">
              <a:latin typeface="Times New Roman" panose="02020603050405020304" pitchFamily="18" charset="0"/>
              <a:cs typeface="Times New Roman" panose="02020603050405020304" pitchFamily="18" charset="0"/>
            </a:endParaRPr>
          </a:p>
        </p:txBody>
      </p:sp>
      <p:sp>
        <p:nvSpPr>
          <p:cNvPr id="27" name="Right Arrow 26"/>
          <p:cNvSpPr/>
          <p:nvPr/>
        </p:nvSpPr>
        <p:spPr>
          <a:xfrm>
            <a:off x="9729870" y="5333861"/>
            <a:ext cx="806827" cy="22428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927"/>
          </a:p>
        </p:txBody>
      </p:sp>
      <p:sp>
        <p:nvSpPr>
          <p:cNvPr id="28" name="Rectangle 27"/>
          <p:cNvSpPr/>
          <p:nvPr/>
        </p:nvSpPr>
        <p:spPr>
          <a:xfrm>
            <a:off x="10707348" y="5004752"/>
            <a:ext cx="1417008" cy="71763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TextBox 28"/>
          <p:cNvSpPr txBox="1"/>
          <p:nvPr/>
        </p:nvSpPr>
        <p:spPr>
          <a:xfrm>
            <a:off x="10666288" y="5197795"/>
            <a:ext cx="1499128" cy="461665"/>
          </a:xfrm>
          <a:prstGeom prst="rect">
            <a:avLst/>
          </a:prstGeom>
          <a:noFill/>
        </p:spPr>
        <p:txBody>
          <a:bodyPr wrap="none" rtlCol="0">
            <a:spAutoFit/>
          </a:bodyPr>
          <a:lstStyle/>
          <a:p>
            <a:r>
              <a:rPr lang="en-US" sz="24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US" sz="2400" b="1" dirty="0">
                <a:solidFill>
                  <a:schemeClr val="tx2">
                    <a:lumMod val="75000"/>
                    <a:lumOff val="25000"/>
                  </a:schemeClr>
                </a:solidFill>
                <a:latin typeface="Times New Roman" panose="02020603050405020304" pitchFamily="18" charset="0"/>
                <a:cs typeface="Times New Roman" panose="02020603050405020304" pitchFamily="18" charset="0"/>
              </a:rPr>
              <a:t>/</a:t>
            </a:r>
            <a:r>
              <a:rPr lang="en-US" sz="2400" b="1" dirty="0" err="1">
                <a:solidFill>
                  <a:schemeClr val="tx2">
                    <a:lumMod val="75000"/>
                    <a:lumOff val="25000"/>
                  </a:schemeClr>
                </a:solidFill>
                <a:latin typeface="Times New Roman" panose="02020603050405020304" pitchFamily="18" charset="0"/>
                <a:cs typeface="Times New Roman" panose="02020603050405020304" pitchFamily="18" charset="0"/>
              </a:rPr>
              <a:t>rGO</a:t>
            </a:r>
            <a:endParaRPr lang="bg-BG" sz="2400" dirty="0">
              <a:solidFill>
                <a:schemeClr val="tx2">
                  <a:lumMod val="75000"/>
                  <a:lumOff val="25000"/>
                </a:scheme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6"/>
          <a:stretch>
            <a:fillRect/>
          </a:stretch>
        </p:blipFill>
        <p:spPr>
          <a:xfrm>
            <a:off x="4311110" y="4617217"/>
            <a:ext cx="2376476" cy="2093289"/>
          </a:xfrm>
          <a:prstGeom prst="rect">
            <a:avLst/>
          </a:prstGeom>
        </p:spPr>
      </p:pic>
      <p:sp>
        <p:nvSpPr>
          <p:cNvPr id="30" name="TextBox 29"/>
          <p:cNvSpPr txBox="1"/>
          <p:nvPr/>
        </p:nvSpPr>
        <p:spPr>
          <a:xfrm>
            <a:off x="-60963" y="1077502"/>
            <a:ext cx="7008414" cy="1200329"/>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ZnO</a:t>
            </a:r>
            <a:r>
              <a:rPr lang="en-US" dirty="0">
                <a:latin typeface="Times New Roman" panose="02020603050405020304" pitchFamily="18" charset="0"/>
                <a:cs typeface="Times New Roman" panose="02020603050405020304" pitchFamily="18" charset="0"/>
              </a:rPr>
              <a:t> was prepared using a stock solution of Zn(CH</a:t>
            </a:r>
            <a:r>
              <a:rPr lang="en-US" baseline="-25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COO)</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·2H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O</a:t>
            </a:r>
          </a:p>
          <a:p>
            <a:r>
              <a:rPr lang="en-US" dirty="0">
                <a:latin typeface="Times New Roman" panose="02020603050405020304" pitchFamily="18" charset="0"/>
                <a:cs typeface="Times New Roman" panose="02020603050405020304" pitchFamily="18" charset="0"/>
              </a:rPr>
              <a:t> in methanol under continuous stirring. </a:t>
            </a:r>
            <a:r>
              <a:rPr lang="en-US" dirty="0" err="1">
                <a:latin typeface="Times New Roman" panose="02020603050405020304" pitchFamily="18" charset="0"/>
                <a:cs typeface="Times New Roman" panose="02020603050405020304" pitchFamily="18" charset="0"/>
              </a:rPr>
              <a:t>NaOH</a:t>
            </a:r>
            <a:r>
              <a:rPr lang="en-US" dirty="0">
                <a:latin typeface="Times New Roman" panose="02020603050405020304" pitchFamily="18" charset="0"/>
                <a:cs typeface="Times New Roman" panose="02020603050405020304" pitchFamily="18" charset="0"/>
              </a:rPr>
              <a:t> was slowly added to the stock solution while stirring. Zn(OH)</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initially formed as an intermediate, which was unstable and subsequently decomposed to form </a:t>
            </a:r>
            <a:r>
              <a:rPr lang="en-US" dirty="0" err="1">
                <a:latin typeface="Times New Roman" panose="02020603050405020304" pitchFamily="18" charset="0"/>
                <a:cs typeface="Times New Roman" panose="02020603050405020304" pitchFamily="18" charset="0"/>
              </a:rPr>
              <a:t>ZnO</a:t>
            </a:r>
            <a:r>
              <a:rPr lang="en-US" dirty="0">
                <a:latin typeface="Times New Roman" panose="02020603050405020304" pitchFamily="18" charset="0"/>
                <a:cs typeface="Times New Roman" panose="02020603050405020304" pitchFamily="18" charset="0"/>
              </a:rPr>
              <a:t>.</a:t>
            </a:r>
          </a:p>
        </p:txBody>
      </p:sp>
      <p:sp>
        <p:nvSpPr>
          <p:cNvPr id="31" name="TextBox 30"/>
          <p:cNvSpPr txBox="1"/>
          <p:nvPr/>
        </p:nvSpPr>
        <p:spPr>
          <a:xfrm>
            <a:off x="6756715" y="1083376"/>
            <a:ext cx="5389728"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Zn(CH</a:t>
            </a:r>
            <a:r>
              <a:rPr lang="en-US" sz="1600" baseline="-25000" dirty="0">
                <a:latin typeface="Times New Roman" panose="02020603050405020304" pitchFamily="18" charset="0"/>
                <a:cs typeface="Times New Roman" panose="02020603050405020304" pitchFamily="18" charset="0"/>
              </a:rPr>
              <a:t>3</a:t>
            </a:r>
            <a:r>
              <a:rPr lang="en-US" sz="1600" dirty="0">
                <a:latin typeface="Times New Roman" panose="02020603050405020304" pitchFamily="18" charset="0"/>
                <a:cs typeface="Times New Roman" panose="02020603050405020304" pitchFamily="18" charset="0"/>
              </a:rPr>
              <a:t>COO)₂·2H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O+ </a:t>
            </a:r>
            <a:r>
              <a:rPr lang="en-US" sz="1600" dirty="0" err="1">
                <a:latin typeface="Times New Roman" panose="02020603050405020304" pitchFamily="18" charset="0"/>
                <a:cs typeface="Times New Roman" panose="02020603050405020304" pitchFamily="18" charset="0"/>
              </a:rPr>
              <a:t>NaOH</a:t>
            </a:r>
            <a:r>
              <a:rPr lang="en-US" sz="1600" dirty="0">
                <a:latin typeface="Times New Roman" panose="02020603050405020304" pitchFamily="18" charset="0"/>
                <a:cs typeface="Times New Roman" panose="02020603050405020304" pitchFamily="18" charset="0"/>
                <a:sym typeface="Wingdings" panose="05000000000000000000" pitchFamily="2" charset="2"/>
              </a:rPr>
              <a:t></a:t>
            </a:r>
            <a:r>
              <a:rPr lang="en-US" sz="1600" dirty="0">
                <a:latin typeface="Times New Roman" panose="02020603050405020304" pitchFamily="18" charset="0"/>
                <a:cs typeface="Times New Roman" panose="02020603050405020304" pitchFamily="18" charset="0"/>
              </a:rPr>
              <a:t> Zn(OH)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​+2CH</a:t>
            </a:r>
            <a:r>
              <a:rPr lang="en-US" sz="1600" baseline="-25000" dirty="0">
                <a:latin typeface="Times New Roman" panose="02020603050405020304" pitchFamily="18" charset="0"/>
                <a:cs typeface="Times New Roman" panose="02020603050405020304" pitchFamily="18" charset="0"/>
              </a:rPr>
              <a:t>3</a:t>
            </a:r>
            <a:r>
              <a:rPr lang="en-US" sz="1600" dirty="0">
                <a:latin typeface="Times New Roman" panose="02020603050405020304" pitchFamily="18" charset="0"/>
                <a:cs typeface="Times New Roman" panose="02020603050405020304" pitchFamily="18" charset="0"/>
              </a:rPr>
              <a:t>​COONa+2H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​O</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Zn(OH)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 is unstable and undergoes decomposition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Zn(OH)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​→ZnO+H</a:t>
            </a:r>
            <a:r>
              <a:rPr lang="en-US" sz="1600" baseline="-25000" dirty="0">
                <a:latin typeface="Times New Roman" panose="02020603050405020304" pitchFamily="18" charset="0"/>
                <a:cs typeface="Times New Roman" panose="02020603050405020304" pitchFamily="18" charset="0"/>
              </a:rPr>
              <a:t>2</a:t>
            </a:r>
            <a:r>
              <a:rPr lang="en-US" sz="1600" dirty="0">
                <a:latin typeface="Times New Roman" panose="02020603050405020304" pitchFamily="18" charset="0"/>
                <a:cs typeface="Times New Roman" panose="02020603050405020304" pitchFamily="18" charset="0"/>
              </a:rPr>
              <a:t>O</a:t>
            </a:r>
          </a:p>
        </p:txBody>
      </p:sp>
      <p:pic>
        <p:nvPicPr>
          <p:cNvPr id="34" name="Picture 33"/>
          <p:cNvPicPr>
            <a:picLocks noChangeAspect="1"/>
          </p:cNvPicPr>
          <p:nvPr/>
        </p:nvPicPr>
        <p:blipFill>
          <a:blip r:embed="rId7"/>
          <a:stretch>
            <a:fillRect/>
          </a:stretch>
        </p:blipFill>
        <p:spPr>
          <a:xfrm>
            <a:off x="381413" y="2197146"/>
            <a:ext cx="1288413" cy="1288413"/>
          </a:xfrm>
          <a:prstGeom prst="rect">
            <a:avLst/>
          </a:prstGeom>
        </p:spPr>
      </p:pic>
      <p:pic>
        <p:nvPicPr>
          <p:cNvPr id="35" name="Picture 34"/>
          <p:cNvPicPr>
            <a:picLocks noChangeAspect="1"/>
          </p:cNvPicPr>
          <p:nvPr/>
        </p:nvPicPr>
        <p:blipFill>
          <a:blip r:embed="rId8"/>
          <a:stretch>
            <a:fillRect/>
          </a:stretch>
        </p:blipFill>
        <p:spPr>
          <a:xfrm>
            <a:off x="5385134" y="2417653"/>
            <a:ext cx="1405607" cy="1054205"/>
          </a:xfrm>
          <a:prstGeom prst="rect">
            <a:avLst/>
          </a:prstGeom>
        </p:spPr>
      </p:pic>
      <p:sp>
        <p:nvSpPr>
          <p:cNvPr id="36" name="Right Arrow 35"/>
          <p:cNvSpPr/>
          <p:nvPr/>
        </p:nvSpPr>
        <p:spPr>
          <a:xfrm>
            <a:off x="4326792" y="2723185"/>
            <a:ext cx="814823" cy="22428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927"/>
          </a:p>
        </p:txBody>
      </p:sp>
      <p:pic>
        <p:nvPicPr>
          <p:cNvPr id="37" name="Picture 36"/>
          <p:cNvPicPr>
            <a:picLocks noChangeAspect="1"/>
          </p:cNvPicPr>
          <p:nvPr/>
        </p:nvPicPr>
        <p:blipFill>
          <a:blip r:embed="rId9"/>
          <a:stretch>
            <a:fillRect/>
          </a:stretch>
        </p:blipFill>
        <p:spPr>
          <a:xfrm>
            <a:off x="2672442" y="2233449"/>
            <a:ext cx="1493606" cy="1342711"/>
          </a:xfrm>
          <a:prstGeom prst="rect">
            <a:avLst/>
          </a:prstGeom>
        </p:spPr>
      </p:pic>
      <p:sp>
        <p:nvSpPr>
          <p:cNvPr id="38" name="Right Arrow 37"/>
          <p:cNvSpPr/>
          <p:nvPr/>
        </p:nvSpPr>
        <p:spPr>
          <a:xfrm>
            <a:off x="7008414" y="2787994"/>
            <a:ext cx="814823" cy="22428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927"/>
          </a:p>
        </p:txBody>
      </p:sp>
      <p:pic>
        <p:nvPicPr>
          <p:cNvPr id="39" name="Picture 38"/>
          <p:cNvPicPr>
            <a:picLocks noChangeAspect="1"/>
          </p:cNvPicPr>
          <p:nvPr/>
        </p:nvPicPr>
        <p:blipFill>
          <a:blip r:embed="rId10"/>
          <a:stretch>
            <a:fillRect/>
          </a:stretch>
        </p:blipFill>
        <p:spPr>
          <a:xfrm>
            <a:off x="7955416" y="2273838"/>
            <a:ext cx="1291340" cy="1291340"/>
          </a:xfrm>
          <a:prstGeom prst="rect">
            <a:avLst/>
          </a:prstGeom>
        </p:spPr>
      </p:pic>
      <p:pic>
        <p:nvPicPr>
          <p:cNvPr id="40" name="Picture 39"/>
          <p:cNvPicPr>
            <a:picLocks noChangeAspect="1"/>
          </p:cNvPicPr>
          <p:nvPr/>
        </p:nvPicPr>
        <p:blipFill>
          <a:blip r:embed="rId11"/>
          <a:stretch>
            <a:fillRect/>
          </a:stretch>
        </p:blipFill>
        <p:spPr>
          <a:xfrm>
            <a:off x="10656358" y="2384826"/>
            <a:ext cx="1246232" cy="1241741"/>
          </a:xfrm>
          <a:prstGeom prst="rect">
            <a:avLst/>
          </a:prstGeom>
        </p:spPr>
      </p:pic>
      <p:sp>
        <p:nvSpPr>
          <p:cNvPr id="41" name="Right Arrow 40"/>
          <p:cNvSpPr/>
          <p:nvPr/>
        </p:nvSpPr>
        <p:spPr>
          <a:xfrm>
            <a:off x="9589147" y="2766415"/>
            <a:ext cx="862101" cy="224282"/>
          </a:xfrm>
          <a:prstGeom prst="rightArrow">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927"/>
          </a:p>
        </p:txBody>
      </p:sp>
      <p:sp>
        <p:nvSpPr>
          <p:cNvPr id="43" name="TextBox 42"/>
          <p:cNvSpPr txBox="1"/>
          <p:nvPr/>
        </p:nvSpPr>
        <p:spPr>
          <a:xfrm>
            <a:off x="4242297" y="2320552"/>
            <a:ext cx="1051891"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1</a:t>
            </a:r>
            <a:r>
              <a:rPr lang="en-GB" sz="2400" dirty="0">
                <a:latin typeface="Times New Roman" panose="02020603050405020304" pitchFamily="18" charset="0"/>
                <a:cs typeface="Times New Roman" panose="02020603050405020304" pitchFamily="18" charset="0"/>
              </a:rPr>
              <a:t>00 °C</a:t>
            </a:r>
            <a:endParaRPr lang="bg-BG" sz="2400" dirty="0">
              <a:latin typeface="Times New Roman" panose="02020603050405020304" pitchFamily="18" charset="0"/>
              <a:cs typeface="Times New Roman" panose="02020603050405020304" pitchFamily="18" charset="0"/>
            </a:endParaRPr>
          </a:p>
        </p:txBody>
      </p:sp>
      <p:sp>
        <p:nvSpPr>
          <p:cNvPr id="44" name="TextBox 43"/>
          <p:cNvSpPr txBox="1"/>
          <p:nvPr/>
        </p:nvSpPr>
        <p:spPr>
          <a:xfrm>
            <a:off x="3510827" y="563795"/>
            <a:ext cx="5764659" cy="461665"/>
          </a:xfrm>
          <a:prstGeom prst="rect">
            <a:avLst/>
          </a:prstGeom>
          <a:noFill/>
        </p:spPr>
        <p:txBody>
          <a:bodyPr wrap="square" rtlCol="0">
            <a:spAutoFit/>
          </a:bodyPr>
          <a:lstStyle/>
          <a:p>
            <a:r>
              <a:rPr lang="en-US" sz="2400" b="1" dirty="0">
                <a:solidFill>
                  <a:schemeClr val="tx2">
                    <a:lumMod val="75000"/>
                    <a:lumOff val="25000"/>
                  </a:schemeClr>
                </a:solidFill>
                <a:latin typeface="Times New Roman" panose="02020603050405020304" pitchFamily="18" charset="0"/>
                <a:cs typeface="Times New Roman" panose="02020603050405020304" pitchFamily="18" charset="0"/>
              </a:rPr>
              <a:t>Preparation of </a:t>
            </a:r>
            <a:r>
              <a:rPr lang="en-US" sz="24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US" sz="2400" b="1" dirty="0">
                <a:solidFill>
                  <a:schemeClr val="tx2">
                    <a:lumMod val="75000"/>
                    <a:lumOff val="25000"/>
                  </a:schemeClr>
                </a:solidFill>
                <a:latin typeface="Times New Roman" panose="02020603050405020304" pitchFamily="18" charset="0"/>
                <a:cs typeface="Times New Roman" panose="02020603050405020304" pitchFamily="18" charset="0"/>
              </a:rPr>
              <a:t> and </a:t>
            </a:r>
            <a:r>
              <a:rPr lang="en-US" sz="2400" b="1" dirty="0" err="1">
                <a:solidFill>
                  <a:schemeClr val="tx2">
                    <a:lumMod val="75000"/>
                    <a:lumOff val="25000"/>
                  </a:schemeClr>
                </a:solidFill>
                <a:latin typeface="Times New Roman" panose="02020603050405020304" pitchFamily="18" charset="0"/>
                <a:cs typeface="Times New Roman" panose="02020603050405020304" pitchFamily="18" charset="0"/>
              </a:rPr>
              <a:t>ZnO</a:t>
            </a:r>
            <a:r>
              <a:rPr lang="en-US" sz="2400" b="1" dirty="0">
                <a:solidFill>
                  <a:schemeClr val="tx2">
                    <a:lumMod val="75000"/>
                    <a:lumOff val="25000"/>
                  </a:schemeClr>
                </a:solidFill>
                <a:latin typeface="Times New Roman" panose="02020603050405020304" pitchFamily="18" charset="0"/>
                <a:cs typeface="Times New Roman" panose="02020603050405020304" pitchFamily="18" charset="0"/>
              </a:rPr>
              <a:t>/</a:t>
            </a:r>
            <a:r>
              <a:rPr lang="en-US" sz="2400" b="1" dirty="0" err="1">
                <a:solidFill>
                  <a:schemeClr val="tx2">
                    <a:lumMod val="75000"/>
                    <a:lumOff val="25000"/>
                  </a:schemeClr>
                </a:solidFill>
                <a:latin typeface="Times New Roman" panose="02020603050405020304" pitchFamily="18" charset="0"/>
                <a:cs typeface="Times New Roman" panose="02020603050405020304" pitchFamily="18" charset="0"/>
              </a:rPr>
              <a:t>rGO</a:t>
            </a:r>
            <a:endParaRPr lang="en-US" sz="2400" b="1" dirty="0">
              <a:solidFill>
                <a:schemeClr val="tx2">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50574"/>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Electrochemical performance</a:t>
            </a:r>
          </a:p>
        </p:txBody>
      </p:sp>
      <p:sp>
        <p:nvSpPr>
          <p:cNvPr id="4" name="TextBox 3"/>
          <p:cNvSpPr txBox="1"/>
          <p:nvPr/>
        </p:nvSpPr>
        <p:spPr>
          <a:xfrm>
            <a:off x="7450701" y="2638598"/>
            <a:ext cx="4856087" cy="646331"/>
          </a:xfrm>
          <a:prstGeom prst="rect">
            <a:avLst/>
          </a:prstGeom>
          <a:noFill/>
        </p:spPr>
        <p:txBody>
          <a:bodyPr wrap="square" rtlCol="0">
            <a:spAutoFit/>
          </a:bodyPr>
          <a:lstStyle/>
          <a:p>
            <a:pPr algn="ctr"/>
            <a:r>
              <a:rPr lang="en-GB" b="1" dirty="0">
                <a:latin typeface="Times New Roman" panose="02020603050405020304" pitchFamily="18" charset="0"/>
                <a:cs typeface="Times New Roman" panose="02020603050405020304" pitchFamily="18" charset="0"/>
              </a:rPr>
              <a:t>Charge-discharge curves of </a:t>
            </a:r>
            <a:r>
              <a:rPr lang="en-GB" b="1" dirty="0" err="1">
                <a:latin typeface="Times New Roman" panose="02020603050405020304" pitchFamily="18" charset="0"/>
                <a:cs typeface="Times New Roman" panose="02020603050405020304" pitchFamily="18" charset="0"/>
              </a:rPr>
              <a:t>ZnO</a:t>
            </a:r>
            <a:r>
              <a:rPr lang="en-GB" b="1" dirty="0">
                <a:latin typeface="Times New Roman" panose="02020603050405020304" pitchFamily="18" charset="0"/>
                <a:cs typeface="Times New Roman" panose="02020603050405020304" pitchFamily="18" charset="0"/>
              </a:rPr>
              <a:t>/</a:t>
            </a:r>
            <a:r>
              <a:rPr lang="en-GB" b="1" dirty="0" err="1">
                <a:latin typeface="Times New Roman" panose="02020603050405020304" pitchFamily="18" charset="0"/>
                <a:cs typeface="Times New Roman" panose="02020603050405020304" pitchFamily="18" charset="0"/>
              </a:rPr>
              <a:t>rGO</a:t>
            </a:r>
            <a:r>
              <a:rPr lang="en-GB" b="1" dirty="0">
                <a:latin typeface="Times New Roman" panose="02020603050405020304" pitchFamily="18" charset="0"/>
                <a:cs typeface="Times New Roman" panose="02020603050405020304" pitchFamily="18" charset="0"/>
              </a:rPr>
              <a:t> </a:t>
            </a:r>
          </a:p>
          <a:p>
            <a:pPr algn="ctr"/>
            <a:r>
              <a:rPr lang="en-US" b="1" dirty="0">
                <a:latin typeface="Times New Roman" panose="02020603050405020304" pitchFamily="18" charset="0"/>
                <a:cs typeface="Times New Roman" panose="02020603050405020304" pitchFamily="18" charset="0"/>
              </a:rPr>
              <a:t>(1</a:t>
            </a:r>
            <a:r>
              <a:rPr lang="en-US" b="1" baseline="30000" dirty="0">
                <a:latin typeface="Times New Roman" panose="02020603050405020304" pitchFamily="18" charset="0"/>
                <a:cs typeface="Times New Roman" panose="02020603050405020304" pitchFamily="18" charset="0"/>
              </a:rPr>
              <a:t>st</a:t>
            </a:r>
            <a:r>
              <a:rPr lang="en-US" b="1" dirty="0">
                <a:latin typeface="Times New Roman" panose="02020603050405020304" pitchFamily="18" charset="0"/>
                <a:cs typeface="Times New Roman" panose="02020603050405020304" pitchFamily="18" charset="0"/>
              </a:rPr>
              <a:t> to 5</a:t>
            </a:r>
            <a:r>
              <a:rPr lang="en-US" b="1" baseline="30000" dirty="0">
                <a:latin typeface="Times New Roman" panose="02020603050405020304" pitchFamily="18" charset="0"/>
                <a:cs typeface="Times New Roman" panose="02020603050405020304" pitchFamily="18" charset="0"/>
              </a:rPr>
              <a:t>th</a:t>
            </a:r>
            <a:r>
              <a:rPr lang="en-US" b="1" dirty="0">
                <a:latin typeface="Times New Roman" panose="02020603050405020304" pitchFamily="18" charset="0"/>
                <a:cs typeface="Times New Roman" panose="02020603050405020304" pitchFamily="18" charset="0"/>
              </a:rPr>
              <a:t> cycle) with a C/10 rate  </a:t>
            </a:r>
            <a:endParaRPr lang="bg-BG"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47857" y="2602277"/>
            <a:ext cx="3494272" cy="646331"/>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Specific capacity and </a:t>
            </a:r>
            <a:r>
              <a:rPr lang="en-US" b="1" dirty="0" err="1">
                <a:latin typeface="Times New Roman" panose="02020603050405020304" pitchFamily="18" charset="0"/>
                <a:cs typeface="Times New Roman" panose="02020603050405020304" pitchFamily="18" charset="0"/>
              </a:rPr>
              <a:t>Coulombic</a:t>
            </a:r>
            <a:r>
              <a:rPr lang="en-US" b="1" dirty="0">
                <a:latin typeface="Times New Roman" panose="02020603050405020304" pitchFamily="18" charset="0"/>
                <a:cs typeface="Times New Roman" panose="02020603050405020304" pitchFamily="18" charset="0"/>
              </a:rPr>
              <a:t> </a:t>
            </a:r>
          </a:p>
          <a:p>
            <a:pPr algn="ctr"/>
            <a:r>
              <a:rPr lang="en-US" b="1" dirty="0">
                <a:latin typeface="Times New Roman" panose="02020603050405020304" pitchFamily="18" charset="0"/>
                <a:cs typeface="Times New Roman" panose="02020603050405020304" pitchFamily="18" charset="0"/>
              </a:rPr>
              <a:t>Efficiency  for </a:t>
            </a:r>
            <a:r>
              <a:rPr lang="en-US" b="1" dirty="0" err="1">
                <a:latin typeface="Times New Roman" panose="02020603050405020304" pitchFamily="18" charset="0"/>
                <a:cs typeface="Times New Roman" panose="02020603050405020304" pitchFamily="18" charset="0"/>
              </a:rPr>
              <a:t>ZnO</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rGO</a:t>
            </a:r>
            <a:endParaRPr lang="bg-BG"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7938" t="7900" r="12166" b="5182"/>
          <a:stretch/>
        </p:blipFill>
        <p:spPr>
          <a:xfrm>
            <a:off x="4048035" y="1112067"/>
            <a:ext cx="2874294" cy="2180240"/>
          </a:xfrm>
          <a:prstGeom prst="rect">
            <a:avLst/>
          </a:prstGeom>
        </p:spPr>
      </p:pic>
      <p:pic>
        <p:nvPicPr>
          <p:cNvPr id="7" name="Picture 6"/>
          <p:cNvPicPr>
            <a:picLocks noChangeAspect="1"/>
          </p:cNvPicPr>
          <p:nvPr/>
        </p:nvPicPr>
        <p:blipFill rotWithShape="1">
          <a:blip r:embed="rId3"/>
          <a:srcRect l="5836" t="7448" r="2275" b="2869"/>
          <a:stretch/>
        </p:blipFill>
        <p:spPr>
          <a:xfrm>
            <a:off x="308090" y="3162975"/>
            <a:ext cx="3356703" cy="2293846"/>
          </a:xfrm>
          <a:prstGeom prst="rect">
            <a:avLst/>
          </a:prstGeom>
        </p:spPr>
      </p:pic>
      <p:pic>
        <p:nvPicPr>
          <p:cNvPr id="9" name="Picture 8"/>
          <p:cNvPicPr>
            <a:picLocks noChangeAspect="1"/>
          </p:cNvPicPr>
          <p:nvPr/>
        </p:nvPicPr>
        <p:blipFill rotWithShape="1">
          <a:blip r:embed="rId4"/>
          <a:srcRect l="6840" t="9923" r="11237" b="3585"/>
          <a:stretch/>
        </p:blipFill>
        <p:spPr>
          <a:xfrm>
            <a:off x="8517619" y="3239501"/>
            <a:ext cx="3104251" cy="2288725"/>
          </a:xfrm>
          <a:prstGeom prst="rect">
            <a:avLst/>
          </a:prstGeom>
        </p:spPr>
      </p:pic>
      <p:sp>
        <p:nvSpPr>
          <p:cNvPr id="10" name="TextBox 9"/>
          <p:cNvSpPr txBox="1"/>
          <p:nvPr/>
        </p:nvSpPr>
        <p:spPr>
          <a:xfrm>
            <a:off x="4513342" y="5447522"/>
            <a:ext cx="2899261" cy="1169551"/>
          </a:xfrm>
          <a:prstGeom prst="rect">
            <a:avLst/>
          </a:prstGeom>
          <a:noFill/>
        </p:spPr>
        <p:txBody>
          <a:bodyPr wrap="square" rtlCol="0">
            <a:spAutoFit/>
          </a:bodyPr>
          <a:lstStyle/>
          <a:p>
            <a:pPr marL="285750" indent="-285750">
              <a:buFont typeface="Wingdings" panose="05000000000000000000" pitchFamily="2" charset="2"/>
              <a:buChar char="v"/>
            </a:pPr>
            <a:r>
              <a:rPr lang="en-US" sz="1400" dirty="0">
                <a:latin typeface="Times New Roman" panose="02020603050405020304" pitchFamily="18" charset="0"/>
                <a:ea typeface="Calibri" panose="020F0502020204030204" pitchFamily="34" charset="0"/>
                <a:cs typeface="Times New Roman" panose="02020603050405020304" pitchFamily="18" charset="0"/>
              </a:rPr>
              <a:t>The electrochemical performance of </a:t>
            </a:r>
            <a:r>
              <a:rPr lang="en-US" sz="1400" dirty="0" err="1">
                <a:latin typeface="Times New Roman" panose="02020603050405020304" pitchFamily="18" charset="0"/>
                <a:ea typeface="Calibri" panose="020F0502020204030204" pitchFamily="34" charset="0"/>
                <a:cs typeface="Times New Roman" panose="02020603050405020304" pitchFamily="18" charset="0"/>
              </a:rPr>
              <a:t>ZnO</a:t>
            </a:r>
            <a:r>
              <a:rPr lang="en-US" sz="1400" dirty="0">
                <a:latin typeface="Times New Roman" panose="02020603050405020304" pitchFamily="18" charset="0"/>
                <a:ea typeface="Calibri" panose="020F0502020204030204" pitchFamily="34" charset="0"/>
                <a:cs typeface="Times New Roman" panose="02020603050405020304" pitchFamily="18" charset="0"/>
              </a:rPr>
              <a:t>/</a:t>
            </a:r>
            <a:r>
              <a:rPr lang="en-US" sz="1400" dirty="0" err="1">
                <a:latin typeface="Times New Roman" panose="02020603050405020304" pitchFamily="18" charset="0"/>
                <a:ea typeface="Calibri" panose="020F0502020204030204" pitchFamily="34" charset="0"/>
                <a:cs typeface="Times New Roman" panose="02020603050405020304" pitchFamily="18" charset="0"/>
              </a:rPr>
              <a:t>rGO</a:t>
            </a:r>
            <a:r>
              <a:rPr lang="en-US" sz="1400" dirty="0">
                <a:latin typeface="Times New Roman" panose="02020603050405020304" pitchFamily="18" charset="0"/>
                <a:ea typeface="Calibri" panose="020F0502020204030204" pitchFamily="34" charset="0"/>
                <a:cs typeface="Times New Roman" panose="02020603050405020304" pitchFamily="18" charset="0"/>
              </a:rPr>
              <a:t> composite electrodes was examined using sodium half cells with a standard electrolyte of 1 M NaPF</a:t>
            </a:r>
            <a:r>
              <a:rPr lang="en-US" sz="1400" baseline="-25000" dirty="0">
                <a:latin typeface="Times New Roman" panose="02020603050405020304" pitchFamily="18" charset="0"/>
                <a:ea typeface="Calibri" panose="020F0502020204030204" pitchFamily="34" charset="0"/>
                <a:cs typeface="Times New Roman" panose="02020603050405020304" pitchFamily="18" charset="0"/>
              </a:rPr>
              <a:t>6</a:t>
            </a:r>
            <a:r>
              <a:rPr lang="en-US" sz="1400" dirty="0">
                <a:latin typeface="Times New Roman" panose="02020603050405020304" pitchFamily="18" charset="0"/>
                <a:ea typeface="Calibri" panose="020F0502020204030204" pitchFamily="34" charset="0"/>
                <a:cs typeface="Times New Roman" panose="02020603050405020304" pitchFamily="18" charset="0"/>
              </a:rPr>
              <a:t> in PC.</a:t>
            </a:r>
            <a:endParaRPr lang="bg-BG" sz="1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721770" y="527663"/>
            <a:ext cx="8402586" cy="646331"/>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Analysis by cyclic voltammetry for </a:t>
            </a:r>
            <a:r>
              <a:rPr lang="en-US" b="1" dirty="0" err="1">
                <a:latin typeface="Times New Roman" panose="02020603050405020304" pitchFamily="18" charset="0"/>
                <a:cs typeface="Times New Roman" panose="02020603050405020304" pitchFamily="18" charset="0"/>
              </a:rPr>
              <a:t>ZnO</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rGO</a:t>
            </a:r>
            <a:r>
              <a:rPr lang="en-US" b="1" dirty="0">
                <a:latin typeface="Times New Roman" panose="02020603050405020304" pitchFamily="18" charset="0"/>
                <a:cs typeface="Times New Roman" panose="02020603050405020304" pitchFamily="18" charset="0"/>
              </a:rPr>
              <a:t>  at different scan rates in potential windows 0.01V to 2.0 V</a:t>
            </a:r>
            <a:endParaRPr lang="bg-BG" dirty="0">
              <a:latin typeface="Times New Roman" panose="02020603050405020304" pitchFamily="18" charset="0"/>
              <a:cs typeface="Times New Roman" panose="02020603050405020304" pitchFamily="18" charset="0"/>
            </a:endParaRPr>
          </a:p>
        </p:txBody>
      </p:sp>
      <p:sp>
        <p:nvSpPr>
          <p:cNvPr id="12" name="Oval 11"/>
          <p:cNvSpPr/>
          <p:nvPr/>
        </p:nvSpPr>
        <p:spPr>
          <a:xfrm>
            <a:off x="5271178" y="3477492"/>
            <a:ext cx="1452078" cy="164785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accent1">
                  <a:lumMod val="20000"/>
                  <a:lumOff val="80000"/>
                </a:schemeClr>
              </a:solidFill>
            </a:endParaRPr>
          </a:p>
        </p:txBody>
      </p:sp>
      <p:sp>
        <p:nvSpPr>
          <p:cNvPr id="13" name="TextBox 12"/>
          <p:cNvSpPr txBox="1"/>
          <p:nvPr/>
        </p:nvSpPr>
        <p:spPr>
          <a:xfrm>
            <a:off x="5021473" y="3829866"/>
            <a:ext cx="1983144" cy="1107996"/>
          </a:xfrm>
          <a:prstGeom prst="rect">
            <a:avLst/>
          </a:prstGeom>
          <a:noFill/>
        </p:spPr>
        <p:txBody>
          <a:bodyPr wrap="square" rtlCol="0">
            <a:spAutoFit/>
          </a:bodyPr>
          <a:lstStyle/>
          <a:p>
            <a:pPr algn="ctr"/>
            <a:r>
              <a:rPr lang="en-US" altLang="en-US" b="1" dirty="0" err="1">
                <a:solidFill>
                  <a:srgbClr val="CC0000"/>
                </a:solidFill>
                <a:cs typeface="Calibri" panose="020F0502020204030204" pitchFamily="34" charset="0"/>
              </a:rPr>
              <a:t>ZnO</a:t>
            </a:r>
            <a:r>
              <a:rPr lang="en-US" altLang="en-US" b="1" dirty="0">
                <a:solidFill>
                  <a:srgbClr val="CC0000"/>
                </a:solidFill>
                <a:cs typeface="Calibri" panose="020F0502020204030204" pitchFamily="34" charset="0"/>
              </a:rPr>
              <a:t>/</a:t>
            </a:r>
            <a:r>
              <a:rPr lang="en-US" altLang="en-US" b="1" dirty="0" err="1">
                <a:solidFill>
                  <a:srgbClr val="CC0000"/>
                </a:solidFill>
                <a:cs typeface="Calibri" panose="020F0502020204030204" pitchFamily="34" charset="0"/>
              </a:rPr>
              <a:t>rGO</a:t>
            </a:r>
            <a:endParaRPr lang="en-US" altLang="en-US" b="1" baseline="-25000" dirty="0">
              <a:solidFill>
                <a:srgbClr val="CC0000"/>
              </a:solidFill>
              <a:cs typeface="Times New Roman" panose="02020603050405020304" pitchFamily="18" charset="0"/>
            </a:endParaRPr>
          </a:p>
          <a:p>
            <a:pPr algn="ctr"/>
            <a:endParaRPr lang="en-US" altLang="en-US" b="1" baseline="-25000" dirty="0">
              <a:solidFill>
                <a:srgbClr val="CC0000"/>
              </a:solidFill>
              <a:cs typeface="Times New Roman" panose="02020603050405020304" pitchFamily="18" charset="0"/>
            </a:endParaRPr>
          </a:p>
          <a:p>
            <a:pPr algn="ctr"/>
            <a:r>
              <a:rPr lang="en-US" dirty="0"/>
              <a:t>0.01 V to 2 V</a:t>
            </a:r>
          </a:p>
          <a:p>
            <a:pPr algn="ctr"/>
            <a:endParaRPr lang="bg-BG" dirty="0"/>
          </a:p>
        </p:txBody>
      </p:sp>
      <p:sp>
        <p:nvSpPr>
          <p:cNvPr id="14" name="Right Arrow 13"/>
          <p:cNvSpPr/>
          <p:nvPr/>
        </p:nvSpPr>
        <p:spPr>
          <a:xfrm>
            <a:off x="7209806" y="4127293"/>
            <a:ext cx="1103691"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ight Arrow 14"/>
          <p:cNvSpPr/>
          <p:nvPr/>
        </p:nvSpPr>
        <p:spPr>
          <a:xfrm rot="10800000">
            <a:off x="3838208" y="4127293"/>
            <a:ext cx="1027553"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TextBox 15"/>
          <p:cNvSpPr txBox="1"/>
          <p:nvPr/>
        </p:nvSpPr>
        <p:spPr>
          <a:xfrm>
            <a:off x="1483121" y="813175"/>
            <a:ext cx="1056628" cy="338554"/>
          </a:xfrm>
          <a:prstGeom prst="rect">
            <a:avLst/>
          </a:prstGeom>
          <a:noFill/>
          <a:ln>
            <a:solidFill>
              <a:schemeClr val="tx1"/>
            </a:solidFill>
          </a:ln>
        </p:spPr>
        <p:txBody>
          <a:bodyPr wrap="square" rtlCol="0">
            <a:spAutoFit/>
          </a:bodyPr>
          <a:lstStyle/>
          <a:p>
            <a:r>
              <a:rPr lang="en-US" sz="1600" b="1" dirty="0">
                <a:latin typeface="Times New Roman" panose="02020603050405020304" pitchFamily="18" charset="0"/>
                <a:cs typeface="Times New Roman" panose="02020603050405020304" pitchFamily="18" charset="0"/>
              </a:rPr>
              <a:t> 80/10/10</a:t>
            </a:r>
            <a:endParaRPr lang="bg-BG" sz="1600" dirty="0">
              <a:latin typeface="Times New Roman" panose="02020603050405020304" pitchFamily="18" charset="0"/>
              <a:cs typeface="Times New Roman" panose="02020603050405020304" pitchFamily="18" charset="0"/>
            </a:endParaRPr>
          </a:p>
        </p:txBody>
      </p:sp>
      <p:cxnSp>
        <p:nvCxnSpPr>
          <p:cNvPr id="17" name="Straight Arrow Connector 16"/>
          <p:cNvCxnSpPr/>
          <p:nvPr/>
        </p:nvCxnSpPr>
        <p:spPr>
          <a:xfrm>
            <a:off x="2527499" y="1141625"/>
            <a:ext cx="412964" cy="2704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001739" y="1154524"/>
            <a:ext cx="481382" cy="243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011435" y="1127468"/>
            <a:ext cx="0" cy="28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741469" y="1414124"/>
            <a:ext cx="765763" cy="338554"/>
          </a:xfrm>
          <a:prstGeom prst="rect">
            <a:avLst/>
          </a:prstGeom>
          <a:noFill/>
          <a:ln>
            <a:solidFill>
              <a:schemeClr val="tx1"/>
            </a:solidFill>
          </a:ln>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PVDF</a:t>
            </a:r>
            <a:endParaRPr lang="bg-BG" sz="1600"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276788" y="1412031"/>
            <a:ext cx="1065009" cy="340647"/>
          </a:xfrm>
          <a:prstGeom prst="rect">
            <a:avLst/>
          </a:prstGeom>
          <a:noFill/>
          <a:ln>
            <a:solidFill>
              <a:schemeClr val="tx1"/>
            </a:solidFill>
          </a:ln>
        </p:spPr>
        <p:txBody>
          <a:bodyPr wrap="square" rtlCol="0">
            <a:spAutoFit/>
          </a:bodyPr>
          <a:lstStyle/>
          <a:p>
            <a:pPr algn="ctr"/>
            <a:r>
              <a:rPr lang="en-US" sz="1600" dirty="0" err="1">
                <a:latin typeface="Times New Roman" panose="02020603050405020304" pitchFamily="18" charset="0"/>
                <a:cs typeface="Times New Roman" panose="02020603050405020304" pitchFamily="18" charset="0"/>
              </a:rPr>
              <a:t>ZnO</a:t>
            </a:r>
            <a:r>
              <a:rPr lang="en-US" sz="1600" dirty="0">
                <a:latin typeface="Times New Roman" panose="02020603050405020304" pitchFamily="18" charset="0"/>
                <a:cs typeface="Times New Roman" panose="02020603050405020304" pitchFamily="18" charset="0"/>
              </a:rPr>
              <a:t>/</a:t>
            </a:r>
            <a:r>
              <a:rPr lang="en-US" sz="1600" dirty="0" err="1">
                <a:latin typeface="Times New Roman" panose="02020603050405020304" pitchFamily="18" charset="0"/>
                <a:cs typeface="Times New Roman" panose="02020603050405020304" pitchFamily="18" charset="0"/>
              </a:rPr>
              <a:t>rGO</a:t>
            </a:r>
            <a:endParaRPr lang="bg-BG" sz="1600"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1762638" y="1423664"/>
            <a:ext cx="530254" cy="338554"/>
          </a:xfrm>
          <a:prstGeom prst="rect">
            <a:avLst/>
          </a:prstGeom>
          <a:noFill/>
          <a:ln>
            <a:solidFill>
              <a:schemeClr val="tx1"/>
            </a:solidFill>
          </a:ln>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C65</a:t>
            </a:r>
            <a:endParaRPr lang="bg-BG" sz="1600"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397808" y="491318"/>
            <a:ext cx="324432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Electrodes contain</a:t>
            </a:r>
            <a:endParaRPr lang="bg-BG" dirty="0">
              <a:latin typeface="Times New Roman" panose="02020603050405020304" pitchFamily="18" charset="0"/>
              <a:cs typeface="Times New Roman" panose="02020603050405020304" pitchFamily="18" charset="0"/>
            </a:endParaRPr>
          </a:p>
        </p:txBody>
      </p:sp>
      <p:sp>
        <p:nvSpPr>
          <p:cNvPr id="2" name="TextBox 1"/>
          <p:cNvSpPr txBox="1"/>
          <p:nvPr/>
        </p:nvSpPr>
        <p:spPr>
          <a:xfrm>
            <a:off x="6868759" y="1122028"/>
            <a:ext cx="5359648" cy="1600438"/>
          </a:xfrm>
          <a:prstGeom prst="rect">
            <a:avLst/>
          </a:prstGeom>
          <a:noFill/>
        </p:spPr>
        <p:txBody>
          <a:bodyPr wrap="square" rtlCol="0">
            <a:spAutoFit/>
          </a:bodyPr>
          <a:lstStyle/>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At the highest scan rate of 1 mV/s, the current peaks are much higher than at 0.1 mV/s. This is expected because ions and electrons respond more rapidly when the potential is changed faster.</a:t>
            </a:r>
          </a:p>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The CV curves show that </a:t>
            </a:r>
            <a:r>
              <a:rPr lang="en-US" sz="1400" dirty="0" err="1">
                <a:latin typeface="Times New Roman" panose="02020603050405020304" pitchFamily="18" charset="0"/>
                <a:cs typeface="Times New Roman" panose="02020603050405020304" pitchFamily="18" charset="0"/>
              </a:rPr>
              <a:t>ZnO</a:t>
            </a:r>
            <a:r>
              <a:rPr lang="en-US" sz="1400" dirty="0">
                <a:latin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cs typeface="Times New Roman" panose="02020603050405020304" pitchFamily="18" charset="0"/>
              </a:rPr>
              <a:t>rGO</a:t>
            </a:r>
            <a:r>
              <a:rPr lang="en-US" sz="1400" dirty="0">
                <a:latin typeface="Times New Roman" panose="02020603050405020304" pitchFamily="18" charset="0"/>
                <a:cs typeface="Times New Roman" panose="02020603050405020304" pitchFamily="18" charset="0"/>
              </a:rPr>
              <a:t> has a clear electrochemical response at different scan rates. Increasing the scan rate increases the current, while the oxidation and reduction features demonstrate the sodium-ion storage reactions of the electrode.</a:t>
            </a:r>
          </a:p>
        </p:txBody>
      </p:sp>
      <p:sp>
        <p:nvSpPr>
          <p:cNvPr id="28" name="TextBox 27"/>
          <p:cNvSpPr txBox="1"/>
          <p:nvPr/>
        </p:nvSpPr>
        <p:spPr>
          <a:xfrm>
            <a:off x="-25489" y="5453898"/>
            <a:ext cx="4362782" cy="1384995"/>
          </a:xfrm>
          <a:prstGeom prst="rect">
            <a:avLst/>
          </a:prstGeom>
          <a:noFill/>
        </p:spPr>
        <p:txBody>
          <a:bodyPr wrap="square" rtlCol="0">
            <a:spAutoFit/>
          </a:bodyPr>
          <a:lstStyle/>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 The discharge capacity is highest in the first cycle and then decreases before becoming relatively stable. The high Coulombic efficiency indicates that most of the charge can be recovered during discharge, showing good reversibility. Overall, the electrode becomes more stable after the first few cycles. </a:t>
            </a:r>
          </a:p>
        </p:txBody>
      </p:sp>
      <p:sp>
        <p:nvSpPr>
          <p:cNvPr id="29" name="TextBox 28"/>
          <p:cNvSpPr txBox="1"/>
          <p:nvPr/>
        </p:nvSpPr>
        <p:spPr>
          <a:xfrm>
            <a:off x="7650969" y="5470488"/>
            <a:ext cx="4669208" cy="1600438"/>
          </a:xfrm>
          <a:prstGeom prst="rect">
            <a:avLst/>
          </a:prstGeom>
          <a:noFill/>
        </p:spPr>
        <p:txBody>
          <a:bodyPr wrap="square" rtlCol="0">
            <a:spAutoFit/>
          </a:bodyPr>
          <a:lstStyle/>
          <a:p>
            <a:pPr marL="171450" indent="-171450">
              <a:buFont typeface="Wingdings" panose="05000000000000000000" pitchFamily="2" charset="2"/>
              <a:buChar char="v"/>
            </a:pPr>
            <a:r>
              <a:rPr lang="en-US" sz="1400" dirty="0">
                <a:latin typeface="Times New Roman" panose="02020603050405020304" pitchFamily="18" charset="0"/>
                <a:cs typeface="Times New Roman" panose="02020603050405020304" pitchFamily="18" charset="0"/>
              </a:rPr>
              <a:t> The first cycle is significantly different and shows a</a:t>
            </a:r>
          </a:p>
          <a:p>
            <a:r>
              <a:rPr lang="en-US" sz="1400" dirty="0">
                <a:latin typeface="Times New Roman" panose="02020603050405020304" pitchFamily="18" charset="0"/>
                <a:cs typeface="Times New Roman" panose="02020603050405020304" pitchFamily="18" charset="0"/>
              </a:rPr>
              <a:t>higher capacity, indicating some irreversible capacity loss during the initial cycle. From the second to the fifth cycle, </a:t>
            </a:r>
          </a:p>
          <a:p>
            <a:r>
              <a:rPr lang="en-US" sz="1400" dirty="0">
                <a:latin typeface="Times New Roman" panose="02020603050405020304" pitchFamily="18" charset="0"/>
                <a:cs typeface="Times New Roman" panose="02020603050405020304" pitchFamily="18" charset="0"/>
              </a:rPr>
              <a:t>the curves become more similar and overlap closely, </a:t>
            </a:r>
          </a:p>
          <a:p>
            <a:r>
              <a:rPr lang="en-US" sz="1400" dirty="0">
                <a:latin typeface="Times New Roman" panose="02020603050405020304" pitchFamily="18" charset="0"/>
                <a:cs typeface="Times New Roman" panose="02020603050405020304" pitchFamily="18" charset="0"/>
              </a:rPr>
              <a:t>showing improved stability and reproducibility of the electrochemical reactions.</a:t>
            </a:r>
          </a:p>
          <a:p>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462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Rectangle 2">
            <a:extLst>
              <a:ext uri="{FF2B5EF4-FFF2-40B4-BE49-F238E27FC236}">
                <a16:creationId xmlns:a16="http://schemas.microsoft.com/office/drawing/2014/main" id="{FD024CFC-F363-B55E-6E5F-FB1CD77B41F7}"/>
              </a:ext>
            </a:extLst>
          </p:cNvPr>
          <p:cNvSpPr/>
          <p:nvPr/>
        </p:nvSpPr>
        <p:spPr>
          <a:xfrm>
            <a:off x="258139" y="1633191"/>
            <a:ext cx="11343214" cy="2677656"/>
          </a:xfrm>
          <a:prstGeom prst="rect">
            <a:avLst/>
          </a:prstGeom>
        </p:spPr>
        <p:txBody>
          <a:bodyPr wrap="square">
            <a:spAutoFit/>
          </a:bodyPr>
          <a:lstStyle/>
          <a:p>
            <a:pPr marL="285750" indent="-285750">
              <a:buFont typeface="Wingdings" panose="05000000000000000000" pitchFamily="2" charset="2"/>
              <a:buChar char="v"/>
            </a:pPr>
            <a:r>
              <a:rPr lang="en-US" sz="2400" dirty="0">
                <a:latin typeface="Times New Roman" panose="02020603050405020304" pitchFamily="18" charset="0"/>
                <a:ea typeface="Calibri" panose="020F0502020204030204" pitchFamily="34" charset="0"/>
                <a:cs typeface="Times New Roman" panose="02020603050405020304" pitchFamily="18" charset="0"/>
              </a:rPr>
              <a:t>The results show that the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rGO</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latin typeface="Times New Roman" panose="02020603050405020304" pitchFamily="18" charset="0"/>
                <a:ea typeface="Calibri" panose="020F0502020204030204" pitchFamily="34" charset="0"/>
                <a:cs typeface="Times New Roman" panose="02020603050405020304" pitchFamily="18" charset="0"/>
              </a:rPr>
              <a:t>ZnO</a:t>
            </a:r>
            <a:r>
              <a:rPr lang="en-US" sz="2400" dirty="0">
                <a:latin typeface="Times New Roman" panose="02020603050405020304" pitchFamily="18" charset="0"/>
                <a:ea typeface="Calibri" panose="020F0502020204030204" pitchFamily="34" charset="0"/>
                <a:cs typeface="Times New Roman" panose="02020603050405020304" pitchFamily="18" charset="0"/>
              </a:rPr>
              <a:t> composite outperforms the individual </a:t>
            </a:r>
            <a:r>
              <a:rPr lang="en-US" sz="2400" dirty="0" err="1">
                <a:latin typeface="Times New Roman" panose="02020603050405020304" pitchFamily="18" charset="0"/>
                <a:ea typeface="Calibri" panose="020F0502020204030204" pitchFamily="34" charset="0"/>
                <a:cs typeface="Times New Roman" panose="02020603050405020304" pitchFamily="18" charset="0"/>
              </a:rPr>
              <a:t>ZnO</a:t>
            </a:r>
            <a:r>
              <a:rPr lang="en-US" sz="2400" dirty="0">
                <a:latin typeface="Times New Roman" panose="02020603050405020304" pitchFamily="18" charset="0"/>
                <a:ea typeface="Calibri" panose="020F0502020204030204" pitchFamily="34" charset="0"/>
                <a:cs typeface="Times New Roman" panose="02020603050405020304" pitchFamily="18" charset="0"/>
              </a:rPr>
              <a:t> component in terms of cycling stability and rate capability. </a:t>
            </a:r>
          </a:p>
          <a:p>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v"/>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v"/>
            </a:pPr>
            <a:r>
              <a:rPr lang="en-US" sz="2400" dirty="0">
                <a:latin typeface="Times New Roman" panose="02020603050405020304" pitchFamily="18" charset="0"/>
                <a:ea typeface="Calibri" panose="020F0502020204030204" pitchFamily="34" charset="0"/>
                <a:cs typeface="Times New Roman" panose="02020603050405020304" pitchFamily="18" charset="0"/>
              </a:rPr>
              <a:t>Thus, our study emphasizes the importance of the synergistic effect between </a:t>
            </a:r>
            <a:r>
              <a:rPr lang="en-US" sz="2400" dirty="0" err="1">
                <a:latin typeface="Times New Roman" panose="02020603050405020304" pitchFamily="18" charset="0"/>
                <a:ea typeface="Calibri" panose="020F0502020204030204" pitchFamily="34" charset="0"/>
                <a:cs typeface="Times New Roman" panose="02020603050405020304" pitchFamily="18" charset="0"/>
              </a:rPr>
              <a:t>rGO</a:t>
            </a:r>
            <a:r>
              <a:rPr lang="en-US" sz="2400" dirty="0">
                <a:latin typeface="Times New Roman" panose="02020603050405020304" pitchFamily="18" charset="0"/>
                <a:ea typeface="Calibri" panose="020F0502020204030204" pitchFamily="34" charset="0"/>
                <a:cs typeface="Times New Roman" panose="02020603050405020304" pitchFamily="18" charset="0"/>
              </a:rPr>
              <a:t> and </a:t>
            </a:r>
            <a:r>
              <a:rPr lang="en-US" sz="2400" dirty="0" err="1">
                <a:latin typeface="Times New Roman" panose="02020603050405020304" pitchFamily="18" charset="0"/>
                <a:ea typeface="Calibri" panose="020F0502020204030204" pitchFamily="34" charset="0"/>
                <a:cs typeface="Times New Roman" panose="02020603050405020304" pitchFamily="18" charset="0"/>
              </a:rPr>
              <a:t>ZnO</a:t>
            </a:r>
            <a:r>
              <a:rPr lang="en-US" sz="2400" dirty="0">
                <a:latin typeface="Times New Roman" panose="02020603050405020304" pitchFamily="18" charset="0"/>
                <a:ea typeface="Calibri" panose="020F0502020204030204" pitchFamily="34" charset="0"/>
                <a:cs typeface="Times New Roman" panose="02020603050405020304" pitchFamily="18" charset="0"/>
              </a:rPr>
              <a:t> in enhancing the structural integrity and charge-transport kinetics of anode materials for sodium-ion batteries. </a:t>
            </a:r>
            <a:endParaRPr lang="en-US" sz="24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6B2E2B0-8BEE-6E48-FBD0-63FB6F2F4572}"/>
              </a:ext>
            </a:extLst>
          </p:cNvPr>
          <p:cNvSpPr/>
          <p:nvPr/>
        </p:nvSpPr>
        <p:spPr>
          <a:xfrm>
            <a:off x="67644" y="5268686"/>
            <a:ext cx="12056712" cy="1245326"/>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0" algn="just"/>
            <a:r>
              <a:rPr lang="en-US" b="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Acknowledgement</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p>
          <a:p>
            <a:pPr algn="just">
              <a:spcAft>
                <a:spcPts val="0"/>
              </a:spcAft>
            </a:pP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This work was supported by the infrastructure of the 'National Center of Excellence Mechatronics and Clean Technologies' contract (BG16RFPR002-1.014-0006) under the 'Research, Innovation and Digitization for Smart Transformation' program 2021–2027. We thank Robert </a:t>
            </a:r>
            <a:r>
              <a:rPr lang="en-US"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Feher</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Graphit</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Kropfmühl</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GmbH, Germany) for providing the </a:t>
            </a:r>
            <a:r>
              <a:rPr lang="en-US" dirty="0" err="1">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rGO</a:t>
            </a:r>
            <a:r>
              <a:rPr lang="en-US"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 additive.</a:t>
            </a:r>
            <a:endParaRPr lang="bg-BG"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DCA87D-57B8-4510-9665-9E75299929F1}">
  <ds:schemaRefs>
    <ds:schemaRef ds:uri="http://schemas.microsoft.com/office/2006/metadata/properties"/>
    <ds:schemaRef ds:uri="http://schemas.microsoft.com/office/2006/documentManagement/types"/>
    <ds:schemaRef ds:uri="98621ed1-ae24-4a21-b80a-89d572d87e72"/>
    <ds:schemaRef ds:uri="http://purl.org/dc/elements/1.1/"/>
    <ds:schemaRef ds:uri="http://schemas.openxmlformats.org/package/2006/metadata/core-properties"/>
    <ds:schemaRef ds:uri="c9b645eb-e6fe-4b35-9d45-bd7394162d21"/>
    <ds:schemaRef ds:uri="http://purl.org/dc/term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913</TotalTime>
  <Words>686</Words>
  <Application>Microsoft Office PowerPoint</Application>
  <PresentationFormat>Widescreen</PresentationFormat>
  <Paragraphs>53</Paragraphs>
  <Slides>5</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4" baseType="lpstr">
      <vt:lpstr>Arial Narrow</vt:lpstr>
      <vt:lpstr>PF BeauSans Pro</vt:lpstr>
      <vt:lpstr>Arial</vt:lpstr>
      <vt:lpstr>Wingdings</vt:lpstr>
      <vt:lpstr>Aptos</vt:lpstr>
      <vt:lpstr>Times New Roman</vt:lpstr>
      <vt:lpstr>Calibri</vt:lpstr>
      <vt:lpstr>Office Theme</vt:lpstr>
      <vt:lpstr>Graph</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STORMCHASER</cp:lastModifiedBy>
  <cp:revision>92</cp:revision>
  <dcterms:created xsi:type="dcterms:W3CDTF">2025-07-07T08:04:39Z</dcterms:created>
  <dcterms:modified xsi:type="dcterms:W3CDTF">2026-09-14T20:10:02Z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y fmtid="{D5CDD505-2E9C-101B-9397-08002B2CF9AE}" pid="3" name="_MarkAsFinal">
    <vt:bool>true</vt:bool>
  </property>
</Properties>
</file>