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Arial Narrow" panose="020B0606020202030204" pitchFamily="34" charset="0"/>
      <p:regular r:id="rId7"/>
      <p:bold r:id="rId8"/>
      <p:italic r:id="rId9"/>
      <p:boldItalic r:id="rId10"/>
    </p:embeddedFont>
    <p:embeddedFont>
      <p:font typeface="PF BeauSans Pro" panose="02000800000000020004" charset="0"/>
      <p:bold r:id="rId11"/>
    </p:embeddedFont>
    <p:embeddedFont>
      <p:font typeface="Calibri" panose="020F0502020204030204" pitchFamily="34" charset="0"/>
      <p:regular r:id="rId12"/>
      <p:bold r:id="rId13"/>
      <p:italic r:id="rId14"/>
      <p:boldItalic r:id="rId15"/>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A50021"/>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showGuides="1">
      <p:cViewPr>
        <p:scale>
          <a:sx n="71" d="100"/>
          <a:sy n="71" d="100"/>
        </p:scale>
        <p:origin x="78" y="-1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heme" Target="theme/theme1.xml"/><Relationship Id="rId26"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9/13/2026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x-none" smtClean="0"/>
              <a:t>9/13/2026</a:t>
            </a:fld>
            <a:endParaRPr lang="x-none"/>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t>9/13/2026</a:t>
            </a:fld>
            <a:endParaRPr lang="x-none"/>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latin typeface="Arial Narrow" panose="020B0606020202030204" pitchFamily="34" charset="0"/>
              </a:rPr>
              <a:t>28</a:t>
            </a:r>
            <a:r>
              <a:rPr lang="en-US" sz="1600" baseline="30000" dirty="0">
                <a:latin typeface="Arial Narrow" panose="020B0606020202030204" pitchFamily="34" charset="0"/>
              </a:rPr>
              <a:t>th</a:t>
            </a:r>
            <a:r>
              <a:rPr lang="en-US" sz="1600" dirty="0">
                <a:latin typeface="Arial Narrow" panose="020B0606020202030204" pitchFamily="34" charset="0"/>
              </a:rPr>
              <a:t> Congress of SCTM, 23-26 September, </a:t>
            </a:r>
            <a:r>
              <a:rPr lang="en-US" sz="1600" dirty="0" err="1">
                <a:latin typeface="Arial Narrow" panose="020B0606020202030204" pitchFamily="34" charset="0"/>
              </a:rPr>
              <a:t>Ohrid</a:t>
            </a:r>
            <a:r>
              <a:rPr lang="en-US" sz="1600" dirty="0">
                <a:latin typeface="Arial Narrow" panose="020B0606020202030204" pitchFamily="34" charset="0"/>
              </a:rPr>
              <a:t>, Macedonia</a:t>
            </a:r>
            <a:endParaRPr lang="mk-MK" sz="1600" dirty="0">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70696" y="254911"/>
            <a:ext cx="1219157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smtClean="0">
                <a:solidFill>
                  <a:schemeClr val="accent5"/>
                </a:solidFill>
                <a:latin typeface="PF BeauSans Pro" panose="02000800000000020004" pitchFamily="2" charset="0"/>
                <a:cs typeface="Arial" panose="020B0604020202020204" pitchFamily="34" charset="0"/>
              </a:rPr>
              <a:t>TYROSINASE INHIBITORY </a:t>
            </a:r>
            <a:r>
              <a:rPr lang="en-US" sz="2200" b="1" cap="all" dirty="0">
                <a:solidFill>
                  <a:schemeClr val="accent5"/>
                </a:solidFill>
                <a:latin typeface="PF BeauSans Pro" panose="02000800000000020004" pitchFamily="2" charset="0"/>
                <a:cs typeface="Arial" panose="020B0604020202020204" pitchFamily="34" charset="0"/>
              </a:rPr>
              <a:t>POTENTIAL OF PROKUPAC GRAPE EXTRACTS: INFLUENCE </a:t>
            </a:r>
            <a:r>
              <a:rPr lang="en-US" sz="2200" b="1" cap="all" dirty="0" smtClean="0">
                <a:solidFill>
                  <a:schemeClr val="accent5"/>
                </a:solidFill>
                <a:latin typeface="PF BeauSans Pro" panose="02000800000000020004" pitchFamily="2" charset="0"/>
                <a:cs typeface="Arial" panose="020B0604020202020204" pitchFamily="34" charset="0"/>
              </a:rPr>
              <a:t>OF BERRY </a:t>
            </a:r>
            <a:r>
              <a:rPr lang="en-US" sz="2200" b="1" cap="all" dirty="0">
                <a:solidFill>
                  <a:schemeClr val="accent5"/>
                </a:solidFill>
                <a:latin typeface="PF BeauSans Pro" panose="02000800000000020004" pitchFamily="2" charset="0"/>
                <a:cs typeface="Arial" panose="020B0604020202020204" pitchFamily="34" charset="0"/>
              </a:rPr>
              <a:t>PART AND </a:t>
            </a:r>
            <a:r>
              <a:rPr lang="en-US" sz="2200" b="1" cap="all" dirty="0" smtClean="0">
                <a:solidFill>
                  <a:schemeClr val="accent5"/>
                </a:solidFill>
                <a:latin typeface="PF BeauSans Pro" panose="02000800000000020004" pitchFamily="2" charset="0"/>
                <a:cs typeface="Arial" panose="020B0604020202020204" pitchFamily="34" charset="0"/>
              </a:rPr>
              <a:t>EXTRACTION </a:t>
            </a:r>
            <a:r>
              <a:rPr lang="en-US" sz="2200" b="1" cap="all" dirty="0">
                <a:solidFill>
                  <a:schemeClr val="accent5"/>
                </a:solidFill>
                <a:latin typeface="PF BeauSans Pro" panose="02000800000000020004" pitchFamily="2" charset="0"/>
                <a:cs typeface="Arial" panose="020B0604020202020204" pitchFamily="34" charset="0"/>
              </a:rPr>
              <a:t>PH </a:t>
            </a: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424072" y="932399"/>
            <a:ext cx="11698664" cy="738664"/>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dirty="0"/>
              <a:t>Jana </a:t>
            </a:r>
            <a:r>
              <a:rPr lang="en-US" sz="1400" b="1" dirty="0" err="1"/>
              <a:t>Cvetkovic</a:t>
            </a:r>
            <a:r>
              <a:rPr lang="en-US" sz="1400" b="1" dirty="0"/>
              <a:t>, </a:t>
            </a:r>
            <a:r>
              <a:rPr lang="en-US" sz="1400" b="1" dirty="0" err="1"/>
              <a:t>Nadja</a:t>
            </a:r>
            <a:r>
              <a:rPr lang="en-US" sz="1400" b="1" dirty="0"/>
              <a:t> </a:t>
            </a:r>
            <a:r>
              <a:rPr lang="en-US" sz="1400" b="1" dirty="0" err="1"/>
              <a:t>Ilic</a:t>
            </a:r>
            <a:r>
              <a:rPr lang="en-US" sz="1400" b="1" dirty="0"/>
              <a:t>, </a:t>
            </a:r>
            <a:r>
              <a:rPr lang="en-US" sz="1400" b="1" dirty="0" err="1"/>
              <a:t>Sanja</a:t>
            </a:r>
            <a:r>
              <a:rPr lang="en-US" sz="1400" b="1" dirty="0"/>
              <a:t> </a:t>
            </a:r>
            <a:r>
              <a:rPr lang="en-US" sz="1400" b="1" dirty="0" err="1"/>
              <a:t>Petrovic</a:t>
            </a:r>
            <a:r>
              <a:rPr lang="en-US" sz="1400" b="1" dirty="0"/>
              <a:t>, </a:t>
            </a:r>
            <a:r>
              <a:rPr lang="en-US" sz="1400" b="1" dirty="0" err="1"/>
              <a:t>Sasa</a:t>
            </a:r>
            <a:r>
              <a:rPr lang="en-US" sz="1400" b="1" dirty="0"/>
              <a:t> </a:t>
            </a:r>
            <a:r>
              <a:rPr lang="en-US" sz="1400" b="1" dirty="0" err="1" smtClean="0"/>
              <a:t>Savic</a:t>
            </a:r>
            <a:endParaRPr lang="en-US" sz="1400" b="1" dirty="0" smtClean="0"/>
          </a:p>
          <a:p>
            <a:pPr algn="ctr"/>
            <a:r>
              <a:rPr lang="en-US" sz="1400" dirty="0"/>
              <a:t>University of Nis, Faculty of </a:t>
            </a:r>
            <a:r>
              <a:rPr lang="en-US" sz="1400" dirty="0" smtClean="0"/>
              <a:t>Technology,</a:t>
            </a:r>
            <a:r>
              <a:rPr lang="en-US" sz="1400" dirty="0"/>
              <a:t> </a:t>
            </a:r>
            <a:r>
              <a:rPr lang="en-US" sz="1400" dirty="0" err="1"/>
              <a:t>Bulevar</a:t>
            </a:r>
            <a:r>
              <a:rPr lang="en-US" sz="1400" dirty="0"/>
              <a:t> </a:t>
            </a:r>
            <a:r>
              <a:rPr lang="en-US" sz="1400" dirty="0" err="1"/>
              <a:t>oslobodjenja</a:t>
            </a:r>
            <a:r>
              <a:rPr lang="en-US" sz="1400" dirty="0"/>
              <a:t> 124, 16000 </a:t>
            </a:r>
            <a:r>
              <a:rPr lang="en-US" sz="1400" dirty="0" smtClean="0"/>
              <a:t> e-mail</a:t>
            </a:r>
            <a:r>
              <a:rPr lang="en-US" sz="1400" dirty="0"/>
              <a:t>: janacvetkovic1234@gmail.com</a:t>
            </a:r>
          </a:p>
          <a:p>
            <a:endParaRPr lang="en-US" sz="1400" dirty="0"/>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35" y="702858"/>
            <a:ext cx="651329" cy="69906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64168" y="1994611"/>
            <a:ext cx="12056711" cy="745940"/>
          </a:xfrm>
          <a:prstGeom prst="rect">
            <a:avLst/>
          </a:prstGeom>
          <a:solidFill>
            <a:schemeClr val="bg1">
              <a:lumMod val="95000"/>
            </a:schemeClr>
          </a:solidFill>
          <a:ln>
            <a:solidFill>
              <a:schemeClr val="accent5">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600" dirty="0">
                <a:solidFill>
                  <a:schemeClr val="tx1"/>
                </a:solidFill>
                <a:latin typeface="Arial Narrow" panose="020B0606020202030204" pitchFamily="34" charset="0"/>
              </a:rPr>
              <a:t>This study evaluates the </a:t>
            </a:r>
            <a:r>
              <a:rPr lang="en-US" sz="1600" dirty="0" err="1">
                <a:solidFill>
                  <a:schemeClr val="tx1"/>
                </a:solidFill>
                <a:latin typeface="Arial Narrow" panose="020B0606020202030204" pitchFamily="34" charset="0"/>
              </a:rPr>
              <a:t>tyrosinase</a:t>
            </a:r>
            <a:r>
              <a:rPr lang="en-US" sz="1600" dirty="0">
                <a:solidFill>
                  <a:schemeClr val="tx1"/>
                </a:solidFill>
                <a:latin typeface="Arial Narrow" panose="020B0606020202030204" pitchFamily="34" charset="0"/>
              </a:rPr>
              <a:t>-inhibitory potential and dry residue of skin, seed, and pulp extracts from the autochthonous </a:t>
            </a:r>
            <a:r>
              <a:rPr lang="en-US" sz="1600" dirty="0" err="1">
                <a:solidFill>
                  <a:schemeClr val="tx1"/>
                </a:solidFill>
                <a:latin typeface="Arial Narrow" panose="020B0606020202030204" pitchFamily="34" charset="0"/>
              </a:rPr>
              <a:t>Prokupac</a:t>
            </a:r>
            <a:r>
              <a:rPr lang="en-US" sz="1600" dirty="0">
                <a:solidFill>
                  <a:schemeClr val="tx1"/>
                </a:solidFill>
                <a:latin typeface="Arial Narrow" panose="020B0606020202030204" pitchFamily="34" charset="0"/>
              </a:rPr>
              <a:t> grape variety, focusing on the effect of extraction pH (4.0–8.0).</a:t>
            </a: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32084" y="1470589"/>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2"/>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6075471" y="2941510"/>
            <a:ext cx="30691" cy="3769684"/>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6E72ACA-5BF0-C5B7-0DF2-AEAF1C81FF9D}"/>
              </a:ext>
            </a:extLst>
          </p:cNvPr>
          <p:cNvSpPr/>
          <p:nvPr/>
        </p:nvSpPr>
        <p:spPr>
          <a:xfrm>
            <a:off x="64168" y="2778651"/>
            <a:ext cx="5873762" cy="2586651"/>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numCol="1" rtlCol="0" anchor="ctr"/>
          <a:lstStyle/>
          <a:p>
            <a:pPr algn="just"/>
            <a:endParaRPr lang="en-US" sz="1600" dirty="0" smtClean="0"/>
          </a:p>
          <a:p>
            <a:pPr algn="just"/>
            <a:endParaRPr lang="en-US" sz="1600" dirty="0"/>
          </a:p>
          <a:p>
            <a:pPr algn="just"/>
            <a:r>
              <a:rPr lang="en-US" sz="1600" dirty="0" smtClean="0">
                <a:solidFill>
                  <a:schemeClr val="tx1"/>
                </a:solidFill>
              </a:rPr>
              <a:t>Grape </a:t>
            </a:r>
            <a:r>
              <a:rPr lang="en-US" sz="1600" dirty="0">
                <a:solidFill>
                  <a:schemeClr val="tx1"/>
                </a:solidFill>
              </a:rPr>
              <a:t>skin, pulp, and seeds were extracted using 50 </a:t>
            </a:r>
            <a:r>
              <a:rPr lang="en-US" sz="1600" dirty="0" err="1">
                <a:solidFill>
                  <a:schemeClr val="tx1"/>
                </a:solidFill>
              </a:rPr>
              <a:t>mM</a:t>
            </a:r>
            <a:r>
              <a:rPr lang="en-US" sz="1600" dirty="0">
                <a:solidFill>
                  <a:schemeClr val="tx1"/>
                </a:solidFill>
              </a:rPr>
              <a:t> buffer solutions with pH values ranging from 4.0 to 8.0. </a:t>
            </a:r>
            <a:r>
              <a:rPr lang="en-US" sz="1600" dirty="0" err="1">
                <a:solidFill>
                  <a:schemeClr val="tx1"/>
                </a:solidFill>
              </a:rPr>
              <a:t>Tyrosinase</a:t>
            </a:r>
            <a:r>
              <a:rPr lang="en-US" sz="1600" dirty="0">
                <a:solidFill>
                  <a:schemeClr val="tx1"/>
                </a:solidFill>
              </a:rPr>
              <a:t>-inhibitory activity was evaluated </a:t>
            </a:r>
            <a:r>
              <a:rPr lang="en-US" sz="1600" dirty="0" err="1">
                <a:solidFill>
                  <a:schemeClr val="tx1"/>
                </a:solidFill>
              </a:rPr>
              <a:t>spectrophotometrically</a:t>
            </a:r>
            <a:r>
              <a:rPr lang="en-US" sz="1600" dirty="0">
                <a:solidFill>
                  <a:schemeClr val="tx1"/>
                </a:solidFill>
              </a:rPr>
              <a:t> by monitoring </a:t>
            </a:r>
            <a:r>
              <a:rPr lang="en-US" sz="1600" dirty="0" err="1">
                <a:solidFill>
                  <a:schemeClr val="tx1"/>
                </a:solidFill>
              </a:rPr>
              <a:t>dopachrome</a:t>
            </a:r>
            <a:r>
              <a:rPr lang="en-US" sz="1600" dirty="0">
                <a:solidFill>
                  <a:schemeClr val="tx1"/>
                </a:solidFill>
              </a:rPr>
              <a:t> formation from L-DOPA at 475 nm, and the </a:t>
            </a:r>
            <a:r>
              <a:rPr lang="en-US" sz="1600" dirty="0" smtClean="0">
                <a:solidFill>
                  <a:schemeClr val="tx1"/>
                </a:solidFill>
              </a:rPr>
              <a:t>percentage </a:t>
            </a:r>
            <a:r>
              <a:rPr lang="en-US" sz="1600" dirty="0">
                <a:solidFill>
                  <a:schemeClr val="tx1"/>
                </a:solidFill>
              </a:rPr>
              <a:t>was calculated relative to the control. The dry </a:t>
            </a:r>
            <a:r>
              <a:rPr lang="en-US" sz="1600" dirty="0" err="1" smtClean="0">
                <a:solidFill>
                  <a:schemeClr val="tx1"/>
                </a:solidFill>
              </a:rPr>
              <a:t>re</a:t>
            </a:r>
            <a:r>
              <a:rPr lang="en-US" sz="1600" dirty="0" err="1">
                <a:solidFill>
                  <a:schemeClr val="tx1"/>
                </a:solidFill>
              </a:rPr>
              <a:t>inhibition</a:t>
            </a:r>
            <a:r>
              <a:rPr lang="en-US" sz="1600" dirty="0">
                <a:solidFill>
                  <a:schemeClr val="tx1"/>
                </a:solidFill>
              </a:rPr>
              <a:t> </a:t>
            </a:r>
            <a:r>
              <a:rPr lang="en-US" sz="1600" dirty="0" err="1" smtClean="0">
                <a:solidFill>
                  <a:schemeClr val="tx1"/>
                </a:solidFill>
              </a:rPr>
              <a:t>sidue</a:t>
            </a:r>
            <a:r>
              <a:rPr lang="en-US" sz="1600" dirty="0" smtClean="0">
                <a:solidFill>
                  <a:schemeClr val="tx1"/>
                </a:solidFill>
              </a:rPr>
              <a:t> </a:t>
            </a:r>
            <a:r>
              <a:rPr lang="en-US" sz="1600" dirty="0">
                <a:solidFill>
                  <a:schemeClr val="tx1"/>
                </a:solidFill>
              </a:rPr>
              <a:t>of each extract was determined gravimetrically. Statistical analysis was performed using two-way ANOVA followed by </a:t>
            </a:r>
            <a:r>
              <a:rPr lang="en-US" sz="1600" dirty="0" err="1">
                <a:solidFill>
                  <a:schemeClr val="tx1"/>
                </a:solidFill>
              </a:rPr>
              <a:t>Tukey’s</a:t>
            </a:r>
            <a:r>
              <a:rPr lang="en-US" sz="1600" dirty="0">
                <a:solidFill>
                  <a:schemeClr val="tx1"/>
                </a:solidFill>
              </a:rPr>
              <a:t> post hoc test, with statistical significance set at p &lt; 0.05.</a:t>
            </a:r>
          </a:p>
          <a:p>
            <a:r>
              <a:rPr lang="en-US" sz="1600" dirty="0"/>
              <a:t> </a:t>
            </a:r>
          </a:p>
        </p:txBody>
      </p:sp>
      <p:sp>
        <p:nvSpPr>
          <p:cNvPr id="17" name="Rectangle 16">
            <a:extLst>
              <a:ext uri="{FF2B5EF4-FFF2-40B4-BE49-F238E27FC236}">
                <a16:creationId xmlns:a16="http://schemas.microsoft.com/office/drawing/2014/main" id="{98B52389-C1B3-9B2F-0B80-EBC5AFE3640A}"/>
              </a:ext>
            </a:extLst>
          </p:cNvPr>
          <p:cNvSpPr/>
          <p:nvPr/>
        </p:nvSpPr>
        <p:spPr>
          <a:xfrm>
            <a:off x="47641" y="2786653"/>
            <a:ext cx="1734053" cy="369332"/>
          </a:xfrm>
          <a:prstGeom prst="rect">
            <a:avLst/>
          </a:prstGeom>
        </p:spPr>
        <p:txBody>
          <a:bodyPr wrap="square">
            <a:spAutoFit/>
          </a:bodyPr>
          <a:lstStyle/>
          <a:p>
            <a:pPr algn="ctr"/>
            <a:r>
              <a:rPr lang="en-US" dirty="0">
                <a:solidFill>
                  <a:srgbClr val="660066"/>
                </a:solidFill>
                <a:latin typeface="PF BeauSans Pro" panose="02000800000000020004" pitchFamily="2" charset="0"/>
                <a:ea typeface="Calibri" panose="020F0502020204030204" pitchFamily="34" charset="0"/>
              </a:rPr>
              <a:t>Experimental</a:t>
            </a:r>
            <a:endParaRPr lang="en-US" dirty="0">
              <a:solidFill>
                <a:srgbClr val="660066"/>
              </a:solidFill>
              <a:latin typeface="PF BeauSans Pro" panose="02000800000000020004" pitchFamily="2"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47641" y="5423635"/>
            <a:ext cx="5890289" cy="1346557"/>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1600" dirty="0" smtClean="0">
              <a:solidFill>
                <a:schemeClr val="tx1"/>
              </a:solidFill>
              <a:latin typeface="Arial Narrow" panose="020B0606020202030204" pitchFamily="34" charset="0"/>
            </a:endParaRPr>
          </a:p>
          <a:p>
            <a:pPr algn="just"/>
            <a:r>
              <a:rPr lang="en-US" sz="1600" dirty="0" smtClean="0">
                <a:solidFill>
                  <a:schemeClr val="bg1"/>
                </a:solidFill>
                <a:latin typeface="Arial Narrow" panose="020B0606020202030204" pitchFamily="34" charset="0"/>
              </a:rPr>
              <a:t>The </a:t>
            </a:r>
            <a:r>
              <a:rPr lang="en-US" sz="1600" dirty="0">
                <a:solidFill>
                  <a:schemeClr val="bg1"/>
                </a:solidFill>
                <a:latin typeface="Arial Narrow" panose="020B0606020202030204" pitchFamily="34" charset="0"/>
              </a:rPr>
              <a:t>indigenous variety </a:t>
            </a:r>
            <a:r>
              <a:rPr lang="en-US" sz="1600" dirty="0" err="1">
                <a:solidFill>
                  <a:schemeClr val="bg1"/>
                </a:solidFill>
                <a:latin typeface="Arial Narrow" panose="020B0606020202030204" pitchFamily="34" charset="0"/>
              </a:rPr>
              <a:t>Prokupac</a:t>
            </a:r>
            <a:r>
              <a:rPr lang="en-US" sz="1600" dirty="0">
                <a:solidFill>
                  <a:schemeClr val="bg1"/>
                </a:solidFill>
                <a:latin typeface="Arial Narrow" panose="020B0606020202030204" pitchFamily="34" charset="0"/>
              </a:rPr>
              <a:t> represents a promising natural source of bioactive compounds with potential application in the development of safe </a:t>
            </a:r>
            <a:r>
              <a:rPr lang="en-US" sz="1600" dirty="0" err="1">
                <a:solidFill>
                  <a:schemeClr val="bg1"/>
                </a:solidFill>
                <a:latin typeface="Arial Narrow" panose="020B0606020202030204" pitchFamily="34" charset="0"/>
              </a:rPr>
              <a:t>dermocosmetic</a:t>
            </a:r>
            <a:r>
              <a:rPr lang="en-US" sz="1600" dirty="0">
                <a:solidFill>
                  <a:schemeClr val="bg1"/>
                </a:solidFill>
                <a:latin typeface="Arial Narrow" panose="020B0606020202030204" pitchFamily="34" charset="0"/>
              </a:rPr>
              <a:t> preparations for the treatment of hyperpigmentation. Further in vivo and clinical studies are necessary to confirm these results.</a:t>
            </a:r>
          </a:p>
        </p:txBody>
      </p:sp>
      <p:sp>
        <p:nvSpPr>
          <p:cNvPr id="23" name="Rectangle 22">
            <a:extLst>
              <a:ext uri="{FF2B5EF4-FFF2-40B4-BE49-F238E27FC236}">
                <a16:creationId xmlns:a16="http://schemas.microsoft.com/office/drawing/2014/main" id="{FD024CFC-F363-B55E-6E5F-FB1CD77B41F7}"/>
              </a:ext>
            </a:extLst>
          </p:cNvPr>
          <p:cNvSpPr/>
          <p:nvPr/>
        </p:nvSpPr>
        <p:spPr>
          <a:xfrm>
            <a:off x="32084" y="5421394"/>
            <a:ext cx="1672262" cy="369332"/>
          </a:xfrm>
          <a:prstGeom prst="rect">
            <a:avLst/>
          </a:prstGeom>
          <a:noFill/>
        </p:spPr>
        <p:txBody>
          <a:bodyPr wrap="square">
            <a:spAutoFit/>
          </a:bodyPr>
          <a:lstStyle/>
          <a:p>
            <a:r>
              <a:rPr lang="en-US" dirty="0">
                <a:solidFill>
                  <a:schemeClr val="bg2"/>
                </a:solidFill>
                <a:latin typeface="PF BeauSans Pro" panose="02000800000000020004" pitchFamily="2" charset="0"/>
                <a:ea typeface="Calibri" panose="020F0502020204030204" pitchFamily="34" charset="0"/>
              </a:rPr>
              <a:t>Conclusions</a:t>
            </a:r>
            <a:endParaRPr lang="en-US" dirty="0">
              <a:solidFill>
                <a:schemeClr val="bg2"/>
              </a:solidFill>
              <a:latin typeface="PF BeauSans Pro" panose="02000800000000020004" pitchFamily="2"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6106162" y="2894729"/>
            <a:ext cx="6011303" cy="2991158"/>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19000"/>
              </a:lnSpc>
              <a:spcAft>
                <a:spcPts val="600"/>
              </a:spcAft>
            </a:pPr>
            <a:r>
              <a:rPr lang="en-US" sz="800" kern="1400" dirty="0">
                <a:solidFill>
                  <a:srgbClr val="000000"/>
                </a:solidFill>
                <a:latin typeface="Calibri" panose="020F0502020204030204" pitchFamily="34" charset="0"/>
              </a:rPr>
              <a:t> </a:t>
            </a:r>
            <a:endParaRPr lang="en-US" sz="800" kern="1400" dirty="0">
              <a:ln>
                <a:noFill/>
              </a:ln>
              <a:solidFill>
                <a:srgbClr val="000000"/>
              </a:solidFill>
              <a:effectLst/>
              <a:latin typeface="Calibri" panose="020F0502020204030204" pitchFamily="34"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6106162" y="2912238"/>
            <a:ext cx="2723823" cy="369332"/>
          </a:xfrm>
          <a:prstGeom prst="rect">
            <a:avLst/>
          </a:prstGeom>
          <a:noFill/>
        </p:spPr>
        <p:txBody>
          <a:bodyPr wrap="none">
            <a:spAutoFit/>
          </a:bodyPr>
          <a:lstStyle/>
          <a:p>
            <a:r>
              <a:rPr lang="en-US" dirty="0">
                <a:solidFill>
                  <a:schemeClr val="bg2"/>
                </a:solidFill>
                <a:latin typeface="PF BeauSans Pro" panose="02000800000000020004" pitchFamily="2" charset="0"/>
                <a:ea typeface="Calibri" panose="020F0502020204030204" pitchFamily="34" charset="0"/>
              </a:rPr>
              <a:t>Results and discussion</a:t>
            </a:r>
            <a:endParaRPr lang="en-US" dirty="0">
              <a:solidFill>
                <a:schemeClr val="bg2"/>
              </a:solidFill>
              <a:latin typeface="PF BeauSans Pro" panose="02000800000000020004" pitchFamily="2" charset="0"/>
            </a:endParaRPr>
          </a:p>
        </p:txBody>
      </p:sp>
      <p:sp>
        <p:nvSpPr>
          <p:cNvPr id="26" name="Rectangle 25">
            <a:extLst>
              <a:ext uri="{FF2B5EF4-FFF2-40B4-BE49-F238E27FC236}">
                <a16:creationId xmlns:a16="http://schemas.microsoft.com/office/drawing/2014/main" id="{26B2E2B0-8BEE-6E48-FBD0-63FB6F2F4572}"/>
              </a:ext>
            </a:extLst>
          </p:cNvPr>
          <p:cNvSpPr/>
          <p:nvPr/>
        </p:nvSpPr>
        <p:spPr>
          <a:xfrm>
            <a:off x="6106162" y="5930425"/>
            <a:ext cx="6011303" cy="8397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200" dirty="0">
              <a:solidFill>
                <a:schemeClr val="tx1"/>
              </a:solidFill>
              <a:latin typeface="Arial Narrow" panose="020B0606020202030204" pitchFamily="34" charset="0"/>
            </a:endParaRPr>
          </a:p>
          <a:p>
            <a:pPr algn="just"/>
            <a:r>
              <a:rPr lang="en-US" sz="1200" dirty="0">
                <a:solidFill>
                  <a:schemeClr val="tx1"/>
                </a:solidFill>
                <a:latin typeface="Arial Narrow" panose="020B0606020202030204" pitchFamily="34" charset="0"/>
              </a:rPr>
              <a:t>The authors wish to express their gratitude to the Republic of Serbia, Ministry of Science, Technological Development and Innovation, for supporting this work through the Program for Financing Scientific Research Projects (Ref. No. 451-03-34/2026-03/200133).</a:t>
            </a:r>
            <a:endParaRPr lang="en-US" sz="1200" dirty="0">
              <a:solidFill>
                <a:schemeClr val="tx1"/>
              </a:solidFill>
              <a:highlight>
                <a:srgbClr val="FFFF00"/>
              </a:highlight>
              <a:latin typeface="Arial Narrow" panose="020B0606020202030204" pitchFamily="34"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6075471" y="5846497"/>
            <a:ext cx="2691457" cy="369332"/>
          </a:xfrm>
          <a:prstGeom prst="rect">
            <a:avLst/>
          </a:prstGeom>
        </p:spPr>
        <p:txBody>
          <a:bodyPr wrap="square">
            <a:spAutoFit/>
          </a:bodyPr>
          <a:lstStyle/>
          <a:p>
            <a:r>
              <a:rPr lang="en-US" dirty="0">
                <a:solidFill>
                  <a:srgbClr val="660066"/>
                </a:solidFill>
                <a:latin typeface="PF BeauSans Pro" panose="02000800000000020004" pitchFamily="2" charset="0"/>
                <a:ea typeface="Calibri" panose="020F0502020204030204" pitchFamily="34" charset="0"/>
              </a:rPr>
              <a:t>Acknowledgement</a:t>
            </a: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sp>
        <p:nvSpPr>
          <p:cNvPr id="12" name="Control 4"/>
          <p:cNvSpPr>
            <a:spLocks noChangeArrowheads="1" noChangeShapeType="1"/>
          </p:cNvSpPr>
          <p:nvPr/>
        </p:nvSpPr>
        <p:spPr bwMode="auto">
          <a:xfrm>
            <a:off x="13311188" y="23145750"/>
            <a:ext cx="14173200" cy="9371013"/>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1099348487"/>
              </p:ext>
            </p:extLst>
          </p:nvPr>
        </p:nvGraphicFramePr>
        <p:xfrm>
          <a:off x="6216810" y="3264061"/>
          <a:ext cx="5794218" cy="2526665"/>
        </p:xfrm>
        <a:graphic>
          <a:graphicData uri="http://schemas.openxmlformats.org/drawingml/2006/table">
            <a:tbl>
              <a:tblPr>
                <a:tableStyleId>{5C22544A-7EE6-4342-B048-85BDC9FD1C3A}</a:tableStyleId>
              </a:tblPr>
              <a:tblGrid>
                <a:gridCol w="1401215">
                  <a:extLst>
                    <a:ext uri="{9D8B030D-6E8A-4147-A177-3AD203B41FA5}">
                      <a16:colId xmlns:a16="http://schemas.microsoft.com/office/drawing/2014/main" val="3382414282"/>
                    </a:ext>
                  </a:extLst>
                </a:gridCol>
                <a:gridCol w="1493742">
                  <a:extLst>
                    <a:ext uri="{9D8B030D-6E8A-4147-A177-3AD203B41FA5}">
                      <a16:colId xmlns:a16="http://schemas.microsoft.com/office/drawing/2014/main" val="2031029050"/>
                    </a:ext>
                  </a:extLst>
                </a:gridCol>
                <a:gridCol w="1503821">
                  <a:extLst>
                    <a:ext uri="{9D8B030D-6E8A-4147-A177-3AD203B41FA5}">
                      <a16:colId xmlns:a16="http://schemas.microsoft.com/office/drawing/2014/main" val="4183454222"/>
                    </a:ext>
                  </a:extLst>
                </a:gridCol>
                <a:gridCol w="1395440">
                  <a:extLst>
                    <a:ext uri="{9D8B030D-6E8A-4147-A177-3AD203B41FA5}">
                      <a16:colId xmlns:a16="http://schemas.microsoft.com/office/drawing/2014/main" val="286741847"/>
                    </a:ext>
                  </a:extLst>
                </a:gridCol>
              </a:tblGrid>
              <a:tr h="276354">
                <a:tc>
                  <a:txBody>
                    <a:bodyPr/>
                    <a:lstStyle/>
                    <a:p>
                      <a:pPr algn="ctr" fontAlgn="ctr"/>
                      <a:r>
                        <a:rPr lang="en-US" sz="1200" u="none" strike="noStrike">
                          <a:effectLst/>
                        </a:rPr>
                        <a:t>Grape Part</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Skin (%)</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dirty="0">
                          <a:effectLst/>
                        </a:rPr>
                        <a:t>Pulp (%)</a:t>
                      </a:r>
                      <a:endParaRPr lang="en-US" sz="1200" b="1" i="0" u="none" strike="noStrike" dirty="0">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Seeds (%)</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2904423149"/>
                  </a:ext>
                </a:extLst>
              </a:tr>
              <a:tr h="276354">
                <a:tc>
                  <a:txBody>
                    <a:bodyPr/>
                    <a:lstStyle/>
                    <a:p>
                      <a:pPr algn="ctr" fontAlgn="ctr"/>
                      <a:r>
                        <a:rPr lang="en-US" sz="1200" u="none" strike="noStrike">
                          <a:effectLst/>
                        </a:rPr>
                        <a:t>pH 4.0</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92.48±1.1</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18.83±3.1</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48.93±1.8</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2620436469"/>
                  </a:ext>
                </a:extLst>
              </a:tr>
              <a:tr h="315833">
                <a:tc>
                  <a:txBody>
                    <a:bodyPr/>
                    <a:lstStyle/>
                    <a:p>
                      <a:pPr algn="ctr" fontAlgn="ctr"/>
                      <a:r>
                        <a:rPr lang="en-US" sz="1200" u="none" strike="noStrike">
                          <a:effectLst/>
                        </a:rPr>
                        <a:t>pH 4.8</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89.94±0.4</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7.19±4.33</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57.98±0.9</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3893952020"/>
                  </a:ext>
                </a:extLst>
              </a:tr>
              <a:tr h="276354">
                <a:tc>
                  <a:txBody>
                    <a:bodyPr/>
                    <a:lstStyle/>
                    <a:p>
                      <a:pPr algn="ctr" fontAlgn="ctr"/>
                      <a:r>
                        <a:rPr lang="en-US" sz="1200" u="none" strike="noStrike">
                          <a:effectLst/>
                        </a:rPr>
                        <a:t>pH 5.6</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87.93±0.31</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10.15±0.83</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79.89±4.48</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3620856816"/>
                  </a:ext>
                </a:extLst>
              </a:tr>
              <a:tr h="276354">
                <a:tc>
                  <a:txBody>
                    <a:bodyPr/>
                    <a:lstStyle/>
                    <a:p>
                      <a:pPr algn="ctr" fontAlgn="ctr"/>
                      <a:r>
                        <a:rPr lang="en-US" sz="1200" u="none" strike="noStrike">
                          <a:effectLst/>
                        </a:rPr>
                        <a:t>pH 6.0</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94.81±0.48</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58.20±1.74</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dirty="0">
                          <a:effectLst/>
                        </a:rPr>
                        <a:t>78.94±1.28</a:t>
                      </a:r>
                      <a:endParaRPr lang="en-US" sz="1200" b="0" i="0" u="none" strike="noStrike" dirty="0">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3978475880"/>
                  </a:ext>
                </a:extLst>
              </a:tr>
              <a:tr h="276354">
                <a:tc>
                  <a:txBody>
                    <a:bodyPr/>
                    <a:lstStyle/>
                    <a:p>
                      <a:pPr algn="ctr" fontAlgn="ctr"/>
                      <a:r>
                        <a:rPr lang="en-US" sz="1200" u="none" strike="noStrike">
                          <a:effectLst/>
                        </a:rPr>
                        <a:t>pH 6.6</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90.37±0.48</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4.12±0.31</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45.29±0.79</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4066076332"/>
                  </a:ext>
                </a:extLst>
              </a:tr>
              <a:tr h="276354">
                <a:tc>
                  <a:txBody>
                    <a:bodyPr/>
                    <a:lstStyle/>
                    <a:p>
                      <a:pPr algn="ctr" fontAlgn="ctr"/>
                      <a:r>
                        <a:rPr lang="en-US" sz="1200" u="none" strike="noStrike">
                          <a:effectLst/>
                        </a:rPr>
                        <a:t>pH 7.0</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71.32±0.48</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6.34±0.83</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39.68± 2.28</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711887360"/>
                  </a:ext>
                </a:extLst>
              </a:tr>
              <a:tr h="276354">
                <a:tc>
                  <a:txBody>
                    <a:bodyPr/>
                    <a:lstStyle/>
                    <a:p>
                      <a:pPr algn="ctr" fontAlgn="ctr"/>
                      <a:r>
                        <a:rPr lang="en-US" sz="1200" u="none" strike="noStrike">
                          <a:effectLst/>
                        </a:rPr>
                        <a:t>pH 7.4</a:t>
                      </a:r>
                      <a:endParaRPr lang="en-US" sz="1200" b="1"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83.59±1.5</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7.72±0.96</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18.83±0.6</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1859143081"/>
                  </a:ext>
                </a:extLst>
              </a:tr>
              <a:tr h="276354">
                <a:tc>
                  <a:txBody>
                    <a:bodyPr/>
                    <a:lstStyle/>
                    <a:p>
                      <a:pPr algn="ctr" fontAlgn="ctr"/>
                      <a:r>
                        <a:rPr lang="en-US" sz="1200" u="none" strike="noStrike" dirty="0">
                          <a:effectLst/>
                        </a:rPr>
                        <a:t>pH 8.0</a:t>
                      </a:r>
                      <a:endParaRPr lang="en-US" sz="1200" b="1" i="0" u="none" strike="noStrike" dirty="0">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a:effectLst/>
                        </a:rPr>
                        <a:t>86.03±1.26</a:t>
                      </a:r>
                      <a:endParaRPr lang="en-US" sz="1200" b="0" i="0" u="none" strike="noStrike">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dirty="0">
                          <a:effectLst/>
                        </a:rPr>
                        <a:t>9.21±2.08</a:t>
                      </a:r>
                      <a:endParaRPr lang="en-US" sz="1200" b="0" i="0" u="none" strike="noStrike" dirty="0">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tc>
                  <a:txBody>
                    <a:bodyPr/>
                    <a:lstStyle/>
                    <a:p>
                      <a:pPr algn="ctr" fontAlgn="ctr"/>
                      <a:r>
                        <a:rPr lang="en-US" sz="1200" u="none" strike="noStrike" dirty="0">
                          <a:effectLst/>
                        </a:rPr>
                        <a:t>73.12±1.28</a:t>
                      </a:r>
                      <a:endParaRPr lang="en-US" sz="1200" b="0" i="0" u="none" strike="noStrike" dirty="0">
                        <a:solidFill>
                          <a:srgbClr val="000000"/>
                        </a:solidFill>
                        <a:effectLst/>
                        <a:latin typeface="Arial" panose="020B0604020202020204" pitchFamily="34" charset="0"/>
                      </a:endParaRPr>
                    </a:p>
                  </a:txBody>
                  <a:tcPr marL="9525" marR="9525" marT="9525" marB="0" anchor="ctr">
                    <a:cell3D prstMaterial="dkEdge">
                      <a:bevel/>
                      <a:lightRig rig="flood" dir="t"/>
                    </a:cell3D>
                    <a:solidFill>
                      <a:schemeClr val="bg1"/>
                    </a:solidFill>
                  </a:tcPr>
                </a:tc>
                <a:extLst>
                  <a:ext uri="{0D108BD9-81ED-4DB2-BD59-A6C34878D82A}">
                    <a16:rowId xmlns:a16="http://schemas.microsoft.com/office/drawing/2014/main" val="3351816909"/>
                  </a:ext>
                </a:extLst>
              </a:tr>
            </a:tbl>
          </a:graphicData>
        </a:graphic>
      </p:graphicFrame>
    </p:spTree>
    <p:extLst>
      <p:ext uri="{BB962C8B-B14F-4D97-AF65-F5344CB8AC3E}">
        <p14:creationId xmlns:p14="http://schemas.microsoft.com/office/powerpoint/2010/main" val="42796625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DCA87D-57B8-4510-9665-9E75299929F1}">
  <ds:schemaRefs>
    <ds:schemaRef ds:uri="98621ed1-ae24-4a21-b80a-89d572d87e72"/>
    <ds:schemaRef ds:uri="http://schemas.microsoft.com/office/infopath/2007/PartnerControls"/>
    <ds:schemaRef ds:uri="c9b645eb-e6fe-4b35-9d45-bd7394162d21"/>
    <ds:schemaRef ds:uri="http://purl.org/dc/terms/"/>
    <ds:schemaRef ds:uri="http://schemas.openxmlformats.org/package/2006/metadata/core-properties"/>
    <ds:schemaRef ds:uri="http://www.w3.org/XML/1998/namespace"/>
    <ds:schemaRef ds:uri="http://schemas.microsoft.com/office/2006/metadata/properties"/>
    <ds:schemaRef ds:uri="http://purl.org/dc/dcmitype/"/>
    <ds:schemaRef ds:uri="http://schemas.microsoft.com/office/2006/documentManagement/types"/>
    <ds:schemaRef ds:uri="http://purl.org/dc/elements/1.1/"/>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BB685D-6988-492A-BD65-CEF42B1080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415</TotalTime>
  <Words>301</Words>
  <Application>Microsoft Office PowerPoint</Application>
  <PresentationFormat>Widescreen</PresentationFormat>
  <Paragraphs>56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 Narrow</vt:lpstr>
      <vt:lpstr>PF BeauSans Pro</vt:lpstr>
      <vt:lpstr>Aptos</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SS</cp:lastModifiedBy>
  <cp:revision>52</cp:revision>
  <dcterms:created xsi:type="dcterms:W3CDTF">2025-07-07T08:04:39Z</dcterms:created>
  <dcterms:modified xsi:type="dcterms:W3CDTF">2026-09-13T18:49:20Z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