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tiff" ContentType="image/tif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6"/>
  </p:notesMasterIdLst>
  <p:sldIdLst>
    <p:sldId id="287" r:id="rId5"/>
  </p:sldIdLst>
  <p:sldSz cx="12192000" cy="6858000"/>
  <p:notesSz cx="6858000" cy="9144000"/>
  <p:embeddedFontLst>
    <p:embeddedFont>
      <p:font typeface="Arial Narrow" panose="020B0606020202030204" pitchFamily="34" charset="0"/>
      <p:regular r:id="rId7"/>
      <p:bold r:id="rId8"/>
      <p:italic r:id="rId9"/>
      <p:boldItalic r:id="rId10"/>
    </p:embeddedFont>
    <p:embeddedFont>
      <p:font typeface="PF BeauSans Pro" panose="02000800000000020004" charset="0"/>
      <p:bold r:id="rId11"/>
    </p:embeddedFont>
  </p:embeddedFontLst>
  <p:defaultText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E4F6"/>
    <a:srgbClr val="50164A"/>
    <a:srgbClr val="E9F8E4"/>
    <a:srgbClr val="F2CFEE"/>
    <a:srgbClr val="E59EDD"/>
    <a:srgbClr val="FFFFE7"/>
    <a:srgbClr val="33CC33"/>
    <a:srgbClr val="00CC00"/>
    <a:srgbClr val="FFFF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AB0C13-1EF4-F9AC-C85E-1389668632C0}" v="1" dt="2026-04-13T20:20:36.8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showGuides="1">
      <p:cViewPr varScale="1">
        <p:scale>
          <a:sx n="83" d="100"/>
          <a:sy n="83" d="100"/>
        </p:scale>
        <p:origin x="610" y="58"/>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font" Target="fonts/font1.fntdata"/><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font" Target="fonts/font3.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3EEBE-6EF2-4A30-9BB5-ADF69B8FE442}" type="datetimeFigureOut">
              <a:rPr lang="x-none" smtClean="0"/>
              <a:t>14-Sep-26</a:t>
            </a:fld>
            <a:endParaRPr lang="x-non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0BC0F-45C1-49E1-AA7C-ADC7CFB2B8EC}" type="slidenum">
              <a:rPr lang="x-none" smtClean="0"/>
              <a:t>‹#›</a:t>
            </a:fld>
            <a:endParaRPr lang="x-none"/>
          </a:p>
        </p:txBody>
      </p:sp>
    </p:spTree>
    <p:extLst>
      <p:ext uri="{BB962C8B-B14F-4D97-AF65-F5344CB8AC3E}">
        <p14:creationId xmlns:p14="http://schemas.microsoft.com/office/powerpoint/2010/main" val="1960268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F0BC0F-45C1-49E1-AA7C-ADC7CFB2B8EC}" type="slidenum">
              <a:rPr lang="x-none" smtClean="0"/>
              <a:t>1</a:t>
            </a:fld>
            <a:endParaRPr lang="x-none"/>
          </a:p>
        </p:txBody>
      </p:sp>
    </p:spTree>
    <p:extLst>
      <p:ext uri="{BB962C8B-B14F-4D97-AF65-F5344CB8AC3E}">
        <p14:creationId xmlns:p14="http://schemas.microsoft.com/office/powerpoint/2010/main" val="5164141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A0AF77E-5340-6F11-CE59-0326DE4353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x-none"/>
          </a:p>
        </p:txBody>
      </p:sp>
      <p:sp>
        <p:nvSpPr>
          <p:cNvPr id="3" name="Subtitle 2">
            <a:extLst>
              <a:ext uri="{FF2B5EF4-FFF2-40B4-BE49-F238E27FC236}">
                <a16:creationId xmlns:a16="http://schemas.microsoft.com/office/drawing/2014/main" xmlns="" id="{67D51601-841B-3FB4-453E-322FE9E60B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x-none"/>
          </a:p>
        </p:txBody>
      </p:sp>
      <p:sp>
        <p:nvSpPr>
          <p:cNvPr id="4" name="Date Placeholder 3">
            <a:extLst>
              <a:ext uri="{FF2B5EF4-FFF2-40B4-BE49-F238E27FC236}">
                <a16:creationId xmlns:a16="http://schemas.microsoft.com/office/drawing/2014/main" xmlns="" id="{D6F9D5A1-1825-3A6E-319A-6273FE062222}"/>
              </a:ext>
            </a:extLst>
          </p:cNvPr>
          <p:cNvSpPr>
            <a:spLocks noGrp="1"/>
          </p:cNvSpPr>
          <p:nvPr>
            <p:ph type="dt" sz="half" idx="10"/>
          </p:nvPr>
        </p:nvSpPr>
        <p:spPr/>
        <p:txBody>
          <a:bodyPr/>
          <a:lstStyle/>
          <a:p>
            <a:fld id="{B8AC25C7-462D-4C9E-B6CA-D24B18B0DD77}" type="datetimeFigureOut">
              <a:rPr lang="x-none" smtClean="0"/>
              <a:t>14-Sep-26</a:t>
            </a:fld>
            <a:endParaRPr lang="x-none"/>
          </a:p>
        </p:txBody>
      </p:sp>
      <p:sp>
        <p:nvSpPr>
          <p:cNvPr id="5" name="Footer Placeholder 4">
            <a:extLst>
              <a:ext uri="{FF2B5EF4-FFF2-40B4-BE49-F238E27FC236}">
                <a16:creationId xmlns:a16="http://schemas.microsoft.com/office/drawing/2014/main" xmlns="" id="{000690C7-92D8-CD22-1096-92DFB1B8379E}"/>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14284CC3-2120-30CF-5C97-77E7D07C692A}"/>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32603177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3676859-C160-F34C-C99E-FF6EB187DA9A}"/>
              </a:ext>
            </a:extLst>
          </p:cNvPr>
          <p:cNvSpPr>
            <a:spLocks noGrp="1"/>
          </p:cNvSpPr>
          <p:nvPr>
            <p:ph type="title"/>
          </p:nvPr>
        </p:nvSpPr>
        <p:spPr>
          <a:xfrm>
            <a:off x="838201" y="136525"/>
            <a:ext cx="10515600" cy="722270"/>
          </a:xfrm>
        </p:spPr>
        <p:txBody>
          <a:bodyPr>
            <a:normAutofit/>
          </a:bodyPr>
          <a:lstStyle>
            <a:lvl1pPr algn="ctr">
              <a:defRPr sz="3200" b="1">
                <a:solidFill>
                  <a:srgbClr val="0000FF"/>
                </a:solidFill>
              </a:defRPr>
            </a:lvl1pPr>
          </a:lstStyle>
          <a:p>
            <a:r>
              <a:rPr lang="en-US" dirty="0"/>
              <a:t>Click to edit Master title style</a:t>
            </a:r>
            <a:endParaRPr lang="x-none" dirty="0"/>
          </a:p>
        </p:txBody>
      </p:sp>
      <p:sp>
        <p:nvSpPr>
          <p:cNvPr id="3" name="Content Placeholder 2">
            <a:extLst>
              <a:ext uri="{FF2B5EF4-FFF2-40B4-BE49-F238E27FC236}">
                <a16:creationId xmlns:a16="http://schemas.microsoft.com/office/drawing/2014/main" xmlns="" id="{A91A138E-9F02-7798-7745-90828C995241}"/>
              </a:ext>
            </a:extLst>
          </p:cNvPr>
          <p:cNvSpPr>
            <a:spLocks noGrp="1"/>
          </p:cNvSpPr>
          <p:nvPr>
            <p:ph idx="1"/>
          </p:nvPr>
        </p:nvSpPr>
        <p:spPr>
          <a:xfrm>
            <a:off x="838201" y="922639"/>
            <a:ext cx="10515600" cy="525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663F3594-F10A-0CEE-9D12-49FBA78FDA64}"/>
              </a:ext>
            </a:extLst>
          </p:cNvPr>
          <p:cNvSpPr>
            <a:spLocks noGrp="1"/>
          </p:cNvSpPr>
          <p:nvPr>
            <p:ph type="dt" sz="half" idx="10"/>
          </p:nvPr>
        </p:nvSpPr>
        <p:spPr/>
        <p:txBody>
          <a:bodyPr/>
          <a:lstStyle/>
          <a:p>
            <a:fld id="{B8AC25C7-462D-4C9E-B6CA-D24B18B0DD77}" type="datetimeFigureOut">
              <a:rPr lang="x-none" smtClean="0"/>
              <a:t>14-Sep-26</a:t>
            </a:fld>
            <a:endParaRPr lang="x-none"/>
          </a:p>
        </p:txBody>
      </p:sp>
      <p:sp>
        <p:nvSpPr>
          <p:cNvPr id="5" name="Footer Placeholder 4">
            <a:extLst>
              <a:ext uri="{FF2B5EF4-FFF2-40B4-BE49-F238E27FC236}">
                <a16:creationId xmlns:a16="http://schemas.microsoft.com/office/drawing/2014/main" xmlns="" id="{BAE583D6-7817-DBAD-5E7F-C3F027B54FB7}"/>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F567A904-59A1-2458-588A-82BBD09BC7FC}"/>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3539140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87688C-9A9E-7411-C1D1-0F1B1788BCC6}"/>
              </a:ext>
            </a:extLst>
          </p:cNvPr>
          <p:cNvSpPr>
            <a:spLocks noGrp="1"/>
          </p:cNvSpPr>
          <p:nvPr>
            <p:ph type="title"/>
          </p:nvPr>
        </p:nvSpPr>
        <p:spPr>
          <a:xfrm>
            <a:off x="831850" y="1709740"/>
            <a:ext cx="10515600" cy="2852737"/>
          </a:xfrm>
        </p:spPr>
        <p:txBody>
          <a:bodyPr anchor="b"/>
          <a:lstStyle>
            <a:lvl1pPr>
              <a:defRPr sz="6000"/>
            </a:lvl1pPr>
          </a:lstStyle>
          <a:p>
            <a:r>
              <a:rPr lang="en-US"/>
              <a:t>Click to edit Master title style</a:t>
            </a:r>
            <a:endParaRPr lang="x-none"/>
          </a:p>
        </p:txBody>
      </p:sp>
      <p:sp>
        <p:nvSpPr>
          <p:cNvPr id="3" name="Text Placeholder 2">
            <a:extLst>
              <a:ext uri="{FF2B5EF4-FFF2-40B4-BE49-F238E27FC236}">
                <a16:creationId xmlns:a16="http://schemas.microsoft.com/office/drawing/2014/main" xmlns="" id="{AA8E937B-6C06-4E46-67F8-8BAB5F6F66C6}"/>
              </a:ext>
            </a:extLst>
          </p:cNvPr>
          <p:cNvSpPr>
            <a:spLocks noGrp="1"/>
          </p:cNvSpPr>
          <p:nvPr>
            <p:ph type="body" idx="1"/>
          </p:nvPr>
        </p:nvSpPr>
        <p:spPr>
          <a:xfrm>
            <a:off x="831850"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EF4E0ACD-78FD-90A0-6364-691676E6E5F0}"/>
              </a:ext>
            </a:extLst>
          </p:cNvPr>
          <p:cNvSpPr>
            <a:spLocks noGrp="1"/>
          </p:cNvSpPr>
          <p:nvPr>
            <p:ph type="dt" sz="half" idx="10"/>
          </p:nvPr>
        </p:nvSpPr>
        <p:spPr/>
        <p:txBody>
          <a:bodyPr/>
          <a:lstStyle/>
          <a:p>
            <a:fld id="{B8AC25C7-462D-4C9E-B6CA-D24B18B0DD77}" type="datetimeFigureOut">
              <a:rPr lang="x-none" smtClean="0"/>
              <a:t>14-Sep-26</a:t>
            </a:fld>
            <a:endParaRPr lang="x-none"/>
          </a:p>
        </p:txBody>
      </p:sp>
      <p:sp>
        <p:nvSpPr>
          <p:cNvPr id="5" name="Footer Placeholder 4">
            <a:extLst>
              <a:ext uri="{FF2B5EF4-FFF2-40B4-BE49-F238E27FC236}">
                <a16:creationId xmlns:a16="http://schemas.microsoft.com/office/drawing/2014/main" xmlns="" id="{DD0C16D6-807F-51C9-C8F9-987338EBFF80}"/>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3EF4CDB3-7FFF-0EC6-9ACD-A05CF1DBE44C}"/>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1703685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46A264-6464-B9B6-695C-545AE1F719E9}"/>
              </a:ext>
            </a:extLst>
          </p:cNvPr>
          <p:cNvSpPr>
            <a:spLocks noGrp="1"/>
          </p:cNvSpPr>
          <p:nvPr>
            <p:ph type="title"/>
          </p:nvPr>
        </p:nvSpPr>
        <p:spPr/>
        <p:txBody>
          <a:bodyPr/>
          <a:lstStyle/>
          <a:p>
            <a:r>
              <a:rPr lang="en-US"/>
              <a:t>Click to edit Master title style</a:t>
            </a:r>
            <a:endParaRPr lang="x-none"/>
          </a:p>
        </p:txBody>
      </p:sp>
      <p:sp>
        <p:nvSpPr>
          <p:cNvPr id="3" name="Content Placeholder 2">
            <a:extLst>
              <a:ext uri="{FF2B5EF4-FFF2-40B4-BE49-F238E27FC236}">
                <a16:creationId xmlns:a16="http://schemas.microsoft.com/office/drawing/2014/main" xmlns="" id="{99D2097E-1979-3069-5BC7-083E01720E68}"/>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Content Placeholder 3">
            <a:extLst>
              <a:ext uri="{FF2B5EF4-FFF2-40B4-BE49-F238E27FC236}">
                <a16:creationId xmlns:a16="http://schemas.microsoft.com/office/drawing/2014/main" xmlns="" id="{9110DE3A-9ABF-A311-CD9E-2F1D2E1476C7}"/>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Date Placeholder 4">
            <a:extLst>
              <a:ext uri="{FF2B5EF4-FFF2-40B4-BE49-F238E27FC236}">
                <a16:creationId xmlns:a16="http://schemas.microsoft.com/office/drawing/2014/main" xmlns="" id="{44A13B27-43B9-DBD1-6B1D-9AE649C4957F}"/>
              </a:ext>
            </a:extLst>
          </p:cNvPr>
          <p:cNvSpPr>
            <a:spLocks noGrp="1"/>
          </p:cNvSpPr>
          <p:nvPr>
            <p:ph type="dt" sz="half" idx="10"/>
          </p:nvPr>
        </p:nvSpPr>
        <p:spPr/>
        <p:txBody>
          <a:bodyPr/>
          <a:lstStyle/>
          <a:p>
            <a:fld id="{B8AC25C7-462D-4C9E-B6CA-D24B18B0DD77}" type="datetimeFigureOut">
              <a:rPr lang="x-none" smtClean="0"/>
              <a:t>14-Sep-26</a:t>
            </a:fld>
            <a:endParaRPr lang="x-none"/>
          </a:p>
        </p:txBody>
      </p:sp>
      <p:sp>
        <p:nvSpPr>
          <p:cNvPr id="6" name="Footer Placeholder 5">
            <a:extLst>
              <a:ext uri="{FF2B5EF4-FFF2-40B4-BE49-F238E27FC236}">
                <a16:creationId xmlns:a16="http://schemas.microsoft.com/office/drawing/2014/main" xmlns="" id="{550FCCB0-0D0D-36AD-6A6B-7299BE0DA670}"/>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xmlns="" id="{DB9FD1D2-86E7-DDB4-3552-591293DA7D85}"/>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144537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1673B8-0BCF-8E8A-7C8E-73BAD281E8C3}"/>
              </a:ext>
            </a:extLst>
          </p:cNvPr>
          <p:cNvSpPr>
            <a:spLocks noGrp="1"/>
          </p:cNvSpPr>
          <p:nvPr>
            <p:ph type="title"/>
          </p:nvPr>
        </p:nvSpPr>
        <p:spPr>
          <a:xfrm>
            <a:off x="839789" y="365127"/>
            <a:ext cx="10515600" cy="1325563"/>
          </a:xfrm>
        </p:spPr>
        <p:txBody>
          <a:bodyPr/>
          <a:lstStyle/>
          <a:p>
            <a:r>
              <a:rPr lang="en-US"/>
              <a:t>Click to edit Master title style</a:t>
            </a:r>
            <a:endParaRPr lang="x-none"/>
          </a:p>
        </p:txBody>
      </p:sp>
      <p:sp>
        <p:nvSpPr>
          <p:cNvPr id="3" name="Text Placeholder 2">
            <a:extLst>
              <a:ext uri="{FF2B5EF4-FFF2-40B4-BE49-F238E27FC236}">
                <a16:creationId xmlns:a16="http://schemas.microsoft.com/office/drawing/2014/main" xmlns="" id="{5C84C5B5-66E1-0359-09D4-6E762927B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7CADDE67-8883-9B5A-70F3-F9A1AFDFE7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5" name="Text Placeholder 4">
            <a:extLst>
              <a:ext uri="{FF2B5EF4-FFF2-40B4-BE49-F238E27FC236}">
                <a16:creationId xmlns:a16="http://schemas.microsoft.com/office/drawing/2014/main" xmlns="" id="{524FABE1-0E9A-A67C-F652-1EF262C0E4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21AD8E88-C558-4C0E-1DB9-AAEC5EA86F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7" name="Date Placeholder 6">
            <a:extLst>
              <a:ext uri="{FF2B5EF4-FFF2-40B4-BE49-F238E27FC236}">
                <a16:creationId xmlns:a16="http://schemas.microsoft.com/office/drawing/2014/main" xmlns="" id="{969A0B7D-FC87-D8E0-416B-6A46CB76C620}"/>
              </a:ext>
            </a:extLst>
          </p:cNvPr>
          <p:cNvSpPr>
            <a:spLocks noGrp="1"/>
          </p:cNvSpPr>
          <p:nvPr>
            <p:ph type="dt" sz="half" idx="10"/>
          </p:nvPr>
        </p:nvSpPr>
        <p:spPr/>
        <p:txBody>
          <a:bodyPr/>
          <a:lstStyle/>
          <a:p>
            <a:fld id="{B8AC25C7-462D-4C9E-B6CA-D24B18B0DD77}" type="datetimeFigureOut">
              <a:rPr lang="x-none" smtClean="0"/>
              <a:t>14-Sep-26</a:t>
            </a:fld>
            <a:endParaRPr lang="x-none"/>
          </a:p>
        </p:txBody>
      </p:sp>
      <p:sp>
        <p:nvSpPr>
          <p:cNvPr id="8" name="Footer Placeholder 7">
            <a:extLst>
              <a:ext uri="{FF2B5EF4-FFF2-40B4-BE49-F238E27FC236}">
                <a16:creationId xmlns:a16="http://schemas.microsoft.com/office/drawing/2014/main" xmlns="" id="{8D4B7372-E042-6815-8C56-6E8E29FCABA6}"/>
              </a:ext>
            </a:extLst>
          </p:cNvPr>
          <p:cNvSpPr>
            <a:spLocks noGrp="1"/>
          </p:cNvSpPr>
          <p:nvPr>
            <p:ph type="ftr" sz="quarter" idx="11"/>
          </p:nvPr>
        </p:nvSpPr>
        <p:spPr/>
        <p:txBody>
          <a:bodyPr/>
          <a:lstStyle/>
          <a:p>
            <a:endParaRPr lang="x-none"/>
          </a:p>
        </p:txBody>
      </p:sp>
      <p:sp>
        <p:nvSpPr>
          <p:cNvPr id="9" name="Slide Number Placeholder 8">
            <a:extLst>
              <a:ext uri="{FF2B5EF4-FFF2-40B4-BE49-F238E27FC236}">
                <a16:creationId xmlns:a16="http://schemas.microsoft.com/office/drawing/2014/main" xmlns="" id="{5918FF73-8CF6-7F85-C3AF-24B6879DE657}"/>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559669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98CE4D-48AB-7A0F-7AA8-E55BEA0D5CC4}"/>
              </a:ext>
            </a:extLst>
          </p:cNvPr>
          <p:cNvSpPr>
            <a:spLocks noGrp="1"/>
          </p:cNvSpPr>
          <p:nvPr>
            <p:ph type="title"/>
          </p:nvPr>
        </p:nvSpPr>
        <p:spPr/>
        <p:txBody>
          <a:bodyPr/>
          <a:lstStyle/>
          <a:p>
            <a:r>
              <a:rPr lang="en-US"/>
              <a:t>Click to edit Master title style</a:t>
            </a:r>
            <a:endParaRPr lang="x-none"/>
          </a:p>
        </p:txBody>
      </p:sp>
      <p:sp>
        <p:nvSpPr>
          <p:cNvPr id="3" name="Date Placeholder 2">
            <a:extLst>
              <a:ext uri="{FF2B5EF4-FFF2-40B4-BE49-F238E27FC236}">
                <a16:creationId xmlns:a16="http://schemas.microsoft.com/office/drawing/2014/main" xmlns="" id="{13AFDDFD-D6BC-3BB6-F329-738F3282F194}"/>
              </a:ext>
            </a:extLst>
          </p:cNvPr>
          <p:cNvSpPr>
            <a:spLocks noGrp="1"/>
          </p:cNvSpPr>
          <p:nvPr>
            <p:ph type="dt" sz="half" idx="10"/>
          </p:nvPr>
        </p:nvSpPr>
        <p:spPr/>
        <p:txBody>
          <a:bodyPr/>
          <a:lstStyle/>
          <a:p>
            <a:fld id="{B8AC25C7-462D-4C9E-B6CA-D24B18B0DD77}" type="datetimeFigureOut">
              <a:rPr lang="x-none" smtClean="0"/>
              <a:t>14-Sep-26</a:t>
            </a:fld>
            <a:endParaRPr lang="x-none"/>
          </a:p>
        </p:txBody>
      </p:sp>
      <p:sp>
        <p:nvSpPr>
          <p:cNvPr id="4" name="Footer Placeholder 3">
            <a:extLst>
              <a:ext uri="{FF2B5EF4-FFF2-40B4-BE49-F238E27FC236}">
                <a16:creationId xmlns:a16="http://schemas.microsoft.com/office/drawing/2014/main" xmlns="" id="{41C91AC4-195C-C6AE-BE11-D3159C67360B}"/>
              </a:ext>
            </a:extLst>
          </p:cNvPr>
          <p:cNvSpPr>
            <a:spLocks noGrp="1"/>
          </p:cNvSpPr>
          <p:nvPr>
            <p:ph type="ftr" sz="quarter" idx="11"/>
          </p:nvPr>
        </p:nvSpPr>
        <p:spPr/>
        <p:txBody>
          <a:bodyPr/>
          <a:lstStyle/>
          <a:p>
            <a:endParaRPr lang="x-none"/>
          </a:p>
        </p:txBody>
      </p:sp>
      <p:sp>
        <p:nvSpPr>
          <p:cNvPr id="5" name="Slide Number Placeholder 4">
            <a:extLst>
              <a:ext uri="{FF2B5EF4-FFF2-40B4-BE49-F238E27FC236}">
                <a16:creationId xmlns:a16="http://schemas.microsoft.com/office/drawing/2014/main" xmlns="" id="{5A3A1460-14CF-D3C6-4335-9C7375B36BDC}"/>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4185348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45B7AF1A-805F-E135-E9F7-712DADA68396}"/>
              </a:ext>
            </a:extLst>
          </p:cNvPr>
          <p:cNvSpPr>
            <a:spLocks noGrp="1"/>
          </p:cNvSpPr>
          <p:nvPr>
            <p:ph type="dt" sz="half" idx="10"/>
          </p:nvPr>
        </p:nvSpPr>
        <p:spPr/>
        <p:txBody>
          <a:bodyPr/>
          <a:lstStyle/>
          <a:p>
            <a:fld id="{B8AC25C7-462D-4C9E-B6CA-D24B18B0DD77}" type="datetimeFigureOut">
              <a:rPr lang="x-none" smtClean="0"/>
              <a:t>14-Sep-26</a:t>
            </a:fld>
            <a:endParaRPr lang="x-none"/>
          </a:p>
        </p:txBody>
      </p:sp>
      <p:sp>
        <p:nvSpPr>
          <p:cNvPr id="3" name="Footer Placeholder 2">
            <a:extLst>
              <a:ext uri="{FF2B5EF4-FFF2-40B4-BE49-F238E27FC236}">
                <a16:creationId xmlns:a16="http://schemas.microsoft.com/office/drawing/2014/main" xmlns="" id="{D68C5015-6E82-E204-0F64-A62E0B2E4AFF}"/>
              </a:ext>
            </a:extLst>
          </p:cNvPr>
          <p:cNvSpPr>
            <a:spLocks noGrp="1"/>
          </p:cNvSpPr>
          <p:nvPr>
            <p:ph type="ftr" sz="quarter" idx="11"/>
          </p:nvPr>
        </p:nvSpPr>
        <p:spPr/>
        <p:txBody>
          <a:bodyPr/>
          <a:lstStyle/>
          <a:p>
            <a:endParaRPr lang="x-none"/>
          </a:p>
        </p:txBody>
      </p:sp>
      <p:sp>
        <p:nvSpPr>
          <p:cNvPr id="4" name="Slide Number Placeholder 3">
            <a:extLst>
              <a:ext uri="{FF2B5EF4-FFF2-40B4-BE49-F238E27FC236}">
                <a16:creationId xmlns:a16="http://schemas.microsoft.com/office/drawing/2014/main" xmlns="" id="{4B3DDD6C-E1EA-7C92-CB16-0D46A3AEA574}"/>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2368901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274AA7-30B2-4926-2F0F-9548011A9270}"/>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x-none"/>
          </a:p>
        </p:txBody>
      </p:sp>
      <p:sp>
        <p:nvSpPr>
          <p:cNvPr id="3" name="Content Placeholder 2">
            <a:extLst>
              <a:ext uri="{FF2B5EF4-FFF2-40B4-BE49-F238E27FC236}">
                <a16:creationId xmlns:a16="http://schemas.microsoft.com/office/drawing/2014/main" xmlns="" id="{71991D22-00F3-DB8E-BE46-ADE46647ACD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Text Placeholder 3">
            <a:extLst>
              <a:ext uri="{FF2B5EF4-FFF2-40B4-BE49-F238E27FC236}">
                <a16:creationId xmlns:a16="http://schemas.microsoft.com/office/drawing/2014/main" xmlns="" id="{667D6925-84A6-D555-9FB1-CC2DBB79343C}"/>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EB048FE-D7B4-19D5-1850-4C484D850977}"/>
              </a:ext>
            </a:extLst>
          </p:cNvPr>
          <p:cNvSpPr>
            <a:spLocks noGrp="1"/>
          </p:cNvSpPr>
          <p:nvPr>
            <p:ph type="dt" sz="half" idx="10"/>
          </p:nvPr>
        </p:nvSpPr>
        <p:spPr/>
        <p:txBody>
          <a:bodyPr/>
          <a:lstStyle/>
          <a:p>
            <a:fld id="{B8AC25C7-462D-4C9E-B6CA-D24B18B0DD77}" type="datetimeFigureOut">
              <a:rPr lang="x-none" smtClean="0"/>
              <a:t>14-Sep-26</a:t>
            </a:fld>
            <a:endParaRPr lang="x-none"/>
          </a:p>
        </p:txBody>
      </p:sp>
      <p:sp>
        <p:nvSpPr>
          <p:cNvPr id="6" name="Footer Placeholder 5">
            <a:extLst>
              <a:ext uri="{FF2B5EF4-FFF2-40B4-BE49-F238E27FC236}">
                <a16:creationId xmlns:a16="http://schemas.microsoft.com/office/drawing/2014/main" xmlns="" id="{3C448EF6-B87D-50BB-E2B1-73596E46098C}"/>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xmlns="" id="{D3A19D42-8020-454D-D017-37290324F15B}"/>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3996853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CF4B420-F969-6052-6ACB-01A0DBCB4252}"/>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x-none"/>
          </a:p>
        </p:txBody>
      </p:sp>
      <p:sp>
        <p:nvSpPr>
          <p:cNvPr id="3" name="Picture Placeholder 2">
            <a:extLst>
              <a:ext uri="{FF2B5EF4-FFF2-40B4-BE49-F238E27FC236}">
                <a16:creationId xmlns:a16="http://schemas.microsoft.com/office/drawing/2014/main" xmlns="" id="{EA9229F8-87BB-A5CC-A1C2-8F2E5A868BE1}"/>
              </a:ext>
            </a:extLst>
          </p:cNvPr>
          <p:cNvSpPr>
            <a:spLocks noGrp="1"/>
          </p:cNvSpPr>
          <p:nvPr>
            <p:ph type="pic" idx="1"/>
          </p:nvPr>
        </p:nvSpPr>
        <p:spPr>
          <a:xfrm>
            <a:off x="5183188" y="987427"/>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x-none"/>
          </a:p>
        </p:txBody>
      </p:sp>
      <p:sp>
        <p:nvSpPr>
          <p:cNvPr id="4" name="Text Placeholder 3">
            <a:extLst>
              <a:ext uri="{FF2B5EF4-FFF2-40B4-BE49-F238E27FC236}">
                <a16:creationId xmlns:a16="http://schemas.microsoft.com/office/drawing/2014/main" xmlns="" id="{54B7576A-4E47-781F-75D0-3D3CEF74C616}"/>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CB1727B3-A6CF-EDD1-1D20-3AAF25B48096}"/>
              </a:ext>
            </a:extLst>
          </p:cNvPr>
          <p:cNvSpPr>
            <a:spLocks noGrp="1"/>
          </p:cNvSpPr>
          <p:nvPr>
            <p:ph type="dt" sz="half" idx="10"/>
          </p:nvPr>
        </p:nvSpPr>
        <p:spPr/>
        <p:txBody>
          <a:bodyPr/>
          <a:lstStyle/>
          <a:p>
            <a:fld id="{B8AC25C7-462D-4C9E-B6CA-D24B18B0DD77}" type="datetimeFigureOut">
              <a:rPr lang="x-none" smtClean="0"/>
              <a:t>14-Sep-26</a:t>
            </a:fld>
            <a:endParaRPr lang="x-none"/>
          </a:p>
        </p:txBody>
      </p:sp>
      <p:sp>
        <p:nvSpPr>
          <p:cNvPr id="6" name="Footer Placeholder 5">
            <a:extLst>
              <a:ext uri="{FF2B5EF4-FFF2-40B4-BE49-F238E27FC236}">
                <a16:creationId xmlns:a16="http://schemas.microsoft.com/office/drawing/2014/main" xmlns="" id="{83E6A1B4-B1EC-00B3-146F-8FC5D44D8E26}"/>
              </a:ext>
            </a:extLst>
          </p:cNvPr>
          <p:cNvSpPr>
            <a:spLocks noGrp="1"/>
          </p:cNvSpPr>
          <p:nvPr>
            <p:ph type="ftr" sz="quarter" idx="11"/>
          </p:nvPr>
        </p:nvSpPr>
        <p:spPr/>
        <p:txBody>
          <a:bodyPr/>
          <a:lstStyle/>
          <a:p>
            <a:endParaRPr lang="x-none"/>
          </a:p>
        </p:txBody>
      </p:sp>
      <p:sp>
        <p:nvSpPr>
          <p:cNvPr id="7" name="Slide Number Placeholder 6">
            <a:extLst>
              <a:ext uri="{FF2B5EF4-FFF2-40B4-BE49-F238E27FC236}">
                <a16:creationId xmlns:a16="http://schemas.microsoft.com/office/drawing/2014/main" xmlns="" id="{6635DC63-C252-48B2-BDD6-F149BB28B6F5}"/>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1186795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F5FB19-4B06-A891-F98F-5E08CB1A9B47}"/>
              </a:ext>
            </a:extLst>
          </p:cNvPr>
          <p:cNvSpPr>
            <a:spLocks noGrp="1"/>
          </p:cNvSpPr>
          <p:nvPr>
            <p:ph type="title"/>
          </p:nvPr>
        </p:nvSpPr>
        <p:spPr/>
        <p:txBody>
          <a:bodyPr/>
          <a:lstStyle/>
          <a:p>
            <a:r>
              <a:rPr lang="en-US"/>
              <a:t>Click to edit Master title style</a:t>
            </a:r>
            <a:endParaRPr lang="x-none"/>
          </a:p>
        </p:txBody>
      </p:sp>
      <p:sp>
        <p:nvSpPr>
          <p:cNvPr id="3" name="Vertical Text Placeholder 2">
            <a:extLst>
              <a:ext uri="{FF2B5EF4-FFF2-40B4-BE49-F238E27FC236}">
                <a16:creationId xmlns:a16="http://schemas.microsoft.com/office/drawing/2014/main" xmlns="" id="{D666DBCD-6428-8D93-355D-5DF1689DD2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E5C0DA6A-C08B-B3F6-E93C-E7BBA016F78C}"/>
              </a:ext>
            </a:extLst>
          </p:cNvPr>
          <p:cNvSpPr>
            <a:spLocks noGrp="1"/>
          </p:cNvSpPr>
          <p:nvPr>
            <p:ph type="dt" sz="half" idx="10"/>
          </p:nvPr>
        </p:nvSpPr>
        <p:spPr/>
        <p:txBody>
          <a:bodyPr/>
          <a:lstStyle/>
          <a:p>
            <a:fld id="{B8AC25C7-462D-4C9E-B6CA-D24B18B0DD77}" type="datetimeFigureOut">
              <a:rPr lang="x-none" smtClean="0"/>
              <a:t>14-Sep-26</a:t>
            </a:fld>
            <a:endParaRPr lang="x-none"/>
          </a:p>
        </p:txBody>
      </p:sp>
      <p:sp>
        <p:nvSpPr>
          <p:cNvPr id="5" name="Footer Placeholder 4">
            <a:extLst>
              <a:ext uri="{FF2B5EF4-FFF2-40B4-BE49-F238E27FC236}">
                <a16:creationId xmlns:a16="http://schemas.microsoft.com/office/drawing/2014/main" xmlns="" id="{F7488850-CD14-19F5-4EC1-E7C240ACC16D}"/>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0A18CD6D-B615-15DC-F144-55EB749D4FD0}"/>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3284202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CD54B3E7-A7A3-4B87-7DED-801B9082C6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x-none"/>
          </a:p>
        </p:txBody>
      </p:sp>
      <p:sp>
        <p:nvSpPr>
          <p:cNvPr id="3" name="Vertical Text Placeholder 2">
            <a:extLst>
              <a:ext uri="{FF2B5EF4-FFF2-40B4-BE49-F238E27FC236}">
                <a16:creationId xmlns:a16="http://schemas.microsoft.com/office/drawing/2014/main" xmlns="" id="{DF2F6281-F388-344C-DE81-1ACE578A24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E51FE492-B181-7B51-FAE1-39CE71A2D7BA}"/>
              </a:ext>
            </a:extLst>
          </p:cNvPr>
          <p:cNvSpPr>
            <a:spLocks noGrp="1"/>
          </p:cNvSpPr>
          <p:nvPr>
            <p:ph type="dt" sz="half" idx="10"/>
          </p:nvPr>
        </p:nvSpPr>
        <p:spPr/>
        <p:txBody>
          <a:bodyPr/>
          <a:lstStyle/>
          <a:p>
            <a:fld id="{B8AC25C7-462D-4C9E-B6CA-D24B18B0DD77}" type="datetimeFigureOut">
              <a:rPr lang="x-none" smtClean="0"/>
              <a:t>14-Sep-26</a:t>
            </a:fld>
            <a:endParaRPr lang="x-none"/>
          </a:p>
        </p:txBody>
      </p:sp>
      <p:sp>
        <p:nvSpPr>
          <p:cNvPr id="5" name="Footer Placeholder 4">
            <a:extLst>
              <a:ext uri="{FF2B5EF4-FFF2-40B4-BE49-F238E27FC236}">
                <a16:creationId xmlns:a16="http://schemas.microsoft.com/office/drawing/2014/main" xmlns="" id="{2D34FB65-CB6D-ABC8-027C-7017BA18EDDC}"/>
              </a:ext>
            </a:extLst>
          </p:cNvPr>
          <p:cNvSpPr>
            <a:spLocks noGrp="1"/>
          </p:cNvSpPr>
          <p:nvPr>
            <p:ph type="ftr" sz="quarter" idx="11"/>
          </p:nvPr>
        </p:nvSpPr>
        <p:spPr/>
        <p:txBody>
          <a:bodyPr/>
          <a:lstStyle/>
          <a:p>
            <a:endParaRPr lang="x-none"/>
          </a:p>
        </p:txBody>
      </p:sp>
      <p:sp>
        <p:nvSpPr>
          <p:cNvPr id="6" name="Slide Number Placeholder 5">
            <a:extLst>
              <a:ext uri="{FF2B5EF4-FFF2-40B4-BE49-F238E27FC236}">
                <a16:creationId xmlns:a16="http://schemas.microsoft.com/office/drawing/2014/main" xmlns="" id="{7BDC1C15-80CC-801E-67F8-2BEA62AC69F7}"/>
              </a:ext>
            </a:extLst>
          </p:cNvPr>
          <p:cNvSpPr>
            <a:spLocks noGrp="1"/>
          </p:cNvSpPr>
          <p:nvPr>
            <p:ph type="sldNum" sz="quarter" idx="12"/>
          </p:nvPr>
        </p:nvSpPr>
        <p:spPr/>
        <p:txBody>
          <a:bodyPr/>
          <a:lstStyle/>
          <a:p>
            <a:fld id="{9B863B7F-C974-40B7-90A7-729664DB1E8C}" type="slidenum">
              <a:rPr lang="x-none" smtClean="0"/>
              <a:t>‹#›</a:t>
            </a:fld>
            <a:endParaRPr lang="x-none"/>
          </a:p>
        </p:txBody>
      </p:sp>
    </p:spTree>
    <p:extLst>
      <p:ext uri="{BB962C8B-B14F-4D97-AF65-F5344CB8AC3E}">
        <p14:creationId xmlns:p14="http://schemas.microsoft.com/office/powerpoint/2010/main" val="3319951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309192"/>
            <a:ext cx="113608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200">
                <a:solidFill>
                  <a:srgbClr val="0000F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415600" y="1252461"/>
            <a:ext cx="11360800" cy="5296349"/>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Clr>
                <a:schemeClr val="tx1"/>
              </a:buClr>
              <a:buSzPts val="1800"/>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1219170" lvl="1" indent="-423323">
              <a:spcBef>
                <a:spcPts val="0"/>
              </a:spcBef>
              <a:spcAft>
                <a:spcPts val="0"/>
              </a:spcAft>
              <a:buSzPts val="1400"/>
              <a:buChar char="○"/>
              <a:defRPr sz="2667">
                <a:solidFill>
                  <a:schemeClr val="tx1"/>
                </a:solidFill>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lang="sl-SI" dirty="0"/>
          </a:p>
          <a:p>
            <a:pPr lvl="1"/>
            <a:endParaRPr dirty="0"/>
          </a:p>
        </p:txBody>
      </p:sp>
    </p:spTree>
    <p:extLst>
      <p:ext uri="{BB962C8B-B14F-4D97-AF65-F5344CB8AC3E}">
        <p14:creationId xmlns:p14="http://schemas.microsoft.com/office/powerpoint/2010/main" val="190736709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F98C86FD-10A5-9206-D22C-3A1632D54359}"/>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endParaRPr lang="x-none"/>
          </a:p>
        </p:txBody>
      </p:sp>
      <p:sp>
        <p:nvSpPr>
          <p:cNvPr id="3" name="Text Placeholder 2">
            <a:extLst>
              <a:ext uri="{FF2B5EF4-FFF2-40B4-BE49-F238E27FC236}">
                <a16:creationId xmlns:a16="http://schemas.microsoft.com/office/drawing/2014/main" xmlns="" id="{BBFD8A61-EC12-DF5F-A81E-D8BA2A5D6F46}"/>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x-none"/>
          </a:p>
        </p:txBody>
      </p:sp>
      <p:sp>
        <p:nvSpPr>
          <p:cNvPr id="4" name="Date Placeholder 3">
            <a:extLst>
              <a:ext uri="{FF2B5EF4-FFF2-40B4-BE49-F238E27FC236}">
                <a16:creationId xmlns:a16="http://schemas.microsoft.com/office/drawing/2014/main" xmlns="" id="{A66CB82E-A88B-B81D-92C7-3BE2647E13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AC25C7-462D-4C9E-B6CA-D24B18B0DD77}" type="datetimeFigureOut">
              <a:rPr lang="x-none" smtClean="0"/>
              <a:t>14-Sep-26</a:t>
            </a:fld>
            <a:endParaRPr lang="x-none"/>
          </a:p>
        </p:txBody>
      </p:sp>
      <p:sp>
        <p:nvSpPr>
          <p:cNvPr id="5" name="Footer Placeholder 4">
            <a:extLst>
              <a:ext uri="{FF2B5EF4-FFF2-40B4-BE49-F238E27FC236}">
                <a16:creationId xmlns:a16="http://schemas.microsoft.com/office/drawing/2014/main" xmlns="" id="{AC53087C-A940-0184-425E-72131492575A}"/>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x-none"/>
          </a:p>
        </p:txBody>
      </p:sp>
      <p:sp>
        <p:nvSpPr>
          <p:cNvPr id="6" name="Slide Number Placeholder 5">
            <a:extLst>
              <a:ext uri="{FF2B5EF4-FFF2-40B4-BE49-F238E27FC236}">
                <a16:creationId xmlns:a16="http://schemas.microsoft.com/office/drawing/2014/main" xmlns="" id="{2524BECD-0812-2265-FD01-D2C3340B07D3}"/>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863B7F-C974-40B7-90A7-729664DB1E8C}" type="slidenum">
              <a:rPr lang="x-none" smtClean="0"/>
              <a:t>‹#›</a:t>
            </a:fld>
            <a:endParaRPr lang="x-none"/>
          </a:p>
        </p:txBody>
      </p:sp>
    </p:spTree>
    <p:extLst>
      <p:ext uri="{BB962C8B-B14F-4D97-AF65-F5344CB8AC3E}">
        <p14:creationId xmlns:p14="http://schemas.microsoft.com/office/powerpoint/2010/main" val="3405945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x-no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tiff"/><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xmlns="" id="{0E8FF24E-5727-CD71-E757-A92376338CC5}"/>
              </a:ext>
            </a:extLst>
          </p:cNvPr>
          <p:cNvPicPr>
            <a:picLocks noChangeAspect="1"/>
          </p:cNvPicPr>
          <p:nvPr/>
        </p:nvPicPr>
        <p:blipFill>
          <a:blip r:embed="rId3">
            <a:alphaModFix amt="35000"/>
          </a:blip>
          <a:stretch>
            <a:fillRect/>
          </a:stretch>
        </p:blipFill>
        <p:spPr>
          <a:xfrm>
            <a:off x="-118197" y="1578389"/>
            <a:ext cx="3391324" cy="2268900"/>
          </a:xfrm>
          <a:prstGeom prst="rect">
            <a:avLst/>
          </a:prstGeom>
          <a:ln>
            <a:noFill/>
          </a:ln>
          <a:effectLst>
            <a:softEdge rad="112500"/>
          </a:effectLst>
        </p:spPr>
      </p:pic>
      <p:sp>
        <p:nvSpPr>
          <p:cNvPr id="4" name="Rectangle 3">
            <a:extLst>
              <a:ext uri="{FF2B5EF4-FFF2-40B4-BE49-F238E27FC236}">
                <a16:creationId xmlns:a16="http://schemas.microsoft.com/office/drawing/2014/main" xmlns="" id="{2CC624DC-31BD-7165-7272-ECD7E54B2563}"/>
              </a:ext>
            </a:extLst>
          </p:cNvPr>
          <p:cNvSpPr/>
          <p:nvPr/>
        </p:nvSpPr>
        <p:spPr>
          <a:xfrm>
            <a:off x="0" y="55366"/>
            <a:ext cx="12120880" cy="338554"/>
          </a:xfrm>
          <a:prstGeom prst="rect">
            <a:avLst/>
          </a:prstGeom>
        </p:spPr>
        <p:txBody>
          <a:bodyPr wrap="square">
            <a:spAutoFit/>
          </a:bodyPr>
          <a:lstStyle/>
          <a:p>
            <a:pPr algn="ctr"/>
            <a:r>
              <a:rPr lang="en-US" sz="1600" dirty="0">
                <a:latin typeface="Arial Narrow" panose="020B0606020202030204" pitchFamily="34" charset="0"/>
              </a:rPr>
              <a:t>28</a:t>
            </a:r>
            <a:r>
              <a:rPr lang="en-US" sz="1600" baseline="30000" dirty="0">
                <a:latin typeface="Arial Narrow" panose="020B0606020202030204" pitchFamily="34" charset="0"/>
              </a:rPr>
              <a:t>th</a:t>
            </a:r>
            <a:r>
              <a:rPr lang="en-US" sz="1600" dirty="0">
                <a:latin typeface="Arial Narrow" panose="020B0606020202030204" pitchFamily="34" charset="0"/>
              </a:rPr>
              <a:t> Congress of SCTM, 23-26 September, </a:t>
            </a:r>
            <a:r>
              <a:rPr lang="en-US" sz="1600" dirty="0" err="1">
                <a:latin typeface="Arial Narrow" panose="020B0606020202030204" pitchFamily="34" charset="0"/>
              </a:rPr>
              <a:t>Ohrid</a:t>
            </a:r>
            <a:r>
              <a:rPr lang="en-US" sz="1600" dirty="0">
                <a:latin typeface="Arial Narrow" panose="020B0606020202030204" pitchFamily="34" charset="0"/>
              </a:rPr>
              <a:t>, Macedonia</a:t>
            </a:r>
            <a:endParaRPr lang="mk-MK" sz="1600" dirty="0">
              <a:latin typeface="Arial Narrow" panose="020B0606020202030204" pitchFamily="34" charset="0"/>
            </a:endParaRPr>
          </a:p>
        </p:txBody>
      </p:sp>
      <p:sp>
        <p:nvSpPr>
          <p:cNvPr id="5" name="AutoShape 5">
            <a:extLst>
              <a:ext uri="{FF2B5EF4-FFF2-40B4-BE49-F238E27FC236}">
                <a16:creationId xmlns:a16="http://schemas.microsoft.com/office/drawing/2014/main" xmlns="" id="{4664E66D-9ECA-4D2D-99A5-82BB6DAE0108}"/>
              </a:ext>
            </a:extLst>
          </p:cNvPr>
          <p:cNvSpPr>
            <a:spLocks noChangeArrowheads="1"/>
          </p:cNvSpPr>
          <p:nvPr/>
        </p:nvSpPr>
        <p:spPr bwMode="auto">
          <a:xfrm>
            <a:off x="71120" y="254912"/>
            <a:ext cx="12049759" cy="851297"/>
          </a:xfrm>
          <a:prstGeom prst="roundRect">
            <a:avLst>
              <a:gd name="adj" fmla="val 16667"/>
            </a:avLst>
          </a:prstGeom>
          <a:no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sz="2200" b="1" cap="all" dirty="0">
                <a:solidFill>
                  <a:schemeClr val="accent5"/>
                </a:solidFill>
                <a:latin typeface="PF BeauSans Pro" panose="02000800000000020004" pitchFamily="2" charset="0"/>
                <a:cs typeface="Arial" panose="020B0604020202020204" pitchFamily="34" charset="0"/>
              </a:rPr>
              <a:t>VALORISATION POTENTIAL OF PROKUPAC GRAPE POMACE: MINERAL PROFILE AND LC–MS-BASED CHARACTERISATION OF BIOACTIVE COMPOUNDS IN AQUEOUS EXTRACT</a:t>
            </a:r>
          </a:p>
        </p:txBody>
      </p:sp>
      <p:sp>
        <p:nvSpPr>
          <p:cNvPr id="6" name="Rectangle 5">
            <a:extLst>
              <a:ext uri="{FF2B5EF4-FFF2-40B4-BE49-F238E27FC236}">
                <a16:creationId xmlns:a16="http://schemas.microsoft.com/office/drawing/2014/main" xmlns="" id="{59DB8E13-B0D6-0155-E563-7BA0028420C2}"/>
              </a:ext>
            </a:extLst>
          </p:cNvPr>
          <p:cNvSpPr>
            <a:spLocks noChangeArrowheads="1"/>
          </p:cNvSpPr>
          <p:nvPr/>
        </p:nvSpPr>
        <p:spPr bwMode="auto">
          <a:xfrm>
            <a:off x="0" y="932655"/>
            <a:ext cx="12192000" cy="523220"/>
          </a:xfrm>
          <a:prstGeom prst="rect">
            <a:avLst/>
          </a:prstGeom>
          <a:noFill/>
          <a:ln>
            <a:noFill/>
          </a:ln>
          <a:effectLst/>
        </p:spPr>
        <p:txBody>
          <a:bodyPr wrap="square">
            <a:spAutoFit/>
          </a:bodyPr>
          <a:lstStyle>
            <a:lvl1pPr defTabSz="4176713">
              <a:defRPr>
                <a:solidFill>
                  <a:schemeClr val="tx1"/>
                </a:solidFill>
                <a:latin typeface="Arial" charset="0"/>
              </a:defRPr>
            </a:lvl1pPr>
            <a:lvl2pPr defTabSz="4176713">
              <a:defRPr>
                <a:solidFill>
                  <a:schemeClr val="tx1"/>
                </a:solidFill>
                <a:latin typeface="Arial" charset="0"/>
              </a:defRPr>
            </a:lvl2pPr>
            <a:lvl3pPr defTabSz="4176713">
              <a:defRPr>
                <a:solidFill>
                  <a:schemeClr val="tx1"/>
                </a:solidFill>
                <a:latin typeface="Arial" charset="0"/>
              </a:defRPr>
            </a:lvl3pPr>
            <a:lvl4pPr defTabSz="4176713">
              <a:defRPr>
                <a:solidFill>
                  <a:schemeClr val="tx1"/>
                </a:solidFill>
                <a:latin typeface="Arial" charset="0"/>
              </a:defRPr>
            </a:lvl4pPr>
            <a:lvl5pPr defTabSz="4176713">
              <a:defRPr>
                <a:solidFill>
                  <a:schemeClr val="tx1"/>
                </a:solidFill>
                <a:latin typeface="Arial" charset="0"/>
              </a:defRPr>
            </a:lvl5pPr>
            <a:lvl6pPr defTabSz="4176713" fontAlgn="base">
              <a:spcBef>
                <a:spcPct val="0"/>
              </a:spcBef>
              <a:spcAft>
                <a:spcPct val="0"/>
              </a:spcAft>
              <a:defRPr>
                <a:solidFill>
                  <a:schemeClr val="tx1"/>
                </a:solidFill>
                <a:latin typeface="Arial" charset="0"/>
              </a:defRPr>
            </a:lvl6pPr>
            <a:lvl7pPr defTabSz="4176713" fontAlgn="base">
              <a:spcBef>
                <a:spcPct val="0"/>
              </a:spcBef>
              <a:spcAft>
                <a:spcPct val="0"/>
              </a:spcAft>
              <a:defRPr>
                <a:solidFill>
                  <a:schemeClr val="tx1"/>
                </a:solidFill>
                <a:latin typeface="Arial" charset="0"/>
              </a:defRPr>
            </a:lvl7pPr>
            <a:lvl8pPr defTabSz="4176713" fontAlgn="base">
              <a:spcBef>
                <a:spcPct val="0"/>
              </a:spcBef>
              <a:spcAft>
                <a:spcPct val="0"/>
              </a:spcAft>
              <a:defRPr>
                <a:solidFill>
                  <a:schemeClr val="tx1"/>
                </a:solidFill>
                <a:latin typeface="Arial" charset="0"/>
              </a:defRPr>
            </a:lvl8pPr>
            <a:lvl9pPr defTabSz="4176713" fontAlgn="base">
              <a:spcBef>
                <a:spcPct val="0"/>
              </a:spcBef>
              <a:spcAft>
                <a:spcPct val="0"/>
              </a:spcAft>
              <a:defRPr>
                <a:solidFill>
                  <a:schemeClr val="tx1"/>
                </a:solidFill>
                <a:latin typeface="Arial" charset="0"/>
              </a:defRPr>
            </a:lvl9pPr>
          </a:lstStyle>
          <a:p>
            <a:pPr algn="ctr"/>
            <a:r>
              <a:rPr lang="en-US" sz="1400" b="1" dirty="0">
                <a:solidFill>
                  <a:srgbClr val="00CC00"/>
                </a:solidFill>
                <a:latin typeface="Arial Narrow" panose="020B0606020202030204" pitchFamily="34" charset="0"/>
                <a:cs typeface="Arial" panose="020B0604020202020204" pitchFamily="34" charset="0"/>
              </a:rPr>
              <a:t> </a:t>
            </a:r>
            <a:r>
              <a:rPr lang="en-US" sz="1400" b="1" dirty="0">
                <a:latin typeface="Arial Narrow" panose="020B0606020202030204" pitchFamily="34" charset="0"/>
                <a:cs typeface="Arial" panose="020B0604020202020204" pitchFamily="34" charset="0"/>
              </a:rPr>
              <a:t>Nadja Ilic, Jana Cvetkovic, Sasa Savic, Jelena </a:t>
            </a:r>
            <a:r>
              <a:rPr lang="en-US" sz="1400" b="1" dirty="0" err="1">
                <a:latin typeface="Arial Narrow" panose="020B0606020202030204" pitchFamily="34" charset="0"/>
                <a:cs typeface="Arial" panose="020B0604020202020204" pitchFamily="34" charset="0"/>
              </a:rPr>
              <a:t>Zvezdanovic</a:t>
            </a:r>
            <a:r>
              <a:rPr lang="en-US" sz="1400" b="1" dirty="0">
                <a:latin typeface="Arial Narrow" panose="020B0606020202030204" pitchFamily="34" charset="0"/>
                <a:cs typeface="Arial" panose="020B0604020202020204" pitchFamily="34" charset="0"/>
              </a:rPr>
              <a:t>, Dragan Cvetkovic, Sanja Petrovic</a:t>
            </a:r>
          </a:p>
          <a:p>
            <a:pPr algn="ctr"/>
            <a:r>
              <a:rPr lang="en-US" sz="1400" baseline="30000" dirty="0">
                <a:latin typeface="Arial Narrow" panose="020B0606020202030204" pitchFamily="34" charset="0"/>
                <a:cs typeface="Arial" panose="020B0604020202020204" pitchFamily="34" charset="0"/>
              </a:rPr>
              <a:t>1</a:t>
            </a:r>
            <a:r>
              <a:rPr lang="en-US" sz="1400" dirty="0">
                <a:latin typeface="Arial Narrow" panose="020B0606020202030204" pitchFamily="34" charset="0"/>
                <a:cs typeface="Arial" panose="020B0604020202020204" pitchFamily="34" charset="0"/>
              </a:rPr>
              <a:t> University of Nis, Faculty of Technology in Leskovac, </a:t>
            </a:r>
            <a:r>
              <a:rPr lang="en-US" sz="1400" dirty="0" err="1">
                <a:latin typeface="Arial Narrow" panose="020B0606020202030204" pitchFamily="34" charset="0"/>
                <a:cs typeface="Arial" panose="020B0604020202020204" pitchFamily="34" charset="0"/>
              </a:rPr>
              <a:t>Bulevar</a:t>
            </a:r>
            <a:r>
              <a:rPr lang="en-US" sz="1400" dirty="0">
                <a:latin typeface="Arial Narrow" panose="020B0606020202030204" pitchFamily="34" charset="0"/>
                <a:cs typeface="Arial" panose="020B0604020202020204" pitchFamily="34" charset="0"/>
              </a:rPr>
              <a:t> </a:t>
            </a:r>
            <a:r>
              <a:rPr lang="en-US" sz="1400" dirty="0" err="1">
                <a:latin typeface="Arial Narrow" panose="020B0606020202030204" pitchFamily="34" charset="0"/>
                <a:cs typeface="Arial" panose="020B0604020202020204" pitchFamily="34" charset="0"/>
              </a:rPr>
              <a:t>oslobodjenja</a:t>
            </a:r>
            <a:r>
              <a:rPr lang="en-US" sz="1400" dirty="0">
                <a:latin typeface="Arial Narrow" panose="020B0606020202030204" pitchFamily="34" charset="0"/>
                <a:cs typeface="Arial" panose="020B0604020202020204" pitchFamily="34" charset="0"/>
              </a:rPr>
              <a:t> 124, 16000 Leskovac, </a:t>
            </a:r>
            <a:r>
              <a:rPr lang="en-US" sz="1400" baseline="30000" dirty="0">
                <a:latin typeface="Arial Narrow" panose="020B0606020202030204" pitchFamily="34" charset="0"/>
                <a:cs typeface="Arial" panose="020B0604020202020204" pitchFamily="34" charset="0"/>
              </a:rPr>
              <a:t>2</a:t>
            </a:r>
            <a:r>
              <a:rPr lang="en-US" sz="1400" dirty="0">
                <a:latin typeface="Arial Narrow" panose="020B0606020202030204" pitchFamily="34" charset="0"/>
                <a:cs typeface="Arial" panose="020B0604020202020204" pitchFamily="34" charset="0"/>
              </a:rPr>
              <a:t> e-mail: nadjailic549@gmail.com </a:t>
            </a:r>
          </a:p>
        </p:txBody>
      </p:sp>
      <p:pic>
        <p:nvPicPr>
          <p:cNvPr id="8" name="Picture 7">
            <a:extLst>
              <a:ext uri="{FF2B5EF4-FFF2-40B4-BE49-F238E27FC236}">
                <a16:creationId xmlns:a16="http://schemas.microsoft.com/office/drawing/2014/main" xmlns="" id="{BA49D361-1B43-0014-D9D6-00A7F60D792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535" y="713728"/>
            <a:ext cx="691472" cy="742147"/>
          </a:xfrm>
          <a:prstGeom prst="rect">
            <a:avLst/>
          </a:prstGeom>
        </p:spPr>
      </p:pic>
      <p:sp>
        <p:nvSpPr>
          <p:cNvPr id="9" name="Rectangle 8">
            <a:extLst>
              <a:ext uri="{FF2B5EF4-FFF2-40B4-BE49-F238E27FC236}">
                <a16:creationId xmlns:a16="http://schemas.microsoft.com/office/drawing/2014/main" xmlns="" id="{AF983C78-825F-D2EE-6074-02B63FBBE150}"/>
              </a:ext>
            </a:extLst>
          </p:cNvPr>
          <p:cNvSpPr/>
          <p:nvPr/>
        </p:nvSpPr>
        <p:spPr>
          <a:xfrm>
            <a:off x="64169" y="1994611"/>
            <a:ext cx="5114426" cy="1421847"/>
          </a:xfrm>
          <a:prstGeom prst="rect">
            <a:avLst/>
          </a:prstGeom>
          <a:noFill/>
          <a:ln>
            <a:solidFill>
              <a:schemeClr val="accent5"/>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en-US" sz="1600" b="1" dirty="0">
                <a:solidFill>
                  <a:schemeClr val="tx1"/>
                </a:solidFill>
                <a:latin typeface="Arial Narrow" panose="020B0606020202030204" pitchFamily="34" charset="0"/>
              </a:rPr>
              <a:t>Grape pomace represents an important winery by-product with significant potential for valorization as a source of minerals and bioactive compounds. In this study, an aqueous extract of grape pomace was obtained from the autochthonous Serbian cultivar </a:t>
            </a:r>
            <a:r>
              <a:rPr lang="en-US" sz="1600" b="1" dirty="0" err="1">
                <a:solidFill>
                  <a:schemeClr val="tx1"/>
                </a:solidFill>
                <a:latin typeface="Arial Narrow" panose="020B0606020202030204" pitchFamily="34" charset="0"/>
              </a:rPr>
              <a:t>Prokupac</a:t>
            </a:r>
            <a:r>
              <a:rPr lang="en-US" sz="1600" b="1" dirty="0">
                <a:solidFill>
                  <a:schemeClr val="tx1"/>
                </a:solidFill>
                <a:latin typeface="Arial Narrow" panose="020B0606020202030204" pitchFamily="34" charset="0"/>
              </a:rPr>
              <a:t>.</a:t>
            </a:r>
          </a:p>
        </p:txBody>
      </p:sp>
      <p:sp>
        <p:nvSpPr>
          <p:cNvPr id="10" name="AutoShape 10">
            <a:extLst>
              <a:ext uri="{FF2B5EF4-FFF2-40B4-BE49-F238E27FC236}">
                <a16:creationId xmlns:a16="http://schemas.microsoft.com/office/drawing/2014/main" xmlns="" id="{88E02A52-A596-E72A-8F10-72B0EF929C0D}"/>
              </a:ext>
            </a:extLst>
          </p:cNvPr>
          <p:cNvSpPr>
            <a:spLocks noChangeArrowheads="1"/>
          </p:cNvSpPr>
          <p:nvPr/>
        </p:nvSpPr>
        <p:spPr bwMode="auto">
          <a:xfrm>
            <a:off x="64169" y="1460253"/>
            <a:ext cx="5114426" cy="442674"/>
          </a:xfrm>
          <a:prstGeom prst="roundRect">
            <a:avLst>
              <a:gd name="adj" fmla="val 16667"/>
            </a:avLst>
          </a:prstGeom>
          <a:solidFill>
            <a:schemeClr val="accent5">
              <a:lumMod val="40000"/>
              <a:lumOff val="60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000" b="1" dirty="0">
                <a:solidFill>
                  <a:schemeClr val="accent5">
                    <a:lumMod val="50000"/>
                  </a:schemeClr>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Introduction</a:t>
            </a:r>
          </a:p>
        </p:txBody>
      </p:sp>
      <p:sp>
        <p:nvSpPr>
          <p:cNvPr id="18" name="Rectangle 17">
            <a:extLst>
              <a:ext uri="{FF2B5EF4-FFF2-40B4-BE49-F238E27FC236}">
                <a16:creationId xmlns:a16="http://schemas.microsoft.com/office/drawing/2014/main" xmlns="" id="{F6E72ACA-5BF0-C5B7-0DF2-AEAF1C81FF9D}"/>
              </a:ext>
            </a:extLst>
          </p:cNvPr>
          <p:cNvSpPr/>
          <p:nvPr/>
        </p:nvSpPr>
        <p:spPr>
          <a:xfrm>
            <a:off x="64168" y="3477764"/>
            <a:ext cx="5114427" cy="1769628"/>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sr-Latn-RS" sz="1600" dirty="0">
              <a:solidFill>
                <a:schemeClr val="tx1"/>
              </a:solidFill>
              <a:latin typeface="Arial Narrow" panose="020B0606020202030204" pitchFamily="34" charset="0"/>
              <a:cs typeface="Arial"/>
            </a:endParaRPr>
          </a:p>
          <a:p>
            <a:pPr algn="just"/>
            <a:r>
              <a:rPr lang="en-US" sz="1600" dirty="0">
                <a:solidFill>
                  <a:schemeClr val="tx1"/>
                </a:solidFill>
                <a:latin typeface="Arial Narrow" panose="020B0606020202030204" pitchFamily="34" charset="0"/>
                <a:cs typeface="Arial"/>
              </a:rPr>
              <a:t>The plant material was prepared by drying the grape pomace and seeds in a drying oven at 40°C, followed by grinding in a mill. Subsequently, an aqueous extract of the plant material (1:20, w/v) was obtained at 50°C for 30 minutes using a magnetic stirrer. The extract was then centrifuged and filtered through 0.45 </a:t>
            </a:r>
            <a:r>
              <a:rPr lang="en-US" sz="1600" dirty="0" err="1">
                <a:solidFill>
                  <a:schemeClr val="tx1"/>
                </a:solidFill>
                <a:latin typeface="Arial Narrow" panose="020B0606020202030204" pitchFamily="34" charset="0"/>
                <a:cs typeface="Arial"/>
              </a:rPr>
              <a:t>μm</a:t>
            </a:r>
            <a:r>
              <a:rPr lang="en-US" sz="1600" dirty="0">
                <a:solidFill>
                  <a:schemeClr val="tx1"/>
                </a:solidFill>
                <a:latin typeface="Arial Narrow" panose="020B0606020202030204" pitchFamily="34" charset="0"/>
                <a:cs typeface="Arial"/>
              </a:rPr>
              <a:t> filters. </a:t>
            </a:r>
          </a:p>
        </p:txBody>
      </p:sp>
      <p:sp>
        <p:nvSpPr>
          <p:cNvPr id="22" name="Rectangle 21">
            <a:extLst>
              <a:ext uri="{FF2B5EF4-FFF2-40B4-BE49-F238E27FC236}">
                <a16:creationId xmlns:a16="http://schemas.microsoft.com/office/drawing/2014/main" xmlns="" id="{952BC59B-207E-AF3C-59E7-965C6F4DF48C}"/>
              </a:ext>
            </a:extLst>
          </p:cNvPr>
          <p:cNvSpPr/>
          <p:nvPr/>
        </p:nvSpPr>
        <p:spPr>
          <a:xfrm>
            <a:off x="74536" y="5308699"/>
            <a:ext cx="5104059" cy="1461494"/>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sr-Latn-RS" sz="1600" dirty="0">
              <a:solidFill>
                <a:schemeClr val="tx1"/>
              </a:solidFill>
              <a:latin typeface="Arial Narrow" panose="020B0606020202030204" pitchFamily="34" charset="0"/>
            </a:endParaRPr>
          </a:p>
          <a:p>
            <a:pPr algn="just"/>
            <a:r>
              <a:rPr lang="en-US" sz="1600" dirty="0">
                <a:solidFill>
                  <a:schemeClr val="tx1"/>
                </a:solidFill>
                <a:latin typeface="Arial Narrow" panose="020B0606020202030204" pitchFamily="34" charset="0"/>
              </a:rPr>
              <a:t>The obtained results indicate that aqueous extraction can be an effective and environmentally acceptable approach for recovering mineral constituents and polar bioactive compounds from </a:t>
            </a:r>
            <a:r>
              <a:rPr lang="en-US" sz="1600" dirty="0" err="1">
                <a:solidFill>
                  <a:schemeClr val="tx1"/>
                </a:solidFill>
                <a:latin typeface="Arial Narrow" panose="020B0606020202030204" pitchFamily="34" charset="0"/>
              </a:rPr>
              <a:t>Prokupac</a:t>
            </a:r>
            <a:r>
              <a:rPr lang="en-US" sz="1600" dirty="0">
                <a:solidFill>
                  <a:schemeClr val="tx1"/>
                </a:solidFill>
                <a:latin typeface="Arial Narrow" panose="020B0606020202030204" pitchFamily="34" charset="0"/>
              </a:rPr>
              <a:t> grape pomace.</a:t>
            </a:r>
          </a:p>
        </p:txBody>
      </p:sp>
      <p:sp>
        <p:nvSpPr>
          <p:cNvPr id="24" name="Rectangle 23">
            <a:extLst>
              <a:ext uri="{FF2B5EF4-FFF2-40B4-BE49-F238E27FC236}">
                <a16:creationId xmlns:a16="http://schemas.microsoft.com/office/drawing/2014/main" xmlns="" id="{FC1ABC05-DAF2-8CE6-DE62-C8AEF4101D5A}"/>
              </a:ext>
            </a:extLst>
          </p:cNvPr>
          <p:cNvSpPr/>
          <p:nvPr/>
        </p:nvSpPr>
        <p:spPr>
          <a:xfrm>
            <a:off x="5253131" y="1493960"/>
            <a:ext cx="6864334" cy="5276231"/>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1600" dirty="0">
              <a:solidFill>
                <a:schemeClr val="tx1"/>
              </a:solidFill>
              <a:highlight>
                <a:srgbClr val="FFFF00"/>
              </a:highlight>
              <a:latin typeface="Arial Narrow" panose="020B0606020202030204" pitchFamily="34" charset="0"/>
            </a:endParaRPr>
          </a:p>
        </p:txBody>
      </p:sp>
      <p:sp>
        <p:nvSpPr>
          <p:cNvPr id="28" name="Rectangle: Rounded Corners 27">
            <a:extLst>
              <a:ext uri="{FF2B5EF4-FFF2-40B4-BE49-F238E27FC236}">
                <a16:creationId xmlns:a16="http://schemas.microsoft.com/office/drawing/2014/main" xmlns="" id="{9BD0ABDC-93B8-7986-7BC0-EF311A146136}"/>
              </a:ext>
            </a:extLst>
          </p:cNvPr>
          <p:cNvSpPr/>
          <p:nvPr/>
        </p:nvSpPr>
        <p:spPr>
          <a:xfrm>
            <a:off x="11558742" y="87808"/>
            <a:ext cx="565850" cy="369277"/>
          </a:xfrm>
          <a:prstGeom prst="roundRect">
            <a:avLst/>
          </a:prstGeom>
          <a:solidFill>
            <a:schemeClr val="accent5">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solidFill>
                  <a:schemeClr val="tx1"/>
                </a:solidFill>
              </a:rPr>
              <a:t>000</a:t>
            </a:r>
          </a:p>
        </p:txBody>
      </p:sp>
      <p:pic>
        <p:nvPicPr>
          <p:cNvPr id="3" name="Picture 2">
            <a:extLst>
              <a:ext uri="{FF2B5EF4-FFF2-40B4-BE49-F238E27FC236}">
                <a16:creationId xmlns:a16="http://schemas.microsoft.com/office/drawing/2014/main" xmlns="" id="{C3D7A149-7BB5-ADC5-2A8C-6DF5C8C5FB8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59449" y="2106675"/>
            <a:ext cx="2821332" cy="1643670"/>
          </a:xfrm>
          <a:prstGeom prst="rect">
            <a:avLst/>
          </a:prstGeom>
        </p:spPr>
      </p:pic>
      <p:pic>
        <p:nvPicPr>
          <p:cNvPr id="11" name="Picture 10">
            <a:extLst>
              <a:ext uri="{FF2B5EF4-FFF2-40B4-BE49-F238E27FC236}">
                <a16:creationId xmlns:a16="http://schemas.microsoft.com/office/drawing/2014/main" xmlns="" id="{7B4F88FD-33E2-0FA1-FBF8-2A0AA16DBE6D}"/>
              </a:ext>
            </a:extLst>
          </p:cNvPr>
          <p:cNvPicPr>
            <a:picLocks noChangeAspect="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905402" y="1888728"/>
            <a:ext cx="2513945" cy="1844015"/>
          </a:xfrm>
          <a:prstGeom prst="rect">
            <a:avLst/>
          </a:prstGeom>
        </p:spPr>
      </p:pic>
      <p:pic>
        <p:nvPicPr>
          <p:cNvPr id="7" name="Picture 6">
            <a:extLst>
              <a:ext uri="{FF2B5EF4-FFF2-40B4-BE49-F238E27FC236}">
                <a16:creationId xmlns:a16="http://schemas.microsoft.com/office/drawing/2014/main" xmlns="" id="{59A1AC1C-F50B-7A3D-293B-D6993811F11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380088" y="810141"/>
            <a:ext cx="923158" cy="683820"/>
          </a:xfrm>
          <a:prstGeom prst="rect">
            <a:avLst/>
          </a:prstGeom>
        </p:spPr>
      </p:pic>
      <p:pic>
        <p:nvPicPr>
          <p:cNvPr id="20" name="Picture 19">
            <a:extLst>
              <a:ext uri="{FF2B5EF4-FFF2-40B4-BE49-F238E27FC236}">
                <a16:creationId xmlns:a16="http://schemas.microsoft.com/office/drawing/2014/main" xmlns="" id="{E52FD0BB-41DB-97EE-B57D-898BFAA2BFA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58697" y="1455874"/>
            <a:ext cx="586558" cy="586558"/>
          </a:xfrm>
          <a:prstGeom prst="rect">
            <a:avLst/>
          </a:prstGeom>
        </p:spPr>
      </p:pic>
      <p:sp>
        <p:nvSpPr>
          <p:cNvPr id="35" name="TextBox 34">
            <a:extLst>
              <a:ext uri="{FF2B5EF4-FFF2-40B4-BE49-F238E27FC236}">
                <a16:creationId xmlns:a16="http://schemas.microsoft.com/office/drawing/2014/main" xmlns="" id="{318F9BB4-0B40-5166-1EBA-4E4ED9E036B7}"/>
              </a:ext>
            </a:extLst>
          </p:cNvPr>
          <p:cNvSpPr txBox="1"/>
          <p:nvPr/>
        </p:nvSpPr>
        <p:spPr>
          <a:xfrm>
            <a:off x="177757" y="3490894"/>
            <a:ext cx="2794043" cy="369332"/>
          </a:xfrm>
          <a:prstGeom prst="rect">
            <a:avLst/>
          </a:prstGeom>
          <a:noFill/>
        </p:spPr>
        <p:txBody>
          <a:bodyPr wrap="square" rtlCol="0">
            <a:spAutoFit/>
          </a:bodyPr>
          <a:lstStyle/>
          <a:p>
            <a:r>
              <a:rPr lang="en-US" dirty="0">
                <a:solidFill>
                  <a:schemeClr val="accent5">
                    <a:lumMod val="50000"/>
                  </a:schemeClr>
                </a:solidFill>
                <a:latin typeface="PF BeauSans Pro" panose="02000800000000020004" charset="0"/>
              </a:rPr>
              <a:t> </a:t>
            </a:r>
          </a:p>
        </p:txBody>
      </p:sp>
      <p:pic>
        <p:nvPicPr>
          <p:cNvPr id="17" name="Picture 16">
            <a:extLst>
              <a:ext uri="{FF2B5EF4-FFF2-40B4-BE49-F238E27FC236}">
                <a16:creationId xmlns:a16="http://schemas.microsoft.com/office/drawing/2014/main" xmlns="" id="{86018DF4-9FB1-861D-918F-B7B2130FE1C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412551" y="4378585"/>
            <a:ext cx="4136460" cy="1645063"/>
          </a:xfrm>
          <a:prstGeom prst="rect">
            <a:avLst/>
          </a:prstGeom>
        </p:spPr>
      </p:pic>
      <p:sp>
        <p:nvSpPr>
          <p:cNvPr id="32" name="TextBox 31">
            <a:extLst>
              <a:ext uri="{FF2B5EF4-FFF2-40B4-BE49-F238E27FC236}">
                <a16:creationId xmlns:a16="http://schemas.microsoft.com/office/drawing/2014/main" xmlns="" id="{EE9BD124-C716-AF95-61CE-EDD27353DF91}"/>
              </a:ext>
            </a:extLst>
          </p:cNvPr>
          <p:cNvSpPr txBox="1"/>
          <p:nvPr/>
        </p:nvSpPr>
        <p:spPr>
          <a:xfrm rot="10800000" flipV="1">
            <a:off x="6993079" y="4166618"/>
            <a:ext cx="2947202" cy="261610"/>
          </a:xfrm>
          <a:prstGeom prst="rect">
            <a:avLst/>
          </a:prstGeom>
          <a:noFill/>
        </p:spPr>
        <p:txBody>
          <a:bodyPr wrap="square" rtlCol="0">
            <a:spAutoFit/>
          </a:bodyPr>
          <a:lstStyle/>
          <a:p>
            <a:r>
              <a:rPr lang="en-US" sz="1100" b="1" i="1" dirty="0"/>
              <a:t>Table 1.</a:t>
            </a:r>
            <a:r>
              <a:rPr lang="sr-Latn-RS" sz="1100" b="1" i="1" dirty="0"/>
              <a:t> </a:t>
            </a:r>
            <a:r>
              <a:rPr lang="sr-Latn-RS" sz="1100" dirty="0"/>
              <a:t>Results of LC-MS grape pomace</a:t>
            </a:r>
            <a:endParaRPr lang="en-US" sz="1100" dirty="0"/>
          </a:p>
        </p:txBody>
      </p:sp>
      <p:sp>
        <p:nvSpPr>
          <p:cNvPr id="2" name="TextBox 1">
            <a:extLst>
              <a:ext uri="{FF2B5EF4-FFF2-40B4-BE49-F238E27FC236}">
                <a16:creationId xmlns:a16="http://schemas.microsoft.com/office/drawing/2014/main" xmlns="" id="{4A35444D-7600-FB02-338E-FEF40F825D45}"/>
              </a:ext>
            </a:extLst>
          </p:cNvPr>
          <p:cNvSpPr txBox="1"/>
          <p:nvPr/>
        </p:nvSpPr>
        <p:spPr>
          <a:xfrm>
            <a:off x="5665685" y="1863291"/>
            <a:ext cx="2740560" cy="307777"/>
          </a:xfrm>
          <a:prstGeom prst="rect">
            <a:avLst/>
          </a:prstGeom>
          <a:noFill/>
        </p:spPr>
        <p:txBody>
          <a:bodyPr wrap="square" rtlCol="0">
            <a:spAutoFit/>
          </a:bodyPr>
          <a:lstStyle/>
          <a:p>
            <a:r>
              <a:rPr lang="sr-Latn-RS" sz="1400" b="1" dirty="0"/>
              <a:t>Results of ICP-OES analysis</a:t>
            </a:r>
            <a:endParaRPr lang="en-US" sz="1400" b="1" dirty="0"/>
          </a:p>
        </p:txBody>
      </p:sp>
      <p:sp>
        <p:nvSpPr>
          <p:cNvPr id="13" name="TextBox 12">
            <a:extLst>
              <a:ext uri="{FF2B5EF4-FFF2-40B4-BE49-F238E27FC236}">
                <a16:creationId xmlns:a16="http://schemas.microsoft.com/office/drawing/2014/main" xmlns="" id="{29CB4C39-DB33-3D90-9293-81C274ADDEC4}"/>
              </a:ext>
            </a:extLst>
          </p:cNvPr>
          <p:cNvSpPr txBox="1"/>
          <p:nvPr/>
        </p:nvSpPr>
        <p:spPr>
          <a:xfrm>
            <a:off x="5470469" y="3709554"/>
            <a:ext cx="3550419" cy="430887"/>
          </a:xfrm>
          <a:prstGeom prst="rect">
            <a:avLst/>
          </a:prstGeom>
          <a:noFill/>
        </p:spPr>
        <p:txBody>
          <a:bodyPr wrap="square" rtlCol="0">
            <a:spAutoFit/>
          </a:bodyPr>
          <a:lstStyle/>
          <a:p>
            <a:pPr algn="ctr"/>
            <a:r>
              <a:rPr lang="en-US" sz="1100" b="1" i="1" dirty="0"/>
              <a:t>Graph  1. </a:t>
            </a:r>
            <a:r>
              <a:rPr lang="en-US" sz="1100" dirty="0"/>
              <a:t>Dominant mineral element profile in the extract </a:t>
            </a:r>
          </a:p>
        </p:txBody>
      </p:sp>
      <p:sp>
        <p:nvSpPr>
          <p:cNvPr id="14" name="TextBox 13">
            <a:extLst>
              <a:ext uri="{FF2B5EF4-FFF2-40B4-BE49-F238E27FC236}">
                <a16:creationId xmlns:a16="http://schemas.microsoft.com/office/drawing/2014/main" xmlns="" id="{9EEEA955-E30F-5C75-E324-D52BB554A659}"/>
              </a:ext>
            </a:extLst>
          </p:cNvPr>
          <p:cNvSpPr txBox="1"/>
          <p:nvPr/>
        </p:nvSpPr>
        <p:spPr>
          <a:xfrm>
            <a:off x="9237519" y="3716871"/>
            <a:ext cx="2367934" cy="430887"/>
          </a:xfrm>
          <a:prstGeom prst="rect">
            <a:avLst/>
          </a:prstGeom>
          <a:noFill/>
        </p:spPr>
        <p:txBody>
          <a:bodyPr wrap="square" rtlCol="0">
            <a:spAutoFit/>
          </a:bodyPr>
          <a:lstStyle/>
          <a:p>
            <a:pPr algn="ctr"/>
            <a:r>
              <a:rPr lang="en-US" sz="1100" b="1" i="1" dirty="0"/>
              <a:t>Graph 2. </a:t>
            </a:r>
            <a:r>
              <a:rPr lang="en-US" sz="1100" dirty="0"/>
              <a:t>Microelement profile in the extract</a:t>
            </a:r>
          </a:p>
        </p:txBody>
      </p:sp>
      <p:sp>
        <p:nvSpPr>
          <p:cNvPr id="46" name="Rectangle: Rounded Corners 45">
            <a:extLst>
              <a:ext uri="{FF2B5EF4-FFF2-40B4-BE49-F238E27FC236}">
                <a16:creationId xmlns:a16="http://schemas.microsoft.com/office/drawing/2014/main" xmlns="" id="{3D1D47AA-C5CF-0A17-ED8D-D75F2A1511A4}"/>
              </a:ext>
            </a:extLst>
          </p:cNvPr>
          <p:cNvSpPr/>
          <p:nvPr/>
        </p:nvSpPr>
        <p:spPr>
          <a:xfrm>
            <a:off x="5242765" y="1462138"/>
            <a:ext cx="6864334" cy="414111"/>
          </a:xfrm>
          <a:prstGeom prst="roundRect">
            <a:avLst/>
          </a:prstGeom>
          <a:solidFill>
            <a:srgbClr val="E59E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rgbClr val="50164A"/>
                </a:solidFill>
              </a:rPr>
              <a:t>Results and discussion</a:t>
            </a:r>
          </a:p>
        </p:txBody>
      </p:sp>
      <p:pic>
        <p:nvPicPr>
          <p:cNvPr id="48" name="Picture 47">
            <a:extLst>
              <a:ext uri="{FF2B5EF4-FFF2-40B4-BE49-F238E27FC236}">
                <a16:creationId xmlns:a16="http://schemas.microsoft.com/office/drawing/2014/main" xmlns="" id="{D21D14BA-3887-A9F7-3904-FBCEEF0E12B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056095" y="1468616"/>
            <a:ext cx="401153" cy="401153"/>
          </a:xfrm>
          <a:prstGeom prst="rect">
            <a:avLst/>
          </a:prstGeom>
        </p:spPr>
      </p:pic>
      <p:sp>
        <p:nvSpPr>
          <p:cNvPr id="49" name="Rectangle: Rounded Corners 48">
            <a:extLst>
              <a:ext uri="{FF2B5EF4-FFF2-40B4-BE49-F238E27FC236}">
                <a16:creationId xmlns:a16="http://schemas.microsoft.com/office/drawing/2014/main" xmlns="" id="{503A9338-F501-C0E9-2B53-A1C981355CD3}"/>
              </a:ext>
            </a:extLst>
          </p:cNvPr>
          <p:cNvSpPr/>
          <p:nvPr/>
        </p:nvSpPr>
        <p:spPr>
          <a:xfrm>
            <a:off x="71120" y="3477764"/>
            <a:ext cx="5107475" cy="427757"/>
          </a:xfrm>
          <a:prstGeom prst="roundRect">
            <a:avLst/>
          </a:prstGeom>
          <a:solidFill>
            <a:srgbClr val="E59E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rgbClr val="50164A"/>
                </a:solidFill>
                <a:latin typeface="PF BeauSans Pro" panose="02000800000000020004" charset="0"/>
              </a:rPr>
              <a:t>Experimental</a:t>
            </a:r>
          </a:p>
        </p:txBody>
      </p:sp>
      <p:pic>
        <p:nvPicPr>
          <p:cNvPr id="51" name="Picture 50">
            <a:extLst>
              <a:ext uri="{FF2B5EF4-FFF2-40B4-BE49-F238E27FC236}">
                <a16:creationId xmlns:a16="http://schemas.microsoft.com/office/drawing/2014/main" xmlns="" id="{CC9A3D30-097A-E216-0096-93377B8D8F4E}"/>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312519" y="3386846"/>
            <a:ext cx="457194" cy="609592"/>
          </a:xfrm>
          <a:prstGeom prst="rect">
            <a:avLst/>
          </a:prstGeom>
        </p:spPr>
      </p:pic>
      <p:sp>
        <p:nvSpPr>
          <p:cNvPr id="52" name="Rectangle: Rounded Corners 51">
            <a:extLst>
              <a:ext uri="{FF2B5EF4-FFF2-40B4-BE49-F238E27FC236}">
                <a16:creationId xmlns:a16="http://schemas.microsoft.com/office/drawing/2014/main" xmlns="" id="{D6382CA0-7420-70F4-9A06-9638753EB954}"/>
              </a:ext>
            </a:extLst>
          </p:cNvPr>
          <p:cNvSpPr/>
          <p:nvPr/>
        </p:nvSpPr>
        <p:spPr>
          <a:xfrm>
            <a:off x="71120" y="5308699"/>
            <a:ext cx="5107475" cy="369331"/>
          </a:xfrm>
          <a:prstGeom prst="roundRect">
            <a:avLst/>
          </a:prstGeom>
          <a:solidFill>
            <a:srgbClr val="E59E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rgbClr val="50164A"/>
                </a:solidFill>
                <a:latin typeface="PF BeauSans Pro" panose="02000800000000020004" charset="0"/>
              </a:rPr>
              <a:t>Conclusions</a:t>
            </a:r>
          </a:p>
        </p:txBody>
      </p:sp>
      <p:pic>
        <p:nvPicPr>
          <p:cNvPr id="54" name="Picture 53">
            <a:extLst>
              <a:ext uri="{FF2B5EF4-FFF2-40B4-BE49-F238E27FC236}">
                <a16:creationId xmlns:a16="http://schemas.microsoft.com/office/drawing/2014/main" xmlns="" id="{6DBD852E-8331-BEBE-C434-F609331184EB}"/>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059375" y="5191703"/>
            <a:ext cx="963481" cy="525315"/>
          </a:xfrm>
          <a:prstGeom prst="rect">
            <a:avLst/>
          </a:prstGeom>
        </p:spPr>
      </p:pic>
      <p:sp>
        <p:nvSpPr>
          <p:cNvPr id="61" name="Rectangle 60">
            <a:extLst>
              <a:ext uri="{FF2B5EF4-FFF2-40B4-BE49-F238E27FC236}">
                <a16:creationId xmlns:a16="http://schemas.microsoft.com/office/drawing/2014/main" xmlns="" id="{36FF62A3-838A-2ED5-93D0-B3016342982B}"/>
              </a:ext>
            </a:extLst>
          </p:cNvPr>
          <p:cNvSpPr/>
          <p:nvPr/>
        </p:nvSpPr>
        <p:spPr>
          <a:xfrm>
            <a:off x="5318346" y="6092120"/>
            <a:ext cx="6687354" cy="599625"/>
          </a:xfrm>
          <a:prstGeom prst="rect">
            <a:avLst/>
          </a:prstGeom>
          <a:solidFill>
            <a:srgbClr val="F8E4F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1200" b="1" i="1" dirty="0">
                <a:solidFill>
                  <a:srgbClr val="50164A"/>
                </a:solidFill>
              </a:rPr>
              <a:t>Acknowledgement: </a:t>
            </a:r>
            <a:r>
              <a:rPr lang="en-US" sz="1200" dirty="0">
                <a:solidFill>
                  <a:srgbClr val="50164A"/>
                </a:solidFill>
              </a:rPr>
              <a:t>The authors wish to express their gratitude to the Republic of Serbia, Ministry of Science, Technological Development and Innovation, for supporting this work through the Program for Financing Scientific Research Projects (Ref. No. 451-03-34/2026-03/200133).</a:t>
            </a:r>
          </a:p>
        </p:txBody>
      </p:sp>
      <p:pic>
        <p:nvPicPr>
          <p:cNvPr id="69" name="Picture 68">
            <a:extLst>
              <a:ext uri="{FF2B5EF4-FFF2-40B4-BE49-F238E27FC236}">
                <a16:creationId xmlns:a16="http://schemas.microsoft.com/office/drawing/2014/main" xmlns="" id="{34801DF9-35A2-6D41-1C06-E48F1CB09D7E}"/>
              </a:ext>
            </a:extLst>
          </p:cNvPr>
          <p:cNvPicPr>
            <a:picLocks noChangeAspect="1"/>
          </p:cNvPicPr>
          <p:nvPr/>
        </p:nvPicPr>
        <p:blipFill>
          <a:blip r:embed="rId13" cstate="print">
            <a:alphaModFix amt="35000"/>
            <a:extLst>
              <a:ext uri="{28A0092B-C50C-407E-A947-70E740481C1C}">
                <a14:useLocalDpi xmlns:a14="http://schemas.microsoft.com/office/drawing/2010/main" val="0"/>
              </a:ext>
            </a:extLst>
          </a:blip>
          <a:stretch>
            <a:fillRect/>
          </a:stretch>
        </p:blipFill>
        <p:spPr>
          <a:xfrm>
            <a:off x="10098679" y="4270922"/>
            <a:ext cx="1860388" cy="1860388"/>
          </a:xfrm>
          <a:prstGeom prst="rect">
            <a:avLst/>
          </a:prstGeom>
        </p:spPr>
      </p:pic>
    </p:spTree>
    <p:extLst>
      <p:ext uri="{BB962C8B-B14F-4D97-AF65-F5344CB8AC3E}">
        <p14:creationId xmlns:p14="http://schemas.microsoft.com/office/powerpoint/2010/main" val="42796625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B57862AA191F54AA52D5C0E2D7CEB1F" ma:contentTypeVersion="10" ma:contentTypeDescription="Create a new document." ma:contentTypeScope="" ma:versionID="c4701db5f4a405b5075fcaf4a161effc">
  <xsd:schema xmlns:xsd="http://www.w3.org/2001/XMLSchema" xmlns:xs="http://www.w3.org/2001/XMLSchema" xmlns:p="http://schemas.microsoft.com/office/2006/metadata/properties" xmlns:ns2="98621ed1-ae24-4a21-b80a-89d572d87e72" xmlns:ns3="c9b645eb-e6fe-4b35-9d45-bd7394162d21" targetNamespace="http://schemas.microsoft.com/office/2006/metadata/properties" ma:root="true" ma:fieldsID="a24117f40ff39982805e5b34d505a45f" ns2:_="" ns3:_="">
    <xsd:import namespace="98621ed1-ae24-4a21-b80a-89d572d87e72"/>
    <xsd:import namespace="c9b645eb-e6fe-4b35-9d45-bd7394162d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621ed1-ae24-4a21-b80a-89d572d87e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12074c-465b-416e-9d23-57714290b90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b645eb-e6fe-4b35-9d45-bd7394162d2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b2c372-95c0-40b3-bff4-85b80379a6b7}" ma:internalName="TaxCatchAll" ma:showField="CatchAllData" ma:web="c9b645eb-e6fe-4b35-9d45-bd7394162d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8621ed1-ae24-4a21-b80a-89d572d87e72">
      <Terms xmlns="http://schemas.microsoft.com/office/infopath/2007/PartnerControls"/>
    </lcf76f155ced4ddcb4097134ff3c332f>
    <TaxCatchAll xmlns="c9b645eb-e6fe-4b35-9d45-bd7394162d2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DDFABCD-E61D-4C98-9315-A1FFA7431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621ed1-ae24-4a21-b80a-89d572d87e72"/>
    <ds:schemaRef ds:uri="c9b645eb-e6fe-4b35-9d45-bd7394162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BDCA87D-57B8-4510-9665-9E75299929F1}">
  <ds:schemaRefs>
    <ds:schemaRef ds:uri="http://schemas.microsoft.com/office/2006/metadata/properties"/>
    <ds:schemaRef ds:uri="c9b645eb-e6fe-4b35-9d45-bd7394162d21"/>
    <ds:schemaRef ds:uri="http://purl.org/dc/terms/"/>
    <ds:schemaRef ds:uri="http://purl.org/dc/elements/1.1/"/>
    <ds:schemaRef ds:uri="http://schemas.openxmlformats.org/package/2006/metadata/core-properties"/>
    <ds:schemaRef ds:uri="http://schemas.microsoft.com/office/infopath/2007/PartnerControls"/>
    <ds:schemaRef ds:uri="http://schemas.microsoft.com/office/2006/documentManagement/types"/>
    <ds:schemaRef ds:uri="98621ed1-ae24-4a21-b80a-89d572d87e72"/>
    <ds:schemaRef ds:uri="http://www.w3.org/XML/1998/namespace"/>
    <ds:schemaRef ds:uri="http://purl.org/dc/dcmitype/"/>
  </ds:schemaRefs>
</ds:datastoreItem>
</file>

<file path=customXml/itemProps3.xml><?xml version="1.0" encoding="utf-8"?>
<ds:datastoreItem xmlns:ds="http://schemas.openxmlformats.org/officeDocument/2006/customXml" ds:itemID="{CFBB685D-6988-492A-BD65-CEF42B10809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714</TotalTime>
  <Words>273</Words>
  <Application>Microsoft Office PowerPoint</Application>
  <PresentationFormat>Widescreen</PresentationFormat>
  <Paragraphs>21</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 Narrow</vt:lpstr>
      <vt:lpstr>Aptos</vt:lpstr>
      <vt:lpstr>PF BeauSans Pro</vt:lpstr>
      <vt:lpstr>Arial</vt:lpstr>
      <vt:lpstr>Office Theme</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&amp; instructions for e-poster</dc:title>
  <dc:creator>Marinela Cvetanoska</dc:creator>
  <cp:lastModifiedBy>Jana</cp:lastModifiedBy>
  <cp:revision>56</cp:revision>
  <dcterms:created xsi:type="dcterms:W3CDTF">2025-07-07T08:04:39Z</dcterms:created>
  <dcterms:modified xsi:type="dcterms:W3CDTF">2026-09-14T08:52:11Z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0x0101005B57862AA191F54AA52D5C0E2D7CEB1F</vt:lpwstr>
  </property>
</Properties>
</file>