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7BDB98BB-CFF3-4664-BBDD-AA777DBFD217}">
          <p14:sldIdLst>
            <p14:sldId id="25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94660"/>
  </p:normalViewPr>
  <p:slideViewPr>
    <p:cSldViewPr snapToGrid="0">
      <p:cViewPr varScale="1">
        <p:scale>
          <a:sx n="107" d="100"/>
          <a:sy n="107" d="100"/>
        </p:scale>
        <p:origin x="734"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0BDF914-31F6-4DE6-AD09-3FEE0DFE9760}" type="datetimeFigureOut">
              <a:rPr lang="en-US" smtClean="0"/>
              <a:t>8/31/2026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3880823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BDF914-31F6-4DE6-AD09-3FEE0DFE9760}" type="datetimeFigureOut">
              <a:rPr lang="en-US" smtClean="0"/>
              <a:t>8/31/2026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3381887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BDF914-31F6-4DE6-AD09-3FEE0DFE9760}" type="datetimeFigureOut">
              <a:rPr lang="en-US" smtClean="0"/>
              <a:t>8/31/2026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1501902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0BDF914-31F6-4DE6-AD09-3FEE0DFE9760}" type="datetimeFigureOut">
              <a:rPr lang="en-US" smtClean="0"/>
              <a:t>8/31/2026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2094835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0BDF914-31F6-4DE6-AD09-3FEE0DFE9760}" type="datetimeFigureOut">
              <a:rPr lang="en-US" smtClean="0"/>
              <a:t>8/31/2026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14543834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DF914-31F6-4DE6-AD09-3FEE0DFE9760}" type="datetimeFigureOut">
              <a:rPr lang="en-US" smtClean="0"/>
              <a:t>8/31/2026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2530630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BDF914-31F6-4DE6-AD09-3FEE0DFE9760}" type="datetimeFigureOut">
              <a:rPr lang="en-US" smtClean="0"/>
              <a:t>8/31/2026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4235129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0BDF914-31F6-4DE6-AD09-3FEE0DFE9760}" type="datetimeFigureOut">
              <a:rPr lang="en-US" smtClean="0"/>
              <a:t>8/31/2026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1567058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0BDF914-31F6-4DE6-AD09-3FEE0DFE9760}" type="datetimeFigureOut">
              <a:rPr lang="en-US" smtClean="0"/>
              <a:t>8/31/2026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874942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BDF914-31F6-4DE6-AD09-3FEE0DFE9760}" type="datetimeFigureOut">
              <a:rPr lang="en-US" smtClean="0"/>
              <a:t>8/31/2026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1143161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BDF914-31F6-4DE6-AD09-3FEE0DFE9760}" type="datetimeFigureOut">
              <a:rPr lang="en-US" smtClean="0"/>
              <a:t>8/31/2026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2488034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82000"/>
                  </a:schemeClr>
                </a:solidFill>
              </a:defRPr>
            </a:lvl1pPr>
          </a:lstStyle>
          <a:p>
            <a:fld id="{10BDF914-31F6-4DE6-AD09-3FEE0DFE9760}" type="datetimeFigureOut">
              <a:rPr lang="en-US" smtClean="0"/>
              <a:t>8/31/2026</a:t>
            </a:fld>
            <a:endParaRPr 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82000"/>
                  </a:schemeClr>
                </a:solidFill>
              </a:defRPr>
            </a:lvl1pPr>
          </a:lstStyle>
          <a:p>
            <a:fld id="{5181834A-D6F4-4D62-ADA4-0C2050583E2C}" type="slidenum">
              <a:rPr lang="en-US" smtClean="0"/>
              <a:t>‹#›</a:t>
            </a:fld>
            <a:endParaRPr lang="en-US"/>
          </a:p>
        </p:txBody>
      </p:sp>
    </p:spTree>
    <p:extLst>
      <p:ext uri="{BB962C8B-B14F-4D97-AF65-F5344CB8AC3E}">
        <p14:creationId xmlns:p14="http://schemas.microsoft.com/office/powerpoint/2010/main" val="18754455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FF5B1-DF00-4522-AFCD-FDBD1D495D4B}"/>
              </a:ext>
            </a:extLst>
          </p:cNvPr>
          <p:cNvSpPr>
            <a:spLocks noGrp="1"/>
          </p:cNvSpPr>
          <p:nvPr>
            <p:ph type="title"/>
          </p:nvPr>
        </p:nvSpPr>
        <p:spPr>
          <a:xfrm>
            <a:off x="572691" y="13646"/>
            <a:ext cx="7886700" cy="1061737"/>
          </a:xfrm>
        </p:spPr>
        <p:txBody>
          <a:bodyPr anchor="t">
            <a:normAutofit fontScale="90000"/>
          </a:bodyPr>
          <a:lstStyle/>
          <a:p>
            <a:pPr algn="ctr"/>
            <a:r>
              <a:rPr lang="en-GB" sz="800" b="1" cap="all" dirty="0">
                <a:latin typeface="Arial" panose="020B0604020202020204" pitchFamily="34" charset="0"/>
                <a:cs typeface="Arial" panose="020B0604020202020204" pitchFamily="34" charset="0"/>
              </a:rPr>
              <a:t>28</a:t>
            </a:r>
            <a:r>
              <a:rPr lang="en-GB" sz="800" b="1" cap="all" baseline="30000" dirty="0">
                <a:latin typeface="Arial" panose="020B0604020202020204" pitchFamily="34" charset="0"/>
                <a:cs typeface="Arial" panose="020B0604020202020204" pitchFamily="34" charset="0"/>
              </a:rPr>
              <a:t>th  </a:t>
            </a:r>
            <a:r>
              <a:rPr lang="en-US" sz="800" b="1" dirty="0">
                <a:latin typeface="Arial" panose="020B0604020202020204" pitchFamily="34" charset="0"/>
                <a:cs typeface="Arial" panose="020B0604020202020204" pitchFamily="34" charset="0"/>
              </a:rPr>
              <a:t> Congress of SCTM, </a:t>
            </a:r>
            <a:r>
              <a:rPr lang="en-US" sz="800" b="1" dirty="0" err="1">
                <a:latin typeface="Arial" panose="020B0604020202020204" pitchFamily="34" charset="0"/>
                <a:cs typeface="Arial" panose="020B0604020202020204" pitchFamily="34" charset="0"/>
              </a:rPr>
              <a:t>Ohrid</a:t>
            </a:r>
            <a:r>
              <a:rPr lang="en-US" sz="800" b="1" dirty="0">
                <a:latin typeface="Arial" panose="020B0604020202020204" pitchFamily="34" charset="0"/>
                <a:cs typeface="Arial" panose="020B0604020202020204" pitchFamily="34" charset="0"/>
              </a:rPr>
              <a:t>, North Macedonia, 23-26 September 2026</a:t>
            </a:r>
            <a:br>
              <a:rPr lang="en-US" sz="800" b="1" dirty="0">
                <a:latin typeface="Dax" panose="02000506060000020004" pitchFamily="2" charset="0"/>
                <a:cs typeface="Times New Roman" panose="02020603050405020304" pitchFamily="18" charset="0"/>
              </a:rPr>
            </a:br>
            <a:br>
              <a:rPr lang="en-US" sz="800" b="1" dirty="0">
                <a:latin typeface="Dax" panose="02000506060000020004" pitchFamily="2" charset="0"/>
                <a:cs typeface="Times New Roman" panose="02020603050405020304" pitchFamily="18" charset="0"/>
              </a:rPr>
            </a:br>
            <a:br>
              <a:rPr lang="en-US" sz="1300" b="1" dirty="0"/>
            </a:br>
            <a:br>
              <a:rPr lang="en-US" sz="1300" b="1" dirty="0">
                <a:latin typeface="Arial" panose="020B0604020202020204" pitchFamily="34" charset="0"/>
                <a:cs typeface="Arial" panose="020B0604020202020204" pitchFamily="34" charset="0"/>
              </a:rPr>
            </a:br>
            <a:r>
              <a:rPr lang="en-US" sz="900" u="sng" dirty="0">
                <a:latin typeface="Arial" panose="020B0604020202020204" pitchFamily="34" charset="0"/>
                <a:cs typeface="Arial" panose="020B0604020202020204" pitchFamily="34" charset="0"/>
              </a:rPr>
              <a:t>Elena Stankovska</a:t>
            </a:r>
            <a:r>
              <a:rPr lang="en-US" sz="900" baseline="30000" dirty="0">
                <a:latin typeface="Arial" panose="020B0604020202020204" pitchFamily="34" charset="0"/>
                <a:cs typeface="Arial" panose="020B0604020202020204" pitchFamily="34" charset="0"/>
              </a:rPr>
              <a:t>1</a:t>
            </a:r>
            <a:r>
              <a:rPr lang="en-US" sz="900" dirty="0">
                <a:latin typeface="Arial" panose="020B0604020202020204" pitchFamily="34" charset="0"/>
                <a:cs typeface="Arial" panose="020B0604020202020204" pitchFamily="34" charset="0"/>
              </a:rPr>
              <a:t>, </a:t>
            </a:r>
            <a:r>
              <a:rPr lang="en-US" sz="900" dirty="0" err="1">
                <a:latin typeface="Arial" panose="020B0604020202020204" pitchFamily="34" charset="0"/>
                <a:cs typeface="Arial" panose="020B0604020202020204" pitchFamily="34" charset="0"/>
              </a:rPr>
              <a:t>Dragana</a:t>
            </a:r>
            <a:r>
              <a:rPr lang="en-US" sz="900" dirty="0">
                <a:latin typeface="Arial" panose="020B0604020202020204" pitchFamily="34" charset="0"/>
                <a:cs typeface="Arial" panose="020B0604020202020204" pitchFamily="34" charset="0"/>
              </a:rPr>
              <a:t> Kafedžiska</a:t>
            </a:r>
            <a:r>
              <a:rPr lang="en-US" sz="900" baseline="30000" dirty="0">
                <a:latin typeface="Arial" panose="020B0604020202020204" pitchFamily="34" charset="0"/>
                <a:cs typeface="Arial" panose="020B0604020202020204" pitchFamily="34" charset="0"/>
              </a:rPr>
              <a:t>1</a:t>
            </a:r>
            <a:r>
              <a:rPr lang="en-US" sz="900" dirty="0">
                <a:latin typeface="Arial" panose="020B0604020202020204" pitchFamily="34" charset="0"/>
                <a:cs typeface="Arial" panose="020B0604020202020204" pitchFamily="34" charset="0"/>
              </a:rPr>
              <a:t> Marina Mandžukovska</a:t>
            </a:r>
            <a:r>
              <a:rPr lang="en-US" sz="900" baseline="30000" dirty="0">
                <a:latin typeface="Arial" panose="020B0604020202020204" pitchFamily="34" charset="0"/>
                <a:cs typeface="Arial" panose="020B0604020202020204" pitchFamily="34" charset="0"/>
              </a:rPr>
              <a:t>1</a:t>
            </a:r>
            <a:r>
              <a:rPr lang="en-US" sz="900" dirty="0">
                <a:latin typeface="Arial" panose="020B0604020202020204" pitchFamily="34" charset="0"/>
                <a:cs typeface="Arial" panose="020B0604020202020204" pitchFamily="34" charset="0"/>
              </a:rPr>
              <a:t>, Elena </a:t>
            </a:r>
            <a:r>
              <a:rPr lang="en-US" sz="900" dirty="0" err="1">
                <a:latin typeface="Arial" panose="020B0604020202020204" pitchFamily="34" charset="0"/>
                <a:cs typeface="Arial" panose="020B0604020202020204" pitchFamily="34" charset="0"/>
              </a:rPr>
              <a:t>Cvetanovska</a:t>
            </a:r>
            <a:r>
              <a:rPr lang="en-US" sz="900" dirty="0">
                <a:latin typeface="Arial" panose="020B0604020202020204" pitchFamily="34" charset="0"/>
                <a:cs typeface="Arial" panose="020B0604020202020204" pitchFamily="34" charset="0"/>
              </a:rPr>
              <a:t> Šarkovska</a:t>
            </a:r>
            <a:r>
              <a:rPr lang="en-US" sz="900" baseline="30000" dirty="0">
                <a:latin typeface="Arial" panose="020B0604020202020204" pitchFamily="34" charset="0"/>
                <a:cs typeface="Arial" panose="020B0604020202020204" pitchFamily="34" charset="0"/>
              </a:rPr>
              <a:t>1</a:t>
            </a:r>
            <a:r>
              <a:rPr lang="en-US" sz="900" dirty="0">
                <a:latin typeface="Arial" panose="020B0604020202020204" pitchFamily="34" charset="0"/>
                <a:cs typeface="Arial" panose="020B0604020202020204" pitchFamily="34" charset="0"/>
              </a:rPr>
              <a:t>, </a:t>
            </a:r>
            <a:r>
              <a:rPr lang="en-US" sz="900" dirty="0" err="1">
                <a:latin typeface="Arial" panose="020B0604020202020204" pitchFamily="34" charset="0"/>
                <a:cs typeface="Arial" panose="020B0604020202020204" pitchFamily="34" charset="0"/>
              </a:rPr>
              <a:t>Vasilka</a:t>
            </a:r>
            <a:r>
              <a:rPr lang="en-US" sz="900" dirty="0">
                <a:latin typeface="Arial" panose="020B0604020202020204" pitchFamily="34" charset="0"/>
                <a:cs typeface="Arial" panose="020B0604020202020204" pitchFamily="34" charset="0"/>
              </a:rPr>
              <a:t> </a:t>
            </a:r>
            <a:r>
              <a:rPr lang="en-US" sz="900" dirty="0" err="1">
                <a:latin typeface="Arial" panose="020B0604020202020204" pitchFamily="34" charset="0"/>
                <a:cs typeface="Arial" panose="020B0604020202020204" pitchFamily="34" charset="0"/>
              </a:rPr>
              <a:t>Dubrova</a:t>
            </a:r>
            <a:r>
              <a:rPr lang="en-US" sz="900" dirty="0">
                <a:latin typeface="Arial" panose="020B0604020202020204" pitchFamily="34" charset="0"/>
                <a:cs typeface="Arial" panose="020B0604020202020204" pitchFamily="34" charset="0"/>
              </a:rPr>
              <a:t> Koceva</a:t>
            </a:r>
            <a:r>
              <a:rPr lang="en-US" sz="900" baseline="30000" dirty="0">
                <a:latin typeface="Arial" panose="020B0604020202020204" pitchFamily="34" charset="0"/>
                <a:cs typeface="Arial" panose="020B0604020202020204" pitchFamily="34" charset="0"/>
              </a:rPr>
              <a:t>1</a:t>
            </a:r>
            <a:br>
              <a:rPr lang="mk-MK" sz="900" dirty="0">
                <a:latin typeface="Arial" panose="020B0604020202020204" pitchFamily="34" charset="0"/>
                <a:cs typeface="Arial" panose="020B0604020202020204" pitchFamily="34" charset="0"/>
              </a:rPr>
            </a:br>
            <a:r>
              <a:rPr lang="en-US" sz="900" dirty="0">
                <a:latin typeface="Arial" panose="020B0604020202020204" pitchFamily="34" charset="0"/>
                <a:cs typeface="Arial" panose="020B0604020202020204" pitchFamily="34" charset="0"/>
              </a:rPr>
              <a:t>estankovska@alkaloid.com.mk </a:t>
            </a:r>
            <a:br>
              <a:rPr lang="mk-MK" sz="900" dirty="0">
                <a:latin typeface="Arial" panose="020B0604020202020204" pitchFamily="34" charset="0"/>
                <a:cs typeface="Arial" panose="020B0604020202020204" pitchFamily="34" charset="0"/>
              </a:rPr>
            </a:br>
            <a:r>
              <a:rPr lang="en-US" sz="900" baseline="30000" dirty="0">
                <a:latin typeface="Arial" panose="020B0604020202020204" pitchFamily="34" charset="0"/>
                <a:cs typeface="Arial" panose="020B0604020202020204" pitchFamily="34" charset="0"/>
              </a:rPr>
              <a:t>1 </a:t>
            </a:r>
            <a:r>
              <a:rPr lang="en-US" sz="900" dirty="0">
                <a:latin typeface="Arial" panose="020B0604020202020204" pitchFamily="34" charset="0"/>
                <a:cs typeface="Arial" panose="020B0604020202020204" pitchFamily="34" charset="0"/>
              </a:rPr>
              <a:t>Quality Control Pharmaceuticals, ALKALOID AD Skopje, Blvd. A. </a:t>
            </a:r>
            <a:r>
              <a:rPr lang="en-US" sz="900" dirty="0" err="1">
                <a:latin typeface="Arial" panose="020B0604020202020204" pitchFamily="34" charset="0"/>
                <a:cs typeface="Arial" panose="020B0604020202020204" pitchFamily="34" charset="0"/>
              </a:rPr>
              <a:t>Makedonski</a:t>
            </a:r>
            <a:r>
              <a:rPr lang="en-US" sz="900" dirty="0">
                <a:latin typeface="Arial" panose="020B0604020202020204" pitchFamily="34" charset="0"/>
                <a:cs typeface="Arial" panose="020B0604020202020204" pitchFamily="34" charset="0"/>
              </a:rPr>
              <a:t> 12, 1000 Skopje, Republic of Macedonia</a:t>
            </a:r>
            <a:br>
              <a:rPr lang="mk-MK" sz="3600" b="1" dirty="0">
                <a:solidFill>
                  <a:schemeClr val="accent2">
                    <a:lumMod val="50000"/>
                  </a:schemeClr>
                </a:solidFill>
              </a:rPr>
            </a:br>
            <a:br>
              <a:rPr lang="en-US" sz="3600" b="1" dirty="0">
                <a:solidFill>
                  <a:schemeClr val="accent2">
                    <a:lumMod val="50000"/>
                  </a:schemeClr>
                </a:solidFill>
              </a:rPr>
            </a:br>
            <a:endParaRPr lang="mk-MK" dirty="0"/>
          </a:p>
        </p:txBody>
      </p:sp>
      <p:sp>
        <p:nvSpPr>
          <p:cNvPr id="3" name="Text Placeholder 2">
            <a:extLst>
              <a:ext uri="{FF2B5EF4-FFF2-40B4-BE49-F238E27FC236}">
                <a16:creationId xmlns:a16="http://schemas.microsoft.com/office/drawing/2014/main" id="{059ACA7E-D04A-4273-A46A-BE8C5039EE1F}"/>
              </a:ext>
            </a:extLst>
          </p:cNvPr>
          <p:cNvSpPr>
            <a:spLocks noGrp="1"/>
          </p:cNvSpPr>
          <p:nvPr>
            <p:ph type="body" idx="1"/>
          </p:nvPr>
        </p:nvSpPr>
        <p:spPr>
          <a:xfrm>
            <a:off x="141025" y="1250999"/>
            <a:ext cx="4375016" cy="1253730"/>
          </a:xfrm>
        </p:spPr>
        <p:txBody>
          <a:bodyPr>
            <a:normAutofit fontScale="25000" lnSpcReduction="20000"/>
          </a:bodyPr>
          <a:lstStyle/>
          <a:p>
            <a:pPr>
              <a:spcBef>
                <a:spcPts val="0"/>
              </a:spcBef>
            </a:pPr>
            <a:r>
              <a:rPr lang="en-US" sz="2800" b="0" dirty="0">
                <a:latin typeface="Arial" panose="020B0604020202020204" pitchFamily="34" charset="0"/>
                <a:cs typeface="Arial" panose="020B0604020202020204" pitchFamily="34" charset="0"/>
              </a:rPr>
              <a:t>Stability studies are essential to ensure the quality, safety, and efficacy of pharmaceutical products throughout their shelf life. They also provide data to support product or process modifications.</a:t>
            </a:r>
            <a:endParaRPr lang="mk-MK" sz="2800" b="0" dirty="0">
              <a:latin typeface="Arial" panose="020B0604020202020204" pitchFamily="34" charset="0"/>
              <a:cs typeface="Arial" panose="020B0604020202020204" pitchFamily="34" charset="0"/>
            </a:endParaRPr>
          </a:p>
          <a:p>
            <a:pPr>
              <a:spcBef>
                <a:spcPts val="0"/>
              </a:spcBef>
            </a:pPr>
            <a:r>
              <a:rPr lang="en-US" sz="2800" b="0" dirty="0">
                <a:latin typeface="Arial" panose="020B0604020202020204" pitchFamily="34" charset="0"/>
                <a:cs typeface="Arial" panose="020B0604020202020204" pitchFamily="34" charset="0"/>
              </a:rPr>
              <a:t>The primary rationale for conducting this risk analysis arises from the limited capacity of the stability chambers, as well as the need to optimize and enhance the efficiency of stability studies for commercial batches within the Quality Control framework.</a:t>
            </a:r>
            <a:endParaRPr lang="mk-MK" sz="2800" b="0" dirty="0">
              <a:latin typeface="Arial" panose="020B0604020202020204" pitchFamily="34" charset="0"/>
              <a:cs typeface="Arial" panose="020B0604020202020204" pitchFamily="34" charset="0"/>
            </a:endParaRPr>
          </a:p>
          <a:p>
            <a:pPr>
              <a:spcBef>
                <a:spcPts val="0"/>
              </a:spcBef>
            </a:pPr>
            <a:r>
              <a:rPr lang="en-US" sz="2800" b="0" dirty="0">
                <a:latin typeface="Arial" panose="020B0604020202020204" pitchFamily="34" charset="0"/>
                <a:cs typeface="Arial" panose="020B0604020202020204" pitchFamily="34" charset="0"/>
              </a:rPr>
              <a:t>This study aims to evaluate the risk associated with reducing the number of batches included in the ongoing stability program, as well as the testing frequency reduction. Extensive historical data demonstrate that the stability profiles of the evaluated products are well established and consistent over time. Based on this evidence, it is proposed that monitoring one batch per year is sufficient to ensure continued product quality and compliance with regulatory requirements. The evaluation of stability data, including the application of appropriate statistical tools, enables the justified implementation of reduced testing frequency.</a:t>
            </a:r>
            <a:endParaRPr lang="mk-MK" sz="2800" b="0" dirty="0">
              <a:latin typeface="Arial" panose="020B0604020202020204" pitchFamily="34" charset="0"/>
              <a:cs typeface="Arial" panose="020B0604020202020204" pitchFamily="34" charset="0"/>
            </a:endParaRPr>
          </a:p>
          <a:p>
            <a:endParaRPr lang="mk-MK" dirty="0"/>
          </a:p>
        </p:txBody>
      </p:sp>
      <p:sp>
        <p:nvSpPr>
          <p:cNvPr id="4" name="Content Placeholder 3">
            <a:extLst>
              <a:ext uri="{FF2B5EF4-FFF2-40B4-BE49-F238E27FC236}">
                <a16:creationId xmlns:a16="http://schemas.microsoft.com/office/drawing/2014/main" id="{1329AF6C-7E22-46D4-84D2-AD0FF8A3FDF3}"/>
              </a:ext>
            </a:extLst>
          </p:cNvPr>
          <p:cNvSpPr>
            <a:spLocks noGrp="1"/>
          </p:cNvSpPr>
          <p:nvPr>
            <p:ph sz="half" idx="2"/>
          </p:nvPr>
        </p:nvSpPr>
        <p:spPr>
          <a:xfrm>
            <a:off x="171018" y="2504729"/>
            <a:ext cx="4375016" cy="2560190"/>
          </a:xfrm>
        </p:spPr>
        <p:txBody>
          <a:bodyPr>
            <a:normAutofit fontScale="25000" lnSpcReduction="20000"/>
          </a:bodyPr>
          <a:lstStyle/>
          <a:p>
            <a:pPr marL="0" indent="0">
              <a:spcBef>
                <a:spcPts val="0"/>
              </a:spcBef>
              <a:buNone/>
            </a:pPr>
            <a:endParaRPr lang="en-US" sz="2400" dirty="0">
              <a:latin typeface="Arial" panose="020B0604020202020204" pitchFamily="34" charset="0"/>
              <a:cs typeface="Arial" panose="020B0604020202020204" pitchFamily="34" charset="0"/>
            </a:endParaRPr>
          </a:p>
          <a:p>
            <a:pPr>
              <a:spcBef>
                <a:spcPts val="0"/>
              </a:spcBef>
            </a:pPr>
            <a:endParaRPr lang="en-US" sz="2400" dirty="0">
              <a:latin typeface="Arial" panose="020B0604020202020204" pitchFamily="34" charset="0"/>
              <a:cs typeface="Arial" panose="020B0604020202020204" pitchFamily="34" charset="0"/>
            </a:endParaRPr>
          </a:p>
          <a:p>
            <a:pPr>
              <a:spcBef>
                <a:spcPts val="0"/>
              </a:spcBef>
            </a:pPr>
            <a:r>
              <a:rPr lang="en-US" sz="2400" dirty="0">
                <a:latin typeface="Arial" panose="020B0604020202020204" pitchFamily="34" charset="0"/>
                <a:cs typeface="Arial" panose="020B0604020202020204" pitchFamily="34" charset="0"/>
              </a:rPr>
              <a:t>The optimization of the process for monitoring stability studies of commercial batches, through the reduction of the number of batches and testing frequency, leads to the identification of a risk related to compromising the representativeness of ongoing stability </a:t>
            </a:r>
            <a:r>
              <a:rPr lang="en-US" sz="2400" dirty="0" err="1">
                <a:latin typeface="Arial" panose="020B0604020202020204" pitchFamily="34" charset="0"/>
                <a:cs typeface="Arial" panose="020B0604020202020204" pitchFamily="34" charset="0"/>
              </a:rPr>
              <a:t>studies.The</a:t>
            </a:r>
            <a:r>
              <a:rPr lang="en-US" sz="2400" dirty="0">
                <a:latin typeface="Arial" panose="020B0604020202020204" pitchFamily="34" charset="0"/>
                <a:cs typeface="Arial" panose="020B0604020202020204" pitchFamily="34" charset="0"/>
              </a:rPr>
              <a:t> following risk control measures have been established:</a:t>
            </a:r>
            <a:endParaRPr lang="mk-MK" sz="2400" dirty="0">
              <a:latin typeface="Arial" panose="020B0604020202020204" pitchFamily="34" charset="0"/>
              <a:cs typeface="Arial" panose="020B0604020202020204" pitchFamily="34" charset="0"/>
            </a:endParaRPr>
          </a:p>
          <a:p>
            <a:pPr>
              <a:spcBef>
                <a:spcPts val="0"/>
              </a:spcBef>
            </a:pPr>
            <a:r>
              <a:rPr lang="en-US" sz="2400" dirty="0">
                <a:latin typeface="Arial" panose="020B0604020202020204" pitchFamily="34" charset="0"/>
                <a:cs typeface="Arial" panose="020B0604020202020204" pitchFamily="34" charset="0"/>
              </a:rPr>
              <a:t>Justification for reducing the number of batches included in stability studies, taking into account the following aspects: established stability profiles, trend analysis and consistency, regulatory requirements, logistical and environmental considerations, manufacturing consistency, and the purpose of stability studies</a:t>
            </a:r>
            <a:endParaRPr lang="mk-MK" sz="2400" dirty="0">
              <a:latin typeface="Arial" panose="020B0604020202020204" pitchFamily="34" charset="0"/>
              <a:cs typeface="Arial" panose="020B0604020202020204" pitchFamily="34" charset="0"/>
            </a:endParaRPr>
          </a:p>
          <a:p>
            <a:pPr>
              <a:spcBef>
                <a:spcPts val="0"/>
              </a:spcBef>
            </a:pPr>
            <a:r>
              <a:rPr lang="en-US" sz="2400" dirty="0">
                <a:latin typeface="Arial" panose="020B0604020202020204" pitchFamily="34" charset="0"/>
                <a:cs typeface="Arial" panose="020B0604020202020204" pitchFamily="34" charset="0"/>
              </a:rPr>
              <a:t>Continuous annual evaluation of stability results, including the use of appropriate statistical tools, and trend monitoring for all products</a:t>
            </a:r>
            <a:r>
              <a:rPr lang="mk-MK" sz="2400" dirty="0">
                <a:latin typeface="Arial" panose="020B0604020202020204" pitchFamily="34" charset="0"/>
                <a:cs typeface="Arial" panose="020B0604020202020204" pitchFamily="34" charset="0"/>
              </a:rPr>
              <a:t>The reduction of testing frequency is defined, for each product individually, in the annual plan for testing frequency reduction </a:t>
            </a:r>
          </a:p>
          <a:p>
            <a:pPr>
              <a:spcBef>
                <a:spcPts val="0"/>
              </a:spcBef>
            </a:pPr>
            <a:r>
              <a:rPr lang="en-US" sz="2400" dirty="0">
                <a:latin typeface="Arial" panose="020B0604020202020204" pitchFamily="34" charset="0"/>
                <a:cs typeface="Arial" panose="020B0604020202020204" pitchFamily="34" charset="0"/>
              </a:rPr>
              <a:t>Based on the established measures and the application of the FMEA method for risk assessment, the risk has been determined to be low.</a:t>
            </a:r>
          </a:p>
          <a:p>
            <a:pPr>
              <a:spcBef>
                <a:spcPts val="0"/>
              </a:spcBef>
            </a:pPr>
            <a:r>
              <a:rPr lang="en-US" sz="2400" dirty="0">
                <a:latin typeface="Arial" panose="020B0604020202020204" pitchFamily="34" charset="0"/>
                <a:cs typeface="Arial" panose="020B0604020202020204" pitchFamily="34" charset="0"/>
              </a:rPr>
              <a:t>Justification for reducing the number of batches included in stability studies, taking into account the following aspects: established stability profiles, trend analysis and consistency, regulatory requirements, logistical and environmental considerations, manufacturing consistency, and the purpose of stability studies</a:t>
            </a:r>
          </a:p>
          <a:p>
            <a:pPr>
              <a:spcBef>
                <a:spcPts val="0"/>
              </a:spcBef>
            </a:pPr>
            <a:r>
              <a:rPr lang="en-US" sz="2400" dirty="0">
                <a:latin typeface="Arial" panose="020B0604020202020204" pitchFamily="34" charset="0"/>
                <a:cs typeface="Arial" panose="020B0604020202020204" pitchFamily="34" charset="0"/>
              </a:rPr>
              <a:t>Based on the evaluation of stability data, an appropriate justification for reduced testing frequency is developed for each product individually.</a:t>
            </a:r>
          </a:p>
          <a:p>
            <a:pPr marL="0" indent="0">
              <a:spcBef>
                <a:spcPts val="0"/>
              </a:spcBef>
              <a:buNone/>
            </a:pPr>
            <a:r>
              <a:rPr lang="en-US" sz="2400" dirty="0">
                <a:latin typeface="Arial" panose="020B0604020202020204" pitchFamily="34" charset="0"/>
                <a:cs typeface="Arial" panose="020B0604020202020204" pitchFamily="34" charset="0"/>
              </a:rPr>
              <a:t>  The reduction of testing frequency is defined, for each product individually, in the annual plan for testing frequency reduction</a:t>
            </a:r>
            <a:endParaRPr lang="mk-MK" sz="2400" dirty="0">
              <a:latin typeface="Arial" panose="020B0604020202020204" pitchFamily="34" charset="0"/>
              <a:cs typeface="Arial" panose="020B0604020202020204" pitchFamily="34" charset="0"/>
            </a:endParaRPr>
          </a:p>
          <a:p>
            <a:pPr lvl="0">
              <a:spcBef>
                <a:spcPts val="0"/>
              </a:spcBef>
            </a:pPr>
            <a:r>
              <a:rPr lang="en-US" sz="2400" b="1" dirty="0">
                <a:latin typeface="Arial" panose="020B0604020202020204" pitchFamily="34" charset="0"/>
                <a:cs typeface="Arial" panose="020B0604020202020204" pitchFamily="34" charset="0"/>
              </a:rPr>
              <a:t>Severity (S)</a:t>
            </a:r>
            <a:endParaRPr lang="mk-MK" sz="2400" dirty="0">
              <a:latin typeface="Arial" panose="020B0604020202020204" pitchFamily="34" charset="0"/>
              <a:cs typeface="Arial" panose="020B0604020202020204" pitchFamily="34" charset="0"/>
            </a:endParaRPr>
          </a:p>
          <a:p>
            <a:pPr>
              <a:spcBef>
                <a:spcPts val="0"/>
              </a:spcBef>
            </a:pPr>
            <a:r>
              <a:rPr lang="mk-MK" sz="2400" dirty="0">
                <a:latin typeface="Arial" panose="020B0604020202020204" pitchFamily="34" charset="0"/>
                <a:cs typeface="Arial" panose="020B0604020202020204" pitchFamily="34" charset="0"/>
              </a:rPr>
              <a:t>What it represents: How severe the consequences would be for product quality or the patient if the risk occurs.</a:t>
            </a:r>
          </a:p>
          <a:p>
            <a:pPr>
              <a:spcBef>
                <a:spcPts val="0"/>
              </a:spcBef>
            </a:pPr>
            <a:r>
              <a:rPr lang="mk-MK" sz="2400" dirty="0">
                <a:latin typeface="Arial" panose="020B0604020202020204" pitchFamily="34" charset="0"/>
                <a:cs typeface="Arial" panose="020B0604020202020204" pitchFamily="34" charset="0"/>
              </a:rPr>
              <a:t>The value is </a:t>
            </a:r>
            <a:r>
              <a:rPr lang="mk-MK" sz="2400" b="1" dirty="0">
                <a:latin typeface="Arial" panose="020B0604020202020204" pitchFamily="34" charset="0"/>
                <a:cs typeface="Arial" panose="020B0604020202020204" pitchFamily="34" charset="0"/>
              </a:rPr>
              <a:t>2</a:t>
            </a:r>
            <a:r>
              <a:rPr lang="mk-MK" sz="2400" dirty="0">
                <a:latin typeface="Arial" panose="020B0604020202020204" pitchFamily="34" charset="0"/>
                <a:cs typeface="Arial" panose="020B0604020202020204" pitchFamily="34" charset="0"/>
              </a:rPr>
              <a:t> (minor severity). The justification states that there is a minor, localized impact on the stability documentation or testing timeline, but it does not affect the safety, efficacy, or regulatory compliance of the commercial batches. The product still remains fully within the approved specifications outlined in the </a:t>
            </a:r>
            <a:r>
              <a:rPr lang="mk-MK" sz="2400" b="1" dirty="0">
                <a:latin typeface="Arial" panose="020B0604020202020204" pitchFamily="34" charset="0"/>
                <a:cs typeface="Arial" panose="020B0604020202020204" pitchFamily="34" charset="0"/>
              </a:rPr>
              <a:t>ICH Q1A(R2)</a:t>
            </a:r>
            <a:r>
              <a:rPr lang="mk-MK" sz="2400" dirty="0">
                <a:latin typeface="Arial" panose="020B0604020202020204" pitchFamily="34" charset="0"/>
                <a:cs typeface="Arial" panose="020B0604020202020204" pitchFamily="34" charset="0"/>
              </a:rPr>
              <a:t> and </a:t>
            </a:r>
            <a:r>
              <a:rPr lang="mk-MK" sz="2400" b="1" dirty="0">
                <a:latin typeface="Arial" panose="020B0604020202020204" pitchFamily="34" charset="0"/>
                <a:cs typeface="Arial" panose="020B0604020202020204" pitchFamily="34" charset="0"/>
              </a:rPr>
              <a:t>EudraLex</a:t>
            </a:r>
            <a:r>
              <a:rPr lang="mk-MK" sz="2400" dirty="0">
                <a:latin typeface="Arial" panose="020B0604020202020204" pitchFamily="34" charset="0"/>
                <a:cs typeface="Arial" panose="020B0604020202020204" pitchFamily="34" charset="0"/>
              </a:rPr>
              <a:t> guidelines.</a:t>
            </a:r>
          </a:p>
          <a:p>
            <a:pPr lvl="0">
              <a:spcBef>
                <a:spcPts val="0"/>
              </a:spcBef>
            </a:pPr>
            <a:r>
              <a:rPr lang="en-US" sz="2400" b="1" dirty="0">
                <a:latin typeface="Arial" panose="020B0604020202020204" pitchFamily="34" charset="0"/>
                <a:cs typeface="Arial" panose="020B0604020202020204" pitchFamily="34" charset="0"/>
              </a:rPr>
              <a:t>Probability (P)</a:t>
            </a:r>
            <a:endParaRPr lang="mk-MK" sz="2400" dirty="0">
              <a:latin typeface="Arial" panose="020B0604020202020204" pitchFamily="34" charset="0"/>
              <a:cs typeface="Arial" panose="020B0604020202020204" pitchFamily="34" charset="0"/>
            </a:endParaRPr>
          </a:p>
          <a:p>
            <a:pPr>
              <a:spcBef>
                <a:spcPts val="0"/>
              </a:spcBef>
            </a:pPr>
            <a:r>
              <a:rPr lang="en-US" sz="2400" dirty="0">
                <a:latin typeface="Arial" panose="020B0604020202020204" pitchFamily="34" charset="0"/>
                <a:cs typeface="Arial" panose="020B0604020202020204" pitchFamily="34" charset="0"/>
              </a:rPr>
              <a:t>What it represents: What is the likelihood or chance that this specific failure or problem will occur.</a:t>
            </a:r>
            <a:endParaRPr lang="mk-MK" sz="2400" dirty="0">
              <a:latin typeface="Arial" panose="020B0604020202020204" pitchFamily="34" charset="0"/>
              <a:cs typeface="Arial" panose="020B0604020202020204" pitchFamily="34" charset="0"/>
            </a:endParaRPr>
          </a:p>
          <a:p>
            <a:pPr>
              <a:spcBef>
                <a:spcPts val="0"/>
              </a:spcBef>
            </a:pPr>
            <a:r>
              <a:rPr lang="en-US" sz="2400" dirty="0">
                <a:latin typeface="Arial" panose="020B0604020202020204" pitchFamily="34" charset="0"/>
                <a:cs typeface="Arial" panose="020B0604020202020204" pitchFamily="34" charset="0"/>
              </a:rPr>
              <a:t>The value is </a:t>
            </a:r>
            <a:r>
              <a:rPr lang="en-US" sz="2400" b="1" dirty="0">
                <a:latin typeface="Arial" panose="020B0604020202020204" pitchFamily="34" charset="0"/>
                <a:cs typeface="Arial" panose="020B0604020202020204" pitchFamily="34" charset="0"/>
              </a:rPr>
              <a:t>1</a:t>
            </a:r>
            <a:r>
              <a:rPr lang="en-US" sz="2400" dirty="0">
                <a:latin typeface="Arial" panose="020B0604020202020204" pitchFamily="34" charset="0"/>
                <a:cs typeface="Arial" panose="020B0604020202020204" pitchFamily="34" charset="0"/>
              </a:rPr>
              <a:t> (very low probability). The justification states that "the risk does not occur" thanks to the already established control measures. </a:t>
            </a:r>
            <a:endParaRPr lang="mk-MK" sz="2400" dirty="0">
              <a:latin typeface="Arial" panose="020B0604020202020204" pitchFamily="34" charset="0"/>
              <a:cs typeface="Arial" panose="020B0604020202020204" pitchFamily="34" charset="0"/>
            </a:endParaRPr>
          </a:p>
          <a:p>
            <a:pPr lvl="0">
              <a:spcBef>
                <a:spcPts val="0"/>
              </a:spcBef>
            </a:pPr>
            <a:r>
              <a:rPr lang="en-US" sz="2400" b="1" dirty="0">
                <a:latin typeface="Arial" panose="020B0604020202020204" pitchFamily="34" charset="0"/>
                <a:cs typeface="Arial" panose="020B0604020202020204" pitchFamily="34" charset="0"/>
              </a:rPr>
              <a:t>Detectability (D)</a:t>
            </a:r>
            <a:endParaRPr lang="mk-MK" sz="2400" dirty="0">
              <a:latin typeface="Arial" panose="020B0604020202020204" pitchFamily="34" charset="0"/>
              <a:cs typeface="Arial" panose="020B0604020202020204" pitchFamily="34" charset="0"/>
            </a:endParaRPr>
          </a:p>
          <a:p>
            <a:pPr>
              <a:spcBef>
                <a:spcPts val="0"/>
              </a:spcBef>
            </a:pPr>
            <a:r>
              <a:rPr lang="en-US" sz="2400" dirty="0">
                <a:latin typeface="Arial" panose="020B0604020202020204" pitchFamily="34" charset="0"/>
                <a:cs typeface="Arial" panose="020B0604020202020204" pitchFamily="34" charset="0"/>
              </a:rPr>
              <a:t>What it represents: Impact can be expected / damage quickly disappears without causing irreversible or long-term effect.</a:t>
            </a:r>
            <a:endParaRPr lang="mk-MK" sz="2400" dirty="0">
              <a:latin typeface="Arial" panose="020B0604020202020204" pitchFamily="34" charset="0"/>
              <a:cs typeface="Arial" panose="020B0604020202020204" pitchFamily="34" charset="0"/>
            </a:endParaRPr>
          </a:p>
          <a:p>
            <a:pPr>
              <a:spcBef>
                <a:spcPts val="0"/>
              </a:spcBef>
            </a:pPr>
            <a:r>
              <a:rPr lang="en-US" sz="2400" dirty="0">
                <a:latin typeface="Arial" panose="020B0604020202020204" pitchFamily="34" charset="0"/>
                <a:cs typeface="Arial" panose="020B0604020202020204" pitchFamily="34" charset="0"/>
              </a:rPr>
              <a:t>The value is </a:t>
            </a:r>
            <a:r>
              <a:rPr lang="en-US" sz="2400" b="1" dirty="0">
                <a:latin typeface="Arial" panose="020B0604020202020204" pitchFamily="34" charset="0"/>
                <a:cs typeface="Arial" panose="020B0604020202020204" pitchFamily="34" charset="0"/>
              </a:rPr>
              <a:t>2</a:t>
            </a:r>
            <a:r>
              <a:rPr lang="en-US" sz="2400" dirty="0">
                <a:latin typeface="Arial" panose="020B0604020202020204" pitchFamily="34" charset="0"/>
                <a:cs typeface="Arial" panose="020B0604020202020204" pitchFamily="34" charset="0"/>
              </a:rPr>
              <a:t> (high probability of detection), because the existing system allows the risk to be detected during the process itself.</a:t>
            </a:r>
            <a:endParaRPr lang="mk-MK" sz="2400" dirty="0">
              <a:latin typeface="Arial" panose="020B0604020202020204" pitchFamily="34" charset="0"/>
              <a:cs typeface="Arial" panose="020B0604020202020204" pitchFamily="34" charset="0"/>
            </a:endParaRPr>
          </a:p>
          <a:p>
            <a:pPr>
              <a:spcBef>
                <a:spcPts val="0"/>
              </a:spcBef>
            </a:pPr>
            <a:r>
              <a:rPr lang="en-US" sz="2400"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Risk Priority Number (RPN)</a:t>
            </a:r>
            <a:endParaRPr lang="mk-MK" sz="2400" dirty="0">
              <a:latin typeface="Arial" panose="020B0604020202020204" pitchFamily="34" charset="0"/>
              <a:cs typeface="Arial" panose="020B0604020202020204" pitchFamily="34" charset="0"/>
            </a:endParaRPr>
          </a:p>
          <a:p>
            <a:pPr>
              <a:spcBef>
                <a:spcPts val="0"/>
              </a:spcBef>
            </a:pPr>
            <a:r>
              <a:rPr lang="en-US" sz="2400" dirty="0">
                <a:latin typeface="Arial" panose="020B0604020202020204" pitchFamily="34" charset="0"/>
                <a:cs typeface="Arial" panose="020B0604020202020204" pitchFamily="34" charset="0"/>
              </a:rPr>
              <a:t>Calculation: It is calculated by multiplying the three values:</a:t>
            </a:r>
            <a:r>
              <a:rPr lang="en-US" sz="2400" b="1" dirty="0">
                <a:latin typeface="Arial" panose="020B0604020202020204" pitchFamily="34" charset="0"/>
                <a:cs typeface="Arial" panose="020B0604020202020204" pitchFamily="34" charset="0"/>
              </a:rPr>
              <a:t>(RPN=S*P*D=2*1*2)</a:t>
            </a:r>
            <a:endParaRPr lang="mk-MK" sz="2400" b="1" dirty="0">
              <a:latin typeface="Arial" panose="020B0604020202020204" pitchFamily="34" charset="0"/>
              <a:cs typeface="Arial" panose="020B0604020202020204" pitchFamily="34" charset="0"/>
            </a:endParaRPr>
          </a:p>
          <a:p>
            <a:pPr>
              <a:spcBef>
                <a:spcPts val="0"/>
              </a:spcBef>
            </a:pPr>
            <a:r>
              <a:rPr lang="en-US" sz="2400" b="1" dirty="0">
                <a:latin typeface="Arial" panose="020B0604020202020204" pitchFamily="34" charset="0"/>
                <a:cs typeface="Arial" panose="020B0604020202020204" pitchFamily="34" charset="0"/>
              </a:rPr>
              <a:t>Since the RPN value is exceptionally low, the risk is considered completely acceptable. Therefore, no additional measures </a:t>
            </a:r>
            <a:r>
              <a:rPr lang="en-US" sz="2400" dirty="0">
                <a:latin typeface="Arial" panose="020B0604020202020204" pitchFamily="34" charset="0"/>
                <a:cs typeface="Arial" panose="020B0604020202020204" pitchFamily="34" charset="0"/>
              </a:rPr>
              <a:t>are required to reduce it.</a:t>
            </a:r>
            <a:endParaRPr lang="mk-MK" sz="2400" dirty="0">
              <a:latin typeface="Arial" panose="020B0604020202020204" pitchFamily="34" charset="0"/>
              <a:cs typeface="Arial" panose="020B0604020202020204" pitchFamily="34" charset="0"/>
            </a:endParaRPr>
          </a:p>
          <a:p>
            <a:endParaRPr lang="mk-MK" dirty="0"/>
          </a:p>
        </p:txBody>
      </p:sp>
      <p:sp>
        <p:nvSpPr>
          <p:cNvPr id="5" name="Text Placeholder 4">
            <a:extLst>
              <a:ext uri="{FF2B5EF4-FFF2-40B4-BE49-F238E27FC236}">
                <a16:creationId xmlns:a16="http://schemas.microsoft.com/office/drawing/2014/main" id="{739DE217-51CC-4FD8-A8C2-99DBBD9D6134}"/>
              </a:ext>
            </a:extLst>
          </p:cNvPr>
          <p:cNvSpPr>
            <a:spLocks noGrp="1"/>
          </p:cNvSpPr>
          <p:nvPr>
            <p:ph type="body" sz="quarter" idx="3"/>
          </p:nvPr>
        </p:nvSpPr>
        <p:spPr>
          <a:xfrm>
            <a:off x="4516041" y="1162489"/>
            <a:ext cx="4405009" cy="1014931"/>
          </a:xfrm>
        </p:spPr>
        <p:txBody>
          <a:bodyPr>
            <a:normAutofit fontScale="25000" lnSpcReduction="20000"/>
          </a:bodyPr>
          <a:lstStyle/>
          <a:p>
            <a:pPr algn="just">
              <a:spcBef>
                <a:spcPts val="600"/>
              </a:spcBef>
              <a:spcAft>
                <a:spcPts val="600"/>
              </a:spcAft>
            </a:pPr>
            <a:endParaRPr lang="en-US" sz="1600" b="0" dirty="0"/>
          </a:p>
          <a:p>
            <a:pPr algn="just">
              <a:spcBef>
                <a:spcPts val="0"/>
              </a:spcBef>
            </a:pPr>
            <a:r>
              <a:rPr lang="en-US" sz="2800" b="0" dirty="0">
                <a:latin typeface="Arial" panose="020B0604020202020204" pitchFamily="34" charset="0"/>
                <a:cs typeface="Arial" panose="020B0604020202020204" pitchFamily="34" charset="0"/>
              </a:rPr>
              <a:t>The FMEA (Failure Mode Effects Analysis) method was used to perform this risk assessment.</a:t>
            </a:r>
            <a:endParaRPr lang="mk-MK" sz="2800" b="0" dirty="0">
              <a:latin typeface="Arial" panose="020B0604020202020204" pitchFamily="34" charset="0"/>
              <a:cs typeface="Arial" panose="020B0604020202020204" pitchFamily="34" charset="0"/>
            </a:endParaRPr>
          </a:p>
          <a:p>
            <a:pPr algn="just">
              <a:spcBef>
                <a:spcPts val="0"/>
              </a:spcBef>
            </a:pPr>
            <a:r>
              <a:rPr lang="en-US" sz="2800" b="0" dirty="0">
                <a:latin typeface="Arial" panose="020B0604020202020204" pitchFamily="34" charset="0"/>
                <a:cs typeface="Arial" panose="020B0604020202020204" pitchFamily="34" charset="0"/>
              </a:rPr>
              <a:t>FMEA provides an organized, critical analysis of potential failure modes of the system being defined and identifies associated causes. It uses occurrence and detection probabilities in conjunction with severity criteria to develop a risk priority number (RPN) for ranking corrective action considerations.</a:t>
            </a:r>
            <a:endParaRPr lang="mk-MK" sz="2800" b="0" dirty="0">
              <a:latin typeface="Arial" panose="020B0604020202020204" pitchFamily="34" charset="0"/>
              <a:cs typeface="Arial" panose="020B0604020202020204" pitchFamily="34" charset="0"/>
            </a:endParaRPr>
          </a:p>
          <a:p>
            <a:pPr algn="just">
              <a:spcBef>
                <a:spcPts val="0"/>
              </a:spcBef>
            </a:pPr>
            <a:r>
              <a:rPr lang="en-US" sz="2800" b="0" dirty="0">
                <a:latin typeface="Arial" panose="020B0604020202020204" pitchFamily="34" charset="0"/>
                <a:cs typeface="Arial" panose="020B0604020202020204" pitchFamily="34" charset="0"/>
              </a:rPr>
              <a:t>Risk scoring criteria were predefined according to internal procedures and aligned with ICH Q9 principles.</a:t>
            </a:r>
            <a:endParaRPr lang="mk-MK" sz="2800" b="0" dirty="0">
              <a:latin typeface="Arial" panose="020B0604020202020204" pitchFamily="34" charset="0"/>
              <a:cs typeface="Arial" panose="020B0604020202020204" pitchFamily="34" charset="0"/>
            </a:endParaRPr>
          </a:p>
          <a:p>
            <a:pPr algn="just">
              <a:spcBef>
                <a:spcPts val="0"/>
              </a:spcBef>
            </a:pPr>
            <a:r>
              <a:rPr lang="en-US" sz="2800" b="0" dirty="0">
                <a:latin typeface="Arial" panose="020B0604020202020204" pitchFamily="34" charset="0"/>
                <a:cs typeface="Arial" panose="020B0604020202020204" pitchFamily="34" charset="0"/>
              </a:rPr>
              <a:t>RPN has been calculated on the basis of multiplication of the following indicators: severity, detection and probability.  </a:t>
            </a:r>
            <a:endParaRPr lang="mk-MK" sz="2800" b="0" dirty="0">
              <a:latin typeface="Arial" panose="020B0604020202020204" pitchFamily="34" charset="0"/>
              <a:cs typeface="Arial" panose="020B0604020202020204" pitchFamily="34" charset="0"/>
            </a:endParaRPr>
          </a:p>
          <a:p>
            <a:endParaRPr lang="mk-MK" dirty="0"/>
          </a:p>
        </p:txBody>
      </p:sp>
      <p:pic>
        <p:nvPicPr>
          <p:cNvPr id="9" name="Content Placeholder 8">
            <a:extLst>
              <a:ext uri="{FF2B5EF4-FFF2-40B4-BE49-F238E27FC236}">
                <a16:creationId xmlns:a16="http://schemas.microsoft.com/office/drawing/2014/main" id="{16B24993-8A5D-4B49-8342-7A6FB6D6CBCA}"/>
              </a:ext>
            </a:extLst>
          </p:cNvPr>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4652023" y="2212848"/>
            <a:ext cx="2097252" cy="1994424"/>
          </a:xfrm>
          <a:prstGeom prst="rect">
            <a:avLst/>
          </a:prstGeom>
        </p:spPr>
      </p:pic>
      <p:sp>
        <p:nvSpPr>
          <p:cNvPr id="8" name="TextBox 7">
            <a:extLst>
              <a:ext uri="{FF2B5EF4-FFF2-40B4-BE49-F238E27FC236}">
                <a16:creationId xmlns:a16="http://schemas.microsoft.com/office/drawing/2014/main" id="{E5353DBA-FE3D-4230-B20E-9D46929DC19B}"/>
              </a:ext>
            </a:extLst>
          </p:cNvPr>
          <p:cNvSpPr txBox="1"/>
          <p:nvPr/>
        </p:nvSpPr>
        <p:spPr>
          <a:xfrm>
            <a:off x="6820397" y="2340060"/>
            <a:ext cx="2114550" cy="1923604"/>
          </a:xfrm>
          <a:prstGeom prst="rect">
            <a:avLst/>
          </a:prstGeom>
          <a:noFill/>
        </p:spPr>
        <p:txBody>
          <a:bodyPr wrap="square" rtlCol="0">
            <a:spAutoFit/>
          </a:bodyPr>
          <a:lstStyle/>
          <a:p>
            <a:pPr algn="just"/>
            <a:endParaRPr lang="en-US" sz="700" dirty="0"/>
          </a:p>
          <a:p>
            <a:pPr algn="just"/>
            <a:r>
              <a:rPr lang="en-US" sz="700" dirty="0">
                <a:latin typeface="Arial" panose="020B0604020202020204" pitchFamily="34" charset="0"/>
                <a:cs typeface="Arial" panose="020B0604020202020204" pitchFamily="34" charset="0"/>
              </a:rPr>
              <a:t>Based on the product knowledge, established stability profiles, consistent trend analysis, regulatory guidelines, logistical considerations and consistent manufacturing process, a risk assessment for reducing the number of commercial batches placed for monitoring stability to one batch annually and reduced testing frequency for products with well-established historical stability data is considered to present a low level of risk. This approach ensures compliance with ICH guidelines, maintenance product quality and safety and optimizes stability testing resources. This change will not compromise the integrity of stability monitoring program but will enhance operational efficiency and sustainability.</a:t>
            </a:r>
            <a:endParaRPr lang="mk-MK" sz="7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B2F8D013-D80A-4D11-9AFC-51BF02978952}"/>
              </a:ext>
            </a:extLst>
          </p:cNvPr>
          <p:cNvSpPr txBox="1"/>
          <p:nvPr/>
        </p:nvSpPr>
        <p:spPr>
          <a:xfrm>
            <a:off x="4474964" y="4278127"/>
            <a:ext cx="3938587" cy="697948"/>
          </a:xfrm>
          <a:prstGeom prst="rect">
            <a:avLst/>
          </a:prstGeom>
          <a:noFill/>
        </p:spPr>
        <p:txBody>
          <a:bodyPr wrap="square" rtlCol="0">
            <a:spAutoFit/>
          </a:bodyPr>
          <a:lstStyle/>
          <a:p>
            <a:pPr marL="324000" indent="-342882">
              <a:lnSpc>
                <a:spcPct val="107000"/>
              </a:lnSpc>
              <a:buFont typeface="+mj-lt"/>
              <a:buAutoNum type="arabicPeriod"/>
            </a:pPr>
            <a:endParaRPr lang="en-US" sz="700" i="1" dirty="0">
              <a:latin typeface="Arial" panose="020B0604020202020204" pitchFamily="34" charset="0"/>
              <a:ea typeface="Calibri" panose="020F0502020204030204" pitchFamily="34" charset="0"/>
              <a:cs typeface="Arial" panose="020B0604020202020204" pitchFamily="34" charset="0"/>
            </a:endParaRPr>
          </a:p>
          <a:p>
            <a:pPr marL="324000" indent="-342882">
              <a:lnSpc>
                <a:spcPct val="107000"/>
              </a:lnSpc>
              <a:buFont typeface="+mj-lt"/>
              <a:buAutoNum type="arabicPeriod"/>
            </a:pPr>
            <a:r>
              <a:rPr lang="en-US" sz="500" i="1" dirty="0">
                <a:latin typeface="Arial" panose="020B0604020202020204" pitchFamily="34" charset="0"/>
                <a:ea typeface="Calibri" panose="020F0502020204030204" pitchFamily="34" charset="0"/>
                <a:cs typeface="Arial" panose="020B0604020202020204" pitchFamily="34" charset="0"/>
              </a:rPr>
              <a:t>International Council for Harmonization of Technical Requirements for Pharmaceuticals for Human Use; ICH guideline Q1A(R2):  Stability Testing of new Drug Substances and Products; 2003.</a:t>
            </a:r>
            <a:endParaRPr lang="mk-MK" sz="500" i="1" dirty="0">
              <a:latin typeface="Arial" panose="020B0604020202020204" pitchFamily="34" charset="0"/>
              <a:ea typeface="Calibri" panose="020F0502020204030204" pitchFamily="34" charset="0"/>
              <a:cs typeface="Arial" panose="020B0604020202020204" pitchFamily="34" charset="0"/>
            </a:endParaRPr>
          </a:p>
          <a:p>
            <a:pPr marL="324000" indent="-342882">
              <a:lnSpc>
                <a:spcPct val="107000"/>
              </a:lnSpc>
              <a:buFont typeface="+mj-lt"/>
              <a:buAutoNum type="arabicPeriod"/>
            </a:pPr>
            <a:r>
              <a:rPr lang="en-US" sz="500" i="1" dirty="0">
                <a:latin typeface="Arial" panose="020B0604020202020204" pitchFamily="34" charset="0"/>
                <a:ea typeface="Calibri" panose="020F0502020204030204" pitchFamily="34" charset="0"/>
                <a:cs typeface="Arial" panose="020B0604020202020204" pitchFamily="34" charset="0"/>
              </a:rPr>
              <a:t>International Council for Harmonization of Technical Requirements for Pharmaceuticals for Human Use; ICH guideline Q9(R1): Quality risk management,  2023.</a:t>
            </a:r>
            <a:endParaRPr lang="mk-MK" sz="500" i="1" dirty="0">
              <a:latin typeface="Arial" panose="020B0604020202020204" pitchFamily="34" charset="0"/>
              <a:ea typeface="Calibri" panose="020F0502020204030204" pitchFamily="34" charset="0"/>
              <a:cs typeface="Arial" panose="020B0604020202020204" pitchFamily="34" charset="0"/>
            </a:endParaRPr>
          </a:p>
          <a:p>
            <a:pPr marL="324000" indent="-342882">
              <a:lnSpc>
                <a:spcPct val="107000"/>
              </a:lnSpc>
              <a:buFont typeface="+mj-lt"/>
              <a:buAutoNum type="arabicPeriod"/>
            </a:pPr>
            <a:r>
              <a:rPr lang="en-US" sz="500" i="1" dirty="0">
                <a:latin typeface="Arial" panose="020B0604020202020204" pitchFamily="34" charset="0"/>
                <a:ea typeface="Calibri" panose="020F0502020204030204" pitchFamily="34" charset="0"/>
                <a:cs typeface="Arial" panose="020B0604020202020204" pitchFamily="34" charset="0"/>
              </a:rPr>
              <a:t>World Health Organization (WHO); WHO Technical report series, No. 1010, 2018, Annex 10: Stability testing of active pharmaceutical </a:t>
            </a:r>
            <a:r>
              <a:rPr lang="en-US" sz="500" i="1" dirty="0" err="1">
                <a:latin typeface="Arial" panose="020B0604020202020204" pitchFamily="34" charset="0"/>
                <a:ea typeface="Calibri" panose="020F0502020204030204" pitchFamily="34" charset="0"/>
                <a:cs typeface="Arial" panose="020B0604020202020204" pitchFamily="34" charset="0"/>
              </a:rPr>
              <a:t>ingridients</a:t>
            </a:r>
            <a:r>
              <a:rPr lang="en-US" sz="500" i="1" dirty="0">
                <a:latin typeface="Arial" panose="020B0604020202020204" pitchFamily="34" charset="0"/>
                <a:ea typeface="Calibri" panose="020F0502020204030204" pitchFamily="34" charset="0"/>
                <a:cs typeface="Arial" panose="020B0604020202020204" pitchFamily="34" charset="0"/>
              </a:rPr>
              <a:t> and finished pharmaceutical products; 2018</a:t>
            </a:r>
            <a:endParaRPr lang="mk-MK" sz="500" i="1" dirty="0">
              <a:latin typeface="Arial" panose="020B0604020202020204" pitchFamily="34" charset="0"/>
              <a:ea typeface="Calibri" panose="020F0502020204030204" pitchFamily="34" charset="0"/>
              <a:cs typeface="Arial" panose="020B0604020202020204" pitchFamily="34" charset="0"/>
            </a:endParaRPr>
          </a:p>
        </p:txBody>
      </p:sp>
      <p:sp>
        <p:nvSpPr>
          <p:cNvPr id="11" name="AutoShape 10">
            <a:extLst>
              <a:ext uri="{FF2B5EF4-FFF2-40B4-BE49-F238E27FC236}">
                <a16:creationId xmlns:a16="http://schemas.microsoft.com/office/drawing/2014/main" id="{A9F5B2C4-8E87-45A4-BD44-687AADF71AE8}"/>
              </a:ext>
            </a:extLst>
          </p:cNvPr>
          <p:cNvSpPr>
            <a:spLocks noChangeArrowheads="1"/>
          </p:cNvSpPr>
          <p:nvPr/>
        </p:nvSpPr>
        <p:spPr bwMode="auto">
          <a:xfrm>
            <a:off x="171018" y="962871"/>
            <a:ext cx="4172787" cy="157019"/>
          </a:xfrm>
          <a:prstGeom prst="roundRect">
            <a:avLst>
              <a:gd name="adj" fmla="val 50000"/>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400" b="1" dirty="0">
                <a:ln w="0"/>
                <a:solidFill>
                  <a:schemeClr val="accent1">
                    <a:lumMod val="75000"/>
                  </a:schemeClr>
                </a:solidFill>
                <a:latin typeface="72 Black" panose="020B0A04030603020204" pitchFamily="34" charset="0"/>
                <a:cs typeface="72 Black" panose="020B0A04030603020204" pitchFamily="34" charset="0"/>
              </a:rPr>
              <a:t>Introduction</a:t>
            </a:r>
          </a:p>
        </p:txBody>
      </p:sp>
      <p:sp>
        <p:nvSpPr>
          <p:cNvPr id="12" name="AutoShape 10">
            <a:extLst>
              <a:ext uri="{FF2B5EF4-FFF2-40B4-BE49-F238E27FC236}">
                <a16:creationId xmlns:a16="http://schemas.microsoft.com/office/drawing/2014/main" id="{0A03B056-55CF-45FE-BB92-CAF15CA8B246}"/>
              </a:ext>
            </a:extLst>
          </p:cNvPr>
          <p:cNvSpPr>
            <a:spLocks noChangeArrowheads="1"/>
          </p:cNvSpPr>
          <p:nvPr/>
        </p:nvSpPr>
        <p:spPr bwMode="auto">
          <a:xfrm>
            <a:off x="4470885" y="962871"/>
            <a:ext cx="4335065" cy="129978"/>
          </a:xfrm>
          <a:prstGeom prst="roundRect">
            <a:avLst>
              <a:gd name="adj" fmla="val 50000"/>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400" b="1" dirty="0">
                <a:ln w="0"/>
                <a:solidFill>
                  <a:schemeClr val="accent1">
                    <a:lumMod val="75000"/>
                  </a:schemeClr>
                </a:solidFill>
                <a:latin typeface="72 Black" panose="020B0A04030603020204" pitchFamily="34" charset="0"/>
                <a:cs typeface="72 Black" panose="020B0A04030603020204" pitchFamily="34" charset="0"/>
              </a:rPr>
              <a:t>Materials</a:t>
            </a:r>
          </a:p>
        </p:txBody>
      </p:sp>
      <p:sp>
        <p:nvSpPr>
          <p:cNvPr id="13" name="AutoShape 10">
            <a:extLst>
              <a:ext uri="{FF2B5EF4-FFF2-40B4-BE49-F238E27FC236}">
                <a16:creationId xmlns:a16="http://schemas.microsoft.com/office/drawing/2014/main" id="{627F3EE6-C308-42B2-B9D8-AE591B15BB83}"/>
              </a:ext>
            </a:extLst>
          </p:cNvPr>
          <p:cNvSpPr>
            <a:spLocks noChangeArrowheads="1"/>
          </p:cNvSpPr>
          <p:nvPr/>
        </p:nvSpPr>
        <p:spPr bwMode="auto">
          <a:xfrm>
            <a:off x="272132" y="2445543"/>
            <a:ext cx="4172787" cy="129978"/>
          </a:xfrm>
          <a:prstGeom prst="roundRect">
            <a:avLst>
              <a:gd name="adj" fmla="val 50000"/>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400" b="1" dirty="0">
                <a:ln w="0"/>
                <a:solidFill>
                  <a:schemeClr val="accent1">
                    <a:lumMod val="75000"/>
                  </a:schemeClr>
                </a:solidFill>
                <a:latin typeface="72 Black" panose="020B0A04030603020204" pitchFamily="34" charset="0"/>
                <a:cs typeface="72 Black" panose="020B0A04030603020204" pitchFamily="34" charset="0"/>
              </a:rPr>
              <a:t>Results and </a:t>
            </a:r>
            <a:r>
              <a:rPr lang="en-US" altLang="sl-SI" sz="1400" b="1" dirty="0" err="1">
                <a:ln w="0"/>
                <a:solidFill>
                  <a:schemeClr val="accent1">
                    <a:lumMod val="75000"/>
                  </a:schemeClr>
                </a:solidFill>
                <a:latin typeface="72 Black" panose="020B0A04030603020204" pitchFamily="34" charset="0"/>
                <a:cs typeface="72 Black" panose="020B0A04030603020204" pitchFamily="34" charset="0"/>
              </a:rPr>
              <a:t>Disscusion</a:t>
            </a:r>
            <a:endParaRPr lang="en-US" altLang="sl-SI" sz="1400" b="1" dirty="0">
              <a:ln w="0"/>
              <a:solidFill>
                <a:schemeClr val="accent1">
                  <a:lumMod val="75000"/>
                </a:schemeClr>
              </a:solidFill>
              <a:latin typeface="72 Black" panose="020B0A04030603020204" pitchFamily="34" charset="0"/>
              <a:cs typeface="72 Black" panose="020B0A04030603020204" pitchFamily="34" charset="0"/>
            </a:endParaRPr>
          </a:p>
        </p:txBody>
      </p:sp>
      <p:sp>
        <p:nvSpPr>
          <p:cNvPr id="14" name="AutoShape 10">
            <a:extLst>
              <a:ext uri="{FF2B5EF4-FFF2-40B4-BE49-F238E27FC236}">
                <a16:creationId xmlns:a16="http://schemas.microsoft.com/office/drawing/2014/main" id="{4453F14B-EA8B-4EFE-853B-4991AB7F8440}"/>
              </a:ext>
            </a:extLst>
          </p:cNvPr>
          <p:cNvSpPr>
            <a:spLocks noChangeArrowheads="1"/>
          </p:cNvSpPr>
          <p:nvPr/>
        </p:nvSpPr>
        <p:spPr bwMode="auto">
          <a:xfrm>
            <a:off x="6866586" y="2270420"/>
            <a:ext cx="1913929" cy="129978"/>
          </a:xfrm>
          <a:prstGeom prst="roundRect">
            <a:avLst>
              <a:gd name="adj" fmla="val 50000"/>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400" b="1" dirty="0">
                <a:ln w="0"/>
                <a:solidFill>
                  <a:schemeClr val="accent1">
                    <a:lumMod val="75000"/>
                  </a:schemeClr>
                </a:solidFill>
                <a:latin typeface="72 Black" panose="020B0A04030603020204" pitchFamily="34" charset="0"/>
                <a:cs typeface="72 Black" panose="020B0A04030603020204" pitchFamily="34" charset="0"/>
              </a:rPr>
              <a:t>Conclusion</a:t>
            </a:r>
          </a:p>
        </p:txBody>
      </p:sp>
      <p:sp>
        <p:nvSpPr>
          <p:cNvPr id="15" name="AutoShape 10">
            <a:extLst>
              <a:ext uri="{FF2B5EF4-FFF2-40B4-BE49-F238E27FC236}">
                <a16:creationId xmlns:a16="http://schemas.microsoft.com/office/drawing/2014/main" id="{F6A5EE5B-4311-413D-85D5-77D6833EE45A}"/>
              </a:ext>
            </a:extLst>
          </p:cNvPr>
          <p:cNvSpPr>
            <a:spLocks noChangeArrowheads="1"/>
          </p:cNvSpPr>
          <p:nvPr/>
        </p:nvSpPr>
        <p:spPr bwMode="auto">
          <a:xfrm>
            <a:off x="4624145" y="4278127"/>
            <a:ext cx="3938587" cy="126697"/>
          </a:xfrm>
          <a:prstGeom prst="roundRect">
            <a:avLst>
              <a:gd name="adj" fmla="val 50000"/>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400" b="1" dirty="0">
                <a:ln w="0"/>
                <a:solidFill>
                  <a:schemeClr val="accent1">
                    <a:lumMod val="75000"/>
                  </a:schemeClr>
                </a:solidFill>
                <a:latin typeface="72 Black" panose="020B0A04030603020204" pitchFamily="34" charset="0"/>
                <a:cs typeface="72 Black" panose="020B0A04030603020204" pitchFamily="34" charset="0"/>
              </a:rPr>
              <a:t>References</a:t>
            </a:r>
          </a:p>
        </p:txBody>
      </p:sp>
      <p:sp>
        <p:nvSpPr>
          <p:cNvPr id="16" name="AutoShape 10">
            <a:extLst>
              <a:ext uri="{FF2B5EF4-FFF2-40B4-BE49-F238E27FC236}">
                <a16:creationId xmlns:a16="http://schemas.microsoft.com/office/drawing/2014/main" id="{EF038054-BDD2-46DD-A767-12F8D4DB461F}"/>
              </a:ext>
            </a:extLst>
          </p:cNvPr>
          <p:cNvSpPr>
            <a:spLocks noChangeArrowheads="1"/>
          </p:cNvSpPr>
          <p:nvPr/>
        </p:nvSpPr>
        <p:spPr bwMode="auto">
          <a:xfrm>
            <a:off x="156072" y="171746"/>
            <a:ext cx="8679453" cy="391767"/>
          </a:xfrm>
          <a:prstGeom prst="roundRect">
            <a:avLst>
              <a:gd name="adj" fmla="val 50000"/>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1100" b="1" u="sng" dirty="0">
                <a:solidFill>
                  <a:schemeClr val="accent1">
                    <a:lumMod val="75000"/>
                  </a:schemeClr>
                </a:solidFill>
              </a:rPr>
              <a:t>Risk Assessment for reducing the number of ongoing stability studies in order to improve process efficiency and reduce chemical and pharmaceutical waste</a:t>
            </a:r>
            <a:endParaRPr lang="en-US" altLang="sl-SI" sz="1100" u="sng" dirty="0">
              <a:ln w="0"/>
              <a:solidFill>
                <a:schemeClr val="accent1">
                  <a:lumMod val="75000"/>
                </a:schemeClr>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endParaRPr>
          </a:p>
        </p:txBody>
      </p:sp>
    </p:spTree>
    <p:extLst>
      <p:ext uri="{BB962C8B-B14F-4D97-AF65-F5344CB8AC3E}">
        <p14:creationId xmlns:p14="http://schemas.microsoft.com/office/powerpoint/2010/main" val="217155839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106</TotalTime>
  <Words>1052</Words>
  <Application>Microsoft Office PowerPoint</Application>
  <PresentationFormat>On-screen Show (16:9)</PresentationFormat>
  <Paragraphs>42</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72 Black</vt:lpstr>
      <vt:lpstr>Aptos</vt:lpstr>
      <vt:lpstr>Aptos Display</vt:lpstr>
      <vt:lpstr>Arial</vt:lpstr>
      <vt:lpstr>Calibri</vt:lpstr>
      <vt:lpstr>Dax</vt:lpstr>
      <vt:lpstr>Times New Roman</vt:lpstr>
      <vt:lpstr>Office Theme</vt:lpstr>
      <vt:lpstr>28th   Congress of SCTM, Ohrid, North Macedonia, 23-26 September 2026    Elena Stankovska1, Dragana Kafedžiska1 Marina Mandžukovska1, Elena Cvetanovska Šarkovska1, Vasilka Dubrova Koceva1 estankovska@alkaloid.com.mk  1 Quality Control Pharmaceuticals, ALKALOID AD Skopje, Blvd. A. Makedonski 12, 1000 Skopje, Republic of Macedonia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Vasko Findacki</dc:creator>
  <cp:lastModifiedBy>Elena Stankovska</cp:lastModifiedBy>
  <cp:revision>15</cp:revision>
  <dcterms:created xsi:type="dcterms:W3CDTF">2026-07-29T12:24:55Z</dcterms:created>
  <dcterms:modified xsi:type="dcterms:W3CDTF">2026-08-31T08:03:28Z</dcterms:modified>
</cp:coreProperties>
</file>