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6"/>
  </p:notesMasterIdLst>
  <p:sldIdLst>
    <p:sldId id="287" r:id="rId5"/>
  </p:sldIdLst>
  <p:sldSz cx="12192000" cy="6858000"/>
  <p:notesSz cx="6858000" cy="9144000"/>
  <p:embeddedFontLst>
    <p:embeddedFont>
      <p:font typeface="Calibri" panose="020F0502020204030204" pitchFamily="34" charset="0"/>
      <p:regular r:id="rId7"/>
      <p:bold r:id="rId8"/>
      <p:italic r:id="rId9"/>
      <p:boldItalic r:id="rId10"/>
    </p:embeddedFont>
    <p:embeddedFont>
      <p:font typeface="PF BeauSans Pro" panose="02000800000000020004" charset="0"/>
      <p:bold r:id="rId11"/>
    </p:embeddedFont>
    <p:embeddedFont>
      <p:font typeface="Arial Narrow" panose="020B0606020202030204" pitchFamily="34" charset="0"/>
      <p:regular r:id="rId12"/>
      <p:bold r:id="rId13"/>
      <p:italic r:id="rId14"/>
      <p:boldItalic r:id="rId15"/>
    </p:embeddedFont>
  </p:embeddedFontLst>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F8E4F6"/>
    <a:srgbClr val="E9F8E4"/>
    <a:srgbClr val="FFFFE7"/>
    <a:srgbClr val="00CC00"/>
    <a:srgbClr val="FFFF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AB0C13-1EF4-F9AC-C85E-1389668632C0}" v="1" dt="2026-04-13T20:20:36.8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showGuides="1">
      <p:cViewPr varScale="1">
        <p:scale>
          <a:sx n="106" d="100"/>
          <a:sy n="106" d="100"/>
        </p:scale>
        <p:origin x="61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theme" Target="theme/theme1.xml"/><Relationship Id="rId26"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3EEBE-6EF2-4A30-9BB5-ADF69B8FE442}" type="datetimeFigureOut">
              <a:rPr lang="x-none" smtClean="0"/>
              <a:t>9/7/2026</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F0BC0F-45C1-49E1-AA7C-ADC7CFB2B8EC}" type="slidenum">
              <a:rPr lang="x-none" smtClean="0"/>
              <a:t>‹#›</a:t>
            </a:fld>
            <a:endParaRPr lang="x-none"/>
          </a:p>
        </p:txBody>
      </p:sp>
    </p:spTree>
    <p:extLst>
      <p:ext uri="{BB962C8B-B14F-4D97-AF65-F5344CB8AC3E}">
        <p14:creationId xmlns:p14="http://schemas.microsoft.com/office/powerpoint/2010/main" val="1960268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A0AF77E-5340-6F11-CE59-0326DE4353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x-none"/>
          </a:p>
        </p:txBody>
      </p:sp>
      <p:sp>
        <p:nvSpPr>
          <p:cNvPr id="3" name="Subtitle 2">
            <a:extLst>
              <a:ext uri="{FF2B5EF4-FFF2-40B4-BE49-F238E27FC236}">
                <a16:creationId xmlns="" xmlns:a16="http://schemas.microsoft.com/office/drawing/2014/main" id="{67D51601-841B-3FB4-453E-322FE9E60B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x-none"/>
          </a:p>
        </p:txBody>
      </p:sp>
      <p:sp>
        <p:nvSpPr>
          <p:cNvPr id="4" name="Date Placeholder 3">
            <a:extLst>
              <a:ext uri="{FF2B5EF4-FFF2-40B4-BE49-F238E27FC236}">
                <a16:creationId xmlns="" xmlns:a16="http://schemas.microsoft.com/office/drawing/2014/main" id="{D6F9D5A1-1825-3A6E-319A-6273FE062222}"/>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000690C7-92D8-CD22-1096-92DFB1B8379E}"/>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 xmlns:a16="http://schemas.microsoft.com/office/drawing/2014/main" id="{14284CC3-2120-30CF-5C97-77E7D07C692A}"/>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32603177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3676859-C160-F34C-C99E-FF6EB187DA9A}"/>
              </a:ext>
            </a:extLst>
          </p:cNvPr>
          <p:cNvSpPr>
            <a:spLocks noGrp="1"/>
          </p:cNvSpPr>
          <p:nvPr>
            <p:ph type="title"/>
          </p:nvPr>
        </p:nvSpPr>
        <p:spPr>
          <a:xfrm>
            <a:off x="838201" y="136525"/>
            <a:ext cx="10515600" cy="722270"/>
          </a:xfrm>
        </p:spPr>
        <p:txBody>
          <a:bodyPr>
            <a:normAutofit/>
          </a:bodyPr>
          <a:lstStyle>
            <a:lvl1pPr algn="ctr">
              <a:defRPr sz="3200" b="1">
                <a:solidFill>
                  <a:srgbClr val="0000FF"/>
                </a:solidFill>
              </a:defRPr>
            </a:lvl1pPr>
          </a:lstStyle>
          <a:p>
            <a:r>
              <a:rPr lang="en-US" dirty="0"/>
              <a:t>Click to edit Master title style</a:t>
            </a:r>
            <a:endParaRPr lang="x-none" dirty="0"/>
          </a:p>
        </p:txBody>
      </p:sp>
      <p:sp>
        <p:nvSpPr>
          <p:cNvPr id="3" name="Content Placeholder 2">
            <a:extLst>
              <a:ext uri="{FF2B5EF4-FFF2-40B4-BE49-F238E27FC236}">
                <a16:creationId xmlns="" xmlns:a16="http://schemas.microsoft.com/office/drawing/2014/main" id="{A91A138E-9F02-7798-7745-90828C995241}"/>
              </a:ext>
            </a:extLst>
          </p:cNvPr>
          <p:cNvSpPr>
            <a:spLocks noGrp="1"/>
          </p:cNvSpPr>
          <p:nvPr>
            <p:ph idx="1"/>
          </p:nvPr>
        </p:nvSpPr>
        <p:spPr>
          <a:xfrm>
            <a:off x="838201" y="922639"/>
            <a:ext cx="10515600" cy="5254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 xmlns:a16="http://schemas.microsoft.com/office/drawing/2014/main" id="{663F3594-F10A-0CEE-9D12-49FBA78FDA64}"/>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BAE583D6-7817-DBAD-5E7F-C3F027B54FB7}"/>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 xmlns:a16="http://schemas.microsoft.com/office/drawing/2014/main" id="{F567A904-59A1-2458-588A-82BBD09BC7FC}"/>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235391405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587688C-9A9E-7411-C1D1-0F1B1788BCC6}"/>
              </a:ext>
            </a:extLst>
          </p:cNvPr>
          <p:cNvSpPr>
            <a:spLocks noGrp="1"/>
          </p:cNvSpPr>
          <p:nvPr>
            <p:ph type="title"/>
          </p:nvPr>
        </p:nvSpPr>
        <p:spPr>
          <a:xfrm>
            <a:off x="831850" y="1709740"/>
            <a:ext cx="10515600" cy="2852737"/>
          </a:xfrm>
        </p:spPr>
        <p:txBody>
          <a:bodyPr anchor="b"/>
          <a:lstStyle>
            <a:lvl1pPr>
              <a:defRPr sz="6000"/>
            </a:lvl1pPr>
          </a:lstStyle>
          <a:p>
            <a:r>
              <a:rPr lang="en-US"/>
              <a:t>Click to edit Master title style</a:t>
            </a:r>
            <a:endParaRPr lang="x-none"/>
          </a:p>
        </p:txBody>
      </p:sp>
      <p:sp>
        <p:nvSpPr>
          <p:cNvPr id="3" name="Text Placeholder 2">
            <a:extLst>
              <a:ext uri="{FF2B5EF4-FFF2-40B4-BE49-F238E27FC236}">
                <a16:creationId xmlns="" xmlns:a16="http://schemas.microsoft.com/office/drawing/2014/main" id="{AA8E937B-6C06-4E46-67F8-8BAB5F6F66C6}"/>
              </a:ext>
            </a:extLst>
          </p:cNvPr>
          <p:cNvSpPr>
            <a:spLocks noGrp="1"/>
          </p:cNvSpPr>
          <p:nvPr>
            <p:ph type="body" idx="1"/>
          </p:nvPr>
        </p:nvSpPr>
        <p:spPr>
          <a:xfrm>
            <a:off x="831850" y="4589465"/>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EF4E0ACD-78FD-90A0-6364-691676E6E5F0}"/>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DD0C16D6-807F-51C9-C8F9-987338EBFF80}"/>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 xmlns:a16="http://schemas.microsoft.com/office/drawing/2014/main" id="{3EF4CDB3-7FFF-0EC6-9ACD-A05CF1DBE44C}"/>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1703685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46A264-6464-B9B6-695C-545AE1F719E9}"/>
              </a:ext>
            </a:extLst>
          </p:cNvPr>
          <p:cNvSpPr>
            <a:spLocks noGrp="1"/>
          </p:cNvSpPr>
          <p:nvPr>
            <p:ph type="title"/>
          </p:nvPr>
        </p:nvSpPr>
        <p:spPr/>
        <p:txBody>
          <a:bodyPr/>
          <a:lstStyle/>
          <a:p>
            <a:r>
              <a:rPr lang="en-US"/>
              <a:t>Click to edit Master title style</a:t>
            </a:r>
            <a:endParaRPr lang="x-none"/>
          </a:p>
        </p:txBody>
      </p:sp>
      <p:sp>
        <p:nvSpPr>
          <p:cNvPr id="3" name="Content Placeholder 2">
            <a:extLst>
              <a:ext uri="{FF2B5EF4-FFF2-40B4-BE49-F238E27FC236}">
                <a16:creationId xmlns="" xmlns:a16="http://schemas.microsoft.com/office/drawing/2014/main" id="{99D2097E-1979-3069-5BC7-083E01720E68}"/>
              </a:ext>
            </a:extLst>
          </p:cNvPr>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Content Placeholder 3">
            <a:extLst>
              <a:ext uri="{FF2B5EF4-FFF2-40B4-BE49-F238E27FC236}">
                <a16:creationId xmlns="" xmlns:a16="http://schemas.microsoft.com/office/drawing/2014/main" id="{9110DE3A-9ABF-A311-CD9E-2F1D2E1476C7}"/>
              </a:ext>
            </a:extLst>
          </p:cNvPr>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Date Placeholder 4">
            <a:extLst>
              <a:ext uri="{FF2B5EF4-FFF2-40B4-BE49-F238E27FC236}">
                <a16:creationId xmlns="" xmlns:a16="http://schemas.microsoft.com/office/drawing/2014/main" id="{44A13B27-43B9-DBD1-6B1D-9AE649C4957F}"/>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6" name="Footer Placeholder 5">
            <a:extLst>
              <a:ext uri="{FF2B5EF4-FFF2-40B4-BE49-F238E27FC236}">
                <a16:creationId xmlns="" xmlns:a16="http://schemas.microsoft.com/office/drawing/2014/main" id="{550FCCB0-0D0D-36AD-6A6B-7299BE0DA670}"/>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 xmlns:a16="http://schemas.microsoft.com/office/drawing/2014/main" id="{DB9FD1D2-86E7-DDB4-3552-591293DA7D85}"/>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2144537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61673B8-0BCF-8E8A-7C8E-73BAD281E8C3}"/>
              </a:ext>
            </a:extLst>
          </p:cNvPr>
          <p:cNvSpPr>
            <a:spLocks noGrp="1"/>
          </p:cNvSpPr>
          <p:nvPr>
            <p:ph type="title"/>
          </p:nvPr>
        </p:nvSpPr>
        <p:spPr>
          <a:xfrm>
            <a:off x="839789" y="365127"/>
            <a:ext cx="10515600" cy="1325563"/>
          </a:xfrm>
        </p:spPr>
        <p:txBody>
          <a:bodyPr/>
          <a:lstStyle/>
          <a:p>
            <a:r>
              <a:rPr lang="en-US"/>
              <a:t>Click to edit Master title style</a:t>
            </a:r>
            <a:endParaRPr lang="x-none"/>
          </a:p>
        </p:txBody>
      </p:sp>
      <p:sp>
        <p:nvSpPr>
          <p:cNvPr id="3" name="Text Placeholder 2">
            <a:extLst>
              <a:ext uri="{FF2B5EF4-FFF2-40B4-BE49-F238E27FC236}">
                <a16:creationId xmlns="" xmlns:a16="http://schemas.microsoft.com/office/drawing/2014/main" id="{5C84C5B5-66E1-0359-09D4-6E762927BE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CADDE67-8883-9B5A-70F3-F9A1AFDFE7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Text Placeholder 4">
            <a:extLst>
              <a:ext uri="{FF2B5EF4-FFF2-40B4-BE49-F238E27FC236}">
                <a16:creationId xmlns="" xmlns:a16="http://schemas.microsoft.com/office/drawing/2014/main" id="{524FABE1-0E9A-A67C-F652-1EF262C0E4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21AD8E88-C558-4C0E-1DB9-AAEC5EA86F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7" name="Date Placeholder 6">
            <a:extLst>
              <a:ext uri="{FF2B5EF4-FFF2-40B4-BE49-F238E27FC236}">
                <a16:creationId xmlns="" xmlns:a16="http://schemas.microsoft.com/office/drawing/2014/main" id="{969A0B7D-FC87-D8E0-416B-6A46CB76C620}"/>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8" name="Footer Placeholder 7">
            <a:extLst>
              <a:ext uri="{FF2B5EF4-FFF2-40B4-BE49-F238E27FC236}">
                <a16:creationId xmlns="" xmlns:a16="http://schemas.microsoft.com/office/drawing/2014/main" id="{8D4B7372-E042-6815-8C56-6E8E29FCABA6}"/>
              </a:ext>
            </a:extLst>
          </p:cNvPr>
          <p:cNvSpPr>
            <a:spLocks noGrp="1"/>
          </p:cNvSpPr>
          <p:nvPr>
            <p:ph type="ftr" sz="quarter" idx="11"/>
          </p:nvPr>
        </p:nvSpPr>
        <p:spPr/>
        <p:txBody>
          <a:bodyPr/>
          <a:lstStyle/>
          <a:p>
            <a:endParaRPr lang="x-none"/>
          </a:p>
        </p:txBody>
      </p:sp>
      <p:sp>
        <p:nvSpPr>
          <p:cNvPr id="9" name="Slide Number Placeholder 8">
            <a:extLst>
              <a:ext uri="{FF2B5EF4-FFF2-40B4-BE49-F238E27FC236}">
                <a16:creationId xmlns="" xmlns:a16="http://schemas.microsoft.com/office/drawing/2014/main" id="{5918FF73-8CF6-7F85-C3AF-24B6879DE657}"/>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2559669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398CE4D-48AB-7A0F-7AA8-E55BEA0D5CC4}"/>
              </a:ext>
            </a:extLst>
          </p:cNvPr>
          <p:cNvSpPr>
            <a:spLocks noGrp="1"/>
          </p:cNvSpPr>
          <p:nvPr>
            <p:ph type="title"/>
          </p:nvPr>
        </p:nvSpPr>
        <p:spPr/>
        <p:txBody>
          <a:bodyPr/>
          <a:lstStyle/>
          <a:p>
            <a:r>
              <a:rPr lang="en-US"/>
              <a:t>Click to edit Master title style</a:t>
            </a:r>
            <a:endParaRPr lang="x-none"/>
          </a:p>
        </p:txBody>
      </p:sp>
      <p:sp>
        <p:nvSpPr>
          <p:cNvPr id="3" name="Date Placeholder 2">
            <a:extLst>
              <a:ext uri="{FF2B5EF4-FFF2-40B4-BE49-F238E27FC236}">
                <a16:creationId xmlns="" xmlns:a16="http://schemas.microsoft.com/office/drawing/2014/main" id="{13AFDDFD-D6BC-3BB6-F329-738F3282F194}"/>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4" name="Footer Placeholder 3">
            <a:extLst>
              <a:ext uri="{FF2B5EF4-FFF2-40B4-BE49-F238E27FC236}">
                <a16:creationId xmlns="" xmlns:a16="http://schemas.microsoft.com/office/drawing/2014/main" id="{41C91AC4-195C-C6AE-BE11-D3159C67360B}"/>
              </a:ext>
            </a:extLst>
          </p:cNvPr>
          <p:cNvSpPr>
            <a:spLocks noGrp="1"/>
          </p:cNvSpPr>
          <p:nvPr>
            <p:ph type="ftr" sz="quarter" idx="11"/>
          </p:nvPr>
        </p:nvSpPr>
        <p:spPr/>
        <p:txBody>
          <a:bodyPr/>
          <a:lstStyle/>
          <a:p>
            <a:endParaRPr lang="x-none"/>
          </a:p>
        </p:txBody>
      </p:sp>
      <p:sp>
        <p:nvSpPr>
          <p:cNvPr id="5" name="Slide Number Placeholder 4">
            <a:extLst>
              <a:ext uri="{FF2B5EF4-FFF2-40B4-BE49-F238E27FC236}">
                <a16:creationId xmlns="" xmlns:a16="http://schemas.microsoft.com/office/drawing/2014/main" id="{5A3A1460-14CF-D3C6-4335-9C7375B36BDC}"/>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4185348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45B7AF1A-805F-E135-E9F7-712DADA68396}"/>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3" name="Footer Placeholder 2">
            <a:extLst>
              <a:ext uri="{FF2B5EF4-FFF2-40B4-BE49-F238E27FC236}">
                <a16:creationId xmlns="" xmlns:a16="http://schemas.microsoft.com/office/drawing/2014/main" id="{D68C5015-6E82-E204-0F64-A62E0B2E4AFF}"/>
              </a:ext>
            </a:extLst>
          </p:cNvPr>
          <p:cNvSpPr>
            <a:spLocks noGrp="1"/>
          </p:cNvSpPr>
          <p:nvPr>
            <p:ph type="ftr" sz="quarter" idx="11"/>
          </p:nvPr>
        </p:nvSpPr>
        <p:spPr/>
        <p:txBody>
          <a:bodyPr/>
          <a:lstStyle/>
          <a:p>
            <a:endParaRPr lang="x-none"/>
          </a:p>
        </p:txBody>
      </p:sp>
      <p:sp>
        <p:nvSpPr>
          <p:cNvPr id="4" name="Slide Number Placeholder 3">
            <a:extLst>
              <a:ext uri="{FF2B5EF4-FFF2-40B4-BE49-F238E27FC236}">
                <a16:creationId xmlns="" xmlns:a16="http://schemas.microsoft.com/office/drawing/2014/main" id="{4B3DDD6C-E1EA-7C92-CB16-0D46A3AEA574}"/>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2368901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274AA7-30B2-4926-2F0F-9548011A9270}"/>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x-none"/>
          </a:p>
        </p:txBody>
      </p:sp>
      <p:sp>
        <p:nvSpPr>
          <p:cNvPr id="3" name="Content Placeholder 2">
            <a:extLst>
              <a:ext uri="{FF2B5EF4-FFF2-40B4-BE49-F238E27FC236}">
                <a16:creationId xmlns="" xmlns:a16="http://schemas.microsoft.com/office/drawing/2014/main" id="{71991D22-00F3-DB8E-BE46-ADE46647ACD0}"/>
              </a:ext>
            </a:extLst>
          </p:cNvPr>
          <p:cNvSpPr>
            <a:spLocks noGrp="1"/>
          </p:cNvSpPr>
          <p:nvPr>
            <p:ph idx="1"/>
          </p:nvPr>
        </p:nvSpPr>
        <p:spPr>
          <a:xfrm>
            <a:off x="5183188" y="987427"/>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Text Placeholder 3">
            <a:extLst>
              <a:ext uri="{FF2B5EF4-FFF2-40B4-BE49-F238E27FC236}">
                <a16:creationId xmlns="" xmlns:a16="http://schemas.microsoft.com/office/drawing/2014/main" id="{667D6925-84A6-D555-9FB1-CC2DBB79343C}"/>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6EB048FE-D7B4-19D5-1850-4C484D850977}"/>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6" name="Footer Placeholder 5">
            <a:extLst>
              <a:ext uri="{FF2B5EF4-FFF2-40B4-BE49-F238E27FC236}">
                <a16:creationId xmlns="" xmlns:a16="http://schemas.microsoft.com/office/drawing/2014/main" id="{3C448EF6-B87D-50BB-E2B1-73596E46098C}"/>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 xmlns:a16="http://schemas.microsoft.com/office/drawing/2014/main" id="{D3A19D42-8020-454D-D017-37290324F15B}"/>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3996853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CF4B420-F969-6052-6ACB-01A0DBCB4252}"/>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x-none"/>
          </a:p>
        </p:txBody>
      </p:sp>
      <p:sp>
        <p:nvSpPr>
          <p:cNvPr id="3" name="Picture Placeholder 2">
            <a:extLst>
              <a:ext uri="{FF2B5EF4-FFF2-40B4-BE49-F238E27FC236}">
                <a16:creationId xmlns="" xmlns:a16="http://schemas.microsoft.com/office/drawing/2014/main" id="{EA9229F8-87BB-A5CC-A1C2-8F2E5A868BE1}"/>
              </a:ext>
            </a:extLst>
          </p:cNvPr>
          <p:cNvSpPr>
            <a:spLocks noGrp="1"/>
          </p:cNvSpPr>
          <p:nvPr>
            <p:ph type="pic" idx="1"/>
          </p:nvPr>
        </p:nvSpPr>
        <p:spPr>
          <a:xfrm>
            <a:off x="5183188" y="987427"/>
            <a:ext cx="617220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Text Placeholder 3">
            <a:extLst>
              <a:ext uri="{FF2B5EF4-FFF2-40B4-BE49-F238E27FC236}">
                <a16:creationId xmlns="" xmlns:a16="http://schemas.microsoft.com/office/drawing/2014/main" id="{54B7576A-4E47-781F-75D0-3D3CEF74C616}"/>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B1727B3-A6CF-EDD1-1D20-3AAF25B48096}"/>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6" name="Footer Placeholder 5">
            <a:extLst>
              <a:ext uri="{FF2B5EF4-FFF2-40B4-BE49-F238E27FC236}">
                <a16:creationId xmlns="" xmlns:a16="http://schemas.microsoft.com/office/drawing/2014/main" id="{83E6A1B4-B1EC-00B3-146F-8FC5D44D8E26}"/>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 xmlns:a16="http://schemas.microsoft.com/office/drawing/2014/main" id="{6635DC63-C252-48B2-BDD6-F149BB28B6F5}"/>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1186795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AF5FB19-4B06-A891-F98F-5E08CB1A9B47}"/>
              </a:ext>
            </a:extLst>
          </p:cNvPr>
          <p:cNvSpPr>
            <a:spLocks noGrp="1"/>
          </p:cNvSpPr>
          <p:nvPr>
            <p:ph type="title"/>
          </p:nvPr>
        </p:nvSpPr>
        <p:spPr/>
        <p:txBody>
          <a:bodyPr/>
          <a:lstStyle/>
          <a:p>
            <a:r>
              <a:rPr lang="en-US"/>
              <a:t>Click to edit Master title style</a:t>
            </a:r>
            <a:endParaRPr lang="x-none"/>
          </a:p>
        </p:txBody>
      </p:sp>
      <p:sp>
        <p:nvSpPr>
          <p:cNvPr id="3" name="Vertical Text Placeholder 2">
            <a:extLst>
              <a:ext uri="{FF2B5EF4-FFF2-40B4-BE49-F238E27FC236}">
                <a16:creationId xmlns="" xmlns:a16="http://schemas.microsoft.com/office/drawing/2014/main" id="{D666DBCD-6428-8D93-355D-5DF1689DD2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 xmlns:a16="http://schemas.microsoft.com/office/drawing/2014/main" id="{E5C0DA6A-C08B-B3F6-E93C-E7BBA016F78C}"/>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F7488850-CD14-19F5-4EC1-E7C240ACC16D}"/>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 xmlns:a16="http://schemas.microsoft.com/office/drawing/2014/main" id="{0A18CD6D-B615-15DC-F144-55EB749D4FD0}"/>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3284202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CD54B3E7-A7A3-4B87-7DED-801B9082C6A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x-none"/>
          </a:p>
        </p:txBody>
      </p:sp>
      <p:sp>
        <p:nvSpPr>
          <p:cNvPr id="3" name="Vertical Text Placeholder 2">
            <a:extLst>
              <a:ext uri="{FF2B5EF4-FFF2-40B4-BE49-F238E27FC236}">
                <a16:creationId xmlns="" xmlns:a16="http://schemas.microsoft.com/office/drawing/2014/main" id="{DF2F6281-F388-344C-DE81-1ACE578A24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 xmlns:a16="http://schemas.microsoft.com/office/drawing/2014/main" id="{E51FE492-B181-7B51-FAE1-39CE71A2D7BA}"/>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2D34FB65-CB6D-ABC8-027C-7017BA18EDDC}"/>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 xmlns:a16="http://schemas.microsoft.com/office/drawing/2014/main" id="{7BDC1C15-80CC-801E-67F8-2BEA62AC69F7}"/>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3319951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309192"/>
            <a:ext cx="11360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3200">
                <a:solidFill>
                  <a:srgbClr val="0000FF"/>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415600" y="1252461"/>
            <a:ext cx="11360800" cy="5296349"/>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Clr>
                <a:schemeClr val="tx1"/>
              </a:buClr>
              <a:buSzPts val="1800"/>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1219170" lvl="1" indent="-423323">
              <a:spcBef>
                <a:spcPts val="0"/>
              </a:spcBef>
              <a:spcAft>
                <a:spcPts val="0"/>
              </a:spcAft>
              <a:buSzPts val="1400"/>
              <a:buChar char="○"/>
              <a:defRPr sz="2667">
                <a:solidFill>
                  <a:schemeClr val="tx1"/>
                </a:solidFill>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lang="sl-SI" dirty="0"/>
          </a:p>
          <a:p>
            <a:pPr lvl="1"/>
            <a:endParaRPr dirty="0"/>
          </a:p>
        </p:txBody>
      </p:sp>
    </p:spTree>
    <p:extLst>
      <p:ext uri="{BB962C8B-B14F-4D97-AF65-F5344CB8AC3E}">
        <p14:creationId xmlns:p14="http://schemas.microsoft.com/office/powerpoint/2010/main" val="1907367096"/>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288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F98C86FD-10A5-9206-D22C-3A1632D54359}"/>
              </a:ext>
            </a:extLst>
          </p:cNvPr>
          <p:cNvSpPr>
            <a:spLocks noGrp="1"/>
          </p:cNvSpPr>
          <p:nvPr>
            <p:ph type="title"/>
          </p:nvPr>
        </p:nvSpPr>
        <p:spPr>
          <a:xfrm>
            <a:off x="838201" y="365127"/>
            <a:ext cx="10515600" cy="1325563"/>
          </a:xfrm>
          <a:prstGeom prst="rect">
            <a:avLst/>
          </a:prstGeom>
        </p:spPr>
        <p:txBody>
          <a:bodyPr vert="horz" lIns="91440" tIns="45720" rIns="91440" bIns="45720" rtlCol="0" anchor="ctr">
            <a:normAutofit/>
          </a:bodyPr>
          <a:lstStyle/>
          <a:p>
            <a:r>
              <a:rPr lang="en-US"/>
              <a:t>Click to edit Master title style</a:t>
            </a:r>
            <a:endParaRPr lang="x-none"/>
          </a:p>
        </p:txBody>
      </p:sp>
      <p:sp>
        <p:nvSpPr>
          <p:cNvPr id="3" name="Text Placeholder 2">
            <a:extLst>
              <a:ext uri="{FF2B5EF4-FFF2-40B4-BE49-F238E27FC236}">
                <a16:creationId xmlns="" xmlns:a16="http://schemas.microsoft.com/office/drawing/2014/main" id="{BBFD8A61-EC12-DF5F-A81E-D8BA2A5D6F46}"/>
              </a:ext>
            </a:extLst>
          </p:cNvPr>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 xmlns:a16="http://schemas.microsoft.com/office/drawing/2014/main" id="{A66CB82E-A88B-B81D-92C7-3BE2647E137B}"/>
              </a:ext>
            </a:extLst>
          </p:cNvPr>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AC53087C-A940-0184-425E-72131492575A}"/>
              </a:ext>
            </a:extLst>
          </p:cNvPr>
          <p:cNvSpPr>
            <a:spLocks noGrp="1"/>
          </p:cNvSpPr>
          <p:nvPr>
            <p:ph type="ftr" sz="quarter" idx="3"/>
          </p:nvPr>
        </p:nvSpPr>
        <p:spPr>
          <a:xfrm>
            <a:off x="4038601" y="6356352"/>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x-none"/>
          </a:p>
        </p:txBody>
      </p:sp>
      <p:sp>
        <p:nvSpPr>
          <p:cNvPr id="6" name="Slide Number Placeholder 5">
            <a:extLst>
              <a:ext uri="{FF2B5EF4-FFF2-40B4-BE49-F238E27FC236}">
                <a16:creationId xmlns="" xmlns:a16="http://schemas.microsoft.com/office/drawing/2014/main" id="{2524BECD-0812-2265-FD01-D2C3340B07D3}"/>
              </a:ext>
            </a:extLst>
          </p:cNvPr>
          <p:cNvSpPr>
            <a:spLocks noGrp="1"/>
          </p:cNvSpPr>
          <p:nvPr>
            <p:ph type="sldNum" sz="quarter" idx="4"/>
          </p:nvPr>
        </p:nvSpPr>
        <p:spPr>
          <a:xfrm>
            <a:off x="8610601" y="6356352"/>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863B7F-C974-40B7-90A7-729664DB1E8C}" type="slidenum">
              <a:rPr lang="x-none" smtClean="0"/>
              <a:t>‹#›</a:t>
            </a:fld>
            <a:endParaRPr lang="x-none"/>
          </a:p>
        </p:txBody>
      </p:sp>
    </p:spTree>
    <p:extLst>
      <p:ext uri="{BB962C8B-B14F-4D97-AF65-F5344CB8AC3E}">
        <p14:creationId xmlns:p14="http://schemas.microsoft.com/office/powerpoint/2010/main" val="3405945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2CC624DC-31BD-7165-7272-ECD7E54B2563}"/>
              </a:ext>
            </a:extLst>
          </p:cNvPr>
          <p:cNvSpPr/>
          <p:nvPr/>
        </p:nvSpPr>
        <p:spPr>
          <a:xfrm>
            <a:off x="-3415" y="-60998"/>
            <a:ext cx="12120880" cy="338554"/>
          </a:xfrm>
          <a:prstGeom prst="rect">
            <a:avLst/>
          </a:prstGeom>
        </p:spPr>
        <p:txBody>
          <a:bodyPr wrap="square">
            <a:spAutoFit/>
          </a:bodyPr>
          <a:lstStyle/>
          <a:p>
            <a:pPr algn="ctr"/>
            <a:r>
              <a:rPr lang="en-US" sz="1600" dirty="0">
                <a:solidFill>
                  <a:srgbClr val="00CC00"/>
                </a:solidFill>
                <a:latin typeface="Arial Narrow" panose="020B0606020202030204" pitchFamily="34" charset="0"/>
              </a:rPr>
              <a:t>28</a:t>
            </a:r>
            <a:r>
              <a:rPr lang="en-US" sz="1600" baseline="30000" dirty="0">
                <a:solidFill>
                  <a:srgbClr val="00CC00"/>
                </a:solidFill>
                <a:latin typeface="Arial Narrow" panose="020B0606020202030204" pitchFamily="34" charset="0"/>
              </a:rPr>
              <a:t>th</a:t>
            </a:r>
            <a:r>
              <a:rPr lang="en-US" sz="1600" dirty="0">
                <a:solidFill>
                  <a:srgbClr val="00CC00"/>
                </a:solidFill>
                <a:latin typeface="Arial Narrow" panose="020B0606020202030204" pitchFamily="34" charset="0"/>
              </a:rPr>
              <a:t> Congress of SCTM, 23-26 September, </a:t>
            </a:r>
            <a:r>
              <a:rPr lang="en-US" sz="1600" dirty="0" err="1">
                <a:solidFill>
                  <a:srgbClr val="00CC00"/>
                </a:solidFill>
                <a:latin typeface="Arial Narrow" panose="020B0606020202030204" pitchFamily="34" charset="0"/>
              </a:rPr>
              <a:t>Ohrid</a:t>
            </a:r>
            <a:r>
              <a:rPr lang="en-US" sz="1600" dirty="0">
                <a:solidFill>
                  <a:srgbClr val="00CC00"/>
                </a:solidFill>
                <a:latin typeface="Arial Narrow" panose="020B0606020202030204" pitchFamily="34" charset="0"/>
              </a:rPr>
              <a:t>, Macedonia</a:t>
            </a:r>
            <a:endParaRPr lang="mk-MK" sz="1600" dirty="0">
              <a:solidFill>
                <a:srgbClr val="00CC00"/>
              </a:solidFill>
              <a:latin typeface="Arial Narrow" panose="020B0606020202030204" pitchFamily="34" charset="0"/>
            </a:endParaRPr>
          </a:p>
        </p:txBody>
      </p:sp>
      <p:sp>
        <p:nvSpPr>
          <p:cNvPr id="5" name="AutoShape 5">
            <a:extLst>
              <a:ext uri="{FF2B5EF4-FFF2-40B4-BE49-F238E27FC236}">
                <a16:creationId xmlns="" xmlns:a16="http://schemas.microsoft.com/office/drawing/2014/main" id="{4664E66D-9ECA-4D2D-99A5-82BB6DAE0108}"/>
              </a:ext>
            </a:extLst>
          </p:cNvPr>
          <p:cNvSpPr>
            <a:spLocks noChangeArrowheads="1"/>
          </p:cNvSpPr>
          <p:nvPr/>
        </p:nvSpPr>
        <p:spPr bwMode="auto">
          <a:xfrm>
            <a:off x="-74111" y="75056"/>
            <a:ext cx="12191576" cy="851297"/>
          </a:xfrm>
          <a:prstGeom prst="roundRect">
            <a:avLst>
              <a:gd name="adj" fmla="val 16667"/>
            </a:avLst>
          </a:prstGeom>
          <a:no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GB" sz="2200" b="1" cap="all" dirty="0">
                <a:solidFill>
                  <a:schemeClr val="accent5"/>
                </a:solidFill>
                <a:latin typeface="PF BeauSans Pro" panose="02000800000000020004" pitchFamily="2" charset="0"/>
                <a:cs typeface="Arial" panose="020B0604020202020204" pitchFamily="34" charset="0"/>
              </a:rPr>
              <a:t>DETERMINATION OF MICROELEMENTS </a:t>
            </a:r>
            <a:r>
              <a:rPr lang="en-GB" sz="2200" b="1" cap="all" dirty="0" smtClean="0">
                <a:solidFill>
                  <a:schemeClr val="accent5"/>
                </a:solidFill>
                <a:latin typeface="PF BeauSans Pro" panose="02000800000000020004" pitchFamily="2" charset="0"/>
                <a:cs typeface="Arial" panose="020B0604020202020204" pitchFamily="34" charset="0"/>
              </a:rPr>
              <a:t>IN</a:t>
            </a:r>
          </a:p>
          <a:p>
            <a:pPr algn="ctr"/>
            <a:r>
              <a:rPr lang="en-GB" sz="2200" b="1" cap="all" dirty="0" smtClean="0">
                <a:solidFill>
                  <a:schemeClr val="accent5"/>
                </a:solidFill>
                <a:latin typeface="PF BeauSans Pro" panose="02000800000000020004" pitchFamily="2" charset="0"/>
                <a:cs typeface="Arial" panose="020B0604020202020204" pitchFamily="34" charset="0"/>
              </a:rPr>
              <a:t>CENTAURIUM </a:t>
            </a:r>
            <a:r>
              <a:rPr lang="en-GB" sz="2200" b="1" cap="all" dirty="0">
                <a:solidFill>
                  <a:schemeClr val="accent5"/>
                </a:solidFill>
                <a:latin typeface="PF BeauSans Pro" panose="02000800000000020004" pitchFamily="2" charset="0"/>
                <a:cs typeface="Arial" panose="020B0604020202020204" pitchFamily="34" charset="0"/>
              </a:rPr>
              <a:t>UMBELLATUM GILIB. </a:t>
            </a:r>
            <a:r>
              <a:rPr lang="en-GB" sz="2200" b="1" cap="all" dirty="0" smtClean="0">
                <a:solidFill>
                  <a:schemeClr val="accent5"/>
                </a:solidFill>
                <a:latin typeface="PF BeauSans Pro" panose="02000800000000020004" pitchFamily="2" charset="0"/>
                <a:cs typeface="Arial" panose="020B0604020202020204" pitchFamily="34" charset="0"/>
              </a:rPr>
              <a:t>HERB</a:t>
            </a:r>
            <a:endParaRPr lang="en-US" sz="2200" b="1" cap="all" dirty="0">
              <a:solidFill>
                <a:schemeClr val="accent5"/>
              </a:solidFill>
              <a:highlight>
                <a:srgbClr val="FFFF00"/>
              </a:highlight>
              <a:latin typeface="PF BeauSans Pro" panose="02000800000000020004" pitchFamily="2" charset="0"/>
              <a:cs typeface="Arial" panose="020B0604020202020204" pitchFamily="34" charset="0"/>
            </a:endParaRPr>
          </a:p>
        </p:txBody>
      </p:sp>
      <p:sp>
        <p:nvSpPr>
          <p:cNvPr id="6" name="Rectangle 5">
            <a:extLst>
              <a:ext uri="{FF2B5EF4-FFF2-40B4-BE49-F238E27FC236}">
                <a16:creationId xmlns="" xmlns:a16="http://schemas.microsoft.com/office/drawing/2014/main" id="{59DB8E13-B0D6-0155-E563-7BA0028420C2}"/>
              </a:ext>
            </a:extLst>
          </p:cNvPr>
          <p:cNvSpPr>
            <a:spLocks noChangeArrowheads="1"/>
          </p:cNvSpPr>
          <p:nvPr/>
        </p:nvSpPr>
        <p:spPr bwMode="auto">
          <a:xfrm>
            <a:off x="-20529" y="770561"/>
            <a:ext cx="12192000" cy="738664"/>
          </a:xfrm>
          <a:prstGeom prst="rect">
            <a:avLst/>
          </a:prstGeom>
          <a:noFill/>
          <a:ln>
            <a:noFill/>
          </a:ln>
          <a:effectLst/>
        </p:spPr>
        <p:txBody>
          <a:bodyPr wrap="square">
            <a:spAutoFit/>
          </a:bodyPr>
          <a:lstStyle>
            <a:lvl1pPr defTabSz="4176713">
              <a:defRPr>
                <a:solidFill>
                  <a:schemeClr val="tx1"/>
                </a:solidFill>
                <a:latin typeface="Arial" charset="0"/>
              </a:defRPr>
            </a:lvl1pPr>
            <a:lvl2pPr defTabSz="4176713">
              <a:defRPr>
                <a:solidFill>
                  <a:schemeClr val="tx1"/>
                </a:solidFill>
                <a:latin typeface="Arial" charset="0"/>
              </a:defRPr>
            </a:lvl2pPr>
            <a:lvl3pPr defTabSz="4176713">
              <a:defRPr>
                <a:solidFill>
                  <a:schemeClr val="tx1"/>
                </a:solidFill>
                <a:latin typeface="Arial" charset="0"/>
              </a:defRPr>
            </a:lvl3pPr>
            <a:lvl4pPr defTabSz="4176713">
              <a:defRPr>
                <a:solidFill>
                  <a:schemeClr val="tx1"/>
                </a:solidFill>
                <a:latin typeface="Arial" charset="0"/>
              </a:defRPr>
            </a:lvl4pPr>
            <a:lvl5pPr defTabSz="4176713">
              <a:defRPr>
                <a:solidFill>
                  <a:schemeClr val="tx1"/>
                </a:solidFill>
                <a:latin typeface="Arial" charset="0"/>
              </a:defRPr>
            </a:lvl5pPr>
            <a:lvl6pPr defTabSz="4176713" fontAlgn="base">
              <a:spcBef>
                <a:spcPct val="0"/>
              </a:spcBef>
              <a:spcAft>
                <a:spcPct val="0"/>
              </a:spcAft>
              <a:defRPr>
                <a:solidFill>
                  <a:schemeClr val="tx1"/>
                </a:solidFill>
                <a:latin typeface="Arial" charset="0"/>
              </a:defRPr>
            </a:lvl6pPr>
            <a:lvl7pPr defTabSz="4176713" fontAlgn="base">
              <a:spcBef>
                <a:spcPct val="0"/>
              </a:spcBef>
              <a:spcAft>
                <a:spcPct val="0"/>
              </a:spcAft>
              <a:defRPr>
                <a:solidFill>
                  <a:schemeClr val="tx1"/>
                </a:solidFill>
                <a:latin typeface="Arial" charset="0"/>
              </a:defRPr>
            </a:lvl7pPr>
            <a:lvl8pPr defTabSz="4176713" fontAlgn="base">
              <a:spcBef>
                <a:spcPct val="0"/>
              </a:spcBef>
              <a:spcAft>
                <a:spcPct val="0"/>
              </a:spcAft>
              <a:defRPr>
                <a:solidFill>
                  <a:schemeClr val="tx1"/>
                </a:solidFill>
                <a:latin typeface="Arial" charset="0"/>
              </a:defRPr>
            </a:lvl8pPr>
            <a:lvl9pPr defTabSz="4176713" fontAlgn="base">
              <a:spcBef>
                <a:spcPct val="0"/>
              </a:spcBef>
              <a:spcAft>
                <a:spcPct val="0"/>
              </a:spcAft>
              <a:defRPr>
                <a:solidFill>
                  <a:schemeClr val="tx1"/>
                </a:solidFill>
                <a:latin typeface="Arial" charset="0"/>
              </a:defRPr>
            </a:lvl9pPr>
          </a:lstStyle>
          <a:p>
            <a:pPr algn="ctr"/>
            <a:r>
              <a:rPr lang="sr-Latn-RS" sz="1400" b="1" u="sng" dirty="0">
                <a:solidFill>
                  <a:srgbClr val="33CC33"/>
                </a:solidFill>
                <a:latin typeface="Arial Narrow" panose="020B0606020202030204" pitchFamily="34" charset="0"/>
              </a:rPr>
              <a:t>Milena Miljković</a:t>
            </a:r>
            <a:r>
              <a:rPr lang="sr-Latn-RS" sz="1400" b="1" baseline="30000" dirty="0">
                <a:solidFill>
                  <a:srgbClr val="33CC33"/>
                </a:solidFill>
                <a:latin typeface="Arial Narrow" panose="020B0606020202030204" pitchFamily="34" charset="0"/>
              </a:rPr>
              <a:t>1</a:t>
            </a:r>
            <a:r>
              <a:rPr lang="sr-Latn-RS" sz="1400" b="1" dirty="0">
                <a:solidFill>
                  <a:srgbClr val="33CC33"/>
                </a:solidFill>
                <a:latin typeface="Arial Narrow" panose="020B0606020202030204" pitchFamily="34" charset="0"/>
              </a:rPr>
              <a:t>, Aleksandra Pavlović</a:t>
            </a:r>
            <a:r>
              <a:rPr lang="sr-Latn-RS" sz="1400" b="1" baseline="30000" dirty="0">
                <a:solidFill>
                  <a:srgbClr val="33CC33"/>
                </a:solidFill>
                <a:latin typeface="Arial Narrow" panose="020B0606020202030204" pitchFamily="34" charset="0"/>
              </a:rPr>
              <a:t>1</a:t>
            </a:r>
            <a:r>
              <a:rPr lang="sr-Latn-RS" sz="1400" b="1" dirty="0">
                <a:solidFill>
                  <a:srgbClr val="33CC33"/>
                </a:solidFill>
                <a:latin typeface="Arial Narrow" panose="020B0606020202030204" pitchFamily="34" charset="0"/>
              </a:rPr>
              <a:t>, Vojkan Miljković</a:t>
            </a:r>
            <a:r>
              <a:rPr lang="sr-Latn-RS" sz="1400" b="1" baseline="30000" dirty="0">
                <a:solidFill>
                  <a:srgbClr val="33CC33"/>
                </a:solidFill>
                <a:latin typeface="Arial Narrow" panose="020B0606020202030204" pitchFamily="34" charset="0"/>
              </a:rPr>
              <a:t>2</a:t>
            </a:r>
            <a:r>
              <a:rPr lang="sr-Latn-RS" sz="1400" b="1" dirty="0">
                <a:solidFill>
                  <a:srgbClr val="33CC33"/>
                </a:solidFill>
                <a:latin typeface="Arial Narrow" panose="020B0606020202030204" pitchFamily="34" charset="0"/>
              </a:rPr>
              <a:t>, Katarina Milenković</a:t>
            </a:r>
            <a:r>
              <a:rPr lang="sr-Latn-RS" sz="1400" b="1" baseline="30000" dirty="0">
                <a:solidFill>
                  <a:srgbClr val="33CC33"/>
                </a:solidFill>
                <a:latin typeface="Arial Narrow" panose="020B0606020202030204" pitchFamily="34" charset="0"/>
              </a:rPr>
              <a:t>1</a:t>
            </a:r>
            <a:r>
              <a:rPr lang="sr-Latn-RS" sz="1400" b="1" u="sng" dirty="0">
                <a:solidFill>
                  <a:srgbClr val="33CC33"/>
                </a:solidFill>
                <a:latin typeface="Arial Narrow" panose="020B0606020202030204" pitchFamily="34" charset="0"/>
              </a:rPr>
              <a:t> </a:t>
            </a:r>
            <a:endParaRPr lang="en-US" sz="1400" b="1" u="sng" dirty="0">
              <a:solidFill>
                <a:srgbClr val="33CC33"/>
              </a:solidFill>
              <a:latin typeface="Arial Narrow" panose="020B0606020202030204" pitchFamily="34" charset="0"/>
            </a:endParaRPr>
          </a:p>
          <a:p>
            <a:pPr algn="ctr"/>
            <a:r>
              <a:rPr lang="en-US" sz="1400" baseline="30000" dirty="0" smtClean="0">
                <a:solidFill>
                  <a:srgbClr val="00CC00"/>
                </a:solidFill>
                <a:latin typeface="Arial Narrow" panose="020B0606020202030204" pitchFamily="34" charset="0"/>
                <a:cs typeface="Arial" panose="020B0604020202020204" pitchFamily="34" charset="0"/>
              </a:rPr>
              <a:t>1</a:t>
            </a:r>
            <a:r>
              <a:rPr lang="en-US" sz="1400" dirty="0" smtClean="0">
                <a:solidFill>
                  <a:srgbClr val="00CC00"/>
                </a:solidFill>
                <a:latin typeface="Arial Narrow" panose="020B0606020202030204" pitchFamily="34" charset="0"/>
                <a:cs typeface="Arial" panose="020B0604020202020204" pitchFamily="34" charset="0"/>
              </a:rPr>
              <a:t> </a:t>
            </a:r>
            <a:r>
              <a:rPr lang="en-GB" sz="1400" dirty="0" smtClean="0">
                <a:solidFill>
                  <a:srgbClr val="00CC00"/>
                </a:solidFill>
                <a:latin typeface="Arial Narrow" panose="020B0606020202030204" pitchFamily="34" charset="0"/>
                <a:cs typeface="Arial" panose="020B0604020202020204" pitchFamily="34" charset="0"/>
              </a:rPr>
              <a:t>University of </a:t>
            </a:r>
            <a:r>
              <a:rPr lang="en-GB" sz="1400" dirty="0" err="1" smtClean="0">
                <a:solidFill>
                  <a:srgbClr val="00CC00"/>
                </a:solidFill>
                <a:latin typeface="Arial Narrow" panose="020B0606020202030204" pitchFamily="34" charset="0"/>
                <a:cs typeface="Arial" panose="020B0604020202020204" pitchFamily="34" charset="0"/>
              </a:rPr>
              <a:t>Niš</a:t>
            </a:r>
            <a:r>
              <a:rPr lang="en-GB" sz="1400" dirty="0" smtClean="0">
                <a:solidFill>
                  <a:srgbClr val="00CC00"/>
                </a:solidFill>
                <a:latin typeface="Arial Narrow" panose="020B0606020202030204" pitchFamily="34" charset="0"/>
                <a:cs typeface="Arial" panose="020B0604020202020204" pitchFamily="34" charset="0"/>
              </a:rPr>
              <a:t>, Faculty of Science and Mathematics, Department of Chemistry, </a:t>
            </a:r>
            <a:r>
              <a:rPr lang="en-GB" sz="1400" dirty="0" err="1" smtClean="0">
                <a:solidFill>
                  <a:srgbClr val="00CC00"/>
                </a:solidFill>
                <a:latin typeface="Arial Narrow" panose="020B0606020202030204" pitchFamily="34" charset="0"/>
                <a:cs typeface="Arial" panose="020B0604020202020204" pitchFamily="34" charset="0"/>
              </a:rPr>
              <a:t>Višegradska</a:t>
            </a:r>
            <a:r>
              <a:rPr lang="en-GB" sz="1400" dirty="0" smtClean="0">
                <a:solidFill>
                  <a:srgbClr val="00CC00"/>
                </a:solidFill>
                <a:latin typeface="Arial Narrow" panose="020B0606020202030204" pitchFamily="34" charset="0"/>
                <a:cs typeface="Arial" panose="020B0604020202020204" pitchFamily="34" charset="0"/>
              </a:rPr>
              <a:t> 33, </a:t>
            </a:r>
            <a:r>
              <a:rPr lang="en-GB" sz="1400" dirty="0" err="1" smtClean="0">
                <a:solidFill>
                  <a:srgbClr val="00CC00"/>
                </a:solidFill>
                <a:latin typeface="Arial Narrow" panose="020B0606020202030204" pitchFamily="34" charset="0"/>
                <a:cs typeface="Arial" panose="020B0604020202020204" pitchFamily="34" charset="0"/>
              </a:rPr>
              <a:t>Niš</a:t>
            </a:r>
            <a:r>
              <a:rPr lang="en-GB" sz="1400" dirty="0" smtClean="0">
                <a:solidFill>
                  <a:srgbClr val="00CC00"/>
                </a:solidFill>
                <a:latin typeface="Arial Narrow" panose="020B0606020202030204" pitchFamily="34" charset="0"/>
                <a:cs typeface="Arial" panose="020B0604020202020204" pitchFamily="34" charset="0"/>
              </a:rPr>
              <a:t>, Serbia</a:t>
            </a:r>
            <a:r>
              <a:rPr lang="en-US" sz="1400" dirty="0" smtClean="0">
                <a:solidFill>
                  <a:srgbClr val="00CC00"/>
                </a:solidFill>
                <a:latin typeface="Arial Narrow" panose="020B0606020202030204" pitchFamily="34" charset="0"/>
                <a:cs typeface="Arial" panose="020B0604020202020204" pitchFamily="34" charset="0"/>
              </a:rPr>
              <a:t>,</a:t>
            </a:r>
            <a:r>
              <a:rPr lang="sr-Latn-RS" sz="1400" dirty="0" smtClean="0">
                <a:solidFill>
                  <a:srgbClr val="00CC00"/>
                </a:solidFill>
                <a:latin typeface="Arial Narrow" panose="020B0606020202030204" pitchFamily="34" charset="0"/>
                <a:cs typeface="Arial" panose="020B0604020202020204" pitchFamily="34" charset="0"/>
              </a:rPr>
              <a:t> milenabmv@gmail.com</a:t>
            </a:r>
            <a:r>
              <a:rPr lang="en-US" sz="1400" dirty="0" smtClean="0">
                <a:solidFill>
                  <a:srgbClr val="00CC00"/>
                </a:solidFill>
                <a:latin typeface="Arial Narrow" panose="020B0606020202030204" pitchFamily="34" charset="0"/>
                <a:cs typeface="Arial" panose="020B0604020202020204" pitchFamily="34" charset="0"/>
              </a:rPr>
              <a:t> </a:t>
            </a:r>
            <a:r>
              <a:rPr lang="en-US" sz="1400" baseline="30000" dirty="0" smtClean="0">
                <a:solidFill>
                  <a:srgbClr val="00CC00"/>
                </a:solidFill>
                <a:latin typeface="Arial Narrow" panose="020B0606020202030204" pitchFamily="34" charset="0"/>
                <a:cs typeface="Arial" panose="020B0604020202020204" pitchFamily="34" charset="0"/>
              </a:rPr>
              <a:t>2</a:t>
            </a:r>
            <a:r>
              <a:rPr lang="en-US" sz="1400" dirty="0" smtClean="0">
                <a:solidFill>
                  <a:srgbClr val="00CC00"/>
                </a:solidFill>
                <a:latin typeface="Arial Narrow" panose="020B0606020202030204" pitchFamily="34" charset="0"/>
                <a:cs typeface="Arial" panose="020B0604020202020204" pitchFamily="34" charset="0"/>
              </a:rPr>
              <a:t> </a:t>
            </a:r>
            <a:r>
              <a:rPr lang="en-GB" sz="1400" dirty="0">
                <a:solidFill>
                  <a:srgbClr val="00CC00"/>
                </a:solidFill>
                <a:latin typeface="Arial Narrow" panose="020B0606020202030204" pitchFamily="34" charset="0"/>
                <a:cs typeface="Arial" panose="020B0604020202020204" pitchFamily="34" charset="0"/>
              </a:rPr>
              <a:t>University of </a:t>
            </a:r>
            <a:r>
              <a:rPr lang="en-GB" sz="1400" dirty="0" err="1">
                <a:solidFill>
                  <a:srgbClr val="00CC00"/>
                </a:solidFill>
                <a:latin typeface="Arial Narrow" panose="020B0606020202030204" pitchFamily="34" charset="0"/>
                <a:cs typeface="Arial" panose="020B0604020202020204" pitchFamily="34" charset="0"/>
              </a:rPr>
              <a:t>Niš</a:t>
            </a:r>
            <a:r>
              <a:rPr lang="en-GB" sz="1400" dirty="0">
                <a:solidFill>
                  <a:srgbClr val="00CC00"/>
                </a:solidFill>
                <a:latin typeface="Arial Narrow" panose="020B0606020202030204" pitchFamily="34" charset="0"/>
                <a:cs typeface="Arial" panose="020B0604020202020204" pitchFamily="34" charset="0"/>
              </a:rPr>
              <a:t>, Faculty of Technology, </a:t>
            </a:r>
            <a:r>
              <a:rPr lang="en-GB" sz="1400" dirty="0" err="1">
                <a:solidFill>
                  <a:srgbClr val="00CC00"/>
                </a:solidFill>
                <a:latin typeface="Arial Narrow" panose="020B0606020202030204" pitchFamily="34" charset="0"/>
                <a:cs typeface="Arial" panose="020B0604020202020204" pitchFamily="34" charset="0"/>
              </a:rPr>
              <a:t>Bulevar</a:t>
            </a:r>
            <a:r>
              <a:rPr lang="en-GB" sz="1400" dirty="0">
                <a:solidFill>
                  <a:srgbClr val="00CC00"/>
                </a:solidFill>
                <a:latin typeface="Arial Narrow" panose="020B0606020202030204" pitchFamily="34" charset="0"/>
                <a:cs typeface="Arial" panose="020B0604020202020204" pitchFamily="34" charset="0"/>
              </a:rPr>
              <a:t> </a:t>
            </a:r>
            <a:r>
              <a:rPr lang="en-GB" sz="1400" dirty="0" err="1">
                <a:solidFill>
                  <a:srgbClr val="00CC00"/>
                </a:solidFill>
                <a:latin typeface="Arial Narrow" panose="020B0606020202030204" pitchFamily="34" charset="0"/>
                <a:cs typeface="Arial" panose="020B0604020202020204" pitchFamily="34" charset="0"/>
              </a:rPr>
              <a:t>Oslobodjenja</a:t>
            </a:r>
            <a:r>
              <a:rPr lang="en-GB" sz="1400" dirty="0">
                <a:solidFill>
                  <a:srgbClr val="00CC00"/>
                </a:solidFill>
                <a:latin typeface="Arial Narrow" panose="020B0606020202030204" pitchFamily="34" charset="0"/>
                <a:cs typeface="Arial" panose="020B0604020202020204" pitchFamily="34" charset="0"/>
              </a:rPr>
              <a:t> 124, </a:t>
            </a:r>
            <a:r>
              <a:rPr lang="en-GB" sz="1400" dirty="0" err="1">
                <a:solidFill>
                  <a:srgbClr val="00CC00"/>
                </a:solidFill>
                <a:latin typeface="Arial Narrow" panose="020B0606020202030204" pitchFamily="34" charset="0"/>
                <a:cs typeface="Arial" panose="020B0604020202020204" pitchFamily="34" charset="0"/>
              </a:rPr>
              <a:t>Leskovac</a:t>
            </a:r>
            <a:r>
              <a:rPr lang="en-GB" sz="1400" dirty="0">
                <a:solidFill>
                  <a:srgbClr val="00CC00"/>
                </a:solidFill>
                <a:latin typeface="Arial Narrow" panose="020B0606020202030204" pitchFamily="34" charset="0"/>
                <a:cs typeface="Arial" panose="020B0604020202020204" pitchFamily="34" charset="0"/>
              </a:rPr>
              <a:t>, Serbia</a:t>
            </a:r>
            <a:endParaRPr lang="en-US" sz="1400" dirty="0">
              <a:solidFill>
                <a:srgbClr val="00CC00"/>
              </a:solidFill>
              <a:latin typeface="Arial Narrow" panose="020B0606020202030204" pitchFamily="34" charset="0"/>
              <a:cs typeface="Arial" panose="020B0604020202020204" pitchFamily="34" charset="0"/>
            </a:endParaRPr>
          </a:p>
        </p:txBody>
      </p:sp>
      <p:pic>
        <p:nvPicPr>
          <p:cNvPr id="8" name="Picture 7">
            <a:extLst>
              <a:ext uri="{FF2B5EF4-FFF2-40B4-BE49-F238E27FC236}">
                <a16:creationId xmlns="" xmlns:a16="http://schemas.microsoft.com/office/drawing/2014/main" id="{BA49D361-1B43-0014-D9D6-00A7F60D79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719" y="127241"/>
            <a:ext cx="864245" cy="927582"/>
          </a:xfrm>
          <a:prstGeom prst="rect">
            <a:avLst/>
          </a:prstGeom>
        </p:spPr>
      </p:pic>
      <p:sp>
        <p:nvSpPr>
          <p:cNvPr id="9" name="Rectangle 8">
            <a:extLst>
              <a:ext uri="{FF2B5EF4-FFF2-40B4-BE49-F238E27FC236}">
                <a16:creationId xmlns="" xmlns:a16="http://schemas.microsoft.com/office/drawing/2014/main" id="{AF983C78-825F-D2EE-6074-02B63FBBE150}"/>
              </a:ext>
            </a:extLst>
          </p:cNvPr>
          <p:cNvSpPr/>
          <p:nvPr/>
        </p:nvSpPr>
        <p:spPr>
          <a:xfrm>
            <a:off x="64168" y="1994611"/>
            <a:ext cx="12056711" cy="745940"/>
          </a:xfrm>
          <a:prstGeom prst="rect">
            <a:avLst/>
          </a:prstGeom>
          <a:solidFill>
            <a:schemeClr val="bg1"/>
          </a:solidFill>
          <a:ln>
            <a:solidFill>
              <a:schemeClr val="accent5"/>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just"/>
            <a:r>
              <a:rPr lang="en-GB" sz="1600" dirty="0">
                <a:solidFill>
                  <a:schemeClr val="tx1"/>
                </a:solidFill>
                <a:latin typeface="Arial Narrow" panose="020B0606020202030204" pitchFamily="34" charset="0"/>
              </a:rPr>
              <a:t>The </a:t>
            </a:r>
            <a:r>
              <a:rPr lang="en-GB" sz="1600" dirty="0" err="1">
                <a:solidFill>
                  <a:schemeClr val="tx1"/>
                </a:solidFill>
                <a:latin typeface="Arial Narrow" panose="020B0606020202030204" pitchFamily="34" charset="0"/>
              </a:rPr>
              <a:t>Centaurium</a:t>
            </a:r>
            <a:r>
              <a:rPr lang="en-GB" sz="1600" dirty="0">
                <a:solidFill>
                  <a:schemeClr val="tx1"/>
                </a:solidFill>
                <a:latin typeface="Arial Narrow" panose="020B0606020202030204" pitchFamily="34" charset="0"/>
              </a:rPr>
              <a:t> </a:t>
            </a:r>
            <a:r>
              <a:rPr lang="en-GB" sz="1600" dirty="0" err="1">
                <a:solidFill>
                  <a:schemeClr val="tx1"/>
                </a:solidFill>
                <a:latin typeface="Arial Narrow" panose="020B0606020202030204" pitchFamily="34" charset="0"/>
              </a:rPr>
              <a:t>umbellatum</a:t>
            </a:r>
            <a:r>
              <a:rPr lang="en-GB" sz="1600" dirty="0">
                <a:solidFill>
                  <a:schemeClr val="tx1"/>
                </a:solidFill>
                <a:latin typeface="Arial Narrow" panose="020B0606020202030204" pitchFamily="34" charset="0"/>
              </a:rPr>
              <a:t> </a:t>
            </a:r>
            <a:r>
              <a:rPr lang="en-GB" sz="1600" dirty="0" err="1">
                <a:solidFill>
                  <a:schemeClr val="tx1"/>
                </a:solidFill>
                <a:latin typeface="Arial Narrow" panose="020B0606020202030204" pitchFamily="34" charset="0"/>
              </a:rPr>
              <a:t>Gilib</a:t>
            </a:r>
            <a:r>
              <a:rPr lang="en-GB" sz="1600" dirty="0">
                <a:solidFill>
                  <a:schemeClr val="tx1"/>
                </a:solidFill>
                <a:latin typeface="Arial Narrow" panose="020B0606020202030204" pitchFamily="34" charset="0"/>
              </a:rPr>
              <a:t>. is an healing plant for a sick stomach. It works primarily to prevent fermentation and stimulates the stomach function, intestines and salivary glands. It also works in case of insufficient secretion of sodium acid. It’s application improves the function of the stomach and intestines</a:t>
            </a:r>
            <a:r>
              <a:rPr lang="en-GB" sz="1600" dirty="0" smtClean="0">
                <a:solidFill>
                  <a:schemeClr val="tx1"/>
                </a:solidFill>
                <a:latin typeface="Arial Narrow" panose="020B0606020202030204" pitchFamily="34" charset="0"/>
              </a:rPr>
              <a:t>.</a:t>
            </a:r>
            <a:endParaRPr lang="en-US" sz="1600" dirty="0">
              <a:solidFill>
                <a:schemeClr val="tx1"/>
              </a:solidFill>
              <a:latin typeface="Arial Narrow" panose="020B0606020202030204" pitchFamily="34" charset="0"/>
            </a:endParaRPr>
          </a:p>
        </p:txBody>
      </p:sp>
      <p:sp>
        <p:nvSpPr>
          <p:cNvPr id="10" name="AutoShape 10">
            <a:extLst>
              <a:ext uri="{FF2B5EF4-FFF2-40B4-BE49-F238E27FC236}">
                <a16:creationId xmlns="" xmlns:a16="http://schemas.microsoft.com/office/drawing/2014/main" id="{88E02A52-A596-E72A-8F10-72B0EF929C0D}"/>
              </a:ext>
            </a:extLst>
          </p:cNvPr>
          <p:cNvSpPr>
            <a:spLocks noChangeArrowheads="1"/>
          </p:cNvSpPr>
          <p:nvPr/>
        </p:nvSpPr>
        <p:spPr bwMode="auto">
          <a:xfrm>
            <a:off x="64168" y="1460253"/>
            <a:ext cx="12056712" cy="442674"/>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0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Introduction &amp; Aim</a:t>
            </a:r>
          </a:p>
        </p:txBody>
      </p:sp>
      <p:cxnSp>
        <p:nvCxnSpPr>
          <p:cNvPr id="14" name="Straight Connector 13">
            <a:extLst>
              <a:ext uri="{FF2B5EF4-FFF2-40B4-BE49-F238E27FC236}">
                <a16:creationId xmlns="" xmlns:a16="http://schemas.microsoft.com/office/drawing/2014/main" id="{84F0C9A7-8345-AF2F-FA4B-C524DC2F0A88}"/>
              </a:ext>
            </a:extLst>
          </p:cNvPr>
          <p:cNvCxnSpPr>
            <a:cxnSpLocks/>
          </p:cNvCxnSpPr>
          <p:nvPr/>
        </p:nvCxnSpPr>
        <p:spPr>
          <a:xfrm>
            <a:off x="6075471" y="2941510"/>
            <a:ext cx="30691" cy="3769684"/>
          </a:xfrm>
          <a:prstGeom prst="line">
            <a:avLst/>
          </a:prstGeom>
          <a:ln>
            <a:solidFill>
              <a:schemeClr val="accent5"/>
            </a:solidFill>
            <a:prstDash val="sysDash"/>
          </a:ln>
        </p:spPr>
        <p:style>
          <a:lnRef idx="2">
            <a:schemeClr val="accent1"/>
          </a:lnRef>
          <a:fillRef idx="0">
            <a:schemeClr val="accent1"/>
          </a:fillRef>
          <a:effectRef idx="1">
            <a:schemeClr val="accent1"/>
          </a:effectRef>
          <a:fontRef idx="minor">
            <a:schemeClr val="tx1"/>
          </a:fontRef>
        </p:style>
      </p:cxnSp>
      <p:sp>
        <p:nvSpPr>
          <p:cNvPr id="18" name="Rectangle 17">
            <a:extLst>
              <a:ext uri="{FF2B5EF4-FFF2-40B4-BE49-F238E27FC236}">
                <a16:creationId xmlns="" xmlns:a16="http://schemas.microsoft.com/office/drawing/2014/main" id="{F6E72ACA-5BF0-C5B7-0DF2-AEAF1C81FF9D}"/>
              </a:ext>
            </a:extLst>
          </p:cNvPr>
          <p:cNvSpPr/>
          <p:nvPr/>
        </p:nvSpPr>
        <p:spPr>
          <a:xfrm>
            <a:off x="64169" y="2839909"/>
            <a:ext cx="5900656" cy="2468691"/>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just"/>
            <a:r>
              <a:rPr lang="en-GB" sz="1600" dirty="0">
                <a:solidFill>
                  <a:schemeClr val="tx1"/>
                </a:solidFill>
                <a:latin typeface="Arial Narrow" panose="020B0606020202030204" pitchFamily="34" charset="0"/>
              </a:rPr>
              <a:t>In this work was used a sample of commercially available tea, that is, herb of </a:t>
            </a:r>
            <a:r>
              <a:rPr lang="en-GB" sz="1600" dirty="0" err="1">
                <a:solidFill>
                  <a:schemeClr val="tx1"/>
                </a:solidFill>
                <a:latin typeface="Arial Narrow" panose="020B0606020202030204" pitchFamily="34" charset="0"/>
              </a:rPr>
              <a:t>Centaurium</a:t>
            </a:r>
            <a:r>
              <a:rPr lang="en-GB" sz="1600" dirty="0">
                <a:solidFill>
                  <a:schemeClr val="tx1"/>
                </a:solidFill>
                <a:latin typeface="Arial Narrow" panose="020B0606020202030204" pitchFamily="34" charset="0"/>
              </a:rPr>
              <a:t> </a:t>
            </a:r>
            <a:r>
              <a:rPr lang="en-GB" sz="1600" dirty="0" err="1">
                <a:solidFill>
                  <a:schemeClr val="tx1"/>
                </a:solidFill>
                <a:latin typeface="Arial Narrow" panose="020B0606020202030204" pitchFamily="34" charset="0"/>
              </a:rPr>
              <a:t>umbellatum</a:t>
            </a:r>
            <a:r>
              <a:rPr lang="en-GB" sz="1600" dirty="0">
                <a:solidFill>
                  <a:schemeClr val="tx1"/>
                </a:solidFill>
                <a:latin typeface="Arial Narrow" panose="020B0606020202030204" pitchFamily="34" charset="0"/>
              </a:rPr>
              <a:t> </a:t>
            </a:r>
            <a:r>
              <a:rPr lang="en-GB" sz="1600" dirty="0" err="1">
                <a:solidFill>
                  <a:schemeClr val="tx1"/>
                </a:solidFill>
                <a:latin typeface="Arial Narrow" panose="020B0606020202030204" pitchFamily="34" charset="0"/>
              </a:rPr>
              <a:t>Gilib</a:t>
            </a:r>
            <a:r>
              <a:rPr lang="en-GB" sz="1600" dirty="0">
                <a:solidFill>
                  <a:schemeClr val="tx1"/>
                </a:solidFill>
                <a:latin typeface="Arial Narrow" panose="020B0606020202030204" pitchFamily="34" charset="0"/>
              </a:rPr>
              <a:t>. produced in </a:t>
            </a:r>
            <a:r>
              <a:rPr lang="en-GB" sz="1600" dirty="0" err="1">
                <a:solidFill>
                  <a:schemeClr val="tx1"/>
                </a:solidFill>
                <a:latin typeface="Arial Narrow" panose="020B0606020202030204" pitchFamily="34" charset="0"/>
              </a:rPr>
              <a:t>Gadžin</a:t>
            </a:r>
            <a:r>
              <a:rPr lang="en-GB" sz="1600" dirty="0">
                <a:solidFill>
                  <a:schemeClr val="tx1"/>
                </a:solidFill>
                <a:latin typeface="Arial Narrow" panose="020B0606020202030204" pitchFamily="34" charset="0"/>
              </a:rPr>
              <a:t> Han, Serbia by  company EKOLIFE M.D. Plus. It was prepared in a microwave digestion device, and the qualitative and quantitative determination of microelements was performed using the ICP-OES method</a:t>
            </a:r>
            <a:r>
              <a:rPr lang="en-GB" sz="1600" dirty="0" smtClean="0">
                <a:solidFill>
                  <a:schemeClr val="tx1"/>
                </a:solidFill>
                <a:latin typeface="Arial Narrow" panose="020B0606020202030204" pitchFamily="34" charset="0"/>
              </a:rPr>
              <a:t>.</a:t>
            </a:r>
            <a:r>
              <a:rPr lang="sr-Latn-RS" sz="1600" dirty="0" smtClean="0">
                <a:solidFill>
                  <a:schemeClr val="tx1"/>
                </a:solidFill>
                <a:latin typeface="Arial Narrow" panose="020B0606020202030204" pitchFamily="34" charset="0"/>
              </a:rPr>
              <a:t> </a:t>
            </a:r>
            <a:endParaRPr lang="en-US" sz="1600" dirty="0">
              <a:solidFill>
                <a:schemeClr val="tx1"/>
              </a:solidFill>
              <a:latin typeface="Arial Narrow" panose="020B0606020202030204" pitchFamily="34" charset="0"/>
              <a:cs typeface="Arial"/>
            </a:endParaRPr>
          </a:p>
        </p:txBody>
      </p:sp>
      <p:sp>
        <p:nvSpPr>
          <p:cNvPr id="17" name="Rectangle 16">
            <a:extLst>
              <a:ext uri="{FF2B5EF4-FFF2-40B4-BE49-F238E27FC236}">
                <a16:creationId xmlns="" xmlns:a16="http://schemas.microsoft.com/office/drawing/2014/main" id="{98B52389-C1B3-9B2F-0B80-EBC5AFE3640A}"/>
              </a:ext>
            </a:extLst>
          </p:cNvPr>
          <p:cNvSpPr/>
          <p:nvPr/>
        </p:nvSpPr>
        <p:spPr>
          <a:xfrm>
            <a:off x="177757" y="2884110"/>
            <a:ext cx="1691489" cy="369332"/>
          </a:xfrm>
          <a:prstGeom prst="rect">
            <a:avLst/>
          </a:prstGeom>
        </p:spPr>
        <p:txBody>
          <a:bodyPr wrap="none">
            <a:spAutoFit/>
          </a:bodyPr>
          <a:lstStyle/>
          <a:p>
            <a:r>
              <a:rPr lang="en-US" dirty="0">
                <a:solidFill>
                  <a:srgbClr val="660066"/>
                </a:solidFill>
                <a:latin typeface="PF BeauSans Pro" panose="02000800000000020004" pitchFamily="2" charset="0"/>
                <a:ea typeface="Calibri" panose="020F0502020204030204" pitchFamily="34" charset="0"/>
              </a:rPr>
              <a:t>Experimental</a:t>
            </a:r>
            <a:endParaRPr lang="en-US" dirty="0">
              <a:solidFill>
                <a:srgbClr val="660066"/>
              </a:solidFill>
              <a:latin typeface="PF BeauSans Pro" panose="02000800000000020004" pitchFamily="2" charset="0"/>
            </a:endParaRPr>
          </a:p>
        </p:txBody>
      </p:sp>
      <p:sp>
        <p:nvSpPr>
          <p:cNvPr id="22" name="Rectangle 21">
            <a:extLst>
              <a:ext uri="{FF2B5EF4-FFF2-40B4-BE49-F238E27FC236}">
                <a16:creationId xmlns="" xmlns:a16="http://schemas.microsoft.com/office/drawing/2014/main" id="{952BC59B-207E-AF3C-59E7-965C6F4DF48C}"/>
              </a:ext>
            </a:extLst>
          </p:cNvPr>
          <p:cNvSpPr/>
          <p:nvPr/>
        </p:nvSpPr>
        <p:spPr>
          <a:xfrm>
            <a:off x="74535" y="5423635"/>
            <a:ext cx="5890289" cy="1346557"/>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just"/>
            <a:endParaRPr lang="en-US" sz="1600" dirty="0" smtClean="0">
              <a:solidFill>
                <a:schemeClr val="tx1"/>
              </a:solidFill>
              <a:latin typeface="Arial Narrow" panose="020B0606020202030204" pitchFamily="34" charset="0"/>
            </a:endParaRPr>
          </a:p>
          <a:p>
            <a:pPr algn="just"/>
            <a:r>
              <a:rPr lang="en-US" sz="1600" dirty="0" smtClean="0">
                <a:solidFill>
                  <a:schemeClr val="tx1"/>
                </a:solidFill>
                <a:latin typeface="Arial Narrow" panose="020B0606020202030204" pitchFamily="34" charset="0"/>
              </a:rPr>
              <a:t>The results obtained in this study recommend this tea </a:t>
            </a:r>
            <a:r>
              <a:rPr lang="en-US" sz="1600" dirty="0">
                <a:solidFill>
                  <a:schemeClr val="tx1"/>
                </a:solidFill>
                <a:latin typeface="Arial Narrow" panose="020B0606020202030204" pitchFamily="34" charset="0"/>
              </a:rPr>
              <a:t>since potentially </a:t>
            </a:r>
            <a:r>
              <a:rPr lang="en-US" sz="1600" dirty="0" smtClean="0">
                <a:solidFill>
                  <a:schemeClr val="tx1"/>
                </a:solidFill>
                <a:latin typeface="Arial Narrow" panose="020B0606020202030204" pitchFamily="34" charset="0"/>
              </a:rPr>
              <a:t>toxic elements, </a:t>
            </a:r>
            <a:r>
              <a:rPr lang="en-GB" sz="1600" dirty="0">
                <a:solidFill>
                  <a:schemeClr val="tx1"/>
                </a:solidFill>
                <a:latin typeface="Arial Narrow" panose="020B0606020202030204" pitchFamily="34" charset="0"/>
              </a:rPr>
              <a:t>which can have harmful effects when their intake significantly exceeds the recommended amounts in </a:t>
            </a:r>
            <a:r>
              <a:rPr lang="en-GB" sz="1600" dirty="0" smtClean="0">
                <a:solidFill>
                  <a:schemeClr val="tx1"/>
                </a:solidFill>
                <a:latin typeface="Arial Narrow" panose="020B0606020202030204" pitchFamily="34" charset="0"/>
              </a:rPr>
              <a:t>herbs,</a:t>
            </a:r>
            <a:r>
              <a:rPr lang="en-US" sz="1600" dirty="0" smtClean="0">
                <a:solidFill>
                  <a:schemeClr val="tx1"/>
                </a:solidFill>
                <a:latin typeface="Arial Narrow" panose="020B0606020202030204" pitchFamily="34" charset="0"/>
              </a:rPr>
              <a:t> were not detected.</a:t>
            </a:r>
            <a:endParaRPr lang="en-US" sz="1600" dirty="0">
              <a:solidFill>
                <a:schemeClr val="tx1"/>
              </a:solidFill>
              <a:highlight>
                <a:srgbClr val="FFFF00"/>
              </a:highlight>
              <a:latin typeface="Arial Narrow" panose="020B0606020202030204" pitchFamily="34" charset="0"/>
            </a:endParaRPr>
          </a:p>
        </p:txBody>
      </p:sp>
      <p:sp>
        <p:nvSpPr>
          <p:cNvPr id="23" name="Rectangle 22">
            <a:extLst>
              <a:ext uri="{FF2B5EF4-FFF2-40B4-BE49-F238E27FC236}">
                <a16:creationId xmlns="" xmlns:a16="http://schemas.microsoft.com/office/drawing/2014/main" id="{FD024CFC-F363-B55E-6E5F-FB1CD77B41F7}"/>
              </a:ext>
            </a:extLst>
          </p:cNvPr>
          <p:cNvSpPr/>
          <p:nvPr/>
        </p:nvSpPr>
        <p:spPr>
          <a:xfrm>
            <a:off x="177757" y="5461735"/>
            <a:ext cx="1527982" cy="369332"/>
          </a:xfrm>
          <a:prstGeom prst="rect">
            <a:avLst/>
          </a:prstGeom>
        </p:spPr>
        <p:txBody>
          <a:bodyPr wrap="none">
            <a:spAutoFit/>
          </a:bodyPr>
          <a:lstStyle/>
          <a:p>
            <a:r>
              <a:rPr lang="en-US" dirty="0">
                <a:solidFill>
                  <a:srgbClr val="00CC00"/>
                </a:solidFill>
                <a:latin typeface="PF BeauSans Pro" panose="02000800000000020004" pitchFamily="2" charset="0"/>
                <a:ea typeface="Calibri" panose="020F0502020204030204" pitchFamily="34" charset="0"/>
              </a:rPr>
              <a:t>Conclusions</a:t>
            </a:r>
            <a:endParaRPr lang="en-US" dirty="0">
              <a:solidFill>
                <a:srgbClr val="00CC00"/>
              </a:solidFill>
              <a:latin typeface="PF BeauSans Pro" panose="02000800000000020004" pitchFamily="2" charset="0"/>
            </a:endParaRPr>
          </a:p>
        </p:txBody>
      </p:sp>
      <p:sp>
        <p:nvSpPr>
          <p:cNvPr id="24" name="Rectangle 23">
            <a:extLst>
              <a:ext uri="{FF2B5EF4-FFF2-40B4-BE49-F238E27FC236}">
                <a16:creationId xmlns="" xmlns:a16="http://schemas.microsoft.com/office/drawing/2014/main" id="{FC1ABC05-DAF2-8CE6-DE62-C8AEF4101D5A}"/>
              </a:ext>
            </a:extLst>
          </p:cNvPr>
          <p:cNvSpPr/>
          <p:nvPr/>
        </p:nvSpPr>
        <p:spPr>
          <a:xfrm>
            <a:off x="6216809" y="2839909"/>
            <a:ext cx="5900656" cy="3116392"/>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200" dirty="0" smtClean="0">
                <a:solidFill>
                  <a:schemeClr val="tx1"/>
                </a:solidFill>
                <a:latin typeface="Arial Narrow" panose="020B0606020202030204" pitchFamily="34" charset="0"/>
              </a:rPr>
              <a:t>        Table </a:t>
            </a:r>
            <a:r>
              <a:rPr lang="en-US" sz="1200" dirty="0">
                <a:solidFill>
                  <a:schemeClr val="tx1"/>
                </a:solidFill>
                <a:latin typeface="Arial Narrow" panose="020B0606020202030204" pitchFamily="34" charset="0"/>
              </a:rPr>
              <a:t>1. Microelements detected in </a:t>
            </a:r>
            <a:r>
              <a:rPr lang="en-US" sz="1200" dirty="0" smtClean="0">
                <a:solidFill>
                  <a:schemeClr val="tx1"/>
                </a:solidFill>
                <a:latin typeface="Arial Narrow" panose="020B0606020202030204" pitchFamily="34" charset="0"/>
              </a:rPr>
              <a:t>sample</a:t>
            </a:r>
          </a:p>
          <a:p>
            <a:pPr algn="ctr"/>
            <a:endParaRPr lang="en-US" sz="1600" dirty="0" smtClean="0">
              <a:solidFill>
                <a:schemeClr val="tx1"/>
              </a:solidFill>
              <a:latin typeface="Arial Narrow" panose="020B0606020202030204" pitchFamily="34" charset="0"/>
            </a:endParaRPr>
          </a:p>
          <a:p>
            <a:pPr algn="ctr"/>
            <a:endParaRPr lang="en-US" sz="1600" dirty="0" smtClean="0">
              <a:solidFill>
                <a:schemeClr val="tx1"/>
              </a:solidFill>
              <a:latin typeface="Arial Narrow" panose="020B0606020202030204" pitchFamily="34" charset="0"/>
            </a:endParaRPr>
          </a:p>
          <a:p>
            <a:r>
              <a:rPr lang="en-US" sz="1000" dirty="0" smtClean="0">
                <a:solidFill>
                  <a:schemeClr val="tx1"/>
                </a:solidFill>
                <a:latin typeface="Arial Narrow" panose="020B0606020202030204" pitchFamily="34" charset="0"/>
                <a:cs typeface="Times New Roman" panose="02020603050405020304" pitchFamily="18" charset="0"/>
              </a:rPr>
              <a:t>                       </a:t>
            </a:r>
          </a:p>
          <a:p>
            <a:r>
              <a:rPr lang="en-US" sz="1000" dirty="0">
                <a:solidFill>
                  <a:schemeClr val="tx1"/>
                </a:solidFill>
                <a:latin typeface="Arial Narrow" panose="020B0606020202030204" pitchFamily="34" charset="0"/>
                <a:cs typeface="Times New Roman" panose="02020603050405020304" pitchFamily="18" charset="0"/>
              </a:rPr>
              <a:t> </a:t>
            </a:r>
            <a:r>
              <a:rPr lang="en-US" sz="1000" dirty="0" smtClean="0">
                <a:solidFill>
                  <a:schemeClr val="tx1"/>
                </a:solidFill>
                <a:latin typeface="Arial Narrow" panose="020B0606020202030204" pitchFamily="34" charset="0"/>
                <a:cs typeface="Times New Roman" panose="02020603050405020304" pitchFamily="18" charset="0"/>
              </a:rPr>
              <a:t>         </a:t>
            </a:r>
            <a:r>
              <a:rPr lang="en-US" sz="1200" dirty="0" smtClean="0">
                <a:solidFill>
                  <a:schemeClr val="tx1"/>
                </a:solidFill>
                <a:latin typeface="Arial Narrow" panose="020B0606020202030204" pitchFamily="34" charset="0"/>
                <a:cs typeface="Times New Roman" panose="02020603050405020304" pitchFamily="18" charset="0"/>
              </a:rPr>
              <a:t>Table </a:t>
            </a:r>
            <a:r>
              <a:rPr lang="en-US" sz="1200" dirty="0">
                <a:solidFill>
                  <a:schemeClr val="tx1"/>
                </a:solidFill>
                <a:latin typeface="Arial Narrow" panose="020B0606020202030204" pitchFamily="34" charset="0"/>
                <a:cs typeface="Times New Roman" panose="02020603050405020304" pitchFamily="18" charset="0"/>
              </a:rPr>
              <a:t>2. Microelements that were not detected in </a:t>
            </a:r>
            <a:r>
              <a:rPr lang="en-US" sz="1200" dirty="0" smtClean="0">
                <a:solidFill>
                  <a:schemeClr val="tx1"/>
                </a:solidFill>
                <a:latin typeface="Arial Narrow" panose="020B0606020202030204" pitchFamily="34" charset="0"/>
                <a:cs typeface="Times New Roman" panose="02020603050405020304" pitchFamily="18" charset="0"/>
              </a:rPr>
              <a:t>sample (* </a:t>
            </a:r>
            <a:r>
              <a:rPr lang="en-US" sz="1200" dirty="0" err="1" smtClean="0">
                <a:solidFill>
                  <a:schemeClr val="tx1"/>
                </a:solidFill>
                <a:latin typeface="Arial Narrow" panose="020B0606020202030204" pitchFamily="34" charset="0"/>
                <a:cs typeface="Times New Roman" panose="02020603050405020304" pitchFamily="18" charset="0"/>
              </a:rPr>
              <a:t>n.d.</a:t>
            </a:r>
            <a:r>
              <a:rPr lang="en-US" sz="1200" dirty="0" smtClean="0">
                <a:solidFill>
                  <a:schemeClr val="tx1"/>
                </a:solidFill>
                <a:latin typeface="Arial Narrow" panose="020B0606020202030204" pitchFamily="34" charset="0"/>
                <a:cs typeface="Times New Roman" panose="02020603050405020304" pitchFamily="18" charset="0"/>
              </a:rPr>
              <a:t> – Not detected)</a:t>
            </a:r>
            <a:endParaRPr lang="en-US" sz="1200" dirty="0">
              <a:solidFill>
                <a:schemeClr val="tx1"/>
              </a:solidFill>
              <a:latin typeface="Arial Narrow" panose="020B0606020202030204" pitchFamily="34" charset="0"/>
              <a:cs typeface="Times New Roman" panose="02020603050405020304" pitchFamily="18" charset="0"/>
            </a:endParaRPr>
          </a:p>
        </p:txBody>
      </p:sp>
      <p:sp>
        <p:nvSpPr>
          <p:cNvPr id="25" name="Rectangle 24">
            <a:extLst>
              <a:ext uri="{FF2B5EF4-FFF2-40B4-BE49-F238E27FC236}">
                <a16:creationId xmlns="" xmlns:a16="http://schemas.microsoft.com/office/drawing/2014/main" id="{67720194-03DF-E99C-4E34-32A3E6D0C24C}"/>
              </a:ext>
            </a:extLst>
          </p:cNvPr>
          <p:cNvSpPr/>
          <p:nvPr/>
        </p:nvSpPr>
        <p:spPr>
          <a:xfrm>
            <a:off x="6216809" y="2855339"/>
            <a:ext cx="2723823" cy="369332"/>
          </a:xfrm>
          <a:prstGeom prst="rect">
            <a:avLst/>
          </a:prstGeom>
        </p:spPr>
        <p:txBody>
          <a:bodyPr wrap="none">
            <a:spAutoFit/>
          </a:bodyPr>
          <a:lstStyle/>
          <a:p>
            <a:r>
              <a:rPr lang="en-US" dirty="0">
                <a:solidFill>
                  <a:srgbClr val="00CC00"/>
                </a:solidFill>
                <a:latin typeface="PF BeauSans Pro" panose="02000800000000020004" pitchFamily="2" charset="0"/>
                <a:ea typeface="Calibri" panose="020F0502020204030204" pitchFamily="34" charset="0"/>
              </a:rPr>
              <a:t>Results and discussion</a:t>
            </a:r>
            <a:endParaRPr lang="en-US" dirty="0">
              <a:solidFill>
                <a:srgbClr val="00CC00"/>
              </a:solidFill>
              <a:latin typeface="PF BeauSans Pro" panose="02000800000000020004" pitchFamily="2" charset="0"/>
            </a:endParaRPr>
          </a:p>
        </p:txBody>
      </p:sp>
      <p:sp>
        <p:nvSpPr>
          <p:cNvPr id="26" name="Rectangle 25">
            <a:extLst>
              <a:ext uri="{FF2B5EF4-FFF2-40B4-BE49-F238E27FC236}">
                <a16:creationId xmlns="" xmlns:a16="http://schemas.microsoft.com/office/drawing/2014/main" id="{26B2E2B0-8BEE-6E48-FBD0-63FB6F2F4572}"/>
              </a:ext>
            </a:extLst>
          </p:cNvPr>
          <p:cNvSpPr/>
          <p:nvPr/>
        </p:nvSpPr>
        <p:spPr>
          <a:xfrm>
            <a:off x="6227178" y="6086372"/>
            <a:ext cx="5890287" cy="683820"/>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dirty="0">
              <a:solidFill>
                <a:schemeClr val="tx1"/>
              </a:solidFill>
              <a:latin typeface="Arial Narrow" panose="020B0606020202030204" pitchFamily="34" charset="0"/>
            </a:endParaRPr>
          </a:p>
          <a:p>
            <a:pPr algn="just"/>
            <a:r>
              <a:rPr lang="en-GB" sz="1000" dirty="0">
                <a:solidFill>
                  <a:schemeClr val="tx1"/>
                </a:solidFill>
                <a:latin typeface="Arial Narrow" panose="020B0606020202030204" pitchFamily="34" charset="0"/>
              </a:rPr>
              <a:t>The authors are grateful to Republic of Serbia—Ministry of Science, Technological Development and Innovation, for financing the scientific research work numbers: 451-03-33/2026-03/200133 and 451-03-34/2026-03/200124, University of </a:t>
            </a:r>
            <a:r>
              <a:rPr lang="en-GB" sz="1000" dirty="0" err="1">
                <a:solidFill>
                  <a:schemeClr val="tx1"/>
                </a:solidFill>
                <a:latin typeface="Arial Narrow" panose="020B0606020202030204" pitchFamily="34" charset="0"/>
              </a:rPr>
              <a:t>Niš</a:t>
            </a:r>
            <a:r>
              <a:rPr lang="en-GB" sz="1000" dirty="0">
                <a:solidFill>
                  <a:schemeClr val="tx1"/>
                </a:solidFill>
                <a:latin typeface="Arial Narrow" panose="020B0606020202030204" pitchFamily="34" charset="0"/>
              </a:rPr>
              <a:t>, Faculty of Technology.</a:t>
            </a:r>
            <a:endParaRPr lang="en-US" sz="1000" dirty="0">
              <a:solidFill>
                <a:schemeClr val="tx1"/>
              </a:solidFill>
              <a:highlight>
                <a:srgbClr val="FFFF00"/>
              </a:highlight>
              <a:latin typeface="Arial Narrow" panose="020B0606020202030204" pitchFamily="34" charset="0"/>
            </a:endParaRPr>
          </a:p>
        </p:txBody>
      </p:sp>
      <p:sp>
        <p:nvSpPr>
          <p:cNvPr id="27" name="Rectangle 26">
            <a:extLst>
              <a:ext uri="{FF2B5EF4-FFF2-40B4-BE49-F238E27FC236}">
                <a16:creationId xmlns="" xmlns:a16="http://schemas.microsoft.com/office/drawing/2014/main" id="{F5D6ACD2-6AED-89EA-1EC0-412A4FF35E61}"/>
              </a:ext>
            </a:extLst>
          </p:cNvPr>
          <p:cNvSpPr/>
          <p:nvPr/>
        </p:nvSpPr>
        <p:spPr>
          <a:xfrm>
            <a:off x="6216808" y="6001494"/>
            <a:ext cx="2246128" cy="369332"/>
          </a:xfrm>
          <a:prstGeom prst="rect">
            <a:avLst/>
          </a:prstGeom>
        </p:spPr>
        <p:txBody>
          <a:bodyPr wrap="none">
            <a:spAutoFit/>
          </a:bodyPr>
          <a:lstStyle/>
          <a:p>
            <a:r>
              <a:rPr lang="en-US" dirty="0">
                <a:solidFill>
                  <a:srgbClr val="660066"/>
                </a:solidFill>
                <a:latin typeface="PF BeauSans Pro" panose="02000800000000020004" pitchFamily="2" charset="0"/>
                <a:ea typeface="Calibri" panose="020F0502020204030204" pitchFamily="34" charset="0"/>
              </a:rPr>
              <a:t>Acknowledgement</a:t>
            </a:r>
          </a:p>
        </p:txBody>
      </p:sp>
      <p:sp>
        <p:nvSpPr>
          <p:cNvPr id="28" name="Rectangle: Rounded Corners 27">
            <a:extLst>
              <a:ext uri="{FF2B5EF4-FFF2-40B4-BE49-F238E27FC236}">
                <a16:creationId xmlns="" xmlns:a16="http://schemas.microsoft.com/office/drawing/2014/main" id="{9BD0ABDC-93B8-7986-7BC0-EF311A146136}"/>
              </a:ext>
            </a:extLst>
          </p:cNvPr>
          <p:cNvSpPr/>
          <p:nvPr/>
        </p:nvSpPr>
        <p:spPr>
          <a:xfrm>
            <a:off x="11558742" y="87808"/>
            <a:ext cx="565850" cy="369277"/>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074</a:t>
            </a:r>
            <a:endParaRPr lang="en-US" sz="1400" dirty="0">
              <a:solidFill>
                <a:schemeClr val="tx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8792" y="4429563"/>
            <a:ext cx="468278" cy="624370"/>
          </a:xfrm>
          <a:prstGeom prst="rect">
            <a:avLst/>
          </a:prstGeom>
        </p:spPr>
      </p:pic>
      <p:sp>
        <p:nvSpPr>
          <p:cNvPr id="7" name="TextBox 6"/>
          <p:cNvSpPr txBox="1"/>
          <p:nvPr/>
        </p:nvSpPr>
        <p:spPr>
          <a:xfrm>
            <a:off x="3406947" y="5048539"/>
            <a:ext cx="3460376" cy="276999"/>
          </a:xfrm>
          <a:prstGeom prst="rect">
            <a:avLst/>
          </a:prstGeom>
          <a:noFill/>
        </p:spPr>
        <p:txBody>
          <a:bodyPr wrap="square" rtlCol="0">
            <a:spAutoFit/>
          </a:bodyPr>
          <a:lstStyle/>
          <a:p>
            <a:r>
              <a:rPr lang="sr-Latn-RS" sz="1200" dirty="0" smtClean="0">
                <a:latin typeface="Arial Narrow" panose="020B0606020202030204" pitchFamily="34" charset="0"/>
              </a:rPr>
              <a:t>Figure 1. Commercial tea used for analysis</a:t>
            </a:r>
            <a:endParaRPr lang="en-US" sz="1200" dirty="0">
              <a:latin typeface="Arial Narrow" panose="020B0606020202030204" pitchFamily="34" charset="0"/>
            </a:endParaRPr>
          </a:p>
        </p:txBody>
      </p:sp>
      <p:graphicFrame>
        <p:nvGraphicFramePr>
          <p:cNvPr id="21" name="Table 20"/>
          <p:cNvGraphicFramePr>
            <a:graphicFrameLocks noGrp="1"/>
          </p:cNvGraphicFramePr>
          <p:nvPr>
            <p:extLst>
              <p:ext uri="{D42A27DB-BD31-4B8C-83A1-F6EECF244321}">
                <p14:modId xmlns:p14="http://schemas.microsoft.com/office/powerpoint/2010/main" val="1703615921"/>
              </p:ext>
            </p:extLst>
          </p:nvPr>
        </p:nvGraphicFramePr>
        <p:xfrm>
          <a:off x="6605372" y="4143765"/>
          <a:ext cx="4953370" cy="489204"/>
        </p:xfrm>
        <a:graphic>
          <a:graphicData uri="http://schemas.openxmlformats.org/drawingml/2006/table">
            <a:tbl>
              <a:tblPr firstRow="1" firstCol="1" bandRow="1"/>
              <a:tblGrid>
                <a:gridCol w="568992"/>
                <a:gridCol w="402145"/>
                <a:gridCol w="402858"/>
                <a:gridCol w="402858"/>
                <a:gridCol w="402858"/>
                <a:gridCol w="340825"/>
                <a:gridCol w="340825"/>
                <a:gridCol w="340825"/>
                <a:gridCol w="371485"/>
                <a:gridCol w="327277"/>
                <a:gridCol w="371485"/>
                <a:gridCol w="309452"/>
                <a:gridCol w="371485"/>
              </a:tblGrid>
              <a:tr h="0">
                <a:tc>
                  <a:txBody>
                    <a:bodyPr/>
                    <a:lstStyle/>
                    <a:p>
                      <a:pPr marL="0" marR="0" algn="ctr">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Element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err="1">
                          <a:effectLst/>
                          <a:latin typeface="Arial Narrow" panose="020B0606020202030204" pitchFamily="34" charset="0"/>
                          <a:ea typeface="Calibri" panose="020F0502020204030204" pitchFamily="34" charset="0"/>
                          <a:cs typeface="Times New Roman" panose="02020603050405020304" pitchFamily="18" charset="0"/>
                        </a:rPr>
                        <a:t>Ca</a:t>
                      </a:r>
                      <a:endParaRPr lang="en-US" sz="10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Mg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Na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Fe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Si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Zn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err="1">
                          <a:effectLst/>
                          <a:latin typeface="Arial Narrow" panose="020B0606020202030204" pitchFamily="34" charset="0"/>
                          <a:ea typeface="Calibri" panose="020F0502020204030204" pitchFamily="34" charset="0"/>
                          <a:cs typeface="Times New Roman" panose="02020603050405020304" pitchFamily="18" charset="0"/>
                        </a:rPr>
                        <a:t>Mn</a:t>
                      </a:r>
                      <a:endParaRPr lang="en-US" sz="10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Ba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Cu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Ni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0" marR="0" algn="ctr">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Content [mg/kg]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7862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2298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1835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1638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303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249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131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32.4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29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20.4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8.3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6.11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val="2270996062"/>
              </p:ext>
            </p:extLst>
          </p:nvPr>
        </p:nvGraphicFramePr>
        <p:xfrm>
          <a:off x="6604281" y="4937934"/>
          <a:ext cx="2052858" cy="326136"/>
        </p:xfrm>
        <a:graphic>
          <a:graphicData uri="http://schemas.openxmlformats.org/drawingml/2006/table">
            <a:tbl>
              <a:tblPr firstRow="1" firstCol="1" bandRow="1"/>
              <a:tblGrid>
                <a:gridCol w="342143"/>
                <a:gridCol w="342143"/>
                <a:gridCol w="342143"/>
                <a:gridCol w="342143"/>
                <a:gridCol w="342143"/>
                <a:gridCol w="342143"/>
              </a:tblGrid>
              <a:tr h="156210">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As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Be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Cd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Co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a:effectLst/>
                          <a:latin typeface="Arial Narrow" panose="020B0606020202030204" pitchFamily="34" charset="0"/>
                          <a:ea typeface="Calibri" panose="020F0502020204030204" pitchFamily="34" charset="0"/>
                          <a:cs typeface="Times New Roman" panose="02020603050405020304" pitchFamily="18" charset="0"/>
                        </a:rPr>
                        <a:t>Cr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Pb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210">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Arial Narrow" panose="020B0606020202030204" pitchFamily="34" charset="0"/>
                          <a:ea typeface="Calibri" panose="020F0502020204030204" pitchFamily="34" charset="0"/>
                          <a:cs typeface="Times New Roman" panose="02020603050405020304" pitchFamily="18" charset="0"/>
                        </a:rPr>
                        <a:t>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err="1">
                          <a:effectLst/>
                          <a:latin typeface="Arial Narrow" panose="020B0606020202030204" pitchFamily="34" charset="0"/>
                          <a:ea typeface="Calibri" panose="020F0502020204030204" pitchFamily="34" charset="0"/>
                          <a:cs typeface="Times New Roman" panose="02020603050405020304" pitchFamily="18" charset="0"/>
                        </a:rPr>
                        <a:t>n.d.</a:t>
                      </a:r>
                      <a:endParaRPr lang="en-US" sz="10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err="1">
                          <a:effectLst/>
                          <a:latin typeface="Arial Narrow" panose="020B0606020202030204" pitchFamily="34" charset="0"/>
                          <a:ea typeface="Calibri" panose="020F0502020204030204" pitchFamily="34" charset="0"/>
                          <a:cs typeface="Times New Roman" panose="02020603050405020304" pitchFamily="18" charset="0"/>
                        </a:rPr>
                        <a:t>n.d.</a:t>
                      </a:r>
                      <a:endParaRPr lang="en-US" sz="10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27966254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57862AA191F54AA52D5C0E2D7CEB1F" ma:contentTypeVersion="10" ma:contentTypeDescription="Create a new document." ma:contentTypeScope="" ma:versionID="c4701db5f4a405b5075fcaf4a161effc">
  <xsd:schema xmlns:xsd="http://www.w3.org/2001/XMLSchema" xmlns:xs="http://www.w3.org/2001/XMLSchema" xmlns:p="http://schemas.microsoft.com/office/2006/metadata/properties" xmlns:ns2="98621ed1-ae24-4a21-b80a-89d572d87e72" xmlns:ns3="c9b645eb-e6fe-4b35-9d45-bd7394162d21" targetNamespace="http://schemas.microsoft.com/office/2006/metadata/properties" ma:root="true" ma:fieldsID="a24117f40ff39982805e5b34d505a45f" ns2:_="" ns3:_="">
    <xsd:import namespace="98621ed1-ae24-4a21-b80a-89d572d87e72"/>
    <xsd:import namespace="c9b645eb-e6fe-4b35-9d45-bd7394162d2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621ed1-ae24-4a21-b80a-89d572d87e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12074c-465b-416e-9d23-57714290b90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9b645eb-e6fe-4b35-9d45-bd7394162d2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cb2c372-95c0-40b3-bff4-85b80379a6b7}" ma:internalName="TaxCatchAll" ma:showField="CatchAllData" ma:web="c9b645eb-e6fe-4b35-9d45-bd7394162d2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8621ed1-ae24-4a21-b80a-89d572d87e72">
      <Terms xmlns="http://schemas.microsoft.com/office/infopath/2007/PartnerControls"/>
    </lcf76f155ced4ddcb4097134ff3c332f>
    <TaxCatchAll xmlns="c9b645eb-e6fe-4b35-9d45-bd7394162d2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DFABCD-E61D-4C98-9315-A1FFA7431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621ed1-ae24-4a21-b80a-89d572d87e72"/>
    <ds:schemaRef ds:uri="c9b645eb-e6fe-4b35-9d45-bd7394162d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BDCA87D-57B8-4510-9665-9E75299929F1}">
  <ds:schemaRefs>
    <ds:schemaRef ds:uri="http://purl.org/dc/elements/1.1/"/>
    <ds:schemaRef ds:uri="http://schemas.openxmlformats.org/package/2006/metadata/core-properties"/>
    <ds:schemaRef ds:uri="http://purl.org/dc/dcmitype/"/>
    <ds:schemaRef ds:uri="c9b645eb-e6fe-4b35-9d45-bd7394162d21"/>
    <ds:schemaRef ds:uri="http://schemas.microsoft.com/office/2006/metadata/properties"/>
    <ds:schemaRef ds:uri="http://schemas.microsoft.com/office/2006/documentManagement/types"/>
    <ds:schemaRef ds:uri="98621ed1-ae24-4a21-b80a-89d572d87e72"/>
    <ds:schemaRef ds:uri="http://schemas.microsoft.com/office/infopath/2007/PartnerControls"/>
    <ds:schemaRef ds:uri="http://www.w3.org/XML/1998/namespace"/>
    <ds:schemaRef ds:uri="http://purl.org/dc/terms/"/>
  </ds:schemaRefs>
</ds:datastoreItem>
</file>

<file path=customXml/itemProps3.xml><?xml version="1.0" encoding="utf-8"?>
<ds:datastoreItem xmlns:ds="http://schemas.openxmlformats.org/officeDocument/2006/customXml" ds:itemID="{CFBB685D-6988-492A-BD65-CEF42B10809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402</TotalTime>
  <Words>334</Words>
  <Application>Microsoft Office PowerPoint</Application>
  <PresentationFormat>Widescreen</PresentationFormat>
  <Paragraphs>61</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Calibri</vt:lpstr>
      <vt:lpstr>PF BeauSans Pro</vt:lpstr>
      <vt:lpstr>Arial Narrow</vt:lpstr>
      <vt:lpstr>Aptos</vt:lpstr>
      <vt:lpstr>Times New Roman</vt:lpstr>
      <vt:lpstr>Arial</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&amp; instructions for e-poster</dc:title>
  <dc:creator>Marinela Cvetanoska</dc:creator>
  <cp:lastModifiedBy>Vojkan</cp:lastModifiedBy>
  <cp:revision>53</cp:revision>
  <dcterms:created xsi:type="dcterms:W3CDTF">2025-07-07T08:04:39Z</dcterms:created>
  <dcterms:modified xsi:type="dcterms:W3CDTF">2026-09-07T09:52:13Z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0x0101005B57862AA191F54AA52D5C0E2D7CEB1F</vt:lpwstr>
  </property>
</Properties>
</file>