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10"/>
  </p:notesMasterIdLst>
  <p:sldIdLst>
    <p:sldId id="288" r:id="rId5"/>
    <p:sldId id="289" r:id="rId6"/>
    <p:sldId id="290" r:id="rId7"/>
    <p:sldId id="291" r:id="rId8"/>
    <p:sldId id="292" r:id="rId9"/>
  </p:sldIdLst>
  <p:sldSz cx="12192000" cy="6858000"/>
  <p:notesSz cx="6858000" cy="9144000"/>
  <p:embeddedFontLst>
    <p:embeddedFont>
      <p:font typeface="Arial Narrow" panose="020B0606020202030204" pitchFamily="34" charset="0"/>
      <p:regular r:id="rId11"/>
      <p:bold r:id="rId12"/>
      <p:italic r:id="rId13"/>
      <p:boldItalic r:id="rId14"/>
    </p:embeddedFont>
    <p:embeddedFont>
      <p:font typeface="PF BeauSans Pro" panose="02000800000000020004" charset="0"/>
      <p:bold r:id="rId15"/>
    </p:embeddedFont>
    <p:embeddedFont>
      <p:font typeface="Calibri" panose="020F0502020204030204" pitchFamily="34" charset="0"/>
      <p:regular r:id="rId16"/>
      <p:bold r:id="rId17"/>
      <p:italic r:id="rId18"/>
      <p:boldItalic r:id="rId19"/>
    </p:embeddedFont>
  </p:embeddedFontLst>
  <p:defaultTextStyle>
    <a:defPPr>
      <a:defRPr lang="LID4096"/>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E4F6"/>
    <a:srgbClr val="E9F8E4"/>
    <a:srgbClr val="FFFFE7"/>
    <a:srgbClr val="33CC33"/>
    <a:srgbClr val="00CC00"/>
    <a:srgbClr val="FFFF99"/>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AB0C13-1EF4-F9AC-C85E-1389668632C0}" v="1" dt="2026-04-13T20:20:36.8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showGuides="1">
      <p:cViewPr varScale="1">
        <p:scale>
          <a:sx n="94" d="100"/>
          <a:sy n="94" d="100"/>
        </p:scale>
        <p:origin x="22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customXml" Target="../customXml/item2.xml"/><Relationship Id="rId16" Type="http://schemas.openxmlformats.org/officeDocument/2006/relationships/font" Target="fonts/font6.fntdata"/><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1.fntdata"/><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font" Target="fonts/font5.fntdata"/><Relationship Id="rId23" Type="http://schemas.openxmlformats.org/officeDocument/2006/relationships/tableStyles" Target="tableStyles.xml"/><Relationship Id="rId10" Type="http://schemas.openxmlformats.org/officeDocument/2006/relationships/notesMaster" Target="notesMasters/notesMaster1.xml"/><Relationship Id="rId19" Type="http://schemas.openxmlformats.org/officeDocument/2006/relationships/font" Target="fonts/font9.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4.fntdata"/><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ID4096"/>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33EEBE-6EF2-4A30-9BB5-ADF69B8FE442}" type="datetimeFigureOut">
              <a:rPr lang="LID4096" smtClean="0"/>
              <a:t>08/26/2026</a:t>
            </a:fld>
            <a:endParaRPr lang="LID4096"/>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ID4096"/>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ID4096"/>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F0BC0F-45C1-49E1-AA7C-ADC7CFB2B8EC}" type="slidenum">
              <a:rPr lang="LID4096" smtClean="0"/>
              <a:t>‹#›</a:t>
            </a:fld>
            <a:endParaRPr lang="LID4096"/>
          </a:p>
        </p:txBody>
      </p:sp>
    </p:spTree>
    <p:extLst>
      <p:ext uri="{BB962C8B-B14F-4D97-AF65-F5344CB8AC3E}">
        <p14:creationId xmlns:p14="http://schemas.microsoft.com/office/powerpoint/2010/main" val="19602682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5F0BC0F-45C1-49E1-AA7C-ADC7CFB2B8EC}" type="slidenum">
              <a:rPr lang="LID4096" smtClean="0"/>
              <a:t>4</a:t>
            </a:fld>
            <a:endParaRPr lang="LID4096"/>
          </a:p>
        </p:txBody>
      </p:sp>
    </p:spTree>
    <p:extLst>
      <p:ext uri="{BB962C8B-B14F-4D97-AF65-F5344CB8AC3E}">
        <p14:creationId xmlns:p14="http://schemas.microsoft.com/office/powerpoint/2010/main" val="30092158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AF77E-5340-6F11-CE59-0326DE43539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LID4096"/>
          </a:p>
        </p:txBody>
      </p:sp>
      <p:sp>
        <p:nvSpPr>
          <p:cNvPr id="3" name="Subtitle 2">
            <a:extLst>
              <a:ext uri="{FF2B5EF4-FFF2-40B4-BE49-F238E27FC236}">
                <a16:creationId xmlns:a16="http://schemas.microsoft.com/office/drawing/2014/main" id="{67D51601-841B-3FB4-453E-322FE9E60B4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LID4096"/>
          </a:p>
        </p:txBody>
      </p:sp>
      <p:sp>
        <p:nvSpPr>
          <p:cNvPr id="4" name="Date Placeholder 3">
            <a:extLst>
              <a:ext uri="{FF2B5EF4-FFF2-40B4-BE49-F238E27FC236}">
                <a16:creationId xmlns:a16="http://schemas.microsoft.com/office/drawing/2014/main" id="{D6F9D5A1-1825-3A6E-319A-6273FE062222}"/>
              </a:ext>
            </a:extLst>
          </p:cNvPr>
          <p:cNvSpPr>
            <a:spLocks noGrp="1"/>
          </p:cNvSpPr>
          <p:nvPr>
            <p:ph type="dt" sz="half" idx="10"/>
          </p:nvPr>
        </p:nvSpPr>
        <p:spPr/>
        <p:txBody>
          <a:bodyPr/>
          <a:lstStyle/>
          <a:p>
            <a:fld id="{B8AC25C7-462D-4C9E-B6CA-D24B18B0DD77}" type="datetimeFigureOut">
              <a:rPr lang="LID4096" smtClean="0"/>
              <a:t>08/26/2026</a:t>
            </a:fld>
            <a:endParaRPr lang="LID4096"/>
          </a:p>
        </p:txBody>
      </p:sp>
      <p:sp>
        <p:nvSpPr>
          <p:cNvPr id="5" name="Footer Placeholder 4">
            <a:extLst>
              <a:ext uri="{FF2B5EF4-FFF2-40B4-BE49-F238E27FC236}">
                <a16:creationId xmlns:a16="http://schemas.microsoft.com/office/drawing/2014/main" id="{000690C7-92D8-CD22-1096-92DFB1B8379E}"/>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14284CC3-2120-30CF-5C97-77E7D07C692A}"/>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326031778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76859-C160-F34C-C99E-FF6EB187DA9A}"/>
              </a:ext>
            </a:extLst>
          </p:cNvPr>
          <p:cNvSpPr>
            <a:spLocks noGrp="1"/>
          </p:cNvSpPr>
          <p:nvPr>
            <p:ph type="title"/>
          </p:nvPr>
        </p:nvSpPr>
        <p:spPr>
          <a:xfrm>
            <a:off x="838201" y="136525"/>
            <a:ext cx="10515600" cy="722270"/>
          </a:xfrm>
        </p:spPr>
        <p:txBody>
          <a:bodyPr>
            <a:normAutofit/>
          </a:bodyPr>
          <a:lstStyle>
            <a:lvl1pPr algn="ctr">
              <a:defRPr sz="3200" b="1">
                <a:solidFill>
                  <a:srgbClr val="0000FF"/>
                </a:solidFill>
              </a:defRPr>
            </a:lvl1pPr>
          </a:lstStyle>
          <a:p>
            <a:r>
              <a:rPr lang="en-US" dirty="0"/>
              <a:t>Click to edit Master title style</a:t>
            </a:r>
            <a:endParaRPr lang="LID4096" dirty="0"/>
          </a:p>
        </p:txBody>
      </p:sp>
      <p:sp>
        <p:nvSpPr>
          <p:cNvPr id="3" name="Content Placeholder 2">
            <a:extLst>
              <a:ext uri="{FF2B5EF4-FFF2-40B4-BE49-F238E27FC236}">
                <a16:creationId xmlns:a16="http://schemas.microsoft.com/office/drawing/2014/main" id="{A91A138E-9F02-7798-7745-90828C995241}"/>
              </a:ext>
            </a:extLst>
          </p:cNvPr>
          <p:cNvSpPr>
            <a:spLocks noGrp="1"/>
          </p:cNvSpPr>
          <p:nvPr>
            <p:ph idx="1"/>
          </p:nvPr>
        </p:nvSpPr>
        <p:spPr>
          <a:xfrm>
            <a:off x="838201" y="922639"/>
            <a:ext cx="10515600" cy="52543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Date Placeholder 3">
            <a:extLst>
              <a:ext uri="{FF2B5EF4-FFF2-40B4-BE49-F238E27FC236}">
                <a16:creationId xmlns:a16="http://schemas.microsoft.com/office/drawing/2014/main" id="{663F3594-F10A-0CEE-9D12-49FBA78FDA64}"/>
              </a:ext>
            </a:extLst>
          </p:cNvPr>
          <p:cNvSpPr>
            <a:spLocks noGrp="1"/>
          </p:cNvSpPr>
          <p:nvPr>
            <p:ph type="dt" sz="half" idx="10"/>
          </p:nvPr>
        </p:nvSpPr>
        <p:spPr/>
        <p:txBody>
          <a:bodyPr/>
          <a:lstStyle/>
          <a:p>
            <a:fld id="{B8AC25C7-462D-4C9E-B6CA-D24B18B0DD77}" type="datetimeFigureOut">
              <a:rPr lang="LID4096" smtClean="0"/>
              <a:t>08/26/2026</a:t>
            </a:fld>
            <a:endParaRPr lang="LID4096"/>
          </a:p>
        </p:txBody>
      </p:sp>
      <p:sp>
        <p:nvSpPr>
          <p:cNvPr id="5" name="Footer Placeholder 4">
            <a:extLst>
              <a:ext uri="{FF2B5EF4-FFF2-40B4-BE49-F238E27FC236}">
                <a16:creationId xmlns:a16="http://schemas.microsoft.com/office/drawing/2014/main" id="{BAE583D6-7817-DBAD-5E7F-C3F027B54FB7}"/>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F567A904-59A1-2458-588A-82BBD09BC7FC}"/>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35391405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7688C-9A9E-7411-C1D1-0F1B1788BCC6}"/>
              </a:ext>
            </a:extLst>
          </p:cNvPr>
          <p:cNvSpPr>
            <a:spLocks noGrp="1"/>
          </p:cNvSpPr>
          <p:nvPr>
            <p:ph type="title"/>
          </p:nvPr>
        </p:nvSpPr>
        <p:spPr>
          <a:xfrm>
            <a:off x="831850" y="1709740"/>
            <a:ext cx="10515600" cy="2852737"/>
          </a:xfrm>
        </p:spPr>
        <p:txBody>
          <a:bodyPr anchor="b"/>
          <a:lstStyle>
            <a:lvl1pPr>
              <a:defRPr sz="6000"/>
            </a:lvl1pPr>
          </a:lstStyle>
          <a:p>
            <a:r>
              <a:rPr lang="en-US"/>
              <a:t>Click to edit Master title style</a:t>
            </a:r>
            <a:endParaRPr lang="LID4096"/>
          </a:p>
        </p:txBody>
      </p:sp>
      <p:sp>
        <p:nvSpPr>
          <p:cNvPr id="3" name="Text Placeholder 2">
            <a:extLst>
              <a:ext uri="{FF2B5EF4-FFF2-40B4-BE49-F238E27FC236}">
                <a16:creationId xmlns:a16="http://schemas.microsoft.com/office/drawing/2014/main" id="{AA8E937B-6C06-4E46-67F8-8BAB5F6F66C6}"/>
              </a:ext>
            </a:extLst>
          </p:cNvPr>
          <p:cNvSpPr>
            <a:spLocks noGrp="1"/>
          </p:cNvSpPr>
          <p:nvPr>
            <p:ph type="body" idx="1"/>
          </p:nvPr>
        </p:nvSpPr>
        <p:spPr>
          <a:xfrm>
            <a:off x="831850" y="4589465"/>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4E0ACD-78FD-90A0-6364-691676E6E5F0}"/>
              </a:ext>
            </a:extLst>
          </p:cNvPr>
          <p:cNvSpPr>
            <a:spLocks noGrp="1"/>
          </p:cNvSpPr>
          <p:nvPr>
            <p:ph type="dt" sz="half" idx="10"/>
          </p:nvPr>
        </p:nvSpPr>
        <p:spPr/>
        <p:txBody>
          <a:bodyPr/>
          <a:lstStyle/>
          <a:p>
            <a:fld id="{B8AC25C7-462D-4C9E-B6CA-D24B18B0DD77}" type="datetimeFigureOut">
              <a:rPr lang="LID4096" smtClean="0"/>
              <a:t>08/26/2026</a:t>
            </a:fld>
            <a:endParaRPr lang="LID4096"/>
          </a:p>
        </p:txBody>
      </p:sp>
      <p:sp>
        <p:nvSpPr>
          <p:cNvPr id="5" name="Footer Placeholder 4">
            <a:extLst>
              <a:ext uri="{FF2B5EF4-FFF2-40B4-BE49-F238E27FC236}">
                <a16:creationId xmlns:a16="http://schemas.microsoft.com/office/drawing/2014/main" id="{DD0C16D6-807F-51C9-C8F9-987338EBFF80}"/>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3EF4CDB3-7FFF-0EC6-9ACD-A05CF1DBE44C}"/>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703685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6A264-6464-B9B6-695C-545AE1F719E9}"/>
              </a:ext>
            </a:extLst>
          </p:cNvPr>
          <p:cNvSpPr>
            <a:spLocks noGrp="1"/>
          </p:cNvSpPr>
          <p:nvPr>
            <p:ph type="title"/>
          </p:nvPr>
        </p:nvSpPr>
        <p:spPr/>
        <p:txBody>
          <a:bodyPr/>
          <a:lstStyle/>
          <a:p>
            <a:r>
              <a:rPr lang="en-US"/>
              <a:t>Click to edit Master title style</a:t>
            </a:r>
            <a:endParaRPr lang="LID4096"/>
          </a:p>
        </p:txBody>
      </p:sp>
      <p:sp>
        <p:nvSpPr>
          <p:cNvPr id="3" name="Content Placeholder 2">
            <a:extLst>
              <a:ext uri="{FF2B5EF4-FFF2-40B4-BE49-F238E27FC236}">
                <a16:creationId xmlns:a16="http://schemas.microsoft.com/office/drawing/2014/main" id="{99D2097E-1979-3069-5BC7-083E01720E68}"/>
              </a:ext>
            </a:extLst>
          </p:cNvPr>
          <p:cNvSpPr>
            <a:spLocks noGrp="1"/>
          </p:cNvSpPr>
          <p:nvPr>
            <p:ph sz="half" idx="1"/>
          </p:nvPr>
        </p:nvSpPr>
        <p:spPr>
          <a:xfrm>
            <a:off x="838201"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Content Placeholder 3">
            <a:extLst>
              <a:ext uri="{FF2B5EF4-FFF2-40B4-BE49-F238E27FC236}">
                <a16:creationId xmlns:a16="http://schemas.microsoft.com/office/drawing/2014/main" id="{9110DE3A-9ABF-A311-CD9E-2F1D2E1476C7}"/>
              </a:ext>
            </a:extLst>
          </p:cNvPr>
          <p:cNvSpPr>
            <a:spLocks noGrp="1"/>
          </p:cNvSpPr>
          <p:nvPr>
            <p:ph sz="half" idx="2"/>
          </p:nvPr>
        </p:nvSpPr>
        <p:spPr>
          <a:xfrm>
            <a:off x="6172201"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5" name="Date Placeholder 4">
            <a:extLst>
              <a:ext uri="{FF2B5EF4-FFF2-40B4-BE49-F238E27FC236}">
                <a16:creationId xmlns:a16="http://schemas.microsoft.com/office/drawing/2014/main" id="{44A13B27-43B9-DBD1-6B1D-9AE649C4957F}"/>
              </a:ext>
            </a:extLst>
          </p:cNvPr>
          <p:cNvSpPr>
            <a:spLocks noGrp="1"/>
          </p:cNvSpPr>
          <p:nvPr>
            <p:ph type="dt" sz="half" idx="10"/>
          </p:nvPr>
        </p:nvSpPr>
        <p:spPr/>
        <p:txBody>
          <a:bodyPr/>
          <a:lstStyle/>
          <a:p>
            <a:fld id="{B8AC25C7-462D-4C9E-B6CA-D24B18B0DD77}" type="datetimeFigureOut">
              <a:rPr lang="LID4096" smtClean="0"/>
              <a:t>08/26/2026</a:t>
            </a:fld>
            <a:endParaRPr lang="LID4096"/>
          </a:p>
        </p:txBody>
      </p:sp>
      <p:sp>
        <p:nvSpPr>
          <p:cNvPr id="6" name="Footer Placeholder 5">
            <a:extLst>
              <a:ext uri="{FF2B5EF4-FFF2-40B4-BE49-F238E27FC236}">
                <a16:creationId xmlns:a16="http://schemas.microsoft.com/office/drawing/2014/main" id="{550FCCB0-0D0D-36AD-6A6B-7299BE0DA670}"/>
              </a:ext>
            </a:extLst>
          </p:cNvPr>
          <p:cNvSpPr>
            <a:spLocks noGrp="1"/>
          </p:cNvSpPr>
          <p:nvPr>
            <p:ph type="ftr" sz="quarter" idx="11"/>
          </p:nvPr>
        </p:nvSpPr>
        <p:spPr/>
        <p:txBody>
          <a:bodyPr/>
          <a:lstStyle/>
          <a:p>
            <a:endParaRPr lang="LID4096"/>
          </a:p>
        </p:txBody>
      </p:sp>
      <p:sp>
        <p:nvSpPr>
          <p:cNvPr id="7" name="Slide Number Placeholder 6">
            <a:extLst>
              <a:ext uri="{FF2B5EF4-FFF2-40B4-BE49-F238E27FC236}">
                <a16:creationId xmlns:a16="http://schemas.microsoft.com/office/drawing/2014/main" id="{DB9FD1D2-86E7-DDB4-3552-591293DA7D85}"/>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144537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1673B8-0BCF-8E8A-7C8E-73BAD281E8C3}"/>
              </a:ext>
            </a:extLst>
          </p:cNvPr>
          <p:cNvSpPr>
            <a:spLocks noGrp="1"/>
          </p:cNvSpPr>
          <p:nvPr>
            <p:ph type="title"/>
          </p:nvPr>
        </p:nvSpPr>
        <p:spPr>
          <a:xfrm>
            <a:off x="839789" y="365127"/>
            <a:ext cx="10515600" cy="1325563"/>
          </a:xfrm>
        </p:spPr>
        <p:txBody>
          <a:bodyPr/>
          <a:lstStyle/>
          <a:p>
            <a:r>
              <a:rPr lang="en-US"/>
              <a:t>Click to edit Master title style</a:t>
            </a:r>
            <a:endParaRPr lang="LID4096"/>
          </a:p>
        </p:txBody>
      </p:sp>
      <p:sp>
        <p:nvSpPr>
          <p:cNvPr id="3" name="Text Placeholder 2">
            <a:extLst>
              <a:ext uri="{FF2B5EF4-FFF2-40B4-BE49-F238E27FC236}">
                <a16:creationId xmlns:a16="http://schemas.microsoft.com/office/drawing/2014/main" id="{5C84C5B5-66E1-0359-09D4-6E762927BE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CADDE67-8883-9B5A-70F3-F9A1AFDFE76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5" name="Text Placeholder 4">
            <a:extLst>
              <a:ext uri="{FF2B5EF4-FFF2-40B4-BE49-F238E27FC236}">
                <a16:creationId xmlns:a16="http://schemas.microsoft.com/office/drawing/2014/main" id="{524FABE1-0E9A-A67C-F652-1EF262C0E44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1AD8E88-C558-4C0E-1DB9-AAEC5EA86F2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7" name="Date Placeholder 6">
            <a:extLst>
              <a:ext uri="{FF2B5EF4-FFF2-40B4-BE49-F238E27FC236}">
                <a16:creationId xmlns:a16="http://schemas.microsoft.com/office/drawing/2014/main" id="{969A0B7D-FC87-D8E0-416B-6A46CB76C620}"/>
              </a:ext>
            </a:extLst>
          </p:cNvPr>
          <p:cNvSpPr>
            <a:spLocks noGrp="1"/>
          </p:cNvSpPr>
          <p:nvPr>
            <p:ph type="dt" sz="half" idx="10"/>
          </p:nvPr>
        </p:nvSpPr>
        <p:spPr/>
        <p:txBody>
          <a:bodyPr/>
          <a:lstStyle/>
          <a:p>
            <a:fld id="{B8AC25C7-462D-4C9E-B6CA-D24B18B0DD77}" type="datetimeFigureOut">
              <a:rPr lang="LID4096" smtClean="0"/>
              <a:t>08/26/2026</a:t>
            </a:fld>
            <a:endParaRPr lang="LID4096"/>
          </a:p>
        </p:txBody>
      </p:sp>
      <p:sp>
        <p:nvSpPr>
          <p:cNvPr id="8" name="Footer Placeholder 7">
            <a:extLst>
              <a:ext uri="{FF2B5EF4-FFF2-40B4-BE49-F238E27FC236}">
                <a16:creationId xmlns:a16="http://schemas.microsoft.com/office/drawing/2014/main" id="{8D4B7372-E042-6815-8C56-6E8E29FCABA6}"/>
              </a:ext>
            </a:extLst>
          </p:cNvPr>
          <p:cNvSpPr>
            <a:spLocks noGrp="1"/>
          </p:cNvSpPr>
          <p:nvPr>
            <p:ph type="ftr" sz="quarter" idx="11"/>
          </p:nvPr>
        </p:nvSpPr>
        <p:spPr/>
        <p:txBody>
          <a:bodyPr/>
          <a:lstStyle/>
          <a:p>
            <a:endParaRPr lang="LID4096"/>
          </a:p>
        </p:txBody>
      </p:sp>
      <p:sp>
        <p:nvSpPr>
          <p:cNvPr id="9" name="Slide Number Placeholder 8">
            <a:extLst>
              <a:ext uri="{FF2B5EF4-FFF2-40B4-BE49-F238E27FC236}">
                <a16:creationId xmlns:a16="http://schemas.microsoft.com/office/drawing/2014/main" id="{5918FF73-8CF6-7F85-C3AF-24B6879DE657}"/>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5596696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8CE4D-48AB-7A0F-7AA8-E55BEA0D5CC4}"/>
              </a:ext>
            </a:extLst>
          </p:cNvPr>
          <p:cNvSpPr>
            <a:spLocks noGrp="1"/>
          </p:cNvSpPr>
          <p:nvPr>
            <p:ph type="title"/>
          </p:nvPr>
        </p:nvSpPr>
        <p:spPr/>
        <p:txBody>
          <a:bodyPr/>
          <a:lstStyle/>
          <a:p>
            <a:r>
              <a:rPr lang="en-US"/>
              <a:t>Click to edit Master title style</a:t>
            </a:r>
            <a:endParaRPr lang="LID4096"/>
          </a:p>
        </p:txBody>
      </p:sp>
      <p:sp>
        <p:nvSpPr>
          <p:cNvPr id="3" name="Date Placeholder 2">
            <a:extLst>
              <a:ext uri="{FF2B5EF4-FFF2-40B4-BE49-F238E27FC236}">
                <a16:creationId xmlns:a16="http://schemas.microsoft.com/office/drawing/2014/main" id="{13AFDDFD-D6BC-3BB6-F329-738F3282F194}"/>
              </a:ext>
            </a:extLst>
          </p:cNvPr>
          <p:cNvSpPr>
            <a:spLocks noGrp="1"/>
          </p:cNvSpPr>
          <p:nvPr>
            <p:ph type="dt" sz="half" idx="10"/>
          </p:nvPr>
        </p:nvSpPr>
        <p:spPr/>
        <p:txBody>
          <a:bodyPr/>
          <a:lstStyle/>
          <a:p>
            <a:fld id="{B8AC25C7-462D-4C9E-B6CA-D24B18B0DD77}" type="datetimeFigureOut">
              <a:rPr lang="LID4096" smtClean="0"/>
              <a:t>08/26/2026</a:t>
            </a:fld>
            <a:endParaRPr lang="LID4096"/>
          </a:p>
        </p:txBody>
      </p:sp>
      <p:sp>
        <p:nvSpPr>
          <p:cNvPr id="4" name="Footer Placeholder 3">
            <a:extLst>
              <a:ext uri="{FF2B5EF4-FFF2-40B4-BE49-F238E27FC236}">
                <a16:creationId xmlns:a16="http://schemas.microsoft.com/office/drawing/2014/main" id="{41C91AC4-195C-C6AE-BE11-D3159C67360B}"/>
              </a:ext>
            </a:extLst>
          </p:cNvPr>
          <p:cNvSpPr>
            <a:spLocks noGrp="1"/>
          </p:cNvSpPr>
          <p:nvPr>
            <p:ph type="ftr" sz="quarter" idx="11"/>
          </p:nvPr>
        </p:nvSpPr>
        <p:spPr/>
        <p:txBody>
          <a:bodyPr/>
          <a:lstStyle/>
          <a:p>
            <a:endParaRPr lang="LID4096"/>
          </a:p>
        </p:txBody>
      </p:sp>
      <p:sp>
        <p:nvSpPr>
          <p:cNvPr id="5" name="Slide Number Placeholder 4">
            <a:extLst>
              <a:ext uri="{FF2B5EF4-FFF2-40B4-BE49-F238E27FC236}">
                <a16:creationId xmlns:a16="http://schemas.microsoft.com/office/drawing/2014/main" id="{5A3A1460-14CF-D3C6-4335-9C7375B36BDC}"/>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4185348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5B7AF1A-805F-E135-E9F7-712DADA68396}"/>
              </a:ext>
            </a:extLst>
          </p:cNvPr>
          <p:cNvSpPr>
            <a:spLocks noGrp="1"/>
          </p:cNvSpPr>
          <p:nvPr>
            <p:ph type="dt" sz="half" idx="10"/>
          </p:nvPr>
        </p:nvSpPr>
        <p:spPr/>
        <p:txBody>
          <a:bodyPr/>
          <a:lstStyle/>
          <a:p>
            <a:fld id="{B8AC25C7-462D-4C9E-B6CA-D24B18B0DD77}" type="datetimeFigureOut">
              <a:rPr lang="LID4096" smtClean="0"/>
              <a:t>08/26/2026</a:t>
            </a:fld>
            <a:endParaRPr lang="LID4096"/>
          </a:p>
        </p:txBody>
      </p:sp>
      <p:sp>
        <p:nvSpPr>
          <p:cNvPr id="3" name="Footer Placeholder 2">
            <a:extLst>
              <a:ext uri="{FF2B5EF4-FFF2-40B4-BE49-F238E27FC236}">
                <a16:creationId xmlns:a16="http://schemas.microsoft.com/office/drawing/2014/main" id="{D68C5015-6E82-E204-0F64-A62E0B2E4AFF}"/>
              </a:ext>
            </a:extLst>
          </p:cNvPr>
          <p:cNvSpPr>
            <a:spLocks noGrp="1"/>
          </p:cNvSpPr>
          <p:nvPr>
            <p:ph type="ftr" sz="quarter" idx="11"/>
          </p:nvPr>
        </p:nvSpPr>
        <p:spPr/>
        <p:txBody>
          <a:bodyPr/>
          <a:lstStyle/>
          <a:p>
            <a:endParaRPr lang="LID4096"/>
          </a:p>
        </p:txBody>
      </p:sp>
      <p:sp>
        <p:nvSpPr>
          <p:cNvPr id="4" name="Slide Number Placeholder 3">
            <a:extLst>
              <a:ext uri="{FF2B5EF4-FFF2-40B4-BE49-F238E27FC236}">
                <a16:creationId xmlns:a16="http://schemas.microsoft.com/office/drawing/2014/main" id="{4B3DDD6C-E1EA-7C92-CB16-0D46A3AEA574}"/>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3689011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74AA7-30B2-4926-2F0F-9548011A9270}"/>
              </a:ext>
            </a:extLst>
          </p:cNvPr>
          <p:cNvSpPr>
            <a:spLocks noGrp="1"/>
          </p:cNvSpPr>
          <p:nvPr>
            <p:ph type="title"/>
          </p:nvPr>
        </p:nvSpPr>
        <p:spPr>
          <a:xfrm>
            <a:off x="839789" y="457200"/>
            <a:ext cx="3932238" cy="1600200"/>
          </a:xfrm>
        </p:spPr>
        <p:txBody>
          <a:bodyPr anchor="b"/>
          <a:lstStyle>
            <a:lvl1pPr>
              <a:defRPr sz="3200"/>
            </a:lvl1pPr>
          </a:lstStyle>
          <a:p>
            <a:r>
              <a:rPr lang="en-US"/>
              <a:t>Click to edit Master title style</a:t>
            </a:r>
            <a:endParaRPr lang="LID4096"/>
          </a:p>
        </p:txBody>
      </p:sp>
      <p:sp>
        <p:nvSpPr>
          <p:cNvPr id="3" name="Content Placeholder 2">
            <a:extLst>
              <a:ext uri="{FF2B5EF4-FFF2-40B4-BE49-F238E27FC236}">
                <a16:creationId xmlns:a16="http://schemas.microsoft.com/office/drawing/2014/main" id="{71991D22-00F3-DB8E-BE46-ADE46647ACD0}"/>
              </a:ext>
            </a:extLst>
          </p:cNvPr>
          <p:cNvSpPr>
            <a:spLocks noGrp="1"/>
          </p:cNvSpPr>
          <p:nvPr>
            <p:ph idx="1"/>
          </p:nvPr>
        </p:nvSpPr>
        <p:spPr>
          <a:xfrm>
            <a:off x="5183188" y="987427"/>
            <a:ext cx="6172201"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Text Placeholder 3">
            <a:extLst>
              <a:ext uri="{FF2B5EF4-FFF2-40B4-BE49-F238E27FC236}">
                <a16:creationId xmlns:a16="http://schemas.microsoft.com/office/drawing/2014/main" id="{667D6925-84A6-D555-9FB1-CC2DBB79343C}"/>
              </a:ext>
            </a:extLst>
          </p:cNvPr>
          <p:cNvSpPr>
            <a:spLocks noGrp="1"/>
          </p:cNvSpPr>
          <p:nvPr>
            <p:ph type="body" sz="half" idx="2"/>
          </p:nvPr>
        </p:nvSpPr>
        <p:spPr>
          <a:xfrm>
            <a:off x="839789" y="2057400"/>
            <a:ext cx="393223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EB048FE-D7B4-19D5-1850-4C484D850977}"/>
              </a:ext>
            </a:extLst>
          </p:cNvPr>
          <p:cNvSpPr>
            <a:spLocks noGrp="1"/>
          </p:cNvSpPr>
          <p:nvPr>
            <p:ph type="dt" sz="half" idx="10"/>
          </p:nvPr>
        </p:nvSpPr>
        <p:spPr/>
        <p:txBody>
          <a:bodyPr/>
          <a:lstStyle/>
          <a:p>
            <a:fld id="{B8AC25C7-462D-4C9E-B6CA-D24B18B0DD77}" type="datetimeFigureOut">
              <a:rPr lang="LID4096" smtClean="0"/>
              <a:t>08/26/2026</a:t>
            </a:fld>
            <a:endParaRPr lang="LID4096"/>
          </a:p>
        </p:txBody>
      </p:sp>
      <p:sp>
        <p:nvSpPr>
          <p:cNvPr id="6" name="Footer Placeholder 5">
            <a:extLst>
              <a:ext uri="{FF2B5EF4-FFF2-40B4-BE49-F238E27FC236}">
                <a16:creationId xmlns:a16="http://schemas.microsoft.com/office/drawing/2014/main" id="{3C448EF6-B87D-50BB-E2B1-73596E46098C}"/>
              </a:ext>
            </a:extLst>
          </p:cNvPr>
          <p:cNvSpPr>
            <a:spLocks noGrp="1"/>
          </p:cNvSpPr>
          <p:nvPr>
            <p:ph type="ftr" sz="quarter" idx="11"/>
          </p:nvPr>
        </p:nvSpPr>
        <p:spPr/>
        <p:txBody>
          <a:bodyPr/>
          <a:lstStyle/>
          <a:p>
            <a:endParaRPr lang="LID4096"/>
          </a:p>
        </p:txBody>
      </p:sp>
      <p:sp>
        <p:nvSpPr>
          <p:cNvPr id="7" name="Slide Number Placeholder 6">
            <a:extLst>
              <a:ext uri="{FF2B5EF4-FFF2-40B4-BE49-F238E27FC236}">
                <a16:creationId xmlns:a16="http://schemas.microsoft.com/office/drawing/2014/main" id="{D3A19D42-8020-454D-D017-37290324F15B}"/>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39968536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4B420-F969-6052-6ACB-01A0DBCB4252}"/>
              </a:ext>
            </a:extLst>
          </p:cNvPr>
          <p:cNvSpPr>
            <a:spLocks noGrp="1"/>
          </p:cNvSpPr>
          <p:nvPr>
            <p:ph type="title"/>
          </p:nvPr>
        </p:nvSpPr>
        <p:spPr>
          <a:xfrm>
            <a:off x="839789" y="457200"/>
            <a:ext cx="3932238" cy="1600200"/>
          </a:xfrm>
        </p:spPr>
        <p:txBody>
          <a:bodyPr anchor="b"/>
          <a:lstStyle>
            <a:lvl1pPr>
              <a:defRPr sz="3200"/>
            </a:lvl1pPr>
          </a:lstStyle>
          <a:p>
            <a:r>
              <a:rPr lang="en-US"/>
              <a:t>Click to edit Master title style</a:t>
            </a:r>
            <a:endParaRPr lang="LID4096"/>
          </a:p>
        </p:txBody>
      </p:sp>
      <p:sp>
        <p:nvSpPr>
          <p:cNvPr id="3" name="Picture Placeholder 2">
            <a:extLst>
              <a:ext uri="{FF2B5EF4-FFF2-40B4-BE49-F238E27FC236}">
                <a16:creationId xmlns:a16="http://schemas.microsoft.com/office/drawing/2014/main" id="{EA9229F8-87BB-A5CC-A1C2-8F2E5A868BE1}"/>
              </a:ext>
            </a:extLst>
          </p:cNvPr>
          <p:cNvSpPr>
            <a:spLocks noGrp="1"/>
          </p:cNvSpPr>
          <p:nvPr>
            <p:ph type="pic" idx="1"/>
          </p:nvPr>
        </p:nvSpPr>
        <p:spPr>
          <a:xfrm>
            <a:off x="5183188" y="987427"/>
            <a:ext cx="6172201"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ID4096"/>
          </a:p>
        </p:txBody>
      </p:sp>
      <p:sp>
        <p:nvSpPr>
          <p:cNvPr id="4" name="Text Placeholder 3">
            <a:extLst>
              <a:ext uri="{FF2B5EF4-FFF2-40B4-BE49-F238E27FC236}">
                <a16:creationId xmlns:a16="http://schemas.microsoft.com/office/drawing/2014/main" id="{54B7576A-4E47-781F-75D0-3D3CEF74C616}"/>
              </a:ext>
            </a:extLst>
          </p:cNvPr>
          <p:cNvSpPr>
            <a:spLocks noGrp="1"/>
          </p:cNvSpPr>
          <p:nvPr>
            <p:ph type="body" sz="half" idx="2"/>
          </p:nvPr>
        </p:nvSpPr>
        <p:spPr>
          <a:xfrm>
            <a:off x="839789" y="2057400"/>
            <a:ext cx="393223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1727B3-A6CF-EDD1-1D20-3AAF25B48096}"/>
              </a:ext>
            </a:extLst>
          </p:cNvPr>
          <p:cNvSpPr>
            <a:spLocks noGrp="1"/>
          </p:cNvSpPr>
          <p:nvPr>
            <p:ph type="dt" sz="half" idx="10"/>
          </p:nvPr>
        </p:nvSpPr>
        <p:spPr/>
        <p:txBody>
          <a:bodyPr/>
          <a:lstStyle/>
          <a:p>
            <a:fld id="{B8AC25C7-462D-4C9E-B6CA-D24B18B0DD77}" type="datetimeFigureOut">
              <a:rPr lang="LID4096" smtClean="0"/>
              <a:t>08/26/2026</a:t>
            </a:fld>
            <a:endParaRPr lang="LID4096"/>
          </a:p>
        </p:txBody>
      </p:sp>
      <p:sp>
        <p:nvSpPr>
          <p:cNvPr id="6" name="Footer Placeholder 5">
            <a:extLst>
              <a:ext uri="{FF2B5EF4-FFF2-40B4-BE49-F238E27FC236}">
                <a16:creationId xmlns:a16="http://schemas.microsoft.com/office/drawing/2014/main" id="{83E6A1B4-B1EC-00B3-146F-8FC5D44D8E26}"/>
              </a:ext>
            </a:extLst>
          </p:cNvPr>
          <p:cNvSpPr>
            <a:spLocks noGrp="1"/>
          </p:cNvSpPr>
          <p:nvPr>
            <p:ph type="ftr" sz="quarter" idx="11"/>
          </p:nvPr>
        </p:nvSpPr>
        <p:spPr/>
        <p:txBody>
          <a:bodyPr/>
          <a:lstStyle/>
          <a:p>
            <a:endParaRPr lang="LID4096"/>
          </a:p>
        </p:txBody>
      </p:sp>
      <p:sp>
        <p:nvSpPr>
          <p:cNvPr id="7" name="Slide Number Placeholder 6">
            <a:extLst>
              <a:ext uri="{FF2B5EF4-FFF2-40B4-BE49-F238E27FC236}">
                <a16:creationId xmlns:a16="http://schemas.microsoft.com/office/drawing/2014/main" id="{6635DC63-C252-48B2-BDD6-F149BB28B6F5}"/>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186795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5FB19-4B06-A891-F98F-5E08CB1A9B47}"/>
              </a:ext>
            </a:extLst>
          </p:cNvPr>
          <p:cNvSpPr>
            <a:spLocks noGrp="1"/>
          </p:cNvSpPr>
          <p:nvPr>
            <p:ph type="title"/>
          </p:nvPr>
        </p:nvSpPr>
        <p:spPr/>
        <p:txBody>
          <a:bodyPr/>
          <a:lstStyle/>
          <a:p>
            <a:r>
              <a:rPr lang="en-US"/>
              <a:t>Click to edit Master title style</a:t>
            </a:r>
            <a:endParaRPr lang="LID4096"/>
          </a:p>
        </p:txBody>
      </p:sp>
      <p:sp>
        <p:nvSpPr>
          <p:cNvPr id="3" name="Vertical Text Placeholder 2">
            <a:extLst>
              <a:ext uri="{FF2B5EF4-FFF2-40B4-BE49-F238E27FC236}">
                <a16:creationId xmlns:a16="http://schemas.microsoft.com/office/drawing/2014/main" id="{D666DBCD-6428-8D93-355D-5DF1689DD2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Date Placeholder 3">
            <a:extLst>
              <a:ext uri="{FF2B5EF4-FFF2-40B4-BE49-F238E27FC236}">
                <a16:creationId xmlns:a16="http://schemas.microsoft.com/office/drawing/2014/main" id="{E5C0DA6A-C08B-B3F6-E93C-E7BBA016F78C}"/>
              </a:ext>
            </a:extLst>
          </p:cNvPr>
          <p:cNvSpPr>
            <a:spLocks noGrp="1"/>
          </p:cNvSpPr>
          <p:nvPr>
            <p:ph type="dt" sz="half" idx="10"/>
          </p:nvPr>
        </p:nvSpPr>
        <p:spPr/>
        <p:txBody>
          <a:bodyPr/>
          <a:lstStyle/>
          <a:p>
            <a:fld id="{B8AC25C7-462D-4C9E-B6CA-D24B18B0DD77}" type="datetimeFigureOut">
              <a:rPr lang="LID4096" smtClean="0"/>
              <a:t>08/26/2026</a:t>
            </a:fld>
            <a:endParaRPr lang="LID4096"/>
          </a:p>
        </p:txBody>
      </p:sp>
      <p:sp>
        <p:nvSpPr>
          <p:cNvPr id="5" name="Footer Placeholder 4">
            <a:extLst>
              <a:ext uri="{FF2B5EF4-FFF2-40B4-BE49-F238E27FC236}">
                <a16:creationId xmlns:a16="http://schemas.microsoft.com/office/drawing/2014/main" id="{F7488850-CD14-19F5-4EC1-E7C240ACC16D}"/>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0A18CD6D-B615-15DC-F144-55EB749D4FD0}"/>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32842025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54B3E7-A7A3-4B87-7DED-801B9082C6A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LID4096"/>
          </a:p>
        </p:txBody>
      </p:sp>
      <p:sp>
        <p:nvSpPr>
          <p:cNvPr id="3" name="Vertical Text Placeholder 2">
            <a:extLst>
              <a:ext uri="{FF2B5EF4-FFF2-40B4-BE49-F238E27FC236}">
                <a16:creationId xmlns:a16="http://schemas.microsoft.com/office/drawing/2014/main" id="{DF2F6281-F388-344C-DE81-1ACE578A24E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Date Placeholder 3">
            <a:extLst>
              <a:ext uri="{FF2B5EF4-FFF2-40B4-BE49-F238E27FC236}">
                <a16:creationId xmlns:a16="http://schemas.microsoft.com/office/drawing/2014/main" id="{E51FE492-B181-7B51-FAE1-39CE71A2D7BA}"/>
              </a:ext>
            </a:extLst>
          </p:cNvPr>
          <p:cNvSpPr>
            <a:spLocks noGrp="1"/>
          </p:cNvSpPr>
          <p:nvPr>
            <p:ph type="dt" sz="half" idx="10"/>
          </p:nvPr>
        </p:nvSpPr>
        <p:spPr/>
        <p:txBody>
          <a:bodyPr/>
          <a:lstStyle/>
          <a:p>
            <a:fld id="{B8AC25C7-462D-4C9E-B6CA-D24B18B0DD77}" type="datetimeFigureOut">
              <a:rPr lang="LID4096" smtClean="0"/>
              <a:t>08/26/2026</a:t>
            </a:fld>
            <a:endParaRPr lang="LID4096"/>
          </a:p>
        </p:txBody>
      </p:sp>
      <p:sp>
        <p:nvSpPr>
          <p:cNvPr id="5" name="Footer Placeholder 4">
            <a:extLst>
              <a:ext uri="{FF2B5EF4-FFF2-40B4-BE49-F238E27FC236}">
                <a16:creationId xmlns:a16="http://schemas.microsoft.com/office/drawing/2014/main" id="{2D34FB65-CB6D-ABC8-027C-7017BA18EDDC}"/>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7BDC1C15-80CC-801E-67F8-2BEA62AC69F7}"/>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33199511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600" y="309192"/>
            <a:ext cx="11360800" cy="763600"/>
          </a:xfrm>
          <a:prstGeom prst="rect">
            <a:avLst/>
          </a:prstGeom>
        </p:spPr>
        <p:txBody>
          <a:bodyPr spcFirstLastPara="1" wrap="square" lIns="91425" tIns="91425" rIns="91425" bIns="91425" anchor="t" anchorCtr="0">
            <a:noAutofit/>
          </a:bodyPr>
          <a:lstStyle>
            <a:lvl1pPr lvl="0" algn="ctr">
              <a:spcBef>
                <a:spcPts val="0"/>
              </a:spcBef>
              <a:spcAft>
                <a:spcPts val="0"/>
              </a:spcAft>
              <a:buSzPts val="2800"/>
              <a:buNone/>
              <a:defRPr sz="3200">
                <a:solidFill>
                  <a:srgbClr val="0000FF"/>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dirty="0"/>
          </a:p>
        </p:txBody>
      </p:sp>
      <p:sp>
        <p:nvSpPr>
          <p:cNvPr id="18" name="Google Shape;18;p4"/>
          <p:cNvSpPr txBox="1">
            <a:spLocks noGrp="1"/>
          </p:cNvSpPr>
          <p:nvPr>
            <p:ph type="body" idx="1"/>
          </p:nvPr>
        </p:nvSpPr>
        <p:spPr>
          <a:xfrm>
            <a:off x="415600" y="1252461"/>
            <a:ext cx="11360800" cy="5296349"/>
          </a:xfrm>
          <a:prstGeom prst="rect">
            <a:avLst/>
          </a:prstGeom>
        </p:spPr>
        <p:txBody>
          <a:bodyPr spcFirstLastPara="1" wrap="square" lIns="91425" tIns="91425" rIns="91425" bIns="91425" anchor="t" anchorCtr="0">
            <a:normAutofit/>
          </a:bodyPr>
          <a:lstStyle>
            <a:lvl1pPr marL="609585" lvl="0" indent="-457189">
              <a:spcBef>
                <a:spcPts val="0"/>
              </a:spcBef>
              <a:spcAft>
                <a:spcPts val="0"/>
              </a:spcAft>
              <a:buClr>
                <a:schemeClr val="tx1"/>
              </a:buClr>
              <a:buSzPts val="1800"/>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1219170" lvl="1" indent="-423323">
              <a:spcBef>
                <a:spcPts val="0"/>
              </a:spcBef>
              <a:spcAft>
                <a:spcPts val="0"/>
              </a:spcAft>
              <a:buSzPts val="1400"/>
              <a:buChar char="○"/>
              <a:defRPr sz="2667">
                <a:solidFill>
                  <a:schemeClr val="tx1"/>
                </a:solidFill>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lang="sl-SI" dirty="0"/>
          </a:p>
          <a:p>
            <a:pPr lvl="1"/>
            <a:endParaRPr dirty="0"/>
          </a:p>
        </p:txBody>
      </p:sp>
    </p:spTree>
    <p:extLst>
      <p:ext uri="{BB962C8B-B14F-4D97-AF65-F5344CB8AC3E}">
        <p14:creationId xmlns:p14="http://schemas.microsoft.com/office/powerpoint/2010/main" val="1907367096"/>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288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8C86FD-10A5-9206-D22C-3A1632D54359}"/>
              </a:ext>
            </a:extLst>
          </p:cNvPr>
          <p:cNvSpPr>
            <a:spLocks noGrp="1"/>
          </p:cNvSpPr>
          <p:nvPr>
            <p:ph type="title"/>
          </p:nvPr>
        </p:nvSpPr>
        <p:spPr>
          <a:xfrm>
            <a:off x="838201" y="365127"/>
            <a:ext cx="10515600" cy="1325563"/>
          </a:xfrm>
          <a:prstGeom prst="rect">
            <a:avLst/>
          </a:prstGeom>
        </p:spPr>
        <p:txBody>
          <a:bodyPr vert="horz" lIns="91440" tIns="45720" rIns="91440" bIns="45720" rtlCol="0" anchor="ctr">
            <a:normAutofit/>
          </a:bodyPr>
          <a:lstStyle/>
          <a:p>
            <a:r>
              <a:rPr lang="en-US"/>
              <a:t>Click to edit Master title style</a:t>
            </a:r>
            <a:endParaRPr lang="LID4096"/>
          </a:p>
        </p:txBody>
      </p:sp>
      <p:sp>
        <p:nvSpPr>
          <p:cNvPr id="3" name="Text Placeholder 2">
            <a:extLst>
              <a:ext uri="{FF2B5EF4-FFF2-40B4-BE49-F238E27FC236}">
                <a16:creationId xmlns:a16="http://schemas.microsoft.com/office/drawing/2014/main" id="{BBFD8A61-EC12-DF5F-A81E-D8BA2A5D6F46}"/>
              </a:ext>
            </a:extLst>
          </p:cNvPr>
          <p:cNvSpPr>
            <a:spLocks noGrp="1"/>
          </p:cNvSpPr>
          <p:nvPr>
            <p:ph type="body" idx="1"/>
          </p:nvPr>
        </p:nvSpPr>
        <p:spPr>
          <a:xfrm>
            <a:off x="838201"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Date Placeholder 3">
            <a:extLst>
              <a:ext uri="{FF2B5EF4-FFF2-40B4-BE49-F238E27FC236}">
                <a16:creationId xmlns:a16="http://schemas.microsoft.com/office/drawing/2014/main" id="{A66CB82E-A88B-B81D-92C7-3BE2647E137B}"/>
              </a:ext>
            </a:extLst>
          </p:cNvPr>
          <p:cNvSpPr>
            <a:spLocks noGrp="1"/>
          </p:cNvSpPr>
          <p:nvPr>
            <p:ph type="dt" sz="half" idx="2"/>
          </p:nvPr>
        </p:nvSpPr>
        <p:spPr>
          <a:xfrm>
            <a:off x="838201" y="6356352"/>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8AC25C7-462D-4C9E-B6CA-D24B18B0DD77}" type="datetimeFigureOut">
              <a:rPr lang="LID4096" smtClean="0"/>
              <a:t>08/26/2026</a:t>
            </a:fld>
            <a:endParaRPr lang="LID4096"/>
          </a:p>
        </p:txBody>
      </p:sp>
      <p:sp>
        <p:nvSpPr>
          <p:cNvPr id="5" name="Footer Placeholder 4">
            <a:extLst>
              <a:ext uri="{FF2B5EF4-FFF2-40B4-BE49-F238E27FC236}">
                <a16:creationId xmlns:a16="http://schemas.microsoft.com/office/drawing/2014/main" id="{AC53087C-A940-0184-425E-72131492575A}"/>
              </a:ext>
            </a:extLst>
          </p:cNvPr>
          <p:cNvSpPr>
            <a:spLocks noGrp="1"/>
          </p:cNvSpPr>
          <p:nvPr>
            <p:ph type="ftr" sz="quarter" idx="3"/>
          </p:nvPr>
        </p:nvSpPr>
        <p:spPr>
          <a:xfrm>
            <a:off x="4038601" y="6356352"/>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LID4096"/>
          </a:p>
        </p:txBody>
      </p:sp>
      <p:sp>
        <p:nvSpPr>
          <p:cNvPr id="6" name="Slide Number Placeholder 5">
            <a:extLst>
              <a:ext uri="{FF2B5EF4-FFF2-40B4-BE49-F238E27FC236}">
                <a16:creationId xmlns:a16="http://schemas.microsoft.com/office/drawing/2014/main" id="{2524BECD-0812-2265-FD01-D2C3340B07D3}"/>
              </a:ext>
            </a:extLst>
          </p:cNvPr>
          <p:cNvSpPr>
            <a:spLocks noGrp="1"/>
          </p:cNvSpPr>
          <p:nvPr>
            <p:ph type="sldNum" sz="quarter" idx="4"/>
          </p:nvPr>
        </p:nvSpPr>
        <p:spPr>
          <a:xfrm>
            <a:off x="8610601" y="6356352"/>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B863B7F-C974-40B7-90A7-729664DB1E8C}" type="slidenum">
              <a:rPr lang="LID4096" smtClean="0"/>
              <a:t>‹#›</a:t>
            </a:fld>
            <a:endParaRPr lang="LID4096"/>
          </a:p>
        </p:txBody>
      </p:sp>
    </p:spTree>
    <p:extLst>
      <p:ext uri="{BB962C8B-B14F-4D97-AF65-F5344CB8AC3E}">
        <p14:creationId xmlns:p14="http://schemas.microsoft.com/office/powerpoint/2010/main" val="34059454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ID4096"/>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earsoska@yahoo.com"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8F6E7-5BBF-2D5F-55F6-B937B6F0DA41}"/>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C3439C26-5568-BE06-7EE7-36EA4BC5E645}"/>
              </a:ext>
            </a:extLst>
          </p:cNvPr>
          <p:cNvSpPr/>
          <p:nvPr/>
        </p:nvSpPr>
        <p:spPr>
          <a:xfrm>
            <a:off x="0" y="55366"/>
            <a:ext cx="12120880" cy="338554"/>
          </a:xfrm>
          <a:prstGeom prst="rect">
            <a:avLst/>
          </a:prstGeom>
        </p:spPr>
        <p:txBody>
          <a:bodyPr wrap="square">
            <a:spAutoFit/>
          </a:bodyPr>
          <a:lstStyle/>
          <a:p>
            <a:pPr algn="ctr"/>
            <a:r>
              <a:rPr lang="en-US" sz="1600" dirty="0">
                <a:solidFill>
                  <a:srgbClr val="00CC00"/>
                </a:solidFill>
                <a:latin typeface="Arial Narrow" panose="020B0606020202030204" pitchFamily="34" charset="0"/>
              </a:rPr>
              <a:t>28</a:t>
            </a:r>
            <a:r>
              <a:rPr lang="en-US" sz="1600" baseline="30000" dirty="0">
                <a:solidFill>
                  <a:srgbClr val="00CC00"/>
                </a:solidFill>
                <a:latin typeface="Arial Narrow" panose="020B0606020202030204" pitchFamily="34" charset="0"/>
              </a:rPr>
              <a:t>th</a:t>
            </a:r>
            <a:r>
              <a:rPr lang="en-US" sz="1600" dirty="0">
                <a:solidFill>
                  <a:srgbClr val="00CC00"/>
                </a:solidFill>
                <a:latin typeface="Arial Narrow" panose="020B0606020202030204" pitchFamily="34" charset="0"/>
              </a:rPr>
              <a:t> Congress of SCTM, 23-26 September, </a:t>
            </a:r>
            <a:r>
              <a:rPr lang="en-US" sz="1600" dirty="0" err="1">
                <a:solidFill>
                  <a:srgbClr val="00CC00"/>
                </a:solidFill>
                <a:latin typeface="Arial Narrow" panose="020B0606020202030204" pitchFamily="34" charset="0"/>
              </a:rPr>
              <a:t>Ohrid</a:t>
            </a:r>
            <a:r>
              <a:rPr lang="en-US" sz="1600" dirty="0">
                <a:solidFill>
                  <a:srgbClr val="00CC00"/>
                </a:solidFill>
                <a:latin typeface="Arial Narrow" panose="020B0606020202030204" pitchFamily="34" charset="0"/>
              </a:rPr>
              <a:t>, Macedonia</a:t>
            </a:r>
            <a:endParaRPr lang="mk-MK" sz="1600" dirty="0">
              <a:solidFill>
                <a:srgbClr val="00CC00"/>
              </a:solidFill>
              <a:latin typeface="Arial Narrow" panose="020B0606020202030204" pitchFamily="34" charset="0"/>
            </a:endParaRPr>
          </a:p>
        </p:txBody>
      </p:sp>
      <p:sp>
        <p:nvSpPr>
          <p:cNvPr id="5" name="AutoShape 5">
            <a:extLst>
              <a:ext uri="{FF2B5EF4-FFF2-40B4-BE49-F238E27FC236}">
                <a16:creationId xmlns:a16="http://schemas.microsoft.com/office/drawing/2014/main" id="{9882EDD9-BC4B-8B1B-7397-6287C5B19DA0}"/>
              </a:ext>
            </a:extLst>
          </p:cNvPr>
          <p:cNvSpPr>
            <a:spLocks noChangeArrowheads="1"/>
          </p:cNvSpPr>
          <p:nvPr/>
        </p:nvSpPr>
        <p:spPr bwMode="auto">
          <a:xfrm>
            <a:off x="1599667" y="2004705"/>
            <a:ext cx="8850425" cy="1600438"/>
          </a:xfrm>
          <a:prstGeom prst="roundRect">
            <a:avLst>
              <a:gd name="adj" fmla="val 16667"/>
            </a:avLst>
          </a:prstGeom>
          <a:no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sz="2200" b="1" dirty="0">
                <a:latin typeface="Times New Roman" panose="02020603050405020304" pitchFamily="18" charset="0"/>
                <a:cs typeface="Times New Roman" panose="02020603050405020304" pitchFamily="18" charset="0"/>
              </a:rPr>
              <a:t>MONITORING THE ORGANIC MATTER CONTENT IN </a:t>
            </a:r>
            <a:br>
              <a:rPr lang="en-US" sz="2200" b="1" dirty="0">
                <a:latin typeface="Times New Roman" panose="02020603050405020304" pitchFamily="18" charset="0"/>
                <a:cs typeface="Times New Roman" panose="02020603050405020304" pitchFamily="18" charset="0"/>
              </a:rPr>
            </a:br>
            <a:r>
              <a:rPr lang="en-US" sz="2200" b="1" dirty="0">
                <a:latin typeface="Times New Roman" panose="02020603050405020304" pitchFamily="18" charset="0"/>
                <a:cs typeface="Times New Roman" panose="02020603050405020304" pitchFamily="18" charset="0"/>
              </a:rPr>
              <a:t>BOTTOM SEDIMENT SEGMENTS ALONG THE STRUGA SHORELINE OF LAKE OHRID </a:t>
            </a:r>
            <a:endParaRPr lang="en-GB" sz="2200" b="1" dirty="0">
              <a:latin typeface="Times New Roman" panose="02020603050405020304" pitchFamily="18" charset="0"/>
              <a:cs typeface="Times New Roman" panose="02020603050405020304" pitchFamily="18" charset="0"/>
            </a:endParaRPr>
          </a:p>
          <a:p>
            <a:pPr algn="ctr"/>
            <a:endParaRPr lang="en-US" sz="2200" b="1" cap="all" dirty="0">
              <a:solidFill>
                <a:schemeClr val="accent5"/>
              </a:solidFill>
              <a:highlight>
                <a:srgbClr val="FFFF00"/>
              </a:highlight>
              <a:latin typeface="PF BeauSans Pro" panose="02000800000000020004" pitchFamily="2" charset="0"/>
              <a:cs typeface="Arial" panose="020B0604020202020204" pitchFamily="34" charset="0"/>
            </a:endParaRPr>
          </a:p>
        </p:txBody>
      </p:sp>
      <p:pic>
        <p:nvPicPr>
          <p:cNvPr id="8" name="Picture 7">
            <a:extLst>
              <a:ext uri="{FF2B5EF4-FFF2-40B4-BE49-F238E27FC236}">
                <a16:creationId xmlns:a16="http://schemas.microsoft.com/office/drawing/2014/main" id="{0D301CB3-52B0-EFE7-7AFA-FDA4F20AA2BD}"/>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426719" y="266683"/>
            <a:ext cx="864245" cy="927582"/>
          </a:xfrm>
          <a:prstGeom prst="rect">
            <a:avLst/>
          </a:prstGeom>
        </p:spPr>
      </p:pic>
      <p:sp>
        <p:nvSpPr>
          <p:cNvPr id="28" name="Rectangle: Rounded Corners 27">
            <a:extLst>
              <a:ext uri="{FF2B5EF4-FFF2-40B4-BE49-F238E27FC236}">
                <a16:creationId xmlns:a16="http://schemas.microsoft.com/office/drawing/2014/main" id="{8101C326-06AB-78CA-A216-7D9AF8F2C16E}"/>
              </a:ext>
            </a:extLst>
          </p:cNvPr>
          <p:cNvSpPr/>
          <p:nvPr/>
        </p:nvSpPr>
        <p:spPr>
          <a:xfrm>
            <a:off x="11558742" y="87808"/>
            <a:ext cx="565850" cy="369277"/>
          </a:xfrm>
          <a:prstGeom prst="roundRect">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rPr>
              <a:t>75</a:t>
            </a:r>
            <a:endParaRPr lang="en-US" sz="1400" dirty="0">
              <a:solidFill>
                <a:schemeClr val="tx1"/>
              </a:solidFill>
            </a:endParaRPr>
          </a:p>
        </p:txBody>
      </p:sp>
      <p:sp>
        <p:nvSpPr>
          <p:cNvPr id="11" name="Rectangle 10">
            <a:extLst>
              <a:ext uri="{FF2B5EF4-FFF2-40B4-BE49-F238E27FC236}">
                <a16:creationId xmlns:a16="http://schemas.microsoft.com/office/drawing/2014/main" id="{59DB8E13-B0D6-0155-E563-7BA0028420C2}"/>
              </a:ext>
            </a:extLst>
          </p:cNvPr>
          <p:cNvSpPr>
            <a:spLocks noChangeArrowheads="1"/>
          </p:cNvSpPr>
          <p:nvPr/>
        </p:nvSpPr>
        <p:spPr bwMode="auto">
          <a:xfrm>
            <a:off x="1455834" y="3714724"/>
            <a:ext cx="9136499" cy="954107"/>
          </a:xfrm>
          <a:prstGeom prst="rect">
            <a:avLst/>
          </a:prstGeom>
          <a:noFill/>
          <a:ln>
            <a:noFill/>
          </a:ln>
          <a:effectLst/>
        </p:spPr>
        <p:txBody>
          <a:bodyPr wrap="square">
            <a:spAutoFit/>
          </a:bodyPr>
          <a:lstStyle>
            <a:lvl1pPr defTabSz="4176713">
              <a:defRPr>
                <a:solidFill>
                  <a:schemeClr val="tx1"/>
                </a:solidFill>
                <a:latin typeface="Arial" charset="0"/>
              </a:defRPr>
            </a:lvl1pPr>
            <a:lvl2pPr defTabSz="4176713">
              <a:defRPr>
                <a:solidFill>
                  <a:schemeClr val="tx1"/>
                </a:solidFill>
                <a:latin typeface="Arial" charset="0"/>
              </a:defRPr>
            </a:lvl2pPr>
            <a:lvl3pPr defTabSz="4176713">
              <a:defRPr>
                <a:solidFill>
                  <a:schemeClr val="tx1"/>
                </a:solidFill>
                <a:latin typeface="Arial" charset="0"/>
              </a:defRPr>
            </a:lvl3pPr>
            <a:lvl4pPr defTabSz="4176713">
              <a:defRPr>
                <a:solidFill>
                  <a:schemeClr val="tx1"/>
                </a:solidFill>
                <a:latin typeface="Arial" charset="0"/>
              </a:defRPr>
            </a:lvl4pPr>
            <a:lvl5pPr defTabSz="4176713">
              <a:defRPr>
                <a:solidFill>
                  <a:schemeClr val="tx1"/>
                </a:solidFill>
                <a:latin typeface="Arial" charset="0"/>
              </a:defRPr>
            </a:lvl5pPr>
            <a:lvl6pPr defTabSz="4176713" fontAlgn="base">
              <a:spcBef>
                <a:spcPct val="0"/>
              </a:spcBef>
              <a:spcAft>
                <a:spcPct val="0"/>
              </a:spcAft>
              <a:defRPr>
                <a:solidFill>
                  <a:schemeClr val="tx1"/>
                </a:solidFill>
                <a:latin typeface="Arial" charset="0"/>
              </a:defRPr>
            </a:lvl6pPr>
            <a:lvl7pPr defTabSz="4176713" fontAlgn="base">
              <a:spcBef>
                <a:spcPct val="0"/>
              </a:spcBef>
              <a:spcAft>
                <a:spcPct val="0"/>
              </a:spcAft>
              <a:defRPr>
                <a:solidFill>
                  <a:schemeClr val="tx1"/>
                </a:solidFill>
                <a:latin typeface="Arial" charset="0"/>
              </a:defRPr>
            </a:lvl7pPr>
            <a:lvl8pPr defTabSz="4176713" fontAlgn="base">
              <a:spcBef>
                <a:spcPct val="0"/>
              </a:spcBef>
              <a:spcAft>
                <a:spcPct val="0"/>
              </a:spcAft>
              <a:defRPr>
                <a:solidFill>
                  <a:schemeClr val="tx1"/>
                </a:solidFill>
                <a:latin typeface="Arial" charset="0"/>
              </a:defRPr>
            </a:lvl8pPr>
            <a:lvl9pPr defTabSz="4176713" fontAlgn="base">
              <a:spcBef>
                <a:spcPct val="0"/>
              </a:spcBef>
              <a:spcAft>
                <a:spcPct val="0"/>
              </a:spcAft>
              <a:defRPr>
                <a:solidFill>
                  <a:schemeClr val="tx1"/>
                </a:solidFill>
                <a:latin typeface="Arial" charset="0"/>
              </a:defRPr>
            </a:lvl9pPr>
          </a:lstStyle>
          <a:p>
            <a:pPr algn="ctr"/>
            <a:r>
              <a:rPr lang="en-US" sz="1400" b="1" dirty="0">
                <a:latin typeface="Times New Roman" panose="02020603050405020304" pitchFamily="18" charset="0"/>
                <a:cs typeface="Times New Roman" panose="02020603050405020304" pitchFamily="18" charset="0"/>
              </a:rPr>
              <a:t>Elena Arsoska</a:t>
            </a:r>
            <a:r>
              <a:rPr lang="en-US" sz="1400" b="1" baseline="30000" dirty="0">
                <a:latin typeface="Times New Roman" panose="02020603050405020304" pitchFamily="18" charset="0"/>
                <a:cs typeface="Times New Roman" panose="02020603050405020304" pitchFamily="18" charset="0"/>
              </a:rPr>
              <a:t>1</a:t>
            </a:r>
            <a:r>
              <a:rPr lang="en-US" sz="1400" b="1" dirty="0">
                <a:latin typeface="Times New Roman" panose="02020603050405020304" pitchFamily="18" charset="0"/>
                <a:cs typeface="Times New Roman" panose="02020603050405020304" pitchFamily="18" charset="0"/>
              </a:rPr>
              <a:t>, Tajana Kostadinova</a:t>
            </a:r>
            <a:r>
              <a:rPr lang="en-US" sz="1400" b="1" baseline="30000" dirty="0">
                <a:latin typeface="Times New Roman" panose="02020603050405020304" pitchFamily="18" charset="0"/>
                <a:cs typeface="Times New Roman" panose="02020603050405020304" pitchFamily="18" charset="0"/>
              </a:rPr>
              <a:t>2</a:t>
            </a:r>
            <a:r>
              <a:rPr lang="en-US" sz="1400" b="1" dirty="0">
                <a:latin typeface="Times New Roman" panose="02020603050405020304" pitchFamily="18" charset="0"/>
                <a:cs typeface="Times New Roman" panose="02020603050405020304" pitchFamily="18" charset="0"/>
              </a:rPr>
              <a:t>, Andrijana </a:t>
            </a:r>
            <a:r>
              <a:rPr lang="en-US" sz="1400" b="1" dirty="0" err="1">
                <a:latin typeface="Times New Roman" panose="02020603050405020304" pitchFamily="18" charset="0"/>
                <a:cs typeface="Times New Roman" panose="02020603050405020304" pitchFamily="18" charset="0"/>
              </a:rPr>
              <a:t>Chankulovska</a:t>
            </a:r>
            <a:r>
              <a:rPr lang="en-US" sz="1400" b="1" dirty="0">
                <a:latin typeface="Times New Roman" panose="02020603050405020304" pitchFamily="18" charset="0"/>
                <a:cs typeface="Times New Roman" panose="02020603050405020304" pitchFamily="18" charset="0"/>
              </a:rPr>
              <a:t> Tenovska</a:t>
            </a:r>
            <a:r>
              <a:rPr lang="en-US" sz="1400" b="1" baseline="30000" dirty="0">
                <a:latin typeface="Times New Roman" panose="02020603050405020304" pitchFamily="18" charset="0"/>
                <a:cs typeface="Times New Roman" panose="02020603050405020304" pitchFamily="18" charset="0"/>
              </a:rPr>
              <a:t>2</a:t>
            </a:r>
            <a:r>
              <a:rPr lang="en-US" sz="1400" b="1" dirty="0">
                <a:latin typeface="Times New Roman" panose="02020603050405020304" pitchFamily="18" charset="0"/>
                <a:cs typeface="Times New Roman" panose="02020603050405020304" pitchFamily="18" charset="0"/>
              </a:rPr>
              <a:t>, Slobodan Bogoevski</a:t>
            </a:r>
            <a:r>
              <a:rPr lang="en-US" sz="1400" b="1" baseline="30000" dirty="0">
                <a:latin typeface="Times New Roman" panose="02020603050405020304" pitchFamily="18" charset="0"/>
                <a:cs typeface="Times New Roman" panose="02020603050405020304" pitchFamily="18" charset="0"/>
              </a:rPr>
              <a:t>2 </a:t>
            </a:r>
            <a:endParaRPr lang="en-GB" sz="1400" b="1" dirty="0">
              <a:latin typeface="Times New Roman" panose="02020603050405020304" pitchFamily="18" charset="0"/>
              <a:cs typeface="Times New Roman" panose="02020603050405020304" pitchFamily="18" charset="0"/>
            </a:endParaRPr>
          </a:p>
          <a:p>
            <a:pPr algn="ctr"/>
            <a:r>
              <a:rPr lang="en-US" sz="1400" baseline="30000" dirty="0">
                <a:latin typeface="Times New Roman" panose="02020603050405020304" pitchFamily="18" charset="0"/>
                <a:cs typeface="Times New Roman" panose="02020603050405020304" pitchFamily="18" charset="0"/>
              </a:rPr>
              <a:t>1</a:t>
            </a:r>
            <a:r>
              <a:rPr lang="en-US" sz="1400" dirty="0">
                <a:latin typeface="Times New Roman" panose="02020603050405020304" pitchFamily="18" charset="0"/>
                <a:cs typeface="Times New Roman" panose="02020603050405020304" pitchFamily="18" charset="0"/>
              </a:rPr>
              <a:t>Vardar </a:t>
            </a:r>
            <a:r>
              <a:rPr lang="en-US" sz="1400" dirty="0" err="1">
                <a:latin typeface="Times New Roman" panose="02020603050405020304" pitchFamily="18" charset="0"/>
                <a:cs typeface="Times New Roman" panose="02020603050405020304" pitchFamily="18" charset="0"/>
              </a:rPr>
              <a:t>Dolomit</a:t>
            </a:r>
            <a:r>
              <a:rPr lang="en-US" sz="1400" dirty="0">
                <a:latin typeface="Times New Roman" panose="02020603050405020304" pitchFamily="18" charset="0"/>
                <a:cs typeface="Times New Roman" panose="02020603050405020304" pitchFamily="18" charset="0"/>
              </a:rPr>
              <a:t> DOOEL, Skopje, North Macedonia,</a:t>
            </a:r>
          </a:p>
          <a:p>
            <a:pPr algn="ctr"/>
            <a:r>
              <a:rPr lang="en-US" sz="1400" baseline="30000" dirty="0">
                <a:latin typeface="Times New Roman" panose="02020603050405020304" pitchFamily="18" charset="0"/>
                <a:cs typeface="Times New Roman" panose="02020603050405020304" pitchFamily="18" charset="0"/>
              </a:rPr>
              <a:t> 2</a:t>
            </a:r>
            <a:r>
              <a:rPr lang="en-US" sz="1400" dirty="0">
                <a:latin typeface="Times New Roman" panose="02020603050405020304" pitchFamily="18" charset="0"/>
                <a:cs typeface="Times New Roman" panose="02020603050405020304" pitchFamily="18" charset="0"/>
              </a:rPr>
              <a:t>Faculty of Technology and Metallurgy, S</a:t>
            </a:r>
            <a:r>
              <a:rPr lang="en-GB" sz="1400" dirty="0">
                <a:latin typeface="Times New Roman" panose="02020603050405020304" pitchFamily="18" charset="0"/>
                <a:cs typeface="Times New Roman" panose="02020603050405020304" pitchFamily="18" charset="0"/>
              </a:rPr>
              <a:t>s. Cyril and Methodius University in Skopje, North Macedonia  </a:t>
            </a:r>
          </a:p>
          <a:p>
            <a:pPr algn="ctr"/>
            <a:r>
              <a:rPr lang="en-US" sz="1400" dirty="0">
                <a:latin typeface="Times New Roman" panose="02020603050405020304" pitchFamily="18" charset="0"/>
                <a:cs typeface="Times New Roman" panose="02020603050405020304" pitchFamily="18" charset="0"/>
              </a:rPr>
              <a:t>e-mail: </a:t>
            </a:r>
            <a:r>
              <a:rPr lang="en-US" sz="1400" dirty="0">
                <a:latin typeface="Times New Roman" panose="02020603050405020304" pitchFamily="18" charset="0"/>
                <a:cs typeface="Times New Roman" panose="02020603050405020304" pitchFamily="18" charset="0"/>
                <a:hlinkClick r:id="rId3"/>
              </a:rPr>
              <a:t>earsoska@yahoo.com</a:t>
            </a:r>
            <a:endParaRPr lang="en-US" sz="1400" dirty="0">
              <a:solidFill>
                <a:srgbClr val="00CC00"/>
              </a:solidFill>
              <a:latin typeface="Arial Narrow" panose="020B0606020202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15AF4FC4-1B9E-6B2D-D481-C0CE0B7EAA89}"/>
              </a:ext>
            </a:extLst>
          </p:cNvPr>
          <p:cNvPicPr>
            <a:picLocks noChangeAspect="1"/>
          </p:cNvPicPr>
          <p:nvPr/>
        </p:nvPicPr>
        <p:blipFill>
          <a:blip r:embed="rId4"/>
          <a:stretch>
            <a:fillRect/>
          </a:stretch>
        </p:blipFill>
        <p:spPr>
          <a:xfrm>
            <a:off x="0" y="4382162"/>
            <a:ext cx="12192000" cy="2543785"/>
          </a:xfrm>
          <a:prstGeom prst="rect">
            <a:avLst/>
          </a:prstGeom>
        </p:spPr>
      </p:pic>
    </p:spTree>
    <p:extLst>
      <p:ext uri="{BB962C8B-B14F-4D97-AF65-F5344CB8AC3E}">
        <p14:creationId xmlns:p14="http://schemas.microsoft.com/office/powerpoint/2010/main" val="33550455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8E4F6"/>
        </a:solidFill>
        <a:effectLst/>
      </p:bgPr>
    </p:bg>
    <p:spTree>
      <p:nvGrpSpPr>
        <p:cNvPr id="1" name=""/>
        <p:cNvGrpSpPr/>
        <p:nvPr/>
      </p:nvGrpSpPr>
      <p:grpSpPr>
        <a:xfrm>
          <a:off x="0" y="0"/>
          <a:ext cx="0" cy="0"/>
          <a:chOff x="0" y="0"/>
          <a:chExt cx="0" cy="0"/>
        </a:xfrm>
      </p:grpSpPr>
      <p:sp>
        <p:nvSpPr>
          <p:cNvPr id="8" name="AutoShape 10">
            <a:extLst>
              <a:ext uri="{FF2B5EF4-FFF2-40B4-BE49-F238E27FC236}">
                <a16:creationId xmlns:a16="http://schemas.microsoft.com/office/drawing/2014/main" id="{0C8B024E-2240-CE77-5AF1-F952B8C049E7}"/>
              </a:ext>
            </a:extLst>
          </p:cNvPr>
          <p:cNvSpPr>
            <a:spLocks noChangeArrowheads="1"/>
          </p:cNvSpPr>
          <p:nvPr/>
        </p:nvSpPr>
        <p:spPr bwMode="auto">
          <a:xfrm>
            <a:off x="67644" y="198627"/>
            <a:ext cx="12056712" cy="476726"/>
          </a:xfrm>
          <a:prstGeom prst="roundRect">
            <a:avLst>
              <a:gd name="adj" fmla="val 16667"/>
            </a:avLst>
          </a:prstGeom>
          <a:solidFill>
            <a:schemeClr val="accent5">
              <a:lumMod val="75000"/>
            </a:schemeClr>
          </a:solid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2200" b="1" dirty="0">
                <a:solidFill>
                  <a:schemeClr val="bg1"/>
                </a:solidFill>
                <a:effectLst>
                  <a:outerShdw blurRad="38100" dist="38100" dir="2700000" algn="tl">
                    <a:srgbClr val="000000">
                      <a:alpha val="43137"/>
                    </a:srgbClr>
                  </a:outerShdw>
                </a:effectLst>
                <a:latin typeface="PF BeauSans Pro" panose="02000800000000020004" pitchFamily="2" charset="0"/>
                <a:cs typeface="Arial" panose="020B0604020202020204" pitchFamily="34" charset="0"/>
              </a:rPr>
              <a:t>Introduction &amp; Aim</a:t>
            </a:r>
          </a:p>
        </p:txBody>
      </p:sp>
      <p:sp>
        <p:nvSpPr>
          <p:cNvPr id="4" name="TextBox 3"/>
          <p:cNvSpPr txBox="1"/>
          <p:nvPr/>
        </p:nvSpPr>
        <p:spPr>
          <a:xfrm>
            <a:off x="215910" y="854070"/>
            <a:ext cx="6436538" cy="5909310"/>
          </a:xfrm>
          <a:prstGeom prst="rect">
            <a:avLst/>
          </a:prstGeom>
          <a:noFill/>
        </p:spPr>
        <p:txBody>
          <a:bodyPr wrap="square" rtlCol="0">
            <a:spAutoFit/>
          </a:bodyPr>
          <a:lstStyle/>
          <a:p>
            <a:pPr algn="just"/>
            <a:r>
              <a:rPr lang="en-GB" sz="1400" dirty="0">
                <a:latin typeface="Times New Roman" panose="02020603050405020304" pitchFamily="18" charset="0"/>
                <a:cs typeface="Times New Roman" panose="02020603050405020304" pitchFamily="18" charset="0"/>
              </a:rPr>
              <a:t>The littoral sediments of lake ecosystems represent an important natural archive in which both organic and inorganic substances originating from natural processes and anthropogenic activities accumulate over time. Organic matter in sediments plays a fundamental role in biogeochemical processes by influencing carbon cycling, the binding and mobility of heavy metals, nutrient dynamics, and the overall quality of the aquatic environment.</a:t>
            </a:r>
          </a:p>
          <a:p>
            <a:pPr algn="just"/>
            <a:endParaRPr lang="en-GB" sz="1400" dirty="0">
              <a:latin typeface="Times New Roman" panose="02020603050405020304" pitchFamily="18" charset="0"/>
              <a:cs typeface="Times New Roman" panose="02020603050405020304" pitchFamily="18" charset="0"/>
            </a:endParaRPr>
          </a:p>
          <a:p>
            <a:pPr algn="just"/>
            <a:r>
              <a:rPr lang="en-GB" sz="1400" dirty="0">
                <a:latin typeface="Times New Roman" panose="02020603050405020304" pitchFamily="18" charset="0"/>
                <a:cs typeface="Times New Roman" panose="02020603050405020304" pitchFamily="18" charset="0"/>
              </a:rPr>
              <a:t>Lake </a:t>
            </a:r>
            <a:r>
              <a:rPr lang="en-GB" sz="1400" dirty="0" err="1">
                <a:latin typeface="Times New Roman" panose="02020603050405020304" pitchFamily="18" charset="0"/>
                <a:cs typeface="Times New Roman" panose="02020603050405020304" pitchFamily="18" charset="0"/>
              </a:rPr>
              <a:t>Ohrid</a:t>
            </a:r>
            <a:r>
              <a:rPr lang="en-GB" sz="1400" dirty="0">
                <a:latin typeface="Times New Roman" panose="02020603050405020304" pitchFamily="18" charset="0"/>
                <a:cs typeface="Times New Roman" panose="02020603050405020304" pitchFamily="18" charset="0"/>
              </a:rPr>
              <a:t>, recognized as one of the oldest and most biologically significant lakes in Europe, possesses exceptional ecological and scientific value. Its unique hydrological and ecological balance is highly sensitive to both natural and anthropogenic pressures, particularly within the littoral zone, where urban development, tourism, and tributary inflows exert considerable influence on the ecosystem. Consequently, lake sediments provide valuable records of the long-term accumulation of organic matter and serve as important indicators for assessing the sources and extent of organic pollution.</a:t>
            </a:r>
          </a:p>
          <a:p>
            <a:pPr algn="just"/>
            <a:endParaRPr lang="en-GB" sz="1400" dirty="0">
              <a:latin typeface="Times New Roman" panose="02020603050405020304" pitchFamily="18" charset="0"/>
              <a:cs typeface="Times New Roman" panose="02020603050405020304" pitchFamily="18" charset="0"/>
            </a:endParaRPr>
          </a:p>
          <a:p>
            <a:pPr algn="just"/>
            <a:r>
              <a:rPr lang="en-GB" sz="1400" dirty="0">
                <a:latin typeface="Times New Roman" panose="02020603050405020304" pitchFamily="18" charset="0"/>
                <a:cs typeface="Times New Roman" panose="02020603050405020304" pitchFamily="18" charset="0"/>
              </a:rPr>
              <a:t>Determining the organic matter content, together with sediment moisture content, provides valuable insight into the mechanisms controlling the accumulation, distribution, and potential sources of organic matter. Furthermore, this approach helps identify the predominant medium in which organic matter is retained, whether dissolved or associated with the water phase, or adsorbed onto mineral particles within the sediment. Such information is essential for understanding the transport, deposition, and transformation of organic compounds in lacustrine environments.</a:t>
            </a:r>
          </a:p>
          <a:p>
            <a:pPr algn="just"/>
            <a:endParaRPr lang="en-GB" sz="1400" dirty="0">
              <a:latin typeface="Times New Roman" panose="02020603050405020304" pitchFamily="18" charset="0"/>
              <a:cs typeface="Times New Roman" panose="02020603050405020304" pitchFamily="18" charset="0"/>
            </a:endParaRPr>
          </a:p>
          <a:p>
            <a:pPr algn="just"/>
            <a:r>
              <a:rPr lang="en-GB" sz="1400" dirty="0">
                <a:latin typeface="Times New Roman" panose="02020603050405020304" pitchFamily="18" charset="0"/>
                <a:cs typeface="Times New Roman" panose="02020603050405020304" pitchFamily="18" charset="0"/>
              </a:rPr>
              <a:t>The main objective of this study was to determine the content and spatial distribution of organic matter in the littoral sediments of the </a:t>
            </a:r>
            <a:r>
              <a:rPr lang="en-GB" sz="1400" dirty="0" err="1">
                <a:latin typeface="Times New Roman" panose="02020603050405020304" pitchFamily="18" charset="0"/>
                <a:cs typeface="Times New Roman" panose="02020603050405020304" pitchFamily="18" charset="0"/>
              </a:rPr>
              <a:t>Struga</a:t>
            </a:r>
            <a:r>
              <a:rPr lang="en-GB" sz="1400" dirty="0">
                <a:latin typeface="Times New Roman" panose="02020603050405020304" pitchFamily="18" charset="0"/>
                <a:cs typeface="Times New Roman" panose="02020603050405020304" pitchFamily="18" charset="0"/>
              </a:rPr>
              <a:t> coastal zone of Lake </a:t>
            </a:r>
            <a:r>
              <a:rPr lang="en-GB" sz="1400" dirty="0" err="1">
                <a:latin typeface="Times New Roman" panose="02020603050405020304" pitchFamily="18" charset="0"/>
                <a:cs typeface="Times New Roman" panose="02020603050405020304" pitchFamily="18" charset="0"/>
              </a:rPr>
              <a:t>Ohrid</a:t>
            </a:r>
            <a:r>
              <a:rPr lang="en-GB" sz="1400" dirty="0">
                <a:latin typeface="Times New Roman" panose="02020603050405020304" pitchFamily="18" charset="0"/>
                <a:cs typeface="Times New Roman" panose="02020603050405020304" pitchFamily="18" charset="0"/>
              </a:rPr>
              <a:t> and to identify the potential natural and anthropogenic sources contributing to its accumulation.</a:t>
            </a:r>
          </a:p>
        </p:txBody>
      </p:sp>
      <p:sp>
        <p:nvSpPr>
          <p:cNvPr id="6" name="TextBox 5"/>
          <p:cNvSpPr txBox="1"/>
          <p:nvPr/>
        </p:nvSpPr>
        <p:spPr>
          <a:xfrm>
            <a:off x="6520473" y="6088751"/>
            <a:ext cx="5262640" cy="307777"/>
          </a:xfrm>
          <a:prstGeom prst="rect">
            <a:avLst/>
          </a:prstGeom>
          <a:noFill/>
        </p:spPr>
        <p:txBody>
          <a:bodyPr wrap="square" rtlCol="0">
            <a:spAutoFit/>
          </a:bodyPr>
          <a:lstStyle/>
          <a:p>
            <a:pPr algn="ctr"/>
            <a:r>
              <a:rPr lang="en-GB" sz="1400" b="1" dirty="0">
                <a:latin typeface="Times New Roman" panose="02020603050405020304" pitchFamily="18" charset="0"/>
                <a:cs typeface="Times New Roman" panose="02020603050405020304" pitchFamily="18" charset="0"/>
              </a:rPr>
              <a:t>Fig. 1 </a:t>
            </a:r>
            <a:r>
              <a:rPr lang="en-GB" sz="1400" dirty="0">
                <a:latin typeface="Times New Roman" panose="02020603050405020304" pitchFamily="18" charset="0"/>
                <a:cs typeface="Times New Roman" panose="02020603050405020304" pitchFamily="18" charset="0"/>
              </a:rPr>
              <a:t>Geographic map of Lake </a:t>
            </a:r>
            <a:r>
              <a:rPr lang="en-GB" sz="1400" dirty="0" err="1">
                <a:latin typeface="Times New Roman" panose="02020603050405020304" pitchFamily="18" charset="0"/>
                <a:cs typeface="Times New Roman" panose="02020603050405020304" pitchFamily="18" charset="0"/>
              </a:rPr>
              <a:t>Ohrid</a:t>
            </a:r>
            <a:r>
              <a:rPr lang="en-GB" sz="1400" dirty="0">
                <a:latin typeface="Times New Roman" panose="02020603050405020304" pitchFamily="18" charset="0"/>
                <a:cs typeface="Times New Roman" panose="02020603050405020304" pitchFamily="18" charset="0"/>
              </a:rPr>
              <a:t> with measuring points</a:t>
            </a:r>
          </a:p>
        </p:txBody>
      </p:sp>
      <p:pic>
        <p:nvPicPr>
          <p:cNvPr id="5" name="Picture 4">
            <a:extLst>
              <a:ext uri="{FF2B5EF4-FFF2-40B4-BE49-F238E27FC236}">
                <a16:creationId xmlns:a16="http://schemas.microsoft.com/office/drawing/2014/main" id="{34CE1CFB-DD64-8C75-E9F5-8BB9E46864A6}"/>
              </a:ext>
            </a:extLst>
          </p:cNvPr>
          <p:cNvPicPr>
            <a:picLocks noChangeAspect="1"/>
          </p:cNvPicPr>
          <p:nvPr/>
        </p:nvPicPr>
        <p:blipFill>
          <a:blip r:embed="rId2"/>
          <a:stretch>
            <a:fillRect/>
          </a:stretch>
        </p:blipFill>
        <p:spPr>
          <a:xfrm>
            <a:off x="7111708" y="1115233"/>
            <a:ext cx="4080170" cy="4865513"/>
          </a:xfrm>
          <a:prstGeom prst="rect">
            <a:avLst/>
          </a:prstGeom>
        </p:spPr>
      </p:pic>
    </p:spTree>
    <p:extLst>
      <p:ext uri="{BB962C8B-B14F-4D97-AF65-F5344CB8AC3E}">
        <p14:creationId xmlns:p14="http://schemas.microsoft.com/office/powerpoint/2010/main" val="38820714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9F8E4"/>
        </a:solidFill>
        <a:effectLst/>
      </p:bgPr>
    </p:bg>
    <p:spTree>
      <p:nvGrpSpPr>
        <p:cNvPr id="1" name="">
          <a:extLst>
            <a:ext uri="{FF2B5EF4-FFF2-40B4-BE49-F238E27FC236}">
              <a16:creationId xmlns:a16="http://schemas.microsoft.com/office/drawing/2014/main" id="{B7CC7725-AC27-8C8C-4B2D-F55F25E8CC20}"/>
            </a:ext>
          </a:extLst>
        </p:cNvPr>
        <p:cNvGrpSpPr/>
        <p:nvPr/>
      </p:nvGrpSpPr>
      <p:grpSpPr>
        <a:xfrm>
          <a:off x="0" y="0"/>
          <a:ext cx="0" cy="0"/>
          <a:chOff x="0" y="0"/>
          <a:chExt cx="0" cy="0"/>
        </a:xfrm>
      </p:grpSpPr>
      <p:sp>
        <p:nvSpPr>
          <p:cNvPr id="8" name="AutoShape 10">
            <a:extLst>
              <a:ext uri="{FF2B5EF4-FFF2-40B4-BE49-F238E27FC236}">
                <a16:creationId xmlns:a16="http://schemas.microsoft.com/office/drawing/2014/main" id="{A7DB3B32-3372-14B3-3F0E-883B493B0F58}"/>
              </a:ext>
            </a:extLst>
          </p:cNvPr>
          <p:cNvSpPr>
            <a:spLocks noChangeArrowheads="1"/>
          </p:cNvSpPr>
          <p:nvPr/>
        </p:nvSpPr>
        <p:spPr bwMode="auto">
          <a:xfrm>
            <a:off x="67644" y="198627"/>
            <a:ext cx="12056712" cy="476726"/>
          </a:xfrm>
          <a:prstGeom prst="roundRect">
            <a:avLst>
              <a:gd name="adj" fmla="val 16667"/>
            </a:avLst>
          </a:prstGeom>
          <a:solidFill>
            <a:srgbClr val="33CC33"/>
          </a:solid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2200" b="1" dirty="0">
                <a:solidFill>
                  <a:schemeClr val="bg1"/>
                </a:solidFill>
                <a:effectLst>
                  <a:outerShdw blurRad="38100" dist="38100" dir="2700000" algn="tl">
                    <a:srgbClr val="000000">
                      <a:alpha val="43137"/>
                    </a:srgbClr>
                  </a:outerShdw>
                </a:effectLst>
                <a:latin typeface="PF BeauSans Pro" panose="02000800000000020004" pitchFamily="2" charset="0"/>
                <a:cs typeface="Arial" panose="020B0604020202020204" pitchFamily="34" charset="0"/>
              </a:rPr>
              <a:t>Experimental</a:t>
            </a:r>
          </a:p>
        </p:txBody>
      </p:sp>
      <p:pic>
        <p:nvPicPr>
          <p:cNvPr id="2" name="Picture 1"/>
          <p:cNvPicPr>
            <a:picLocks noChangeAspect="1"/>
          </p:cNvPicPr>
          <p:nvPr/>
        </p:nvPicPr>
        <p:blipFill>
          <a:blip r:embed="rId2"/>
          <a:stretch>
            <a:fillRect/>
          </a:stretch>
        </p:blipFill>
        <p:spPr>
          <a:xfrm>
            <a:off x="337918" y="4788869"/>
            <a:ext cx="2028275" cy="1518617"/>
          </a:xfrm>
          <a:prstGeom prst="rect">
            <a:avLst/>
          </a:prstGeom>
        </p:spPr>
      </p:pic>
      <p:pic>
        <p:nvPicPr>
          <p:cNvPr id="3" name="Picture 2"/>
          <p:cNvPicPr>
            <a:picLocks noChangeAspect="1"/>
          </p:cNvPicPr>
          <p:nvPr/>
        </p:nvPicPr>
        <p:blipFill>
          <a:blip r:embed="rId3"/>
          <a:stretch>
            <a:fillRect/>
          </a:stretch>
        </p:blipFill>
        <p:spPr>
          <a:xfrm>
            <a:off x="2687779" y="4787919"/>
            <a:ext cx="2028274" cy="1519567"/>
          </a:xfrm>
          <a:prstGeom prst="rect">
            <a:avLst/>
          </a:prstGeom>
        </p:spPr>
      </p:pic>
      <p:pic>
        <p:nvPicPr>
          <p:cNvPr id="4" name="Picture 3"/>
          <p:cNvPicPr>
            <a:picLocks noChangeAspect="1"/>
          </p:cNvPicPr>
          <p:nvPr/>
        </p:nvPicPr>
        <p:blipFill>
          <a:blip r:embed="rId4"/>
          <a:stretch>
            <a:fillRect/>
          </a:stretch>
        </p:blipFill>
        <p:spPr>
          <a:xfrm>
            <a:off x="5104288" y="4787919"/>
            <a:ext cx="2028274" cy="1519567"/>
          </a:xfrm>
          <a:prstGeom prst="rect">
            <a:avLst/>
          </a:prstGeom>
        </p:spPr>
      </p:pic>
      <p:pic>
        <p:nvPicPr>
          <p:cNvPr id="5" name="Picture 4"/>
          <p:cNvPicPr>
            <a:picLocks noChangeAspect="1"/>
          </p:cNvPicPr>
          <p:nvPr/>
        </p:nvPicPr>
        <p:blipFill>
          <a:blip r:embed="rId5"/>
          <a:stretch>
            <a:fillRect/>
          </a:stretch>
        </p:blipFill>
        <p:spPr>
          <a:xfrm>
            <a:off x="7503187" y="4787919"/>
            <a:ext cx="2028274" cy="1528149"/>
          </a:xfrm>
          <a:prstGeom prst="rect">
            <a:avLst/>
          </a:prstGeom>
        </p:spPr>
      </p:pic>
      <p:pic>
        <p:nvPicPr>
          <p:cNvPr id="6" name="Picture 5"/>
          <p:cNvPicPr>
            <a:picLocks noChangeAspect="1"/>
          </p:cNvPicPr>
          <p:nvPr/>
        </p:nvPicPr>
        <p:blipFill>
          <a:blip r:embed="rId6"/>
          <a:stretch>
            <a:fillRect/>
          </a:stretch>
        </p:blipFill>
        <p:spPr>
          <a:xfrm>
            <a:off x="9868820" y="4785239"/>
            <a:ext cx="2028274" cy="1522247"/>
          </a:xfrm>
          <a:prstGeom prst="rect">
            <a:avLst/>
          </a:prstGeom>
        </p:spPr>
      </p:pic>
      <p:sp>
        <p:nvSpPr>
          <p:cNvPr id="18" name="TextBox 17"/>
          <p:cNvSpPr txBox="1"/>
          <p:nvPr/>
        </p:nvSpPr>
        <p:spPr>
          <a:xfrm>
            <a:off x="156305" y="851044"/>
            <a:ext cx="11839616" cy="3754874"/>
          </a:xfrm>
          <a:prstGeom prst="rect">
            <a:avLst/>
          </a:prstGeom>
          <a:noFill/>
        </p:spPr>
        <p:txBody>
          <a:bodyPr wrap="square" rtlCol="0">
            <a:spAutoFit/>
          </a:bodyPr>
          <a:lstStyle/>
          <a:p>
            <a:pPr algn="just"/>
            <a:r>
              <a:rPr lang="en-GB" sz="1400" dirty="0">
                <a:latin typeface="Times New Roman" panose="02020603050405020304" pitchFamily="18" charset="0"/>
                <a:cs typeface="Times New Roman" panose="02020603050405020304" pitchFamily="18" charset="0"/>
              </a:rPr>
              <a:t>Five sampling sites along the shoreline of Lake </a:t>
            </a:r>
            <a:r>
              <a:rPr lang="en-GB" sz="1400" dirty="0" err="1">
                <a:latin typeface="Times New Roman" panose="02020603050405020304" pitchFamily="18" charset="0"/>
                <a:cs typeface="Times New Roman" panose="02020603050405020304" pitchFamily="18" charset="0"/>
              </a:rPr>
              <a:t>Ohrid</a:t>
            </a:r>
            <a:r>
              <a:rPr lang="en-GB" sz="1400" dirty="0">
                <a:latin typeface="Times New Roman" panose="02020603050405020304" pitchFamily="18" charset="0"/>
                <a:cs typeface="Times New Roman" panose="02020603050405020304" pitchFamily="18" charset="0"/>
              </a:rPr>
              <a:t>, namely Elen Kamen, </a:t>
            </a:r>
            <a:r>
              <a:rPr lang="en-GB" sz="1400" dirty="0" err="1">
                <a:latin typeface="Times New Roman" panose="02020603050405020304" pitchFamily="18" charset="0"/>
                <a:cs typeface="Times New Roman" panose="02020603050405020304" pitchFamily="18" charset="0"/>
              </a:rPr>
              <a:t>Zhenska</a:t>
            </a:r>
            <a:r>
              <a:rPr lang="en-GB" sz="1400" dirty="0">
                <a:latin typeface="Times New Roman" panose="02020603050405020304" pitchFamily="18" charset="0"/>
                <a:cs typeface="Times New Roman" panose="02020603050405020304" pitchFamily="18" charset="0"/>
              </a:rPr>
              <a:t> </a:t>
            </a:r>
            <a:r>
              <a:rPr lang="en-GB" sz="1400" dirty="0" err="1">
                <a:latin typeface="Times New Roman" panose="02020603050405020304" pitchFamily="18" charset="0"/>
                <a:cs typeface="Times New Roman" panose="02020603050405020304" pitchFamily="18" charset="0"/>
              </a:rPr>
              <a:t>Plazha</a:t>
            </a:r>
            <a:r>
              <a:rPr lang="en-GB" sz="1400" dirty="0">
                <a:latin typeface="Times New Roman" panose="02020603050405020304" pitchFamily="18" charset="0"/>
                <a:cs typeface="Times New Roman" panose="02020603050405020304" pitchFamily="18" charset="0"/>
              </a:rPr>
              <a:t>, </a:t>
            </a:r>
            <a:r>
              <a:rPr lang="en-GB" sz="1400" dirty="0" err="1">
                <a:latin typeface="Times New Roman" panose="02020603050405020304" pitchFamily="18" charset="0"/>
                <a:cs typeface="Times New Roman" panose="02020603050405020304" pitchFamily="18" charset="0"/>
              </a:rPr>
              <a:t>Livadishta</a:t>
            </a:r>
            <a:r>
              <a:rPr lang="en-GB" sz="1400" dirty="0">
                <a:latin typeface="Times New Roman" panose="02020603050405020304" pitchFamily="18" charset="0"/>
                <a:cs typeface="Times New Roman" panose="02020603050405020304" pitchFamily="18" charset="0"/>
              </a:rPr>
              <a:t>, </a:t>
            </a:r>
            <a:r>
              <a:rPr lang="en-GB" sz="1400" dirty="0" err="1">
                <a:latin typeface="Times New Roman" panose="02020603050405020304" pitchFamily="18" charset="0"/>
                <a:cs typeface="Times New Roman" panose="02020603050405020304" pitchFamily="18" charset="0"/>
              </a:rPr>
              <a:t>Crven</a:t>
            </a:r>
            <a:r>
              <a:rPr lang="en-GB" sz="1400" dirty="0">
                <a:latin typeface="Times New Roman" panose="02020603050405020304" pitchFamily="18" charset="0"/>
                <a:cs typeface="Times New Roman" panose="02020603050405020304" pitchFamily="18" charset="0"/>
              </a:rPr>
              <a:t> </a:t>
            </a:r>
            <a:r>
              <a:rPr lang="en-GB" sz="1400" dirty="0" err="1">
                <a:latin typeface="Times New Roman" panose="02020603050405020304" pitchFamily="18" charset="0"/>
                <a:cs typeface="Times New Roman" panose="02020603050405020304" pitchFamily="18" charset="0"/>
              </a:rPr>
              <a:t>Krst</a:t>
            </a:r>
            <a:r>
              <a:rPr lang="en-GB" sz="1400" dirty="0">
                <a:latin typeface="Times New Roman" panose="02020603050405020304" pitchFamily="18" charset="0"/>
                <a:cs typeface="Times New Roman" panose="02020603050405020304" pitchFamily="18" charset="0"/>
              </a:rPr>
              <a:t>, and </a:t>
            </a:r>
            <a:r>
              <a:rPr lang="en-GB" sz="1400" dirty="0" err="1">
                <a:latin typeface="Times New Roman" panose="02020603050405020304" pitchFamily="18" charset="0"/>
                <a:cs typeface="Times New Roman" panose="02020603050405020304" pitchFamily="18" charset="0"/>
              </a:rPr>
              <a:t>Sateska</a:t>
            </a:r>
            <a:r>
              <a:rPr lang="en-GB" sz="1400" dirty="0">
                <a:latin typeface="Times New Roman" panose="02020603050405020304" pitchFamily="18" charset="0"/>
                <a:cs typeface="Times New Roman" panose="02020603050405020304" pitchFamily="18" charset="0"/>
              </a:rPr>
              <a:t>, were selected for this investigation to represent different environmental and anthropogenic conditions within the study area. At each sampling site, sediment samples were collected from five predefined sampling points positioned at distances of 5, 10, 15, 20, and 25 m from the shoreline. This sampling design enabled the assessment of spatial variations in sediment characteristics with increasing distance from the lake shore.</a:t>
            </a:r>
          </a:p>
          <a:p>
            <a:pPr algn="just"/>
            <a:endParaRPr lang="en-GB" sz="1400" dirty="0">
              <a:latin typeface="Times New Roman" panose="02020603050405020304" pitchFamily="18" charset="0"/>
              <a:cs typeface="Times New Roman" panose="02020603050405020304" pitchFamily="18" charset="0"/>
            </a:endParaRPr>
          </a:p>
          <a:p>
            <a:pPr algn="just"/>
            <a:r>
              <a:rPr lang="en-GB" sz="1400" dirty="0">
                <a:latin typeface="Times New Roman" panose="02020603050405020304" pitchFamily="18" charset="0"/>
                <a:cs typeface="Times New Roman" panose="02020603050405020304" pitchFamily="18" charset="0"/>
              </a:rPr>
              <a:t>The moisture content of each sample was determined using the standard gravimetric method. Approximately representative portions of sediment were dried in a laboratory oven at 105 °C until a constant mass was achieved, and the moisture content was calculated from the difference between the initial and final sample weights. The organic matter content of the sediment was determined using the loss-on-ignition (LOI) method. The oven-dried samples were heated in a muffle furnace at 600 °C for an appropriate period to ensure complete combustion of the organic fraction. The percentage of organic matter was then calculated gravimetrically from the mass loss occurring during ignition. To characterize the coarse sediment fraction, each sample was subjected to sieve analysis, and the material retained on the 1 mm sieve was separated for further examination. This fraction was analysed using optical microscopy to identify the predominant particle types and anthropogenic debris present within the sediments. The microscopic observations provided valuable information on the composition and morphology of the retained material, including mineral grains, shell fragments, plant remains, and potential plastic or other anthropogenic particles.</a:t>
            </a:r>
          </a:p>
          <a:p>
            <a:pPr algn="just"/>
            <a:endParaRPr lang="en-GB" sz="1400" dirty="0">
              <a:latin typeface="Times New Roman" panose="02020603050405020304" pitchFamily="18" charset="0"/>
              <a:cs typeface="Times New Roman" panose="02020603050405020304" pitchFamily="18" charset="0"/>
            </a:endParaRPr>
          </a:p>
          <a:p>
            <a:pPr algn="just"/>
            <a:r>
              <a:rPr lang="en-GB" sz="1400" dirty="0">
                <a:latin typeface="Times New Roman" panose="02020603050405020304" pitchFamily="18" charset="0"/>
                <a:cs typeface="Times New Roman" panose="02020603050405020304" pitchFamily="18" charset="0"/>
              </a:rPr>
              <a:t>Figures 2–6 present representative microscopic images of the sediment fraction retained on the 1 mm sieve for each of the five investigated sampling sites. These images illustrate the morphological characteristics and compositional differences of the coarse sediment material, providing a visual comparison of the sediment constituents among the selected locations.</a:t>
            </a:r>
          </a:p>
        </p:txBody>
      </p:sp>
      <p:sp>
        <p:nvSpPr>
          <p:cNvPr id="23" name="Rectangle 22"/>
          <p:cNvSpPr/>
          <p:nvPr/>
        </p:nvSpPr>
        <p:spPr>
          <a:xfrm>
            <a:off x="215577" y="6307486"/>
            <a:ext cx="2286890" cy="523220"/>
          </a:xfrm>
          <a:prstGeom prst="rect">
            <a:avLst/>
          </a:prstGeom>
        </p:spPr>
        <p:txBody>
          <a:bodyPr wrap="square">
            <a:spAutoFit/>
          </a:bodyPr>
          <a:lstStyle/>
          <a:p>
            <a:pPr algn="ctr"/>
            <a:r>
              <a:rPr lang="en-GB" sz="1400" b="1" dirty="0">
                <a:latin typeface="Times New Roman" panose="02020603050405020304" pitchFamily="18" charset="0"/>
                <a:cs typeface="Times New Roman" panose="02020603050405020304" pitchFamily="18" charset="0"/>
              </a:rPr>
              <a:t>Fig. </a:t>
            </a:r>
            <a:r>
              <a:rPr lang="en-US" sz="1400" b="1" dirty="0">
                <a:latin typeface="Times New Roman" panose="02020603050405020304" pitchFamily="18" charset="0"/>
                <a:cs typeface="Times New Roman" panose="02020603050405020304" pitchFamily="18" charset="0"/>
              </a:rPr>
              <a:t>2</a:t>
            </a:r>
            <a:r>
              <a:rPr lang="mk-MK" sz="1400" b="1" dirty="0">
                <a:latin typeface="Times New Roman" panose="02020603050405020304" pitchFamily="18" charset="0"/>
                <a:cs typeface="Times New Roman" panose="02020603050405020304" pitchFamily="18" charset="0"/>
              </a:rPr>
              <a:t>.</a:t>
            </a:r>
            <a:r>
              <a:rPr lang="en-GB" sz="1400" dirty="0">
                <a:latin typeface="Times New Roman" panose="02020603050405020304" pitchFamily="18" charset="0"/>
                <a:cs typeface="Times New Roman" panose="02020603050405020304" pitchFamily="18" charset="0"/>
              </a:rPr>
              <a:t> Microscopic image – Elen Kamen</a:t>
            </a:r>
          </a:p>
        </p:txBody>
      </p:sp>
      <p:sp>
        <p:nvSpPr>
          <p:cNvPr id="24" name="Rectangle 23"/>
          <p:cNvSpPr/>
          <p:nvPr/>
        </p:nvSpPr>
        <p:spPr>
          <a:xfrm>
            <a:off x="2541567" y="6307486"/>
            <a:ext cx="2413484" cy="523220"/>
          </a:xfrm>
          <a:prstGeom prst="rect">
            <a:avLst/>
          </a:prstGeom>
        </p:spPr>
        <p:txBody>
          <a:bodyPr wrap="square">
            <a:spAutoFit/>
          </a:bodyPr>
          <a:lstStyle/>
          <a:p>
            <a:pPr algn="ctr"/>
            <a:r>
              <a:rPr lang="en-GB" sz="1400" b="1" dirty="0">
                <a:latin typeface="Times New Roman" panose="02020603050405020304" pitchFamily="18" charset="0"/>
                <a:cs typeface="Times New Roman" panose="02020603050405020304" pitchFamily="18" charset="0"/>
              </a:rPr>
              <a:t>Fig. </a:t>
            </a:r>
            <a:r>
              <a:rPr lang="en-US" sz="1400" b="1" dirty="0">
                <a:latin typeface="Times New Roman" panose="02020603050405020304" pitchFamily="18" charset="0"/>
                <a:cs typeface="Times New Roman" panose="02020603050405020304" pitchFamily="18" charset="0"/>
              </a:rPr>
              <a:t>3</a:t>
            </a:r>
            <a:r>
              <a:rPr lang="en-GB" sz="1400" dirty="0">
                <a:latin typeface="Times New Roman" panose="02020603050405020304" pitchFamily="18" charset="0"/>
                <a:cs typeface="Times New Roman" panose="02020603050405020304" pitchFamily="18" charset="0"/>
              </a:rPr>
              <a:t>. Microscopic image –Zhenska </a:t>
            </a:r>
            <a:r>
              <a:rPr lang="en-GB" sz="1400" dirty="0" err="1">
                <a:latin typeface="Times New Roman" panose="02020603050405020304" pitchFamily="18" charset="0"/>
                <a:cs typeface="Times New Roman" panose="02020603050405020304" pitchFamily="18" charset="0"/>
              </a:rPr>
              <a:t>plazha</a:t>
            </a:r>
            <a:endParaRPr lang="en-GB" sz="1400" dirty="0">
              <a:latin typeface="Times New Roman" panose="02020603050405020304" pitchFamily="18" charset="0"/>
              <a:cs typeface="Times New Roman" panose="02020603050405020304" pitchFamily="18" charset="0"/>
            </a:endParaRPr>
          </a:p>
        </p:txBody>
      </p:sp>
      <p:sp>
        <p:nvSpPr>
          <p:cNvPr id="25" name="Rectangle 24"/>
          <p:cNvSpPr/>
          <p:nvPr/>
        </p:nvSpPr>
        <p:spPr>
          <a:xfrm>
            <a:off x="4941922" y="6307486"/>
            <a:ext cx="2413484" cy="523220"/>
          </a:xfrm>
          <a:prstGeom prst="rect">
            <a:avLst/>
          </a:prstGeom>
        </p:spPr>
        <p:txBody>
          <a:bodyPr wrap="square">
            <a:spAutoFit/>
          </a:bodyPr>
          <a:lstStyle/>
          <a:p>
            <a:pPr algn="ctr"/>
            <a:r>
              <a:rPr lang="en-GB" sz="1400" b="1" dirty="0">
                <a:latin typeface="Times New Roman" panose="02020603050405020304" pitchFamily="18" charset="0"/>
                <a:cs typeface="Times New Roman" panose="02020603050405020304" pitchFamily="18" charset="0"/>
              </a:rPr>
              <a:t>Fig. 4</a:t>
            </a:r>
            <a:r>
              <a:rPr lang="en-GB" sz="1400" dirty="0">
                <a:latin typeface="Times New Roman" panose="02020603050405020304" pitchFamily="18" charset="0"/>
                <a:cs typeface="Times New Roman" panose="02020603050405020304" pitchFamily="18" charset="0"/>
              </a:rPr>
              <a:t>. Microscopic image – </a:t>
            </a:r>
            <a:r>
              <a:rPr lang="en-GB" sz="1400" dirty="0" err="1">
                <a:latin typeface="Times New Roman" panose="02020603050405020304" pitchFamily="18" charset="0"/>
                <a:cs typeface="Times New Roman" panose="02020603050405020304" pitchFamily="18" charset="0"/>
              </a:rPr>
              <a:t>Livadishta</a:t>
            </a:r>
            <a:endParaRPr lang="en-GB" sz="1400" dirty="0">
              <a:latin typeface="Times New Roman" panose="02020603050405020304" pitchFamily="18" charset="0"/>
              <a:cs typeface="Times New Roman" panose="02020603050405020304" pitchFamily="18" charset="0"/>
            </a:endParaRPr>
          </a:p>
        </p:txBody>
      </p:sp>
      <p:sp>
        <p:nvSpPr>
          <p:cNvPr id="26" name="Rectangle 25"/>
          <p:cNvSpPr/>
          <p:nvPr/>
        </p:nvSpPr>
        <p:spPr>
          <a:xfrm>
            <a:off x="7275860" y="6316036"/>
            <a:ext cx="2413484" cy="523220"/>
          </a:xfrm>
          <a:prstGeom prst="rect">
            <a:avLst/>
          </a:prstGeom>
        </p:spPr>
        <p:txBody>
          <a:bodyPr wrap="square">
            <a:spAutoFit/>
          </a:bodyPr>
          <a:lstStyle/>
          <a:p>
            <a:pPr algn="ctr"/>
            <a:r>
              <a:rPr lang="en-GB" sz="1400" b="1" dirty="0">
                <a:latin typeface="Times New Roman" panose="02020603050405020304" pitchFamily="18" charset="0"/>
                <a:cs typeface="Times New Roman" panose="02020603050405020304" pitchFamily="18" charset="0"/>
              </a:rPr>
              <a:t>Fig. 5</a:t>
            </a:r>
            <a:r>
              <a:rPr lang="en-GB" sz="1400" dirty="0">
                <a:latin typeface="Times New Roman" panose="02020603050405020304" pitchFamily="18" charset="0"/>
                <a:cs typeface="Times New Roman" panose="02020603050405020304" pitchFamily="18" charset="0"/>
              </a:rPr>
              <a:t>. Microscopic image – </a:t>
            </a:r>
            <a:r>
              <a:rPr lang="en-GB" sz="1400" dirty="0" err="1">
                <a:latin typeface="Times New Roman" panose="02020603050405020304" pitchFamily="18" charset="0"/>
                <a:cs typeface="Times New Roman" panose="02020603050405020304" pitchFamily="18" charset="0"/>
              </a:rPr>
              <a:t>Crven</a:t>
            </a:r>
            <a:r>
              <a:rPr lang="en-GB" sz="1400" dirty="0">
                <a:latin typeface="Times New Roman" panose="02020603050405020304" pitchFamily="18" charset="0"/>
                <a:cs typeface="Times New Roman" panose="02020603050405020304" pitchFamily="18" charset="0"/>
              </a:rPr>
              <a:t> </a:t>
            </a:r>
            <a:r>
              <a:rPr lang="en-GB" sz="1400" dirty="0" err="1">
                <a:latin typeface="Times New Roman" panose="02020603050405020304" pitchFamily="18" charset="0"/>
                <a:cs typeface="Times New Roman" panose="02020603050405020304" pitchFamily="18" charset="0"/>
              </a:rPr>
              <a:t>krst</a:t>
            </a:r>
            <a:endParaRPr lang="en-GB" sz="1400" dirty="0">
              <a:latin typeface="Times New Roman" panose="02020603050405020304" pitchFamily="18" charset="0"/>
              <a:cs typeface="Times New Roman" panose="02020603050405020304" pitchFamily="18" charset="0"/>
            </a:endParaRPr>
          </a:p>
        </p:txBody>
      </p:sp>
      <p:sp>
        <p:nvSpPr>
          <p:cNvPr id="27" name="Rectangle 26"/>
          <p:cNvSpPr/>
          <p:nvPr/>
        </p:nvSpPr>
        <p:spPr>
          <a:xfrm>
            <a:off x="9728444" y="6306577"/>
            <a:ext cx="2413484" cy="523220"/>
          </a:xfrm>
          <a:prstGeom prst="rect">
            <a:avLst/>
          </a:prstGeom>
        </p:spPr>
        <p:txBody>
          <a:bodyPr wrap="square">
            <a:spAutoFit/>
          </a:bodyPr>
          <a:lstStyle/>
          <a:p>
            <a:pPr algn="ctr"/>
            <a:r>
              <a:rPr lang="en-GB" sz="1400" b="1" dirty="0">
                <a:latin typeface="Times New Roman" panose="02020603050405020304" pitchFamily="18" charset="0"/>
                <a:cs typeface="Times New Roman" panose="02020603050405020304" pitchFamily="18" charset="0"/>
              </a:rPr>
              <a:t>Fig. 6</a:t>
            </a:r>
            <a:r>
              <a:rPr lang="en-GB" sz="1400" dirty="0">
                <a:latin typeface="Times New Roman" panose="02020603050405020304" pitchFamily="18" charset="0"/>
                <a:cs typeface="Times New Roman" panose="02020603050405020304" pitchFamily="18" charset="0"/>
              </a:rPr>
              <a:t>. Microscopic image – </a:t>
            </a:r>
            <a:r>
              <a:rPr lang="en-GB" sz="1400" dirty="0" err="1">
                <a:latin typeface="Times New Roman" panose="02020603050405020304" pitchFamily="18" charset="0"/>
                <a:cs typeface="Times New Roman" panose="02020603050405020304" pitchFamily="18" charset="0"/>
              </a:rPr>
              <a:t>Sateska</a:t>
            </a:r>
            <a:endParaRPr lang="en-GB"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41795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E7"/>
        </a:solidFill>
        <a:effectLst/>
      </p:bgPr>
    </p:bg>
    <p:spTree>
      <p:nvGrpSpPr>
        <p:cNvPr id="1" name="">
          <a:extLst>
            <a:ext uri="{FF2B5EF4-FFF2-40B4-BE49-F238E27FC236}">
              <a16:creationId xmlns:a16="http://schemas.microsoft.com/office/drawing/2014/main" id="{E1EE15AB-D2F4-36F6-0AB3-B182914A5B16}"/>
            </a:ext>
          </a:extLst>
        </p:cNvPr>
        <p:cNvGrpSpPr/>
        <p:nvPr/>
      </p:nvGrpSpPr>
      <p:grpSpPr>
        <a:xfrm>
          <a:off x="0" y="0"/>
          <a:ext cx="0" cy="0"/>
          <a:chOff x="0" y="0"/>
          <a:chExt cx="0" cy="0"/>
        </a:xfrm>
      </p:grpSpPr>
      <p:sp>
        <p:nvSpPr>
          <p:cNvPr id="8" name="AutoShape 10">
            <a:extLst>
              <a:ext uri="{FF2B5EF4-FFF2-40B4-BE49-F238E27FC236}">
                <a16:creationId xmlns:a16="http://schemas.microsoft.com/office/drawing/2014/main" id="{DF4043DD-F7BE-828E-B46D-08E22FFF75BC}"/>
              </a:ext>
            </a:extLst>
          </p:cNvPr>
          <p:cNvSpPr>
            <a:spLocks noChangeArrowheads="1"/>
          </p:cNvSpPr>
          <p:nvPr/>
        </p:nvSpPr>
        <p:spPr bwMode="auto">
          <a:xfrm>
            <a:off x="67644" y="198627"/>
            <a:ext cx="12056712" cy="476726"/>
          </a:xfrm>
          <a:prstGeom prst="roundRect">
            <a:avLst>
              <a:gd name="adj" fmla="val 16667"/>
            </a:avLst>
          </a:prstGeom>
          <a:solidFill>
            <a:schemeClr val="accent5">
              <a:lumMod val="75000"/>
            </a:schemeClr>
          </a:solid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2200" b="1" dirty="0">
                <a:solidFill>
                  <a:schemeClr val="bg1"/>
                </a:solidFill>
                <a:effectLst>
                  <a:outerShdw blurRad="38100" dist="38100" dir="2700000" algn="tl">
                    <a:srgbClr val="000000">
                      <a:alpha val="43137"/>
                    </a:srgbClr>
                  </a:outerShdw>
                </a:effectLst>
                <a:latin typeface="PF BeauSans Pro" panose="02000800000000020004" pitchFamily="2" charset="0"/>
                <a:cs typeface="Arial" panose="020B0604020202020204" pitchFamily="34" charset="0"/>
              </a:rPr>
              <a:t>Results and discussions</a:t>
            </a:r>
          </a:p>
        </p:txBody>
      </p:sp>
      <p:pic>
        <p:nvPicPr>
          <p:cNvPr id="11" name="Picture 10">
            <a:extLst>
              <a:ext uri="{FF2B5EF4-FFF2-40B4-BE49-F238E27FC236}">
                <a16:creationId xmlns:a16="http://schemas.microsoft.com/office/drawing/2014/main" id="{13FF9F09-FE0C-38EE-3292-71C000E99842}"/>
              </a:ext>
            </a:extLst>
          </p:cNvPr>
          <p:cNvPicPr>
            <a:picLocks noChangeAspect="1"/>
          </p:cNvPicPr>
          <p:nvPr/>
        </p:nvPicPr>
        <p:blipFill>
          <a:blip r:embed="rId3"/>
          <a:stretch>
            <a:fillRect/>
          </a:stretch>
        </p:blipFill>
        <p:spPr>
          <a:xfrm>
            <a:off x="983510" y="2255774"/>
            <a:ext cx="4808220" cy="2198427"/>
          </a:xfrm>
          <a:prstGeom prst="rect">
            <a:avLst/>
          </a:prstGeom>
        </p:spPr>
      </p:pic>
      <p:sp>
        <p:nvSpPr>
          <p:cNvPr id="12" name="TextBox 11">
            <a:extLst>
              <a:ext uri="{FF2B5EF4-FFF2-40B4-BE49-F238E27FC236}">
                <a16:creationId xmlns:a16="http://schemas.microsoft.com/office/drawing/2014/main" id="{E948BCBD-5A3C-2A44-D3F3-D41DC6A83732}"/>
              </a:ext>
            </a:extLst>
          </p:cNvPr>
          <p:cNvSpPr txBox="1"/>
          <p:nvPr/>
        </p:nvSpPr>
        <p:spPr>
          <a:xfrm>
            <a:off x="770365" y="5349606"/>
            <a:ext cx="10572183" cy="1384995"/>
          </a:xfrm>
          <a:prstGeom prst="rect">
            <a:avLst/>
          </a:prstGeom>
          <a:noFill/>
        </p:spPr>
        <p:txBody>
          <a:bodyPr wrap="square" rtlCol="0">
            <a:spAutoFit/>
          </a:bodyPr>
          <a:lstStyle/>
          <a:p>
            <a:pPr algn="ctr"/>
            <a:r>
              <a:rPr lang="en-GB" sz="1400" b="1" dirty="0">
                <a:latin typeface="Times New Roman" panose="02020603050405020304" pitchFamily="18" charset="0"/>
                <a:cs typeface="Times New Roman" panose="02020603050405020304" pitchFamily="18" charset="0"/>
              </a:rPr>
              <a:t>Key findings:</a:t>
            </a:r>
          </a:p>
          <a:p>
            <a:pPr marL="285750" indent="-285750" algn="just">
              <a:buFont typeface="Arial" panose="020B0604020202020204" pitchFamily="34" charset="0"/>
              <a:buChar char="•"/>
            </a:pPr>
            <a:r>
              <a:rPr lang="en-GB" sz="1400" dirty="0" err="1">
                <a:latin typeface="Times New Roman" panose="02020603050405020304" pitchFamily="18" charset="0"/>
                <a:cs typeface="Times New Roman" panose="02020603050405020304" pitchFamily="18" charset="0"/>
              </a:rPr>
              <a:t>Crven</a:t>
            </a:r>
            <a:r>
              <a:rPr lang="en-GB" sz="1400" dirty="0">
                <a:latin typeface="Times New Roman" panose="02020603050405020304" pitchFamily="18" charset="0"/>
                <a:cs typeface="Times New Roman" panose="02020603050405020304" pitchFamily="18" charset="0"/>
              </a:rPr>
              <a:t> </a:t>
            </a:r>
            <a:r>
              <a:rPr lang="en-GB" sz="1400" dirty="0" err="1">
                <a:latin typeface="Times New Roman" panose="02020603050405020304" pitchFamily="18" charset="0"/>
                <a:cs typeface="Times New Roman" panose="02020603050405020304" pitchFamily="18" charset="0"/>
              </a:rPr>
              <a:t>Krst</a:t>
            </a:r>
            <a:r>
              <a:rPr lang="en-GB" sz="1400" dirty="0">
                <a:latin typeface="Times New Roman" panose="02020603050405020304" pitchFamily="18" charset="0"/>
                <a:cs typeface="Times New Roman" panose="02020603050405020304" pitchFamily="18" charset="0"/>
              </a:rPr>
              <a:t> exhibits the highest moisture content near the shoreline (5 m) and consistently elevated values throughout the profile, indicating water-rich, fine-grained sediments.</a:t>
            </a:r>
          </a:p>
          <a:p>
            <a:pPr marL="285750" indent="-285750" algn="just">
              <a:buFont typeface="Arial" panose="020B0604020202020204" pitchFamily="34" charset="0"/>
              <a:buChar char="•"/>
            </a:pPr>
            <a:r>
              <a:rPr lang="en-GB" sz="1400" dirty="0" err="1">
                <a:latin typeface="Times New Roman" panose="02020603050405020304" pitchFamily="18" charset="0"/>
                <a:cs typeface="Times New Roman" panose="02020603050405020304" pitchFamily="18" charset="0"/>
              </a:rPr>
              <a:t>Zhenska</a:t>
            </a:r>
            <a:r>
              <a:rPr lang="en-GB" sz="1400" dirty="0">
                <a:latin typeface="Times New Roman" panose="02020603050405020304" pitchFamily="18" charset="0"/>
                <a:cs typeface="Times New Roman" panose="02020603050405020304" pitchFamily="18" charset="0"/>
              </a:rPr>
              <a:t> </a:t>
            </a:r>
            <a:r>
              <a:rPr lang="en-GB" sz="1400" dirty="0" err="1">
                <a:latin typeface="Times New Roman" panose="02020603050405020304" pitchFamily="18" charset="0"/>
                <a:cs typeface="Times New Roman" panose="02020603050405020304" pitchFamily="18" charset="0"/>
              </a:rPr>
              <a:t>plazha</a:t>
            </a:r>
            <a:r>
              <a:rPr lang="en-GB" sz="1400" dirty="0">
                <a:latin typeface="Times New Roman" panose="02020603050405020304" pitchFamily="18" charset="0"/>
                <a:cs typeface="Times New Roman" panose="02020603050405020304" pitchFamily="18" charset="0"/>
              </a:rPr>
              <a:t> shows a marked increase in moisture at 25 m, accompanied by a pronounced decline in organic matter at the same point.</a:t>
            </a:r>
          </a:p>
          <a:p>
            <a:pPr marL="285750" indent="-285750" algn="just">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Elen Kamen and </a:t>
            </a:r>
            <a:r>
              <a:rPr lang="en-GB" sz="1400" dirty="0" err="1">
                <a:latin typeface="Times New Roman" panose="02020603050405020304" pitchFamily="18" charset="0"/>
                <a:cs typeface="Times New Roman" panose="02020603050405020304" pitchFamily="18" charset="0"/>
              </a:rPr>
              <a:t>Livadishta</a:t>
            </a:r>
            <a:r>
              <a:rPr lang="en-GB" sz="1400" dirty="0">
                <a:latin typeface="Times New Roman" panose="02020603050405020304" pitchFamily="18" charset="0"/>
                <a:cs typeface="Times New Roman" panose="02020603050405020304" pitchFamily="18" charset="0"/>
              </a:rPr>
              <a:t> maintain relatively stable organic matter values across all sampling distances. </a:t>
            </a:r>
          </a:p>
          <a:p>
            <a:pPr marL="285750" indent="-285750" algn="just">
              <a:buFont typeface="Arial" panose="020B0604020202020204" pitchFamily="34" charset="0"/>
              <a:buChar char="•"/>
            </a:pPr>
            <a:r>
              <a:rPr lang="en-GB" sz="1400" dirty="0" err="1">
                <a:latin typeface="Times New Roman" panose="02020603050405020304" pitchFamily="18" charset="0"/>
                <a:cs typeface="Times New Roman" panose="02020603050405020304" pitchFamily="18" charset="0"/>
              </a:rPr>
              <a:t>Sateska</a:t>
            </a:r>
            <a:r>
              <a:rPr lang="en-GB" sz="1400" dirty="0">
                <a:latin typeface="Times New Roman" panose="02020603050405020304" pitchFamily="18" charset="0"/>
                <a:cs typeface="Times New Roman" panose="02020603050405020304" pitchFamily="18" charset="0"/>
              </a:rPr>
              <a:t> displays consistently stable organic matter content, reflecting continuous sediment input from the river-influenced zone.</a:t>
            </a:r>
          </a:p>
        </p:txBody>
      </p:sp>
      <p:pic>
        <p:nvPicPr>
          <p:cNvPr id="15" name="Picture 14">
            <a:extLst>
              <a:ext uri="{FF2B5EF4-FFF2-40B4-BE49-F238E27FC236}">
                <a16:creationId xmlns:a16="http://schemas.microsoft.com/office/drawing/2014/main" id="{1E4ADBE6-96F0-FE9A-D3D8-23E60194C5E5}"/>
              </a:ext>
            </a:extLst>
          </p:cNvPr>
          <p:cNvPicPr>
            <a:picLocks noChangeAspect="1"/>
          </p:cNvPicPr>
          <p:nvPr/>
        </p:nvPicPr>
        <p:blipFill>
          <a:blip r:embed="rId4"/>
          <a:stretch>
            <a:fillRect/>
          </a:stretch>
        </p:blipFill>
        <p:spPr>
          <a:xfrm>
            <a:off x="6455241" y="771672"/>
            <a:ext cx="4650046" cy="1451758"/>
          </a:xfrm>
          <a:prstGeom prst="rect">
            <a:avLst/>
          </a:prstGeom>
        </p:spPr>
      </p:pic>
      <p:pic>
        <p:nvPicPr>
          <p:cNvPr id="17" name="Picture 16">
            <a:extLst>
              <a:ext uri="{FF2B5EF4-FFF2-40B4-BE49-F238E27FC236}">
                <a16:creationId xmlns:a16="http://schemas.microsoft.com/office/drawing/2014/main" id="{6182845E-CAFF-B1DF-01EE-58F952EF4C37}"/>
              </a:ext>
            </a:extLst>
          </p:cNvPr>
          <p:cNvPicPr>
            <a:picLocks noChangeAspect="1"/>
          </p:cNvPicPr>
          <p:nvPr/>
        </p:nvPicPr>
        <p:blipFill>
          <a:blip r:embed="rId5"/>
          <a:stretch>
            <a:fillRect/>
          </a:stretch>
        </p:blipFill>
        <p:spPr>
          <a:xfrm>
            <a:off x="6376154" y="2255774"/>
            <a:ext cx="4808220" cy="2205909"/>
          </a:xfrm>
          <a:prstGeom prst="rect">
            <a:avLst/>
          </a:prstGeom>
        </p:spPr>
      </p:pic>
      <p:pic>
        <p:nvPicPr>
          <p:cNvPr id="23" name="Picture 22">
            <a:extLst>
              <a:ext uri="{FF2B5EF4-FFF2-40B4-BE49-F238E27FC236}">
                <a16:creationId xmlns:a16="http://schemas.microsoft.com/office/drawing/2014/main" id="{4FB94F1E-29BE-035C-FE00-0BC933DFD2DC}"/>
              </a:ext>
            </a:extLst>
          </p:cNvPr>
          <p:cNvPicPr>
            <a:picLocks noChangeAspect="1"/>
          </p:cNvPicPr>
          <p:nvPr/>
        </p:nvPicPr>
        <p:blipFill>
          <a:blip r:embed="rId6"/>
          <a:stretch>
            <a:fillRect/>
          </a:stretch>
        </p:blipFill>
        <p:spPr>
          <a:xfrm>
            <a:off x="1062597" y="767264"/>
            <a:ext cx="4650046" cy="1451758"/>
          </a:xfrm>
          <a:prstGeom prst="rect">
            <a:avLst/>
          </a:prstGeom>
        </p:spPr>
      </p:pic>
      <p:sp>
        <p:nvSpPr>
          <p:cNvPr id="26" name="TextBox 25">
            <a:extLst>
              <a:ext uri="{FF2B5EF4-FFF2-40B4-BE49-F238E27FC236}">
                <a16:creationId xmlns:a16="http://schemas.microsoft.com/office/drawing/2014/main" id="{996BCFB3-8420-EC25-0A72-D0569F5A4D73}"/>
              </a:ext>
            </a:extLst>
          </p:cNvPr>
          <p:cNvSpPr txBox="1"/>
          <p:nvPr/>
        </p:nvSpPr>
        <p:spPr>
          <a:xfrm>
            <a:off x="799176" y="4460701"/>
            <a:ext cx="10651270" cy="954107"/>
          </a:xfrm>
          <a:prstGeom prst="rect">
            <a:avLst/>
          </a:prstGeom>
          <a:noFill/>
        </p:spPr>
        <p:txBody>
          <a:bodyPr wrap="square" rtlCol="0">
            <a:spAutoFit/>
          </a:bodyPr>
          <a:lstStyle/>
          <a:p>
            <a:pPr algn="just"/>
            <a:r>
              <a:rPr lang="en-GB" sz="1400" dirty="0">
                <a:latin typeface="Times New Roman" panose="02020603050405020304" pitchFamily="18" charset="0"/>
                <a:cs typeface="Times New Roman" panose="02020603050405020304" pitchFamily="18" charset="0"/>
              </a:rPr>
              <a:t>The observed moisture patterns are closely linked to sediment grain size. The high moisture values at </a:t>
            </a:r>
            <a:r>
              <a:rPr lang="en-GB" sz="1400" dirty="0" err="1">
                <a:latin typeface="Times New Roman" panose="02020603050405020304" pitchFamily="18" charset="0"/>
                <a:cs typeface="Times New Roman" panose="02020603050405020304" pitchFamily="18" charset="0"/>
              </a:rPr>
              <a:t>Crven</a:t>
            </a:r>
            <a:r>
              <a:rPr lang="en-GB" sz="1400" dirty="0">
                <a:latin typeface="Times New Roman" panose="02020603050405020304" pitchFamily="18" charset="0"/>
                <a:cs typeface="Times New Roman" panose="02020603050405020304" pitchFamily="18" charset="0"/>
              </a:rPr>
              <a:t> </a:t>
            </a:r>
            <a:r>
              <a:rPr lang="en-GB" sz="1400" dirty="0" err="1">
                <a:latin typeface="Times New Roman" panose="02020603050405020304" pitchFamily="18" charset="0"/>
                <a:cs typeface="Times New Roman" panose="02020603050405020304" pitchFamily="18" charset="0"/>
              </a:rPr>
              <a:t>Krst</a:t>
            </a:r>
            <a:r>
              <a:rPr lang="en-GB" sz="1400" dirty="0">
                <a:latin typeface="Times New Roman" panose="02020603050405020304" pitchFamily="18" charset="0"/>
                <a:cs typeface="Times New Roman" panose="02020603050405020304" pitchFamily="18" charset="0"/>
              </a:rPr>
              <a:t> point to fine-grained substrates that retain more water, whereas coarser, sandy shoreline sediments retain less. </a:t>
            </a:r>
            <a:r>
              <a:rPr lang="en-GB" sz="1400" dirty="0" err="1">
                <a:latin typeface="Times New Roman" panose="02020603050405020304" pitchFamily="18" charset="0"/>
                <a:cs typeface="Times New Roman" panose="02020603050405020304" pitchFamily="18" charset="0"/>
              </a:rPr>
              <a:t>Sateska's</a:t>
            </a:r>
            <a:r>
              <a:rPr lang="en-GB" sz="1400" dirty="0">
                <a:latin typeface="Times New Roman" panose="02020603050405020304" pitchFamily="18" charset="0"/>
                <a:cs typeface="Times New Roman" panose="02020603050405020304" pitchFamily="18" charset="0"/>
              </a:rPr>
              <a:t> stability reflects steady fluvial (river-driven) deposition, while the abrupt shift at </a:t>
            </a:r>
            <a:r>
              <a:rPr lang="en-GB" sz="1400" dirty="0" err="1">
                <a:latin typeface="Times New Roman" panose="02020603050405020304" pitchFamily="18" charset="0"/>
                <a:cs typeface="Times New Roman" panose="02020603050405020304" pitchFamily="18" charset="0"/>
              </a:rPr>
              <a:t>Zhenska</a:t>
            </a:r>
            <a:r>
              <a:rPr lang="en-GB" sz="1400" dirty="0">
                <a:latin typeface="Times New Roman" panose="02020603050405020304" pitchFamily="18" charset="0"/>
                <a:cs typeface="Times New Roman" panose="02020603050405020304" pitchFamily="18" charset="0"/>
              </a:rPr>
              <a:t> </a:t>
            </a:r>
            <a:r>
              <a:rPr lang="en-GB" sz="1400" dirty="0" err="1">
                <a:latin typeface="Times New Roman" panose="02020603050405020304" pitchFamily="18" charset="0"/>
                <a:cs typeface="Times New Roman" panose="02020603050405020304" pitchFamily="18" charset="0"/>
              </a:rPr>
              <a:t>plazha</a:t>
            </a:r>
            <a:r>
              <a:rPr lang="en-GB" sz="1400" dirty="0">
                <a:latin typeface="Times New Roman" panose="02020603050405020304" pitchFamily="18" charset="0"/>
                <a:cs typeface="Times New Roman" panose="02020603050405020304" pitchFamily="18" charset="0"/>
              </a:rPr>
              <a:t> (25 m) suggests an anthropogenic influence on the lakebed. Taken together, the profiles reveal a clear transition from high-energy, wave-washed sandy environments near the shore to low-energy, depositional environments further out.</a:t>
            </a:r>
          </a:p>
        </p:txBody>
      </p:sp>
    </p:spTree>
    <p:extLst>
      <p:ext uri="{BB962C8B-B14F-4D97-AF65-F5344CB8AC3E}">
        <p14:creationId xmlns:p14="http://schemas.microsoft.com/office/powerpoint/2010/main" val="12912986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8E4F6"/>
        </a:solidFill>
        <a:effectLst/>
      </p:bgPr>
    </p:bg>
    <p:spTree>
      <p:nvGrpSpPr>
        <p:cNvPr id="1" name="">
          <a:extLst>
            <a:ext uri="{FF2B5EF4-FFF2-40B4-BE49-F238E27FC236}">
              <a16:creationId xmlns:a16="http://schemas.microsoft.com/office/drawing/2014/main" id="{421D3021-1243-17C1-BD3F-D37B91AE3828}"/>
            </a:ext>
          </a:extLst>
        </p:cNvPr>
        <p:cNvGrpSpPr/>
        <p:nvPr/>
      </p:nvGrpSpPr>
      <p:grpSpPr>
        <a:xfrm>
          <a:off x="0" y="0"/>
          <a:ext cx="0" cy="0"/>
          <a:chOff x="0" y="0"/>
          <a:chExt cx="0" cy="0"/>
        </a:xfrm>
      </p:grpSpPr>
      <p:sp>
        <p:nvSpPr>
          <p:cNvPr id="8" name="AutoShape 10">
            <a:extLst>
              <a:ext uri="{FF2B5EF4-FFF2-40B4-BE49-F238E27FC236}">
                <a16:creationId xmlns:a16="http://schemas.microsoft.com/office/drawing/2014/main" id="{36A7FFAE-660F-43B8-EC28-059AF3EF26C7}"/>
              </a:ext>
            </a:extLst>
          </p:cNvPr>
          <p:cNvSpPr>
            <a:spLocks noChangeArrowheads="1"/>
          </p:cNvSpPr>
          <p:nvPr/>
        </p:nvSpPr>
        <p:spPr bwMode="auto">
          <a:xfrm>
            <a:off x="67644" y="198627"/>
            <a:ext cx="12056712" cy="476726"/>
          </a:xfrm>
          <a:prstGeom prst="roundRect">
            <a:avLst>
              <a:gd name="adj" fmla="val 16667"/>
            </a:avLst>
          </a:prstGeom>
          <a:solidFill>
            <a:schemeClr val="accent5">
              <a:lumMod val="75000"/>
            </a:schemeClr>
          </a:solid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2200" b="1" dirty="0">
                <a:solidFill>
                  <a:schemeClr val="bg1"/>
                </a:solidFill>
                <a:effectLst>
                  <a:outerShdw blurRad="38100" dist="38100" dir="2700000" algn="tl">
                    <a:srgbClr val="000000">
                      <a:alpha val="43137"/>
                    </a:srgbClr>
                  </a:outerShdw>
                </a:effectLst>
                <a:latin typeface="PF BeauSans Pro" panose="02000800000000020004" pitchFamily="2" charset="0"/>
                <a:cs typeface="Arial" panose="020B0604020202020204" pitchFamily="34" charset="0"/>
              </a:rPr>
              <a:t>Conclusions</a:t>
            </a:r>
          </a:p>
        </p:txBody>
      </p:sp>
      <p:sp>
        <p:nvSpPr>
          <p:cNvPr id="2" name="TextBox 1"/>
          <p:cNvSpPr txBox="1"/>
          <p:nvPr/>
        </p:nvSpPr>
        <p:spPr>
          <a:xfrm>
            <a:off x="377358" y="936140"/>
            <a:ext cx="11268364" cy="5723233"/>
          </a:xfrm>
          <a:prstGeom prst="rect">
            <a:avLst/>
          </a:prstGeom>
          <a:noFill/>
        </p:spPr>
        <p:txBody>
          <a:bodyPr wrap="square" rtlCol="0">
            <a:spAutoFit/>
          </a:bodyPr>
          <a:lstStyle/>
          <a:p>
            <a:pPr marL="466090" indent="-285750" algn="just">
              <a:lnSpc>
                <a:spcPct val="107000"/>
              </a:lnSpc>
              <a:spcAft>
                <a:spcPts val="0"/>
              </a:spcAft>
              <a:buFont typeface="Arial" panose="020B0604020202020204" pitchFamily="34" charset="0"/>
              <a:buChar char="•"/>
            </a:pPr>
            <a:r>
              <a:rPr lang="en-GB" kern="100" dirty="0">
                <a:latin typeface="Times New Roman" panose="02020603050405020304" pitchFamily="18" charset="0"/>
                <a:ea typeface="Calibri" panose="020F0502020204030204" pitchFamily="34" charset="0"/>
                <a:cs typeface="Times New Roman" panose="02020603050405020304" pitchFamily="18" charset="0"/>
              </a:rPr>
              <a:t>The results from the </a:t>
            </a:r>
            <a:r>
              <a:rPr lang="en-GB" kern="100" dirty="0" err="1">
                <a:latin typeface="Times New Roman" panose="02020603050405020304" pitchFamily="18" charset="0"/>
                <a:ea typeface="Calibri" panose="020F0502020204030204" pitchFamily="34" charset="0"/>
                <a:cs typeface="Times New Roman" panose="02020603050405020304" pitchFamily="18" charset="0"/>
              </a:rPr>
              <a:t>Sateska</a:t>
            </a:r>
            <a:r>
              <a:rPr lang="en-GB" kern="100" dirty="0">
                <a:latin typeface="Times New Roman" panose="02020603050405020304" pitchFamily="18" charset="0"/>
                <a:ea typeface="Calibri" panose="020F0502020204030204" pitchFamily="34" charset="0"/>
                <a:cs typeface="Times New Roman" panose="02020603050405020304" pitchFamily="18" charset="0"/>
              </a:rPr>
              <a:t> River sampling site indicate a relatively homogeneous distribution of organic matter with increasing distance from the shoreline. In contrast, data from the </a:t>
            </a:r>
            <a:r>
              <a:rPr lang="en-GB" kern="100" dirty="0" err="1">
                <a:latin typeface="Times New Roman" panose="02020603050405020304" pitchFamily="18" charset="0"/>
                <a:ea typeface="Calibri" panose="020F0502020204030204" pitchFamily="34" charset="0"/>
                <a:cs typeface="Times New Roman" panose="02020603050405020304" pitchFamily="18" charset="0"/>
              </a:rPr>
              <a:t>Crven</a:t>
            </a:r>
            <a:r>
              <a:rPr lang="en-GB" kern="100" dirty="0">
                <a:latin typeface="Times New Roman" panose="02020603050405020304" pitchFamily="18" charset="0"/>
                <a:ea typeface="Calibri" panose="020F0502020204030204" pitchFamily="34" charset="0"/>
                <a:cs typeface="Times New Roman" panose="02020603050405020304" pitchFamily="18" charset="0"/>
              </a:rPr>
              <a:t> </a:t>
            </a:r>
            <a:r>
              <a:rPr lang="en-GB" kern="100" dirty="0" err="1">
                <a:latin typeface="Times New Roman" panose="02020603050405020304" pitchFamily="18" charset="0"/>
                <a:ea typeface="Calibri" panose="020F0502020204030204" pitchFamily="34" charset="0"/>
                <a:cs typeface="Times New Roman" panose="02020603050405020304" pitchFamily="18" charset="0"/>
              </a:rPr>
              <a:t>Krst</a:t>
            </a:r>
            <a:r>
              <a:rPr lang="en-GB" kern="100" dirty="0">
                <a:latin typeface="Times New Roman" panose="02020603050405020304" pitchFamily="18" charset="0"/>
                <a:ea typeface="Calibri" panose="020F0502020204030204" pitchFamily="34" charset="0"/>
                <a:cs typeface="Times New Roman" panose="02020603050405020304" pitchFamily="18" charset="0"/>
              </a:rPr>
              <a:t> site show a gradual increase in organic matter content as the distance from the shoreline increases. At the Zhenska Plaza site, the opposite trend was observed, with organic matter content decreasing with increasing distance from the shore.</a:t>
            </a:r>
          </a:p>
          <a:p>
            <a:pPr marL="180340" algn="just">
              <a:lnSpc>
                <a:spcPct val="107000"/>
              </a:lnSpc>
              <a:spcAft>
                <a:spcPts val="0"/>
              </a:spcAft>
            </a:pPr>
            <a:endParaRPr lang="en-GB" kern="100" dirty="0">
              <a:latin typeface="Calibri" panose="020F0502020204030204" pitchFamily="34" charset="0"/>
              <a:ea typeface="Calibri" panose="020F0502020204030204" pitchFamily="34" charset="0"/>
              <a:cs typeface="Times New Roman" panose="02020603050405020304" pitchFamily="18" charset="0"/>
            </a:endParaRPr>
          </a:p>
          <a:p>
            <a:pPr marL="466090" indent="-285750" algn="just">
              <a:lnSpc>
                <a:spcPct val="107000"/>
              </a:lnSpc>
              <a:spcAft>
                <a:spcPts val="0"/>
              </a:spcAft>
              <a:buFont typeface="Arial" panose="020B0604020202020204" pitchFamily="34" charset="0"/>
              <a:buChar char="•"/>
            </a:pPr>
            <a:r>
              <a:rPr lang="en-GB" kern="100" dirty="0">
                <a:latin typeface="Times New Roman" panose="02020603050405020304" pitchFamily="18" charset="0"/>
                <a:ea typeface="Calibri" panose="020F0502020204030204" pitchFamily="34" charset="0"/>
                <a:cs typeface="Times New Roman" panose="02020603050405020304" pitchFamily="18" charset="0"/>
              </a:rPr>
              <a:t>The </a:t>
            </a:r>
            <a:r>
              <a:rPr lang="en-GB" kern="100" dirty="0" err="1">
                <a:latin typeface="Times New Roman" panose="02020603050405020304" pitchFamily="18" charset="0"/>
                <a:ea typeface="Calibri" panose="020F0502020204030204" pitchFamily="34" charset="0"/>
                <a:cs typeface="Times New Roman" panose="02020603050405020304" pitchFamily="18" charset="0"/>
              </a:rPr>
              <a:t>Elen</a:t>
            </a:r>
            <a:r>
              <a:rPr lang="en-GB" kern="100" dirty="0">
                <a:latin typeface="Times New Roman" panose="02020603050405020304" pitchFamily="18" charset="0"/>
                <a:ea typeface="Calibri" panose="020F0502020204030204" pitchFamily="34" charset="0"/>
                <a:cs typeface="Times New Roman" panose="02020603050405020304" pitchFamily="18" charset="0"/>
              </a:rPr>
              <a:t> </a:t>
            </a:r>
            <a:r>
              <a:rPr lang="en-GB" kern="100" dirty="0" err="1">
                <a:latin typeface="Times New Roman" panose="02020603050405020304" pitchFamily="18" charset="0"/>
                <a:ea typeface="Calibri" panose="020F0502020204030204" pitchFamily="34" charset="0"/>
                <a:cs typeface="Times New Roman" panose="02020603050405020304" pitchFamily="18" charset="0"/>
              </a:rPr>
              <a:t>Kamen</a:t>
            </a:r>
            <a:r>
              <a:rPr lang="en-GB" kern="100" dirty="0">
                <a:latin typeface="Times New Roman" panose="02020603050405020304" pitchFamily="18" charset="0"/>
                <a:ea typeface="Calibri" panose="020F0502020204030204" pitchFamily="34" charset="0"/>
                <a:cs typeface="Times New Roman" panose="02020603050405020304" pitchFamily="18" charset="0"/>
              </a:rPr>
              <a:t> and </a:t>
            </a:r>
            <a:r>
              <a:rPr lang="en-GB" kern="100" dirty="0" err="1">
                <a:latin typeface="Times New Roman" panose="02020603050405020304" pitchFamily="18" charset="0"/>
                <a:ea typeface="Calibri" panose="020F0502020204030204" pitchFamily="34" charset="0"/>
                <a:cs typeface="Times New Roman" panose="02020603050405020304" pitchFamily="18" charset="0"/>
              </a:rPr>
              <a:t>Livadishta</a:t>
            </a:r>
            <a:r>
              <a:rPr lang="en-GB" kern="100" dirty="0">
                <a:latin typeface="Times New Roman" panose="02020603050405020304" pitchFamily="18" charset="0"/>
                <a:ea typeface="Calibri" panose="020F0502020204030204" pitchFamily="34" charset="0"/>
                <a:cs typeface="Times New Roman" panose="02020603050405020304" pitchFamily="18" charset="0"/>
              </a:rPr>
              <a:t> sites exhibited a relatively uniform distribution of organic matter across the sampling transects. Overall, the elevated organic matter content recorded at the </a:t>
            </a:r>
            <a:r>
              <a:rPr lang="en-GB" kern="100" dirty="0" err="1">
                <a:latin typeface="Times New Roman" panose="02020603050405020304" pitchFamily="18" charset="0"/>
                <a:ea typeface="Calibri" panose="020F0502020204030204" pitchFamily="34" charset="0"/>
                <a:cs typeface="Times New Roman" panose="02020603050405020304" pitchFamily="18" charset="0"/>
              </a:rPr>
              <a:t>Sateska</a:t>
            </a:r>
            <a:r>
              <a:rPr lang="en-GB" kern="100" dirty="0">
                <a:latin typeface="Times New Roman" panose="02020603050405020304" pitchFamily="18" charset="0"/>
                <a:ea typeface="Calibri" panose="020F0502020204030204" pitchFamily="34" charset="0"/>
                <a:cs typeface="Times New Roman" panose="02020603050405020304" pitchFamily="18" charset="0"/>
              </a:rPr>
              <a:t> River site suggests a dominant anthropogenic influence, with the river acting as a major source of organic matter originating from contamination within its catchment.</a:t>
            </a:r>
          </a:p>
          <a:p>
            <a:pPr marL="180340" algn="just">
              <a:lnSpc>
                <a:spcPct val="107000"/>
              </a:lnSpc>
              <a:spcAft>
                <a:spcPts val="0"/>
              </a:spcAft>
            </a:pPr>
            <a:endParaRPr lang="en-GB" kern="100" dirty="0">
              <a:latin typeface="Times New Roman" panose="02020603050405020304" pitchFamily="18" charset="0"/>
              <a:ea typeface="Calibri" panose="020F0502020204030204" pitchFamily="34" charset="0"/>
              <a:cs typeface="Times New Roman" panose="02020603050405020304" pitchFamily="18" charset="0"/>
            </a:endParaRPr>
          </a:p>
          <a:p>
            <a:pPr marL="466090" indent="-285750" algn="just">
              <a:lnSpc>
                <a:spcPct val="107000"/>
              </a:lnSpc>
              <a:spcAft>
                <a:spcPts val="0"/>
              </a:spcAft>
              <a:buFont typeface="Arial" panose="020B0604020202020204" pitchFamily="34" charset="0"/>
              <a:buChar char="•"/>
            </a:pPr>
            <a:r>
              <a:rPr lang="en-GB" kern="100" dirty="0">
                <a:latin typeface="Times New Roman" panose="02020603050405020304" pitchFamily="18" charset="0"/>
                <a:ea typeface="Calibri" panose="020F0502020204030204" pitchFamily="34" charset="0"/>
                <a:cs typeface="Times New Roman" panose="02020603050405020304" pitchFamily="18" charset="0"/>
              </a:rPr>
              <a:t>At the </a:t>
            </a:r>
            <a:r>
              <a:rPr lang="en-GB" kern="100" dirty="0" err="1">
                <a:latin typeface="Times New Roman" panose="02020603050405020304" pitchFamily="18" charset="0"/>
                <a:ea typeface="Calibri" panose="020F0502020204030204" pitchFamily="34" charset="0"/>
                <a:cs typeface="Times New Roman" panose="02020603050405020304" pitchFamily="18" charset="0"/>
              </a:rPr>
              <a:t>Crven</a:t>
            </a:r>
            <a:r>
              <a:rPr lang="en-GB" kern="100" dirty="0">
                <a:latin typeface="Times New Roman" panose="02020603050405020304" pitchFamily="18" charset="0"/>
                <a:ea typeface="Calibri" panose="020F0502020204030204" pitchFamily="34" charset="0"/>
                <a:cs typeface="Times New Roman" panose="02020603050405020304" pitchFamily="18" charset="0"/>
              </a:rPr>
              <a:t> </a:t>
            </a:r>
            <a:r>
              <a:rPr lang="en-GB" kern="100" dirty="0" err="1">
                <a:latin typeface="Times New Roman" panose="02020603050405020304" pitchFamily="18" charset="0"/>
                <a:ea typeface="Calibri" panose="020F0502020204030204" pitchFamily="34" charset="0"/>
                <a:cs typeface="Times New Roman" panose="02020603050405020304" pitchFamily="18" charset="0"/>
              </a:rPr>
              <a:t>Krst</a:t>
            </a:r>
            <a:r>
              <a:rPr lang="en-GB" kern="100" dirty="0">
                <a:latin typeface="Times New Roman" panose="02020603050405020304" pitchFamily="18" charset="0"/>
                <a:ea typeface="Calibri" panose="020F0502020204030204" pitchFamily="34" charset="0"/>
                <a:cs typeface="Times New Roman" panose="02020603050405020304" pitchFamily="18" charset="0"/>
              </a:rPr>
              <a:t> and Zhenska Plaza sites, the results indicate the combined effects of natural biogenic production and anthropogenic inputs. Similarly, the relatively high organic matter content at </a:t>
            </a:r>
            <a:r>
              <a:rPr lang="en-GB" kern="100" dirty="0" err="1">
                <a:latin typeface="Times New Roman" panose="02020603050405020304" pitchFamily="18" charset="0"/>
                <a:ea typeface="Calibri" panose="020F0502020204030204" pitchFamily="34" charset="0"/>
                <a:cs typeface="Times New Roman" panose="02020603050405020304" pitchFamily="18" charset="0"/>
              </a:rPr>
              <a:t>Elen</a:t>
            </a:r>
            <a:r>
              <a:rPr lang="en-GB" kern="100" dirty="0">
                <a:latin typeface="Times New Roman" panose="02020603050405020304" pitchFamily="18" charset="0"/>
                <a:ea typeface="Calibri" panose="020F0502020204030204" pitchFamily="34" charset="0"/>
                <a:cs typeface="Times New Roman" panose="02020603050405020304" pitchFamily="18" charset="0"/>
              </a:rPr>
              <a:t> </a:t>
            </a:r>
            <a:r>
              <a:rPr lang="en-GB" kern="100" dirty="0" err="1">
                <a:latin typeface="Times New Roman" panose="02020603050405020304" pitchFamily="18" charset="0"/>
                <a:ea typeface="Calibri" panose="020F0502020204030204" pitchFamily="34" charset="0"/>
                <a:cs typeface="Times New Roman" panose="02020603050405020304" pitchFamily="18" charset="0"/>
              </a:rPr>
              <a:t>Kamen</a:t>
            </a:r>
            <a:r>
              <a:rPr lang="en-GB" kern="100" dirty="0">
                <a:latin typeface="Times New Roman" panose="02020603050405020304" pitchFamily="18" charset="0"/>
                <a:ea typeface="Calibri" panose="020F0502020204030204" pitchFamily="34" charset="0"/>
                <a:cs typeface="Times New Roman" panose="02020603050405020304" pitchFamily="18" charset="0"/>
              </a:rPr>
              <a:t> and </a:t>
            </a:r>
            <a:r>
              <a:rPr lang="en-GB" kern="100" dirty="0" err="1">
                <a:latin typeface="Times New Roman" panose="02020603050405020304" pitchFamily="18" charset="0"/>
                <a:ea typeface="Calibri" panose="020F0502020204030204" pitchFamily="34" charset="0"/>
                <a:cs typeface="Times New Roman" panose="02020603050405020304" pitchFamily="18" charset="0"/>
              </a:rPr>
              <a:t>Livadishta</a:t>
            </a:r>
            <a:r>
              <a:rPr lang="en-GB" kern="100" dirty="0">
                <a:latin typeface="Times New Roman" panose="02020603050405020304" pitchFamily="18" charset="0"/>
                <a:ea typeface="Calibri" panose="020F0502020204030204" pitchFamily="34" charset="0"/>
                <a:cs typeface="Times New Roman" panose="02020603050405020304" pitchFamily="18" charset="0"/>
              </a:rPr>
              <a:t> can be attributed to the interaction of natural and human-induced factors, including extensive reed-bed zones that support rich biological communities, together with uncontrolled anthropogenic activities.</a:t>
            </a:r>
          </a:p>
          <a:p>
            <a:pPr marL="180340" algn="just">
              <a:lnSpc>
                <a:spcPct val="107000"/>
              </a:lnSpc>
              <a:spcAft>
                <a:spcPts val="0"/>
              </a:spcAft>
            </a:pPr>
            <a:endParaRPr lang="en-GB" kern="100" dirty="0">
              <a:latin typeface="Calibri" panose="020F0502020204030204" pitchFamily="34" charset="0"/>
              <a:ea typeface="Calibri" panose="020F0502020204030204" pitchFamily="34" charset="0"/>
              <a:cs typeface="Times New Roman" panose="02020603050405020304" pitchFamily="18" charset="0"/>
            </a:endParaRPr>
          </a:p>
          <a:p>
            <a:pPr marL="466090" indent="-285750" algn="just">
              <a:lnSpc>
                <a:spcPct val="107000"/>
              </a:lnSpc>
              <a:spcAft>
                <a:spcPts val="0"/>
              </a:spcAft>
              <a:buFont typeface="Arial" panose="020B0604020202020204" pitchFamily="34" charset="0"/>
              <a:buChar char="•"/>
            </a:pPr>
            <a:r>
              <a:rPr lang="en-GB" kern="100" dirty="0">
                <a:latin typeface="Times New Roman" panose="02020603050405020304" pitchFamily="18" charset="0"/>
                <a:ea typeface="Calibri" panose="020F0502020204030204" pitchFamily="34" charset="0"/>
                <a:cs typeface="Times New Roman" panose="02020603050405020304" pitchFamily="18" charset="0"/>
              </a:rPr>
              <a:t>Although organic matter is predominantly associated with the liquid phase of the sediment samples, the remaining fraction is strongly influenced by the mineralogical composition of the sediment and by deposited solid organic material of natural origin. This interpretation is supported by microscopic observations of the material retained on a 1 mm sieve during sample preparation.</a:t>
            </a:r>
            <a:endParaRPr lang="en-GB" kern="1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907936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B57862AA191F54AA52D5C0E2D7CEB1F" ma:contentTypeVersion="10" ma:contentTypeDescription="Create a new document." ma:contentTypeScope="" ma:versionID="c4701db5f4a405b5075fcaf4a161effc">
  <xsd:schema xmlns:xsd="http://www.w3.org/2001/XMLSchema" xmlns:xs="http://www.w3.org/2001/XMLSchema" xmlns:p="http://schemas.microsoft.com/office/2006/metadata/properties" xmlns:ns2="98621ed1-ae24-4a21-b80a-89d572d87e72" xmlns:ns3="c9b645eb-e6fe-4b35-9d45-bd7394162d21" targetNamespace="http://schemas.microsoft.com/office/2006/metadata/properties" ma:root="true" ma:fieldsID="a24117f40ff39982805e5b34d505a45f" ns2:_="" ns3:_="">
    <xsd:import namespace="98621ed1-ae24-4a21-b80a-89d572d87e72"/>
    <xsd:import namespace="c9b645eb-e6fe-4b35-9d45-bd7394162d21"/>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621ed1-ae24-4a21-b80a-89d572d87e7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3d12074c-465b-416e-9d23-57714290b90f"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9b645eb-e6fe-4b35-9d45-bd7394162d21"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1cb2c372-95c0-40b3-bff4-85b80379a6b7}" ma:internalName="TaxCatchAll" ma:showField="CatchAllData" ma:web="c9b645eb-e6fe-4b35-9d45-bd7394162d2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8621ed1-ae24-4a21-b80a-89d572d87e72">
      <Terms xmlns="http://schemas.microsoft.com/office/infopath/2007/PartnerControls"/>
    </lcf76f155ced4ddcb4097134ff3c332f>
    <TaxCatchAll xmlns="c9b645eb-e6fe-4b35-9d45-bd7394162d21"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DDFABCD-E61D-4C98-9315-A1FFA74317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8621ed1-ae24-4a21-b80a-89d572d87e72"/>
    <ds:schemaRef ds:uri="c9b645eb-e6fe-4b35-9d45-bd7394162d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BDCA87D-57B8-4510-9665-9E75299929F1}">
  <ds:schemaRefs>
    <ds:schemaRef ds:uri="http://purl.org/dc/elements/1.1/"/>
    <ds:schemaRef ds:uri="http://schemas.microsoft.com/office/2006/documentManagement/types"/>
    <ds:schemaRef ds:uri="http://schemas.microsoft.com/office/infopath/2007/PartnerControls"/>
    <ds:schemaRef ds:uri="http://www.w3.org/XML/1998/namespace"/>
    <ds:schemaRef ds:uri="http://purl.org/dc/dcmitype/"/>
    <ds:schemaRef ds:uri="http://purl.org/dc/terms/"/>
    <ds:schemaRef ds:uri="http://schemas.openxmlformats.org/package/2006/metadata/core-properties"/>
    <ds:schemaRef ds:uri="c9b645eb-e6fe-4b35-9d45-bd7394162d21"/>
    <ds:schemaRef ds:uri="98621ed1-ae24-4a21-b80a-89d572d87e72"/>
    <ds:schemaRef ds:uri="http://schemas.microsoft.com/office/2006/metadata/properties"/>
  </ds:schemaRefs>
</ds:datastoreItem>
</file>

<file path=customXml/itemProps3.xml><?xml version="1.0" encoding="utf-8"?>
<ds:datastoreItem xmlns:ds="http://schemas.openxmlformats.org/officeDocument/2006/customXml" ds:itemID="{CFBB685D-6988-492A-BD65-CEF42B10809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1050</TotalTime>
  <Words>1174</Words>
  <Application>Microsoft Office PowerPoint</Application>
  <PresentationFormat>Widescreen</PresentationFormat>
  <Paragraphs>43</Paragraphs>
  <Slides>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 Narrow</vt:lpstr>
      <vt:lpstr>PF BeauSans Pro</vt:lpstr>
      <vt:lpstr>Aptos</vt:lpstr>
      <vt:lpstr>Times New Roman</vt:lpstr>
      <vt:lpstr>Arial</vt:lpstr>
      <vt:lpstr>Calibri</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&amp; instructions for e-poster</dc:title>
  <dc:creator>Marinela Cvetanoska</dc:creator>
  <cp:lastModifiedBy>Elena Arsoska</cp:lastModifiedBy>
  <cp:revision>77</cp:revision>
  <dcterms:created xsi:type="dcterms:W3CDTF">2025-07-07T08:04:39Z</dcterms:created>
  <dcterms:modified xsi:type="dcterms:W3CDTF">2026-08-26T11:35:15Z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0x0101005B57862AA191F54AA52D5C0E2D7CEB1F</vt:lpwstr>
  </property>
  <property fmtid="{D5CDD505-2E9C-101B-9397-08002B2CF9AE}" pid="3" name="_MarkAsFinal">
    <vt:bool>true</vt:bool>
  </property>
</Properties>
</file>