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10"/>
  </p:notesMasterIdLst>
  <p:sldIdLst>
    <p:sldId id="287" r:id="rId5"/>
    <p:sldId id="289" r:id="rId6"/>
    <p:sldId id="290" r:id="rId7"/>
    <p:sldId id="291" r:id="rId8"/>
    <p:sldId id="292" r:id="rId9"/>
  </p:sldIdLst>
  <p:sldSz cx="12192000" cy="6858000"/>
  <p:notesSz cx="6858000" cy="9144000"/>
  <p:embeddedFontLst>
    <p:embeddedFont>
      <p:font typeface="Arial Narrow" panose="020B0606020202030204" pitchFamily="34" charset="0"/>
      <p:regular r:id="rId11"/>
      <p:bold r:id="rId12"/>
      <p:italic r:id="rId13"/>
      <p:boldItalic r:id="rId14"/>
    </p:embeddedFont>
    <p:embeddedFont>
      <p:font typeface="PF BeauSans Pro" panose="02000800000000020004" charset="0"/>
      <p:bold r:id="rId15"/>
    </p:embeddedFont>
  </p:embeddedFontLst>
  <p:defaultTextStyle>
    <a:defPPr>
      <a:defRPr lang="LID4096"/>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E4F6"/>
    <a:srgbClr val="E9F8E4"/>
    <a:srgbClr val="FFFFE7"/>
    <a:srgbClr val="33CC33"/>
    <a:srgbClr val="00CC00"/>
    <a:srgbClr val="FFFF99"/>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DAB0C13-1EF4-F9AC-C85E-1389668632C0}" v="1" dt="2026-04-13T20:20:36.8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5332" autoAdjust="0"/>
  </p:normalViewPr>
  <p:slideViewPr>
    <p:cSldViewPr snapToGrid="0" showGuides="1">
      <p:cViewPr varScale="1">
        <p:scale>
          <a:sx n="97" d="100"/>
          <a:sy n="97" d="100"/>
        </p:scale>
        <p:origin x="96" y="13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3.fntdata"/><Relationship Id="rId18" Type="http://schemas.openxmlformats.org/officeDocument/2006/relationships/theme" Target="theme/theme1.xml"/><Relationship Id="rId26"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font" Target="fonts/font2.fntdata"/><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1.fntdata"/><Relationship Id="rId5" Type="http://schemas.openxmlformats.org/officeDocument/2006/relationships/slide" Target="slides/slide1.xml"/><Relationship Id="rId15" Type="http://schemas.openxmlformats.org/officeDocument/2006/relationships/font" Target="fonts/font5.fntdata"/><Relationship Id="rId10" Type="http://schemas.openxmlformats.org/officeDocument/2006/relationships/notesMaster" Target="notesMasters/notesMaster1.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33EEBE-6EF2-4A30-9BB5-ADF69B8FE442}" type="datetimeFigureOut">
              <a:rPr lang="LID4096" smtClean="0"/>
              <a:t>08/26/2026</a:t>
            </a:fld>
            <a:endParaRPr lang="LID4096"/>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F0BC0F-45C1-49E1-AA7C-ADC7CFB2B8EC}" type="slidenum">
              <a:rPr lang="LID4096" smtClean="0"/>
              <a:t>‹#›</a:t>
            </a:fld>
            <a:endParaRPr lang="LID4096"/>
          </a:p>
        </p:txBody>
      </p:sp>
    </p:spTree>
    <p:extLst>
      <p:ext uri="{BB962C8B-B14F-4D97-AF65-F5344CB8AC3E}">
        <p14:creationId xmlns:p14="http://schemas.microsoft.com/office/powerpoint/2010/main" val="19602682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0AF77E-5340-6F11-CE59-0326DE43539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LID4096"/>
          </a:p>
        </p:txBody>
      </p:sp>
      <p:sp>
        <p:nvSpPr>
          <p:cNvPr id="3" name="Subtitle 2">
            <a:extLst>
              <a:ext uri="{FF2B5EF4-FFF2-40B4-BE49-F238E27FC236}">
                <a16:creationId xmlns:a16="http://schemas.microsoft.com/office/drawing/2014/main" id="{67D51601-841B-3FB4-453E-322FE9E60B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LID4096"/>
          </a:p>
        </p:txBody>
      </p:sp>
      <p:sp>
        <p:nvSpPr>
          <p:cNvPr id="4" name="Date Placeholder 3">
            <a:extLst>
              <a:ext uri="{FF2B5EF4-FFF2-40B4-BE49-F238E27FC236}">
                <a16:creationId xmlns:a16="http://schemas.microsoft.com/office/drawing/2014/main" id="{D6F9D5A1-1825-3A6E-319A-6273FE062222}"/>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5" name="Footer Placeholder 4">
            <a:extLst>
              <a:ext uri="{FF2B5EF4-FFF2-40B4-BE49-F238E27FC236}">
                <a16:creationId xmlns:a16="http://schemas.microsoft.com/office/drawing/2014/main" id="{000690C7-92D8-CD22-1096-92DFB1B8379E}"/>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14284CC3-2120-30CF-5C97-77E7D07C692A}"/>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26031778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76859-C160-F34C-C99E-FF6EB187DA9A}"/>
              </a:ext>
            </a:extLst>
          </p:cNvPr>
          <p:cNvSpPr>
            <a:spLocks noGrp="1"/>
          </p:cNvSpPr>
          <p:nvPr>
            <p:ph type="title"/>
          </p:nvPr>
        </p:nvSpPr>
        <p:spPr>
          <a:xfrm>
            <a:off x="838201" y="136525"/>
            <a:ext cx="10515600" cy="722270"/>
          </a:xfrm>
        </p:spPr>
        <p:txBody>
          <a:bodyPr>
            <a:normAutofit/>
          </a:bodyPr>
          <a:lstStyle>
            <a:lvl1pPr algn="ctr">
              <a:defRPr sz="3200" b="1">
                <a:solidFill>
                  <a:srgbClr val="0000FF"/>
                </a:solidFill>
              </a:defRPr>
            </a:lvl1pPr>
          </a:lstStyle>
          <a:p>
            <a:r>
              <a:rPr lang="en-US" dirty="0"/>
              <a:t>Click to edit Master title style</a:t>
            </a:r>
            <a:endParaRPr lang="LID4096" dirty="0"/>
          </a:p>
        </p:txBody>
      </p:sp>
      <p:sp>
        <p:nvSpPr>
          <p:cNvPr id="3" name="Content Placeholder 2">
            <a:extLst>
              <a:ext uri="{FF2B5EF4-FFF2-40B4-BE49-F238E27FC236}">
                <a16:creationId xmlns:a16="http://schemas.microsoft.com/office/drawing/2014/main" id="{A91A138E-9F02-7798-7745-90828C995241}"/>
              </a:ext>
            </a:extLst>
          </p:cNvPr>
          <p:cNvSpPr>
            <a:spLocks noGrp="1"/>
          </p:cNvSpPr>
          <p:nvPr>
            <p:ph idx="1"/>
          </p:nvPr>
        </p:nvSpPr>
        <p:spPr>
          <a:xfrm>
            <a:off x="838201" y="922639"/>
            <a:ext cx="10515600" cy="52543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Date Placeholder 3">
            <a:extLst>
              <a:ext uri="{FF2B5EF4-FFF2-40B4-BE49-F238E27FC236}">
                <a16:creationId xmlns:a16="http://schemas.microsoft.com/office/drawing/2014/main" id="{663F3594-F10A-0CEE-9D12-49FBA78FDA64}"/>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5" name="Footer Placeholder 4">
            <a:extLst>
              <a:ext uri="{FF2B5EF4-FFF2-40B4-BE49-F238E27FC236}">
                <a16:creationId xmlns:a16="http://schemas.microsoft.com/office/drawing/2014/main" id="{BAE583D6-7817-DBAD-5E7F-C3F027B54FB7}"/>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F567A904-59A1-2458-588A-82BBD09BC7FC}"/>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35391405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7688C-9A9E-7411-C1D1-0F1B1788BCC6}"/>
              </a:ext>
            </a:extLst>
          </p:cNvPr>
          <p:cNvSpPr>
            <a:spLocks noGrp="1"/>
          </p:cNvSpPr>
          <p:nvPr>
            <p:ph type="title"/>
          </p:nvPr>
        </p:nvSpPr>
        <p:spPr>
          <a:xfrm>
            <a:off x="831850" y="1709740"/>
            <a:ext cx="10515600" cy="2852737"/>
          </a:xfrm>
        </p:spPr>
        <p:txBody>
          <a:bodyPr anchor="b"/>
          <a:lstStyle>
            <a:lvl1pPr>
              <a:defRPr sz="6000"/>
            </a:lvl1pPr>
          </a:lstStyle>
          <a:p>
            <a:r>
              <a:rPr lang="en-US"/>
              <a:t>Click to edit Master title style</a:t>
            </a:r>
            <a:endParaRPr lang="LID4096"/>
          </a:p>
        </p:txBody>
      </p:sp>
      <p:sp>
        <p:nvSpPr>
          <p:cNvPr id="3" name="Text Placeholder 2">
            <a:extLst>
              <a:ext uri="{FF2B5EF4-FFF2-40B4-BE49-F238E27FC236}">
                <a16:creationId xmlns:a16="http://schemas.microsoft.com/office/drawing/2014/main" id="{AA8E937B-6C06-4E46-67F8-8BAB5F6F66C6}"/>
              </a:ext>
            </a:extLst>
          </p:cNvPr>
          <p:cNvSpPr>
            <a:spLocks noGrp="1"/>
          </p:cNvSpPr>
          <p:nvPr>
            <p:ph type="body" idx="1"/>
          </p:nvPr>
        </p:nvSpPr>
        <p:spPr>
          <a:xfrm>
            <a:off x="831850" y="4589465"/>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4E0ACD-78FD-90A0-6364-691676E6E5F0}"/>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5" name="Footer Placeholder 4">
            <a:extLst>
              <a:ext uri="{FF2B5EF4-FFF2-40B4-BE49-F238E27FC236}">
                <a16:creationId xmlns:a16="http://schemas.microsoft.com/office/drawing/2014/main" id="{DD0C16D6-807F-51C9-C8F9-987338EBFF80}"/>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3EF4CDB3-7FFF-0EC6-9ACD-A05CF1DBE44C}"/>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703685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6A264-6464-B9B6-695C-545AE1F719E9}"/>
              </a:ext>
            </a:extLst>
          </p:cNvPr>
          <p:cNvSpPr>
            <a:spLocks noGrp="1"/>
          </p:cNvSpPr>
          <p:nvPr>
            <p:ph type="title"/>
          </p:nvPr>
        </p:nvSpPr>
        <p:spPr/>
        <p:txBody>
          <a:bodyPr/>
          <a:lstStyle/>
          <a:p>
            <a:r>
              <a:rPr lang="en-US"/>
              <a:t>Click to edit Master title style</a:t>
            </a:r>
            <a:endParaRPr lang="LID4096"/>
          </a:p>
        </p:txBody>
      </p:sp>
      <p:sp>
        <p:nvSpPr>
          <p:cNvPr id="3" name="Content Placeholder 2">
            <a:extLst>
              <a:ext uri="{FF2B5EF4-FFF2-40B4-BE49-F238E27FC236}">
                <a16:creationId xmlns:a16="http://schemas.microsoft.com/office/drawing/2014/main" id="{99D2097E-1979-3069-5BC7-083E01720E68}"/>
              </a:ext>
            </a:extLst>
          </p:cNvPr>
          <p:cNvSpPr>
            <a:spLocks noGrp="1"/>
          </p:cNvSpPr>
          <p:nvPr>
            <p:ph sz="half" idx="1"/>
          </p:nvPr>
        </p:nvSpPr>
        <p:spPr>
          <a:xfrm>
            <a:off x="838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Content Placeholder 3">
            <a:extLst>
              <a:ext uri="{FF2B5EF4-FFF2-40B4-BE49-F238E27FC236}">
                <a16:creationId xmlns:a16="http://schemas.microsoft.com/office/drawing/2014/main" id="{9110DE3A-9ABF-A311-CD9E-2F1D2E1476C7}"/>
              </a:ext>
            </a:extLst>
          </p:cNvPr>
          <p:cNvSpPr>
            <a:spLocks noGrp="1"/>
          </p:cNvSpPr>
          <p:nvPr>
            <p:ph sz="half" idx="2"/>
          </p:nvPr>
        </p:nvSpPr>
        <p:spPr>
          <a:xfrm>
            <a:off x="6172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5" name="Date Placeholder 4">
            <a:extLst>
              <a:ext uri="{FF2B5EF4-FFF2-40B4-BE49-F238E27FC236}">
                <a16:creationId xmlns:a16="http://schemas.microsoft.com/office/drawing/2014/main" id="{44A13B27-43B9-DBD1-6B1D-9AE649C4957F}"/>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6" name="Footer Placeholder 5">
            <a:extLst>
              <a:ext uri="{FF2B5EF4-FFF2-40B4-BE49-F238E27FC236}">
                <a16:creationId xmlns:a16="http://schemas.microsoft.com/office/drawing/2014/main" id="{550FCCB0-0D0D-36AD-6A6B-7299BE0DA670}"/>
              </a:ext>
            </a:extLst>
          </p:cNvPr>
          <p:cNvSpPr>
            <a:spLocks noGrp="1"/>
          </p:cNvSpPr>
          <p:nvPr>
            <p:ph type="ftr" sz="quarter" idx="11"/>
          </p:nvPr>
        </p:nvSpPr>
        <p:spPr/>
        <p:txBody>
          <a:bodyPr/>
          <a:lstStyle/>
          <a:p>
            <a:endParaRPr lang="LID4096"/>
          </a:p>
        </p:txBody>
      </p:sp>
      <p:sp>
        <p:nvSpPr>
          <p:cNvPr id="7" name="Slide Number Placeholder 6">
            <a:extLst>
              <a:ext uri="{FF2B5EF4-FFF2-40B4-BE49-F238E27FC236}">
                <a16:creationId xmlns:a16="http://schemas.microsoft.com/office/drawing/2014/main" id="{DB9FD1D2-86E7-DDB4-3552-591293DA7D85}"/>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144537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673B8-0BCF-8E8A-7C8E-73BAD281E8C3}"/>
              </a:ext>
            </a:extLst>
          </p:cNvPr>
          <p:cNvSpPr>
            <a:spLocks noGrp="1"/>
          </p:cNvSpPr>
          <p:nvPr>
            <p:ph type="title"/>
          </p:nvPr>
        </p:nvSpPr>
        <p:spPr>
          <a:xfrm>
            <a:off x="839789" y="365127"/>
            <a:ext cx="10515600" cy="1325563"/>
          </a:xfrm>
        </p:spPr>
        <p:txBody>
          <a:bodyPr/>
          <a:lstStyle/>
          <a:p>
            <a:r>
              <a:rPr lang="en-US"/>
              <a:t>Click to edit Master title style</a:t>
            </a:r>
            <a:endParaRPr lang="LID4096"/>
          </a:p>
        </p:txBody>
      </p:sp>
      <p:sp>
        <p:nvSpPr>
          <p:cNvPr id="3" name="Text Placeholder 2">
            <a:extLst>
              <a:ext uri="{FF2B5EF4-FFF2-40B4-BE49-F238E27FC236}">
                <a16:creationId xmlns:a16="http://schemas.microsoft.com/office/drawing/2014/main" id="{5C84C5B5-66E1-0359-09D4-6E762927BE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CADDE67-8883-9B5A-70F3-F9A1AFDFE76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5" name="Text Placeholder 4">
            <a:extLst>
              <a:ext uri="{FF2B5EF4-FFF2-40B4-BE49-F238E27FC236}">
                <a16:creationId xmlns:a16="http://schemas.microsoft.com/office/drawing/2014/main" id="{524FABE1-0E9A-A67C-F652-1EF262C0E44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1AD8E88-C558-4C0E-1DB9-AAEC5EA86F2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7" name="Date Placeholder 6">
            <a:extLst>
              <a:ext uri="{FF2B5EF4-FFF2-40B4-BE49-F238E27FC236}">
                <a16:creationId xmlns:a16="http://schemas.microsoft.com/office/drawing/2014/main" id="{969A0B7D-FC87-D8E0-416B-6A46CB76C620}"/>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8" name="Footer Placeholder 7">
            <a:extLst>
              <a:ext uri="{FF2B5EF4-FFF2-40B4-BE49-F238E27FC236}">
                <a16:creationId xmlns:a16="http://schemas.microsoft.com/office/drawing/2014/main" id="{8D4B7372-E042-6815-8C56-6E8E29FCABA6}"/>
              </a:ext>
            </a:extLst>
          </p:cNvPr>
          <p:cNvSpPr>
            <a:spLocks noGrp="1"/>
          </p:cNvSpPr>
          <p:nvPr>
            <p:ph type="ftr" sz="quarter" idx="11"/>
          </p:nvPr>
        </p:nvSpPr>
        <p:spPr/>
        <p:txBody>
          <a:bodyPr/>
          <a:lstStyle/>
          <a:p>
            <a:endParaRPr lang="LID4096"/>
          </a:p>
        </p:txBody>
      </p:sp>
      <p:sp>
        <p:nvSpPr>
          <p:cNvPr id="9" name="Slide Number Placeholder 8">
            <a:extLst>
              <a:ext uri="{FF2B5EF4-FFF2-40B4-BE49-F238E27FC236}">
                <a16:creationId xmlns:a16="http://schemas.microsoft.com/office/drawing/2014/main" id="{5918FF73-8CF6-7F85-C3AF-24B6879DE657}"/>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5596696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8CE4D-48AB-7A0F-7AA8-E55BEA0D5CC4}"/>
              </a:ext>
            </a:extLst>
          </p:cNvPr>
          <p:cNvSpPr>
            <a:spLocks noGrp="1"/>
          </p:cNvSpPr>
          <p:nvPr>
            <p:ph type="title"/>
          </p:nvPr>
        </p:nvSpPr>
        <p:spPr/>
        <p:txBody>
          <a:bodyPr/>
          <a:lstStyle/>
          <a:p>
            <a:r>
              <a:rPr lang="en-US"/>
              <a:t>Click to edit Master title style</a:t>
            </a:r>
            <a:endParaRPr lang="LID4096"/>
          </a:p>
        </p:txBody>
      </p:sp>
      <p:sp>
        <p:nvSpPr>
          <p:cNvPr id="3" name="Date Placeholder 2">
            <a:extLst>
              <a:ext uri="{FF2B5EF4-FFF2-40B4-BE49-F238E27FC236}">
                <a16:creationId xmlns:a16="http://schemas.microsoft.com/office/drawing/2014/main" id="{13AFDDFD-D6BC-3BB6-F329-738F3282F194}"/>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4" name="Footer Placeholder 3">
            <a:extLst>
              <a:ext uri="{FF2B5EF4-FFF2-40B4-BE49-F238E27FC236}">
                <a16:creationId xmlns:a16="http://schemas.microsoft.com/office/drawing/2014/main" id="{41C91AC4-195C-C6AE-BE11-D3159C67360B}"/>
              </a:ext>
            </a:extLst>
          </p:cNvPr>
          <p:cNvSpPr>
            <a:spLocks noGrp="1"/>
          </p:cNvSpPr>
          <p:nvPr>
            <p:ph type="ftr" sz="quarter" idx="11"/>
          </p:nvPr>
        </p:nvSpPr>
        <p:spPr/>
        <p:txBody>
          <a:bodyPr/>
          <a:lstStyle/>
          <a:p>
            <a:endParaRPr lang="LID4096"/>
          </a:p>
        </p:txBody>
      </p:sp>
      <p:sp>
        <p:nvSpPr>
          <p:cNvPr id="5" name="Slide Number Placeholder 4">
            <a:extLst>
              <a:ext uri="{FF2B5EF4-FFF2-40B4-BE49-F238E27FC236}">
                <a16:creationId xmlns:a16="http://schemas.microsoft.com/office/drawing/2014/main" id="{5A3A1460-14CF-D3C6-4335-9C7375B36BDC}"/>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4185348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5B7AF1A-805F-E135-E9F7-712DADA68396}"/>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3" name="Footer Placeholder 2">
            <a:extLst>
              <a:ext uri="{FF2B5EF4-FFF2-40B4-BE49-F238E27FC236}">
                <a16:creationId xmlns:a16="http://schemas.microsoft.com/office/drawing/2014/main" id="{D68C5015-6E82-E204-0F64-A62E0B2E4AFF}"/>
              </a:ext>
            </a:extLst>
          </p:cNvPr>
          <p:cNvSpPr>
            <a:spLocks noGrp="1"/>
          </p:cNvSpPr>
          <p:nvPr>
            <p:ph type="ftr" sz="quarter" idx="11"/>
          </p:nvPr>
        </p:nvSpPr>
        <p:spPr/>
        <p:txBody>
          <a:bodyPr/>
          <a:lstStyle/>
          <a:p>
            <a:endParaRPr lang="LID4096"/>
          </a:p>
        </p:txBody>
      </p:sp>
      <p:sp>
        <p:nvSpPr>
          <p:cNvPr id="4" name="Slide Number Placeholder 3">
            <a:extLst>
              <a:ext uri="{FF2B5EF4-FFF2-40B4-BE49-F238E27FC236}">
                <a16:creationId xmlns:a16="http://schemas.microsoft.com/office/drawing/2014/main" id="{4B3DDD6C-E1EA-7C92-CB16-0D46A3AEA574}"/>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23689011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274AA7-30B2-4926-2F0F-9548011A9270}"/>
              </a:ext>
            </a:extLst>
          </p:cNvPr>
          <p:cNvSpPr>
            <a:spLocks noGrp="1"/>
          </p:cNvSpPr>
          <p:nvPr>
            <p:ph type="title"/>
          </p:nvPr>
        </p:nvSpPr>
        <p:spPr>
          <a:xfrm>
            <a:off x="839789" y="457200"/>
            <a:ext cx="3932238" cy="1600200"/>
          </a:xfrm>
        </p:spPr>
        <p:txBody>
          <a:bodyPr anchor="b"/>
          <a:lstStyle>
            <a:lvl1pPr>
              <a:defRPr sz="3200"/>
            </a:lvl1pPr>
          </a:lstStyle>
          <a:p>
            <a:r>
              <a:rPr lang="en-US"/>
              <a:t>Click to edit Master title style</a:t>
            </a:r>
            <a:endParaRPr lang="LID4096"/>
          </a:p>
        </p:txBody>
      </p:sp>
      <p:sp>
        <p:nvSpPr>
          <p:cNvPr id="3" name="Content Placeholder 2">
            <a:extLst>
              <a:ext uri="{FF2B5EF4-FFF2-40B4-BE49-F238E27FC236}">
                <a16:creationId xmlns:a16="http://schemas.microsoft.com/office/drawing/2014/main" id="{71991D22-00F3-DB8E-BE46-ADE46647ACD0}"/>
              </a:ext>
            </a:extLst>
          </p:cNvPr>
          <p:cNvSpPr>
            <a:spLocks noGrp="1"/>
          </p:cNvSpPr>
          <p:nvPr>
            <p:ph idx="1"/>
          </p:nvPr>
        </p:nvSpPr>
        <p:spPr>
          <a:xfrm>
            <a:off x="5183188" y="987427"/>
            <a:ext cx="617220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Text Placeholder 3">
            <a:extLst>
              <a:ext uri="{FF2B5EF4-FFF2-40B4-BE49-F238E27FC236}">
                <a16:creationId xmlns:a16="http://schemas.microsoft.com/office/drawing/2014/main" id="{667D6925-84A6-D555-9FB1-CC2DBB79343C}"/>
              </a:ext>
            </a:extLst>
          </p:cNvPr>
          <p:cNvSpPr>
            <a:spLocks noGrp="1"/>
          </p:cNvSpPr>
          <p:nvPr>
            <p:ph type="body" sz="half" idx="2"/>
          </p:nvPr>
        </p:nvSpPr>
        <p:spPr>
          <a:xfrm>
            <a:off x="839789" y="2057400"/>
            <a:ext cx="393223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EB048FE-D7B4-19D5-1850-4C484D850977}"/>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6" name="Footer Placeholder 5">
            <a:extLst>
              <a:ext uri="{FF2B5EF4-FFF2-40B4-BE49-F238E27FC236}">
                <a16:creationId xmlns:a16="http://schemas.microsoft.com/office/drawing/2014/main" id="{3C448EF6-B87D-50BB-E2B1-73596E46098C}"/>
              </a:ext>
            </a:extLst>
          </p:cNvPr>
          <p:cNvSpPr>
            <a:spLocks noGrp="1"/>
          </p:cNvSpPr>
          <p:nvPr>
            <p:ph type="ftr" sz="quarter" idx="11"/>
          </p:nvPr>
        </p:nvSpPr>
        <p:spPr/>
        <p:txBody>
          <a:bodyPr/>
          <a:lstStyle/>
          <a:p>
            <a:endParaRPr lang="LID4096"/>
          </a:p>
        </p:txBody>
      </p:sp>
      <p:sp>
        <p:nvSpPr>
          <p:cNvPr id="7" name="Slide Number Placeholder 6">
            <a:extLst>
              <a:ext uri="{FF2B5EF4-FFF2-40B4-BE49-F238E27FC236}">
                <a16:creationId xmlns:a16="http://schemas.microsoft.com/office/drawing/2014/main" id="{D3A19D42-8020-454D-D017-37290324F15B}"/>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9968536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4B420-F969-6052-6ACB-01A0DBCB4252}"/>
              </a:ext>
            </a:extLst>
          </p:cNvPr>
          <p:cNvSpPr>
            <a:spLocks noGrp="1"/>
          </p:cNvSpPr>
          <p:nvPr>
            <p:ph type="title"/>
          </p:nvPr>
        </p:nvSpPr>
        <p:spPr>
          <a:xfrm>
            <a:off x="839789" y="457200"/>
            <a:ext cx="3932238" cy="1600200"/>
          </a:xfrm>
        </p:spPr>
        <p:txBody>
          <a:bodyPr anchor="b"/>
          <a:lstStyle>
            <a:lvl1pPr>
              <a:defRPr sz="3200"/>
            </a:lvl1pPr>
          </a:lstStyle>
          <a:p>
            <a:r>
              <a:rPr lang="en-US"/>
              <a:t>Click to edit Master title style</a:t>
            </a:r>
            <a:endParaRPr lang="LID4096"/>
          </a:p>
        </p:txBody>
      </p:sp>
      <p:sp>
        <p:nvSpPr>
          <p:cNvPr id="3" name="Picture Placeholder 2">
            <a:extLst>
              <a:ext uri="{FF2B5EF4-FFF2-40B4-BE49-F238E27FC236}">
                <a16:creationId xmlns:a16="http://schemas.microsoft.com/office/drawing/2014/main" id="{EA9229F8-87BB-A5CC-A1C2-8F2E5A868BE1}"/>
              </a:ext>
            </a:extLst>
          </p:cNvPr>
          <p:cNvSpPr>
            <a:spLocks noGrp="1"/>
          </p:cNvSpPr>
          <p:nvPr>
            <p:ph type="pic" idx="1"/>
          </p:nvPr>
        </p:nvSpPr>
        <p:spPr>
          <a:xfrm>
            <a:off x="5183188" y="987427"/>
            <a:ext cx="6172201"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ID4096"/>
          </a:p>
        </p:txBody>
      </p:sp>
      <p:sp>
        <p:nvSpPr>
          <p:cNvPr id="4" name="Text Placeholder 3">
            <a:extLst>
              <a:ext uri="{FF2B5EF4-FFF2-40B4-BE49-F238E27FC236}">
                <a16:creationId xmlns:a16="http://schemas.microsoft.com/office/drawing/2014/main" id="{54B7576A-4E47-781F-75D0-3D3CEF74C616}"/>
              </a:ext>
            </a:extLst>
          </p:cNvPr>
          <p:cNvSpPr>
            <a:spLocks noGrp="1"/>
          </p:cNvSpPr>
          <p:nvPr>
            <p:ph type="body" sz="half" idx="2"/>
          </p:nvPr>
        </p:nvSpPr>
        <p:spPr>
          <a:xfrm>
            <a:off x="839789" y="2057400"/>
            <a:ext cx="393223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1727B3-A6CF-EDD1-1D20-3AAF25B48096}"/>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6" name="Footer Placeholder 5">
            <a:extLst>
              <a:ext uri="{FF2B5EF4-FFF2-40B4-BE49-F238E27FC236}">
                <a16:creationId xmlns:a16="http://schemas.microsoft.com/office/drawing/2014/main" id="{83E6A1B4-B1EC-00B3-146F-8FC5D44D8E26}"/>
              </a:ext>
            </a:extLst>
          </p:cNvPr>
          <p:cNvSpPr>
            <a:spLocks noGrp="1"/>
          </p:cNvSpPr>
          <p:nvPr>
            <p:ph type="ftr" sz="quarter" idx="11"/>
          </p:nvPr>
        </p:nvSpPr>
        <p:spPr/>
        <p:txBody>
          <a:bodyPr/>
          <a:lstStyle/>
          <a:p>
            <a:endParaRPr lang="LID4096"/>
          </a:p>
        </p:txBody>
      </p:sp>
      <p:sp>
        <p:nvSpPr>
          <p:cNvPr id="7" name="Slide Number Placeholder 6">
            <a:extLst>
              <a:ext uri="{FF2B5EF4-FFF2-40B4-BE49-F238E27FC236}">
                <a16:creationId xmlns:a16="http://schemas.microsoft.com/office/drawing/2014/main" id="{6635DC63-C252-48B2-BDD6-F149BB28B6F5}"/>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11867954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F5FB19-4B06-A891-F98F-5E08CB1A9B47}"/>
              </a:ext>
            </a:extLst>
          </p:cNvPr>
          <p:cNvSpPr>
            <a:spLocks noGrp="1"/>
          </p:cNvSpPr>
          <p:nvPr>
            <p:ph type="title"/>
          </p:nvPr>
        </p:nvSpPr>
        <p:spPr/>
        <p:txBody>
          <a:bodyPr/>
          <a:lstStyle/>
          <a:p>
            <a:r>
              <a:rPr lang="en-US"/>
              <a:t>Click to edit Master title style</a:t>
            </a:r>
            <a:endParaRPr lang="LID4096"/>
          </a:p>
        </p:txBody>
      </p:sp>
      <p:sp>
        <p:nvSpPr>
          <p:cNvPr id="3" name="Vertical Text Placeholder 2">
            <a:extLst>
              <a:ext uri="{FF2B5EF4-FFF2-40B4-BE49-F238E27FC236}">
                <a16:creationId xmlns:a16="http://schemas.microsoft.com/office/drawing/2014/main" id="{D666DBCD-6428-8D93-355D-5DF1689DD2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Date Placeholder 3">
            <a:extLst>
              <a:ext uri="{FF2B5EF4-FFF2-40B4-BE49-F238E27FC236}">
                <a16:creationId xmlns:a16="http://schemas.microsoft.com/office/drawing/2014/main" id="{E5C0DA6A-C08B-B3F6-E93C-E7BBA016F78C}"/>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5" name="Footer Placeholder 4">
            <a:extLst>
              <a:ext uri="{FF2B5EF4-FFF2-40B4-BE49-F238E27FC236}">
                <a16:creationId xmlns:a16="http://schemas.microsoft.com/office/drawing/2014/main" id="{F7488850-CD14-19F5-4EC1-E7C240ACC16D}"/>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0A18CD6D-B615-15DC-F144-55EB749D4FD0}"/>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2842025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54B3E7-A7A3-4B87-7DED-801B9082C6A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LID4096"/>
          </a:p>
        </p:txBody>
      </p:sp>
      <p:sp>
        <p:nvSpPr>
          <p:cNvPr id="3" name="Vertical Text Placeholder 2">
            <a:extLst>
              <a:ext uri="{FF2B5EF4-FFF2-40B4-BE49-F238E27FC236}">
                <a16:creationId xmlns:a16="http://schemas.microsoft.com/office/drawing/2014/main" id="{DF2F6281-F388-344C-DE81-1ACE578A24E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Date Placeholder 3">
            <a:extLst>
              <a:ext uri="{FF2B5EF4-FFF2-40B4-BE49-F238E27FC236}">
                <a16:creationId xmlns:a16="http://schemas.microsoft.com/office/drawing/2014/main" id="{E51FE492-B181-7B51-FAE1-39CE71A2D7BA}"/>
              </a:ext>
            </a:extLst>
          </p:cNvPr>
          <p:cNvSpPr>
            <a:spLocks noGrp="1"/>
          </p:cNvSpPr>
          <p:nvPr>
            <p:ph type="dt" sz="half" idx="10"/>
          </p:nvPr>
        </p:nvSpPr>
        <p:spPr/>
        <p:txBody>
          <a:bodyPr/>
          <a:lstStyle/>
          <a:p>
            <a:fld id="{B8AC25C7-462D-4C9E-B6CA-D24B18B0DD77}" type="datetimeFigureOut">
              <a:rPr lang="LID4096" smtClean="0"/>
              <a:t>08/26/2026</a:t>
            </a:fld>
            <a:endParaRPr lang="LID4096"/>
          </a:p>
        </p:txBody>
      </p:sp>
      <p:sp>
        <p:nvSpPr>
          <p:cNvPr id="5" name="Footer Placeholder 4">
            <a:extLst>
              <a:ext uri="{FF2B5EF4-FFF2-40B4-BE49-F238E27FC236}">
                <a16:creationId xmlns:a16="http://schemas.microsoft.com/office/drawing/2014/main" id="{2D34FB65-CB6D-ABC8-027C-7017BA18EDDC}"/>
              </a:ext>
            </a:extLst>
          </p:cNvPr>
          <p:cNvSpPr>
            <a:spLocks noGrp="1"/>
          </p:cNvSpPr>
          <p:nvPr>
            <p:ph type="ftr" sz="quarter" idx="11"/>
          </p:nvPr>
        </p:nvSpPr>
        <p:spPr/>
        <p:txBody>
          <a:bodyPr/>
          <a:lstStyle/>
          <a:p>
            <a:endParaRPr lang="LID4096"/>
          </a:p>
        </p:txBody>
      </p:sp>
      <p:sp>
        <p:nvSpPr>
          <p:cNvPr id="6" name="Slide Number Placeholder 5">
            <a:extLst>
              <a:ext uri="{FF2B5EF4-FFF2-40B4-BE49-F238E27FC236}">
                <a16:creationId xmlns:a16="http://schemas.microsoft.com/office/drawing/2014/main" id="{7BDC1C15-80CC-801E-67F8-2BEA62AC69F7}"/>
              </a:ext>
            </a:extLst>
          </p:cNvPr>
          <p:cNvSpPr>
            <a:spLocks noGrp="1"/>
          </p:cNvSpPr>
          <p:nvPr>
            <p:ph type="sldNum" sz="quarter" idx="12"/>
          </p:nvPr>
        </p:nvSpPr>
        <p:spPr/>
        <p:txBody>
          <a:bodyPr/>
          <a:lstStyle/>
          <a:p>
            <a:fld id="{9B863B7F-C974-40B7-90A7-729664DB1E8C}" type="slidenum">
              <a:rPr lang="LID4096" smtClean="0"/>
              <a:t>‹#›</a:t>
            </a:fld>
            <a:endParaRPr lang="LID4096"/>
          </a:p>
        </p:txBody>
      </p:sp>
    </p:spTree>
    <p:extLst>
      <p:ext uri="{BB962C8B-B14F-4D97-AF65-F5344CB8AC3E}">
        <p14:creationId xmlns:p14="http://schemas.microsoft.com/office/powerpoint/2010/main" val="33199511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600" y="309192"/>
            <a:ext cx="11360800" cy="763600"/>
          </a:xfrm>
          <a:prstGeom prst="rect">
            <a:avLst/>
          </a:prstGeom>
        </p:spPr>
        <p:txBody>
          <a:bodyPr spcFirstLastPara="1" wrap="square" lIns="91425" tIns="91425" rIns="91425" bIns="91425" anchor="t" anchorCtr="0">
            <a:noAutofit/>
          </a:bodyPr>
          <a:lstStyle>
            <a:lvl1pPr lvl="0" algn="ctr">
              <a:spcBef>
                <a:spcPts val="0"/>
              </a:spcBef>
              <a:spcAft>
                <a:spcPts val="0"/>
              </a:spcAft>
              <a:buSzPts val="2800"/>
              <a:buNone/>
              <a:defRPr sz="3200">
                <a:solidFill>
                  <a:srgbClr val="0000FF"/>
                </a:solidFill>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dirty="0"/>
          </a:p>
        </p:txBody>
      </p:sp>
      <p:sp>
        <p:nvSpPr>
          <p:cNvPr id="18" name="Google Shape;18;p4"/>
          <p:cNvSpPr txBox="1">
            <a:spLocks noGrp="1"/>
          </p:cNvSpPr>
          <p:nvPr>
            <p:ph type="body" idx="1"/>
          </p:nvPr>
        </p:nvSpPr>
        <p:spPr>
          <a:xfrm>
            <a:off x="415600" y="1252461"/>
            <a:ext cx="11360800" cy="5296349"/>
          </a:xfrm>
          <a:prstGeom prst="rect">
            <a:avLst/>
          </a:prstGeom>
        </p:spPr>
        <p:txBody>
          <a:bodyPr spcFirstLastPara="1" wrap="square" lIns="91425" tIns="91425" rIns="91425" bIns="91425" anchor="t" anchorCtr="0">
            <a:normAutofit/>
          </a:bodyPr>
          <a:lstStyle>
            <a:lvl1pPr marL="609585" lvl="0" indent="-457189">
              <a:spcBef>
                <a:spcPts val="0"/>
              </a:spcBef>
              <a:spcAft>
                <a:spcPts val="0"/>
              </a:spcAft>
              <a:buClr>
                <a:schemeClr val="tx1"/>
              </a:buClr>
              <a:buSzPts val="1800"/>
              <a:buFont typeface="Arial" panose="020B0604020202020204" pitchFamily="34" charset="0"/>
              <a:buChar char="•"/>
              <a:defRPr sz="3200">
                <a:solidFill>
                  <a:schemeClr val="tx1"/>
                </a:solidFill>
                <a:latin typeface="Arial" panose="020B0604020202020204" pitchFamily="34" charset="0"/>
                <a:cs typeface="Arial" panose="020B0604020202020204" pitchFamily="34" charset="0"/>
              </a:defRPr>
            </a:lvl1pPr>
            <a:lvl2pPr marL="1219170" lvl="1" indent="-423323">
              <a:spcBef>
                <a:spcPts val="0"/>
              </a:spcBef>
              <a:spcAft>
                <a:spcPts val="0"/>
              </a:spcAft>
              <a:buSzPts val="1400"/>
              <a:buChar char="○"/>
              <a:defRPr sz="2667">
                <a:solidFill>
                  <a:schemeClr val="tx1"/>
                </a:solidFill>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lang="sl-SI" dirty="0"/>
          </a:p>
          <a:p>
            <a:pPr lvl="1"/>
            <a:endParaRPr dirty="0"/>
          </a:p>
        </p:txBody>
      </p:sp>
    </p:spTree>
    <p:extLst>
      <p:ext uri="{BB962C8B-B14F-4D97-AF65-F5344CB8AC3E}">
        <p14:creationId xmlns:p14="http://schemas.microsoft.com/office/powerpoint/2010/main" val="1907367096"/>
      </p:ext>
    </p:extLst>
  </p:cSld>
  <p:clrMapOvr>
    <a:masterClrMapping/>
  </p:clrMapOvr>
  <p:extLst>
    <p:ext uri="{DCECCB84-F9BA-43D5-87BE-67443E8EF086}">
      <p15:sldGuideLst xmlns:p15="http://schemas.microsoft.com/office/powerpoint/2012/main">
        <p15:guide id="1" orient="horz" pos="1620" userDrawn="1">
          <p15:clr>
            <a:srgbClr val="FBAE40"/>
          </p15:clr>
        </p15:guide>
        <p15:guide id="2" pos="288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8C86FD-10A5-9206-D22C-3A1632D54359}"/>
              </a:ext>
            </a:extLst>
          </p:cNvPr>
          <p:cNvSpPr>
            <a:spLocks noGrp="1"/>
          </p:cNvSpPr>
          <p:nvPr>
            <p:ph type="title"/>
          </p:nvPr>
        </p:nvSpPr>
        <p:spPr>
          <a:xfrm>
            <a:off x="838201" y="365127"/>
            <a:ext cx="10515600" cy="1325563"/>
          </a:xfrm>
          <a:prstGeom prst="rect">
            <a:avLst/>
          </a:prstGeom>
        </p:spPr>
        <p:txBody>
          <a:bodyPr vert="horz" lIns="91440" tIns="45720" rIns="91440" bIns="45720" rtlCol="0" anchor="ctr">
            <a:normAutofit/>
          </a:bodyPr>
          <a:lstStyle/>
          <a:p>
            <a:r>
              <a:rPr lang="en-US"/>
              <a:t>Click to edit Master title style</a:t>
            </a:r>
            <a:endParaRPr lang="LID4096"/>
          </a:p>
        </p:txBody>
      </p:sp>
      <p:sp>
        <p:nvSpPr>
          <p:cNvPr id="3" name="Text Placeholder 2">
            <a:extLst>
              <a:ext uri="{FF2B5EF4-FFF2-40B4-BE49-F238E27FC236}">
                <a16:creationId xmlns:a16="http://schemas.microsoft.com/office/drawing/2014/main" id="{BBFD8A61-EC12-DF5F-A81E-D8BA2A5D6F46}"/>
              </a:ext>
            </a:extLst>
          </p:cNvPr>
          <p:cNvSpPr>
            <a:spLocks noGrp="1"/>
          </p:cNvSpPr>
          <p:nvPr>
            <p:ph type="body" idx="1"/>
          </p:nvPr>
        </p:nvSpPr>
        <p:spPr>
          <a:xfrm>
            <a:off x="838201"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4" name="Date Placeholder 3">
            <a:extLst>
              <a:ext uri="{FF2B5EF4-FFF2-40B4-BE49-F238E27FC236}">
                <a16:creationId xmlns:a16="http://schemas.microsoft.com/office/drawing/2014/main" id="{A66CB82E-A88B-B81D-92C7-3BE2647E137B}"/>
              </a:ext>
            </a:extLst>
          </p:cNvPr>
          <p:cNvSpPr>
            <a:spLocks noGrp="1"/>
          </p:cNvSpPr>
          <p:nvPr>
            <p:ph type="dt" sz="half" idx="2"/>
          </p:nvPr>
        </p:nvSpPr>
        <p:spPr>
          <a:xfrm>
            <a:off x="838201" y="6356352"/>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8AC25C7-462D-4C9E-B6CA-D24B18B0DD77}" type="datetimeFigureOut">
              <a:rPr lang="LID4096" smtClean="0"/>
              <a:t>08/26/2026</a:t>
            </a:fld>
            <a:endParaRPr lang="LID4096"/>
          </a:p>
        </p:txBody>
      </p:sp>
      <p:sp>
        <p:nvSpPr>
          <p:cNvPr id="5" name="Footer Placeholder 4">
            <a:extLst>
              <a:ext uri="{FF2B5EF4-FFF2-40B4-BE49-F238E27FC236}">
                <a16:creationId xmlns:a16="http://schemas.microsoft.com/office/drawing/2014/main" id="{AC53087C-A940-0184-425E-72131492575A}"/>
              </a:ext>
            </a:extLst>
          </p:cNvPr>
          <p:cNvSpPr>
            <a:spLocks noGrp="1"/>
          </p:cNvSpPr>
          <p:nvPr>
            <p:ph type="ftr" sz="quarter" idx="3"/>
          </p:nvPr>
        </p:nvSpPr>
        <p:spPr>
          <a:xfrm>
            <a:off x="4038601" y="6356352"/>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LID4096"/>
          </a:p>
        </p:txBody>
      </p:sp>
      <p:sp>
        <p:nvSpPr>
          <p:cNvPr id="6" name="Slide Number Placeholder 5">
            <a:extLst>
              <a:ext uri="{FF2B5EF4-FFF2-40B4-BE49-F238E27FC236}">
                <a16:creationId xmlns:a16="http://schemas.microsoft.com/office/drawing/2014/main" id="{2524BECD-0812-2265-FD01-D2C3340B07D3}"/>
              </a:ext>
            </a:extLst>
          </p:cNvPr>
          <p:cNvSpPr>
            <a:spLocks noGrp="1"/>
          </p:cNvSpPr>
          <p:nvPr>
            <p:ph type="sldNum" sz="quarter" idx="4"/>
          </p:nvPr>
        </p:nvSpPr>
        <p:spPr>
          <a:xfrm>
            <a:off x="8610601" y="6356352"/>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B863B7F-C974-40B7-90A7-729664DB1E8C}" type="slidenum">
              <a:rPr lang="LID4096" smtClean="0"/>
              <a:t>‹#›</a:t>
            </a:fld>
            <a:endParaRPr lang="LID4096"/>
          </a:p>
        </p:txBody>
      </p:sp>
    </p:spTree>
    <p:extLst>
      <p:ext uri="{BB962C8B-B14F-4D97-AF65-F5344CB8AC3E}">
        <p14:creationId xmlns:p14="http://schemas.microsoft.com/office/powerpoint/2010/main" val="34059454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ID4096"/>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earsoska@yahoo.com"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CC624DC-31BD-7165-7272-ECD7E54B2563}"/>
              </a:ext>
            </a:extLst>
          </p:cNvPr>
          <p:cNvSpPr/>
          <p:nvPr/>
        </p:nvSpPr>
        <p:spPr>
          <a:xfrm>
            <a:off x="0" y="55366"/>
            <a:ext cx="12120880" cy="338554"/>
          </a:xfrm>
          <a:prstGeom prst="rect">
            <a:avLst/>
          </a:prstGeom>
        </p:spPr>
        <p:txBody>
          <a:bodyPr wrap="square">
            <a:spAutoFit/>
          </a:bodyPr>
          <a:lstStyle/>
          <a:p>
            <a:pPr algn="ctr"/>
            <a:r>
              <a:rPr lang="en-US" sz="1600" dirty="0">
                <a:solidFill>
                  <a:srgbClr val="00CC00"/>
                </a:solidFill>
                <a:latin typeface="Arial Narrow" panose="020B0606020202030204" pitchFamily="34" charset="0"/>
              </a:rPr>
              <a:t>28</a:t>
            </a:r>
            <a:r>
              <a:rPr lang="en-US" sz="1600" baseline="30000" dirty="0">
                <a:solidFill>
                  <a:srgbClr val="00CC00"/>
                </a:solidFill>
                <a:latin typeface="Arial Narrow" panose="020B0606020202030204" pitchFamily="34" charset="0"/>
              </a:rPr>
              <a:t>th</a:t>
            </a:r>
            <a:r>
              <a:rPr lang="en-US" sz="1600" dirty="0">
                <a:solidFill>
                  <a:srgbClr val="00CC00"/>
                </a:solidFill>
                <a:latin typeface="Arial Narrow" panose="020B0606020202030204" pitchFamily="34" charset="0"/>
              </a:rPr>
              <a:t> Congress of SCTM, 23-26 September, </a:t>
            </a:r>
            <a:r>
              <a:rPr lang="en-US" sz="1600" dirty="0" err="1">
                <a:solidFill>
                  <a:srgbClr val="00CC00"/>
                </a:solidFill>
                <a:latin typeface="Arial Narrow" panose="020B0606020202030204" pitchFamily="34" charset="0"/>
              </a:rPr>
              <a:t>Ohrid</a:t>
            </a:r>
            <a:r>
              <a:rPr lang="en-US" sz="1600" dirty="0">
                <a:solidFill>
                  <a:srgbClr val="00CC00"/>
                </a:solidFill>
                <a:latin typeface="Arial Narrow" panose="020B0606020202030204" pitchFamily="34" charset="0"/>
              </a:rPr>
              <a:t>, Macedonia</a:t>
            </a:r>
            <a:endParaRPr lang="mk-MK" sz="1600" dirty="0">
              <a:solidFill>
                <a:srgbClr val="00CC00"/>
              </a:solidFill>
              <a:latin typeface="Arial Narrow" panose="020B0606020202030204" pitchFamily="34" charset="0"/>
            </a:endParaRPr>
          </a:p>
        </p:txBody>
      </p:sp>
      <p:sp>
        <p:nvSpPr>
          <p:cNvPr id="5" name="AutoShape 5">
            <a:extLst>
              <a:ext uri="{FF2B5EF4-FFF2-40B4-BE49-F238E27FC236}">
                <a16:creationId xmlns:a16="http://schemas.microsoft.com/office/drawing/2014/main" id="{4664E66D-9ECA-4D2D-99A5-82BB6DAE0108}"/>
              </a:ext>
            </a:extLst>
          </p:cNvPr>
          <p:cNvSpPr>
            <a:spLocks noChangeArrowheads="1"/>
          </p:cNvSpPr>
          <p:nvPr/>
        </p:nvSpPr>
        <p:spPr bwMode="auto">
          <a:xfrm>
            <a:off x="-35349" y="2682690"/>
            <a:ext cx="12191576" cy="476726"/>
          </a:xfrm>
          <a:prstGeom prst="roundRect">
            <a:avLst>
              <a:gd name="adj" fmla="val 16667"/>
            </a:avLst>
          </a:prstGeom>
          <a:no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GB" sz="2200" b="1" dirty="0">
                <a:latin typeface="Times New Roman" panose="02020603050405020304" pitchFamily="18" charset="0"/>
                <a:cs typeface="Times New Roman" panose="02020603050405020304" pitchFamily="18" charset="0"/>
              </a:rPr>
              <a:t>EVALUATING HEAT TRANSFER DISTRIBUTION IN SOIL PROFILES </a:t>
            </a:r>
            <a:endParaRPr lang="en-US" sz="2200" b="1" cap="all" dirty="0">
              <a:solidFill>
                <a:schemeClr val="accent5"/>
              </a:solidFill>
              <a:highlight>
                <a:srgbClr val="FFFF00"/>
              </a:highlight>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59DB8E13-B0D6-0155-E563-7BA0028420C2}"/>
              </a:ext>
            </a:extLst>
          </p:cNvPr>
          <p:cNvSpPr>
            <a:spLocks noChangeArrowheads="1"/>
          </p:cNvSpPr>
          <p:nvPr/>
        </p:nvSpPr>
        <p:spPr bwMode="auto">
          <a:xfrm>
            <a:off x="1492189" y="3486537"/>
            <a:ext cx="9136499" cy="954107"/>
          </a:xfrm>
          <a:prstGeom prst="rect">
            <a:avLst/>
          </a:prstGeom>
          <a:noFill/>
          <a:ln>
            <a:noFill/>
          </a:ln>
          <a:effectLst/>
        </p:spPr>
        <p:txBody>
          <a:bodyPr wrap="square">
            <a:spAutoFit/>
          </a:bodyPr>
          <a:lstStyle>
            <a:lvl1pPr defTabSz="4176713">
              <a:defRPr>
                <a:solidFill>
                  <a:schemeClr val="tx1"/>
                </a:solidFill>
                <a:latin typeface="Arial" charset="0"/>
              </a:defRPr>
            </a:lvl1pPr>
            <a:lvl2pPr defTabSz="4176713">
              <a:defRPr>
                <a:solidFill>
                  <a:schemeClr val="tx1"/>
                </a:solidFill>
                <a:latin typeface="Arial" charset="0"/>
              </a:defRPr>
            </a:lvl2pPr>
            <a:lvl3pPr defTabSz="4176713">
              <a:defRPr>
                <a:solidFill>
                  <a:schemeClr val="tx1"/>
                </a:solidFill>
                <a:latin typeface="Arial" charset="0"/>
              </a:defRPr>
            </a:lvl3pPr>
            <a:lvl4pPr defTabSz="4176713">
              <a:defRPr>
                <a:solidFill>
                  <a:schemeClr val="tx1"/>
                </a:solidFill>
                <a:latin typeface="Arial" charset="0"/>
              </a:defRPr>
            </a:lvl4pPr>
            <a:lvl5pPr defTabSz="4176713">
              <a:defRPr>
                <a:solidFill>
                  <a:schemeClr val="tx1"/>
                </a:solidFill>
                <a:latin typeface="Arial" charset="0"/>
              </a:defRPr>
            </a:lvl5pPr>
            <a:lvl6pPr defTabSz="4176713" fontAlgn="base">
              <a:spcBef>
                <a:spcPct val="0"/>
              </a:spcBef>
              <a:spcAft>
                <a:spcPct val="0"/>
              </a:spcAft>
              <a:defRPr>
                <a:solidFill>
                  <a:schemeClr val="tx1"/>
                </a:solidFill>
                <a:latin typeface="Arial" charset="0"/>
              </a:defRPr>
            </a:lvl6pPr>
            <a:lvl7pPr defTabSz="4176713" fontAlgn="base">
              <a:spcBef>
                <a:spcPct val="0"/>
              </a:spcBef>
              <a:spcAft>
                <a:spcPct val="0"/>
              </a:spcAft>
              <a:defRPr>
                <a:solidFill>
                  <a:schemeClr val="tx1"/>
                </a:solidFill>
                <a:latin typeface="Arial" charset="0"/>
              </a:defRPr>
            </a:lvl7pPr>
            <a:lvl8pPr defTabSz="4176713" fontAlgn="base">
              <a:spcBef>
                <a:spcPct val="0"/>
              </a:spcBef>
              <a:spcAft>
                <a:spcPct val="0"/>
              </a:spcAft>
              <a:defRPr>
                <a:solidFill>
                  <a:schemeClr val="tx1"/>
                </a:solidFill>
                <a:latin typeface="Arial" charset="0"/>
              </a:defRPr>
            </a:lvl8pPr>
            <a:lvl9pPr defTabSz="4176713" fontAlgn="base">
              <a:spcBef>
                <a:spcPct val="0"/>
              </a:spcBef>
              <a:spcAft>
                <a:spcPct val="0"/>
              </a:spcAft>
              <a:defRPr>
                <a:solidFill>
                  <a:schemeClr val="tx1"/>
                </a:solidFill>
                <a:latin typeface="Arial" charset="0"/>
              </a:defRPr>
            </a:lvl9pPr>
          </a:lstStyle>
          <a:p>
            <a:pPr algn="ctr"/>
            <a:r>
              <a:rPr lang="en-US" sz="1400" dirty="0">
                <a:latin typeface="Times New Roman" panose="02020603050405020304" pitchFamily="18" charset="0"/>
                <a:cs typeface="Times New Roman" panose="02020603050405020304" pitchFamily="18" charset="0"/>
              </a:rPr>
              <a:t>Elena Arsoska</a:t>
            </a:r>
            <a:r>
              <a:rPr lang="en-US" sz="1400" baseline="30000" dirty="0">
                <a:latin typeface="Times New Roman" panose="02020603050405020304" pitchFamily="18" charset="0"/>
                <a:cs typeface="Times New Roman" panose="02020603050405020304" pitchFamily="18" charset="0"/>
              </a:rPr>
              <a:t>1</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Andrijana</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Chankulovska</a:t>
            </a:r>
            <a:r>
              <a:rPr lang="en-US" sz="1400" dirty="0">
                <a:latin typeface="Times New Roman" panose="02020603050405020304" pitchFamily="18" charset="0"/>
                <a:cs typeface="Times New Roman" panose="02020603050405020304" pitchFamily="18" charset="0"/>
              </a:rPr>
              <a:t> Tenovska</a:t>
            </a:r>
            <a:r>
              <a:rPr lang="en-US" sz="1400" baseline="30000" dirty="0">
                <a:latin typeface="Times New Roman" panose="02020603050405020304" pitchFamily="18" charset="0"/>
                <a:cs typeface="Times New Roman" panose="02020603050405020304" pitchFamily="18" charset="0"/>
              </a:rPr>
              <a:t>2</a:t>
            </a:r>
            <a:r>
              <a:rPr lang="en-US" sz="1400" dirty="0">
                <a:latin typeface="Times New Roman" panose="02020603050405020304" pitchFamily="18" charset="0"/>
                <a:cs typeface="Times New Roman" panose="02020603050405020304" pitchFamily="18" charset="0"/>
              </a:rPr>
              <a:t>, </a:t>
            </a:r>
            <a:r>
              <a:rPr lang="en-US" sz="1400" dirty="0" err="1">
                <a:latin typeface="Times New Roman" panose="02020603050405020304" pitchFamily="18" charset="0"/>
                <a:cs typeface="Times New Roman" panose="02020603050405020304" pitchFamily="18" charset="0"/>
              </a:rPr>
              <a:t>Tajana</a:t>
            </a:r>
            <a:r>
              <a:rPr lang="en-US" sz="1400" dirty="0">
                <a:latin typeface="Times New Roman" panose="02020603050405020304" pitchFamily="18" charset="0"/>
                <a:cs typeface="Times New Roman" panose="02020603050405020304" pitchFamily="18" charset="0"/>
              </a:rPr>
              <a:t> Kostadinova</a:t>
            </a:r>
            <a:r>
              <a:rPr lang="en-US" sz="1400" baseline="30000" dirty="0">
                <a:latin typeface="Times New Roman" panose="02020603050405020304" pitchFamily="18" charset="0"/>
                <a:cs typeface="Times New Roman" panose="02020603050405020304" pitchFamily="18" charset="0"/>
              </a:rPr>
              <a:t>2</a:t>
            </a:r>
            <a:r>
              <a:rPr lang="en-US" sz="1400" dirty="0">
                <a:latin typeface="Times New Roman" panose="02020603050405020304" pitchFamily="18" charset="0"/>
                <a:cs typeface="Times New Roman" panose="02020603050405020304" pitchFamily="18" charset="0"/>
              </a:rPr>
              <a:t>, Slobodan Bogoevski</a:t>
            </a:r>
            <a:r>
              <a:rPr lang="en-US" sz="1400" baseline="30000" dirty="0">
                <a:latin typeface="Times New Roman" panose="02020603050405020304" pitchFamily="18" charset="0"/>
                <a:cs typeface="Times New Roman" panose="02020603050405020304" pitchFamily="18" charset="0"/>
              </a:rPr>
              <a:t>2 </a:t>
            </a:r>
            <a:endParaRPr lang="en-GB" sz="1400" dirty="0">
              <a:latin typeface="Times New Roman" panose="02020603050405020304" pitchFamily="18" charset="0"/>
              <a:cs typeface="Times New Roman" panose="02020603050405020304" pitchFamily="18" charset="0"/>
            </a:endParaRPr>
          </a:p>
          <a:p>
            <a:pPr algn="ctr"/>
            <a:r>
              <a:rPr lang="en-US" sz="1400" baseline="30000" dirty="0">
                <a:latin typeface="Times New Roman" panose="02020603050405020304" pitchFamily="18" charset="0"/>
                <a:cs typeface="Times New Roman" panose="02020603050405020304" pitchFamily="18" charset="0"/>
              </a:rPr>
              <a:t>1</a:t>
            </a:r>
            <a:r>
              <a:rPr lang="en-US" sz="1400" dirty="0">
                <a:latin typeface="Times New Roman" panose="02020603050405020304" pitchFamily="18" charset="0"/>
                <a:cs typeface="Times New Roman" panose="02020603050405020304" pitchFamily="18" charset="0"/>
              </a:rPr>
              <a:t>Vardar </a:t>
            </a:r>
            <a:r>
              <a:rPr lang="en-US" sz="1400" dirty="0" err="1">
                <a:latin typeface="Times New Roman" panose="02020603050405020304" pitchFamily="18" charset="0"/>
                <a:cs typeface="Times New Roman" panose="02020603050405020304" pitchFamily="18" charset="0"/>
              </a:rPr>
              <a:t>Dolomit</a:t>
            </a:r>
            <a:r>
              <a:rPr lang="en-US" sz="1400" dirty="0">
                <a:latin typeface="Times New Roman" panose="02020603050405020304" pitchFamily="18" charset="0"/>
                <a:cs typeface="Times New Roman" panose="02020603050405020304" pitchFamily="18" charset="0"/>
              </a:rPr>
              <a:t> </a:t>
            </a:r>
            <a:r>
              <a:rPr lang="en-US" sz="1400" dirty="0" smtClean="0">
                <a:latin typeface="Times New Roman" panose="02020603050405020304" pitchFamily="18" charset="0"/>
                <a:cs typeface="Times New Roman" panose="02020603050405020304" pitchFamily="18" charset="0"/>
              </a:rPr>
              <a:t>DOOEL, Skopje, North Macedonia,</a:t>
            </a:r>
            <a:r>
              <a:rPr lang="en-US" sz="1400" dirty="0" smtClean="0">
                <a:solidFill>
                  <a:srgbClr val="00CC00"/>
                </a:solidFill>
                <a:latin typeface="Times New Roman" panose="02020603050405020304" pitchFamily="18" charset="0"/>
                <a:cs typeface="Times New Roman" panose="02020603050405020304" pitchFamily="18" charset="0"/>
              </a:rPr>
              <a:t> </a:t>
            </a:r>
            <a:r>
              <a:rPr lang="en-US" sz="1400" dirty="0">
                <a:latin typeface="Times New Roman" panose="02020603050405020304" pitchFamily="18" charset="0"/>
                <a:cs typeface="Times New Roman" panose="02020603050405020304" pitchFamily="18" charset="0"/>
              </a:rPr>
              <a:t>e-mail: </a:t>
            </a:r>
            <a:r>
              <a:rPr lang="en-US" sz="1400" dirty="0" smtClean="0">
                <a:latin typeface="Times New Roman" panose="02020603050405020304" pitchFamily="18" charset="0"/>
                <a:cs typeface="Times New Roman" panose="02020603050405020304" pitchFamily="18" charset="0"/>
                <a:hlinkClick r:id="rId2"/>
              </a:rPr>
              <a:t>earsoska@yahoo.com</a:t>
            </a:r>
            <a:r>
              <a:rPr lang="en-US" sz="1400" dirty="0" smtClean="0">
                <a:latin typeface="Times New Roman" panose="02020603050405020304" pitchFamily="18" charset="0"/>
                <a:cs typeface="Times New Roman" panose="02020603050405020304" pitchFamily="18" charset="0"/>
              </a:rPr>
              <a:t> ,</a:t>
            </a:r>
            <a:r>
              <a:rPr lang="en-US" sz="1400" baseline="30000" dirty="0">
                <a:latin typeface="Times New Roman" panose="02020603050405020304" pitchFamily="18" charset="0"/>
                <a:cs typeface="Times New Roman" panose="02020603050405020304" pitchFamily="18" charset="0"/>
              </a:rPr>
              <a:t> 2</a:t>
            </a:r>
            <a:r>
              <a:rPr lang="en-US" sz="1400" dirty="0">
                <a:latin typeface="Times New Roman" panose="02020603050405020304" pitchFamily="18" charset="0"/>
                <a:cs typeface="Times New Roman" panose="02020603050405020304" pitchFamily="18" charset="0"/>
              </a:rPr>
              <a:t>Faculty of Technology and Metallurgy, </a:t>
            </a:r>
            <a:endParaRPr lang="en-US" sz="1400" dirty="0" smtClean="0">
              <a:latin typeface="Times New Roman" panose="02020603050405020304" pitchFamily="18" charset="0"/>
              <a:cs typeface="Times New Roman" panose="02020603050405020304" pitchFamily="18" charset="0"/>
            </a:endParaRPr>
          </a:p>
          <a:p>
            <a:pPr algn="ctr"/>
            <a:r>
              <a:rPr lang="en-US" sz="1400" dirty="0" smtClean="0">
                <a:latin typeface="Times New Roman" panose="02020603050405020304" pitchFamily="18" charset="0"/>
                <a:cs typeface="Times New Roman" panose="02020603050405020304" pitchFamily="18" charset="0"/>
              </a:rPr>
              <a:t>S</a:t>
            </a:r>
            <a:r>
              <a:rPr lang="en-GB" sz="1400" dirty="0">
                <a:latin typeface="Times New Roman" panose="02020603050405020304" pitchFamily="18" charset="0"/>
                <a:cs typeface="Times New Roman" panose="02020603050405020304" pitchFamily="18" charset="0"/>
              </a:rPr>
              <a:t>s. Cyril and Methodius University in Skopje, North Macedonia  </a:t>
            </a:r>
          </a:p>
          <a:p>
            <a:pPr algn="ctr"/>
            <a:endParaRPr lang="en-US" sz="1400" dirty="0">
              <a:solidFill>
                <a:srgbClr val="00CC00"/>
              </a:solidFill>
              <a:latin typeface="Arial Narrow" panose="020B0606020202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BA49D361-1B43-0014-D9D6-00A7F60D792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426719" y="266683"/>
            <a:ext cx="864245" cy="927582"/>
          </a:xfrm>
          <a:prstGeom prst="rect">
            <a:avLst/>
          </a:prstGeom>
        </p:spPr>
      </p:pic>
      <p:sp>
        <p:nvSpPr>
          <p:cNvPr id="28" name="Rectangle: Rounded Corners 27">
            <a:extLst>
              <a:ext uri="{FF2B5EF4-FFF2-40B4-BE49-F238E27FC236}">
                <a16:creationId xmlns:a16="http://schemas.microsoft.com/office/drawing/2014/main" id="{9BD0ABDC-93B8-7986-7BC0-EF311A146136}"/>
              </a:ext>
            </a:extLst>
          </p:cNvPr>
          <p:cNvSpPr/>
          <p:nvPr/>
        </p:nvSpPr>
        <p:spPr>
          <a:xfrm>
            <a:off x="11558742" y="87808"/>
            <a:ext cx="565850" cy="369277"/>
          </a:xfrm>
          <a:prstGeom prst="roundRect">
            <a:avLst/>
          </a:prstGeom>
          <a:solidFill>
            <a:schemeClr val="accent5">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tx1"/>
                </a:solidFill>
              </a:rPr>
              <a:t>76</a:t>
            </a:r>
            <a:endParaRPr lang="en-US" sz="1400" dirty="0">
              <a:solidFill>
                <a:schemeClr val="tx1"/>
              </a:solidFill>
            </a:endParaRPr>
          </a:p>
        </p:txBody>
      </p:sp>
    </p:spTree>
    <p:extLst>
      <p:ext uri="{BB962C8B-B14F-4D97-AF65-F5344CB8AC3E}">
        <p14:creationId xmlns:p14="http://schemas.microsoft.com/office/powerpoint/2010/main" val="42796625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8E4F6"/>
        </a:solidFill>
        <a:effectLst/>
      </p:bgPr>
    </p:bg>
    <p:spTree>
      <p:nvGrpSpPr>
        <p:cNvPr id="1" name=""/>
        <p:cNvGrpSpPr/>
        <p:nvPr/>
      </p:nvGrpSpPr>
      <p:grpSpPr>
        <a:xfrm>
          <a:off x="0" y="0"/>
          <a:ext cx="0" cy="0"/>
          <a:chOff x="0" y="0"/>
          <a:chExt cx="0" cy="0"/>
        </a:xfrm>
      </p:grpSpPr>
      <p:sp>
        <p:nvSpPr>
          <p:cNvPr id="8" name="AutoShape 10">
            <a:extLst>
              <a:ext uri="{FF2B5EF4-FFF2-40B4-BE49-F238E27FC236}">
                <a16:creationId xmlns:a16="http://schemas.microsoft.com/office/drawing/2014/main" id="{0C8B024E-2240-CE77-5AF1-F952B8C049E7}"/>
              </a:ext>
            </a:extLst>
          </p:cNvPr>
          <p:cNvSpPr>
            <a:spLocks noChangeArrowheads="1"/>
          </p:cNvSpPr>
          <p:nvPr/>
        </p:nvSpPr>
        <p:spPr bwMode="auto">
          <a:xfrm>
            <a:off x="67644" y="198627"/>
            <a:ext cx="12056712" cy="476726"/>
          </a:xfrm>
          <a:prstGeom prst="roundRect">
            <a:avLst>
              <a:gd name="adj" fmla="val 16667"/>
            </a:avLst>
          </a:prstGeom>
          <a:solidFill>
            <a:schemeClr val="accent5">
              <a:lumMod val="75000"/>
            </a:schemeClr>
          </a:solid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2200" b="1" dirty="0">
                <a:solidFill>
                  <a:schemeClr val="bg1"/>
                </a:solidFill>
                <a:effectLst>
                  <a:outerShdw blurRad="38100" dist="38100" dir="2700000" algn="tl">
                    <a:srgbClr val="000000">
                      <a:alpha val="43137"/>
                    </a:srgbClr>
                  </a:outerShdw>
                </a:effectLst>
                <a:latin typeface="PF BeauSans Pro" panose="02000800000000020004" pitchFamily="2" charset="0"/>
                <a:cs typeface="Arial" panose="020B0604020202020204" pitchFamily="34" charset="0"/>
              </a:rPr>
              <a:t>Introduction &amp; Aim</a:t>
            </a:r>
          </a:p>
        </p:txBody>
      </p:sp>
      <p:sp>
        <p:nvSpPr>
          <p:cNvPr id="2" name="TextBox 1"/>
          <p:cNvSpPr txBox="1"/>
          <p:nvPr/>
        </p:nvSpPr>
        <p:spPr>
          <a:xfrm>
            <a:off x="504083" y="1045204"/>
            <a:ext cx="6776281" cy="5262979"/>
          </a:xfrm>
          <a:prstGeom prst="rect">
            <a:avLst/>
          </a:prstGeom>
          <a:noFill/>
        </p:spPr>
        <p:txBody>
          <a:bodyPr wrap="square" rtlCol="0">
            <a:spAutoFit/>
          </a:bodyPr>
          <a:lstStyle/>
          <a:p>
            <a:pPr algn="just"/>
            <a:r>
              <a:rPr lang="mk-MK" sz="1400" dirty="0" smtClean="0">
                <a:latin typeface="Times New Roman" panose="02020603050405020304" pitchFamily="18" charset="0"/>
                <a:cs typeface="Times New Roman" panose="02020603050405020304" pitchFamily="18" charset="0"/>
              </a:rPr>
              <a:t>      </a:t>
            </a:r>
            <a:r>
              <a:rPr lang="en-GB" sz="1400" dirty="0" smtClean="0">
                <a:latin typeface="Times New Roman" panose="02020603050405020304" pitchFamily="18" charset="0"/>
                <a:cs typeface="Times New Roman" panose="02020603050405020304" pitchFamily="18" charset="0"/>
              </a:rPr>
              <a:t>Heat </a:t>
            </a:r>
            <a:r>
              <a:rPr lang="en-GB" sz="1400" dirty="0">
                <a:latin typeface="Times New Roman" panose="02020603050405020304" pitchFamily="18" charset="0"/>
                <a:cs typeface="Times New Roman" panose="02020603050405020304" pitchFamily="18" charset="0"/>
              </a:rPr>
              <a:t>transfer in soils is a fundamental physical process that governs numerous environmental, agricultural, and engineering applications, including soil temperature dynamics, plant root development, geothermal energy utilization, underground heat storage, and the transport of water and dissolved substances. The thermal behavior of soil is controlled by the interaction of its solid, liquid, and gaseous phases, whose proportions continuously change under different environmental conditions. Consequently, soil represents a heterogeneous porous medium in which heat transfer is influenced by several interrelated physical and mineralogical properties</a:t>
            </a:r>
            <a:r>
              <a:rPr lang="en-GB" sz="1400" dirty="0" smtClean="0">
                <a:latin typeface="Times New Roman" panose="02020603050405020304" pitchFamily="18" charset="0"/>
                <a:cs typeface="Times New Roman" panose="02020603050405020304" pitchFamily="18" charset="0"/>
              </a:rPr>
              <a:t>.</a:t>
            </a:r>
          </a:p>
          <a:p>
            <a:pPr algn="just"/>
            <a:endParaRPr lang="en-GB" sz="1400" dirty="0">
              <a:latin typeface="Times New Roman" panose="02020603050405020304" pitchFamily="18" charset="0"/>
              <a:cs typeface="Times New Roman" panose="02020603050405020304" pitchFamily="18" charset="0"/>
            </a:endParaRPr>
          </a:p>
          <a:p>
            <a:pPr algn="just"/>
            <a:r>
              <a:rPr lang="mk-MK" sz="1400" dirty="0" smtClean="0">
                <a:latin typeface="Times New Roman" panose="02020603050405020304" pitchFamily="18" charset="0"/>
                <a:cs typeface="Times New Roman" panose="02020603050405020304" pitchFamily="18" charset="0"/>
              </a:rPr>
              <a:t>      </a:t>
            </a:r>
            <a:r>
              <a:rPr lang="en-GB" sz="1400" dirty="0" smtClean="0">
                <a:latin typeface="Times New Roman" panose="02020603050405020304" pitchFamily="18" charset="0"/>
                <a:cs typeface="Times New Roman" panose="02020603050405020304" pitchFamily="18" charset="0"/>
              </a:rPr>
              <a:t>Among </a:t>
            </a:r>
            <a:r>
              <a:rPr lang="en-GB" sz="1400" dirty="0">
                <a:latin typeface="Times New Roman" panose="02020603050405020304" pitchFamily="18" charset="0"/>
                <a:cs typeface="Times New Roman" panose="02020603050405020304" pitchFamily="18" charset="0"/>
              </a:rPr>
              <a:t>the factors controlling soil thermal behavior, moisture content is considered one of the most influential parameters because water possesses a significantly higher specific heat capacity than both mineral particles and air. Furthermore, the evaporation and condensation of pore water during heating involve latent heat exchange, substantially affecting heat storage and heat transport within the soil profile. Soil porosity, bulk density, particle arrangement, and degree of compaction further modify the thermal conductivity and heat capacity of soils by altering the contact area between mineral grains and the distribution of pore water and air</a:t>
            </a:r>
            <a:r>
              <a:rPr lang="en-GB" sz="1400" dirty="0" smtClean="0">
                <a:latin typeface="Times New Roman" panose="02020603050405020304" pitchFamily="18" charset="0"/>
                <a:cs typeface="Times New Roman" panose="02020603050405020304" pitchFamily="18" charset="0"/>
              </a:rPr>
              <a:t>.</a:t>
            </a:r>
            <a:endParaRPr lang="mk-MK" sz="1400" dirty="0" smtClean="0">
              <a:latin typeface="Times New Roman" panose="02020603050405020304" pitchFamily="18" charset="0"/>
              <a:cs typeface="Times New Roman" panose="02020603050405020304" pitchFamily="18" charset="0"/>
            </a:endParaRPr>
          </a:p>
          <a:p>
            <a:pPr algn="just"/>
            <a:endParaRPr lang="en-GB" sz="1400" dirty="0">
              <a:latin typeface="Times New Roman" panose="02020603050405020304" pitchFamily="18" charset="0"/>
              <a:cs typeface="Times New Roman" panose="02020603050405020304" pitchFamily="18" charset="0"/>
            </a:endParaRPr>
          </a:p>
          <a:p>
            <a:pPr algn="just"/>
            <a:r>
              <a:rPr lang="mk-MK" sz="1400" dirty="0" smtClean="0">
                <a:latin typeface="Times New Roman" panose="02020603050405020304" pitchFamily="18" charset="0"/>
                <a:cs typeface="Times New Roman" panose="02020603050405020304" pitchFamily="18" charset="0"/>
              </a:rPr>
              <a:t>     </a:t>
            </a:r>
            <a:r>
              <a:rPr lang="en-GB" sz="1400" dirty="0" smtClean="0">
                <a:latin typeface="Times New Roman" panose="02020603050405020304" pitchFamily="18" charset="0"/>
                <a:cs typeface="Times New Roman" panose="02020603050405020304" pitchFamily="18" charset="0"/>
              </a:rPr>
              <a:t>The </a:t>
            </a:r>
            <a:r>
              <a:rPr lang="en-GB" sz="1400" dirty="0">
                <a:latin typeface="Times New Roman" panose="02020603050405020304" pitchFamily="18" charset="0"/>
                <a:cs typeface="Times New Roman" panose="02020603050405020304" pitchFamily="18" charset="0"/>
              </a:rPr>
              <a:t>mineralogical composition of soil also contributes to its thermal response, as different minerals exhibit distinct thermal properties. Common soil-forming minerals such as quartz, calcite, albite, muscovite, clinochlore, and gypsum possess different specific heat capacities and thermal conductivities, thereby influencing the overall distribution and transfer of thermal energy. Understanding the individual and combined effects of these minerals is essential for accurately describing heat transport in natural soil systems</a:t>
            </a:r>
            <a:r>
              <a:rPr lang="en-GB" sz="1400" dirty="0" smtClean="0">
                <a:latin typeface="Times New Roman" panose="02020603050405020304" pitchFamily="18" charset="0"/>
                <a:cs typeface="Times New Roman" panose="02020603050405020304" pitchFamily="18" charset="0"/>
              </a:rPr>
              <a:t>.</a:t>
            </a:r>
          </a:p>
        </p:txBody>
      </p:sp>
      <p:pic>
        <p:nvPicPr>
          <p:cNvPr id="3" name="Picture 2"/>
          <p:cNvPicPr>
            <a:picLocks noChangeAspect="1"/>
          </p:cNvPicPr>
          <p:nvPr/>
        </p:nvPicPr>
        <p:blipFill>
          <a:blip r:embed="rId2"/>
          <a:stretch>
            <a:fillRect/>
          </a:stretch>
        </p:blipFill>
        <p:spPr>
          <a:xfrm>
            <a:off x="7654835" y="1062446"/>
            <a:ext cx="3937712" cy="5228497"/>
          </a:xfrm>
          <a:prstGeom prst="rect">
            <a:avLst/>
          </a:prstGeom>
        </p:spPr>
      </p:pic>
      <p:sp>
        <p:nvSpPr>
          <p:cNvPr id="4" name="TextBox 3"/>
          <p:cNvSpPr txBox="1"/>
          <p:nvPr/>
        </p:nvSpPr>
        <p:spPr>
          <a:xfrm>
            <a:off x="7654835" y="6308183"/>
            <a:ext cx="3937712" cy="461665"/>
          </a:xfrm>
          <a:prstGeom prst="rect">
            <a:avLst/>
          </a:prstGeom>
          <a:noFill/>
        </p:spPr>
        <p:txBody>
          <a:bodyPr wrap="square" rtlCol="0">
            <a:spAutoFit/>
          </a:bodyPr>
          <a:lstStyle/>
          <a:p>
            <a:pPr algn="ctr"/>
            <a:r>
              <a:rPr lang="en-GB" sz="1200" b="1" dirty="0" smtClean="0">
                <a:latin typeface="Times New Roman" panose="02020603050405020304" pitchFamily="18" charset="0"/>
                <a:cs typeface="Times New Roman" panose="02020603050405020304" pitchFamily="18" charset="0"/>
              </a:rPr>
              <a:t>Fig. 1 </a:t>
            </a:r>
            <a:r>
              <a:rPr lang="en-GB" sz="1200" dirty="0" smtClean="0">
                <a:latin typeface="Times New Roman" panose="02020603050405020304" pitchFamily="18" charset="0"/>
                <a:cs typeface="Times New Roman" panose="02020603050405020304" pitchFamily="18" charset="0"/>
              </a:rPr>
              <a:t>Water </a:t>
            </a:r>
            <a:r>
              <a:rPr lang="en-GB" sz="1200" dirty="0">
                <a:latin typeface="Times New Roman" panose="02020603050405020304" pitchFamily="18" charset="0"/>
                <a:cs typeface="Times New Roman" panose="02020603050405020304" pitchFamily="18" charset="0"/>
              </a:rPr>
              <a:t>movement as affected by </a:t>
            </a:r>
            <a:r>
              <a:rPr lang="en-GB" sz="1200" dirty="0" smtClean="0">
                <a:latin typeface="Times New Roman" panose="02020603050405020304" pitchFamily="18" charset="0"/>
                <a:cs typeface="Times New Roman" panose="02020603050405020304" pitchFamily="18" charset="0"/>
              </a:rPr>
              <a:t>type</a:t>
            </a:r>
          </a:p>
          <a:p>
            <a:pPr algn="ctr"/>
            <a:r>
              <a:rPr lang="en-GB" sz="1200" dirty="0" smtClean="0">
                <a:latin typeface="Times New Roman" panose="02020603050405020304" pitchFamily="18" charset="0"/>
                <a:cs typeface="Times New Roman" panose="02020603050405020304" pitchFamily="18" charset="0"/>
              </a:rPr>
              <a:t> </a:t>
            </a:r>
            <a:r>
              <a:rPr lang="en-GB" sz="1200" dirty="0">
                <a:latin typeface="Times New Roman" panose="02020603050405020304" pitchFamily="18" charset="0"/>
                <a:cs typeface="Times New Roman" panose="02020603050405020304" pitchFamily="18" charset="0"/>
              </a:rPr>
              <a:t>(shape) of aggregates</a:t>
            </a:r>
          </a:p>
        </p:txBody>
      </p:sp>
    </p:spTree>
    <p:extLst>
      <p:ext uri="{BB962C8B-B14F-4D97-AF65-F5344CB8AC3E}">
        <p14:creationId xmlns:p14="http://schemas.microsoft.com/office/powerpoint/2010/main" val="38820714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9F8E4"/>
        </a:solidFill>
        <a:effectLst/>
      </p:bgPr>
    </p:bg>
    <p:spTree>
      <p:nvGrpSpPr>
        <p:cNvPr id="1" name="">
          <a:extLst>
            <a:ext uri="{FF2B5EF4-FFF2-40B4-BE49-F238E27FC236}">
              <a16:creationId xmlns:a16="http://schemas.microsoft.com/office/drawing/2014/main" id="{B7CC7725-AC27-8C8C-4B2D-F55F25E8CC20}"/>
            </a:ext>
          </a:extLst>
        </p:cNvPr>
        <p:cNvGrpSpPr/>
        <p:nvPr/>
      </p:nvGrpSpPr>
      <p:grpSpPr>
        <a:xfrm>
          <a:off x="0" y="0"/>
          <a:ext cx="0" cy="0"/>
          <a:chOff x="0" y="0"/>
          <a:chExt cx="0" cy="0"/>
        </a:xfrm>
      </p:grpSpPr>
      <p:sp>
        <p:nvSpPr>
          <p:cNvPr id="8" name="AutoShape 10">
            <a:extLst>
              <a:ext uri="{FF2B5EF4-FFF2-40B4-BE49-F238E27FC236}">
                <a16:creationId xmlns:a16="http://schemas.microsoft.com/office/drawing/2014/main" id="{A7DB3B32-3372-14B3-3F0E-883B493B0F58}"/>
              </a:ext>
            </a:extLst>
          </p:cNvPr>
          <p:cNvSpPr>
            <a:spLocks noChangeArrowheads="1"/>
          </p:cNvSpPr>
          <p:nvPr/>
        </p:nvSpPr>
        <p:spPr bwMode="auto">
          <a:xfrm>
            <a:off x="67644" y="198627"/>
            <a:ext cx="12056712" cy="476726"/>
          </a:xfrm>
          <a:prstGeom prst="roundRect">
            <a:avLst>
              <a:gd name="adj" fmla="val 16667"/>
            </a:avLst>
          </a:prstGeom>
          <a:solidFill>
            <a:srgbClr val="33CC33"/>
          </a:solid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2200" b="1" dirty="0">
                <a:solidFill>
                  <a:schemeClr val="bg1"/>
                </a:solidFill>
                <a:effectLst>
                  <a:outerShdw blurRad="38100" dist="38100" dir="2700000" algn="tl">
                    <a:srgbClr val="000000">
                      <a:alpha val="43137"/>
                    </a:srgbClr>
                  </a:outerShdw>
                </a:effectLst>
                <a:latin typeface="PF BeauSans Pro" panose="02000800000000020004" pitchFamily="2" charset="0"/>
                <a:cs typeface="Arial" panose="020B0604020202020204" pitchFamily="34" charset="0"/>
              </a:rPr>
              <a:t>Experimental</a:t>
            </a:r>
          </a:p>
        </p:txBody>
      </p:sp>
      <p:pic>
        <p:nvPicPr>
          <p:cNvPr id="4" name="Picture 3"/>
          <p:cNvPicPr>
            <a:picLocks noChangeAspect="1"/>
          </p:cNvPicPr>
          <p:nvPr/>
        </p:nvPicPr>
        <p:blipFill>
          <a:blip r:embed="rId2"/>
          <a:stretch>
            <a:fillRect/>
          </a:stretch>
        </p:blipFill>
        <p:spPr>
          <a:xfrm>
            <a:off x="1267431" y="3232580"/>
            <a:ext cx="2235564" cy="2980752"/>
          </a:xfrm>
          <a:prstGeom prst="rect">
            <a:avLst/>
          </a:prstGeom>
        </p:spPr>
      </p:pic>
      <p:pic>
        <p:nvPicPr>
          <p:cNvPr id="3" name="Picture 2"/>
          <p:cNvPicPr>
            <a:picLocks noChangeAspect="1"/>
          </p:cNvPicPr>
          <p:nvPr/>
        </p:nvPicPr>
        <p:blipFill>
          <a:blip r:embed="rId3"/>
          <a:stretch>
            <a:fillRect/>
          </a:stretch>
        </p:blipFill>
        <p:spPr>
          <a:xfrm>
            <a:off x="7724753" y="1241119"/>
            <a:ext cx="3796830" cy="4972214"/>
          </a:xfrm>
          <a:prstGeom prst="rect">
            <a:avLst/>
          </a:prstGeom>
        </p:spPr>
      </p:pic>
      <p:pic>
        <p:nvPicPr>
          <p:cNvPr id="5" name="Picture 4"/>
          <p:cNvPicPr>
            <a:picLocks noChangeAspect="1"/>
          </p:cNvPicPr>
          <p:nvPr/>
        </p:nvPicPr>
        <p:blipFill rotWithShape="1">
          <a:blip r:embed="rId4"/>
          <a:srcRect l="3287" t="3739" r="5822" b="4791"/>
          <a:stretch/>
        </p:blipFill>
        <p:spPr>
          <a:xfrm>
            <a:off x="4453956" y="3236934"/>
            <a:ext cx="2290724" cy="2980752"/>
          </a:xfrm>
          <a:prstGeom prst="rect">
            <a:avLst/>
          </a:prstGeom>
        </p:spPr>
      </p:pic>
      <p:sp>
        <p:nvSpPr>
          <p:cNvPr id="9" name="TextBox 8"/>
          <p:cNvSpPr txBox="1"/>
          <p:nvPr/>
        </p:nvSpPr>
        <p:spPr>
          <a:xfrm>
            <a:off x="1252875" y="6213332"/>
            <a:ext cx="2235564" cy="646331"/>
          </a:xfrm>
          <a:prstGeom prst="rect">
            <a:avLst/>
          </a:prstGeom>
          <a:noFill/>
        </p:spPr>
        <p:txBody>
          <a:bodyPr wrap="square" rtlCol="0">
            <a:spAutoFit/>
          </a:bodyPr>
          <a:lstStyle/>
          <a:p>
            <a:pPr algn="ctr"/>
            <a:r>
              <a:rPr lang="en-GB" sz="1200" b="1" dirty="0" smtClean="0">
                <a:latin typeface="Times New Roman" panose="02020603050405020304" pitchFamily="18" charset="0"/>
                <a:cs typeface="Times New Roman" panose="02020603050405020304" pitchFamily="18" charset="0"/>
              </a:rPr>
              <a:t>Fig. 2 </a:t>
            </a:r>
            <a:r>
              <a:rPr lang="en-GB" sz="1200" dirty="0" smtClean="0">
                <a:latin typeface="Times New Roman" panose="02020603050405020304" pitchFamily="18" charset="0"/>
                <a:cs typeface="Times New Roman" panose="02020603050405020304" pitchFamily="18" charset="0"/>
              </a:rPr>
              <a:t>Measurement </a:t>
            </a:r>
            <a:r>
              <a:rPr lang="en-GB" sz="1200" dirty="0">
                <a:latin typeface="Times New Roman" panose="02020603050405020304" pitchFamily="18" charset="0"/>
                <a:cs typeface="Times New Roman" panose="02020603050405020304" pitchFamily="18" charset="0"/>
              </a:rPr>
              <a:t>of </a:t>
            </a:r>
            <a:r>
              <a:rPr lang="en-GB" sz="1200" dirty="0" smtClean="0">
                <a:latin typeface="Times New Roman" panose="02020603050405020304" pitchFamily="18" charset="0"/>
                <a:cs typeface="Times New Roman" panose="02020603050405020304" pitchFamily="18" charset="0"/>
              </a:rPr>
              <a:t>soil temperature </a:t>
            </a:r>
            <a:r>
              <a:rPr lang="en-GB" sz="1200" dirty="0">
                <a:latin typeface="Times New Roman" panose="02020603050405020304" pitchFamily="18" charset="0"/>
                <a:cs typeface="Times New Roman" panose="02020603050405020304" pitchFamily="18" charset="0"/>
              </a:rPr>
              <a:t>and </a:t>
            </a:r>
            <a:r>
              <a:rPr lang="en-GB" sz="1200" dirty="0" smtClean="0">
                <a:latin typeface="Times New Roman" panose="02020603050405020304" pitchFamily="18" charset="0"/>
                <a:cs typeface="Times New Roman" panose="02020603050405020304" pitchFamily="18" charset="0"/>
              </a:rPr>
              <a:t>moisture </a:t>
            </a:r>
            <a:r>
              <a:rPr lang="en-GB" sz="1200" dirty="0">
                <a:latin typeface="Times New Roman" panose="02020603050405020304" pitchFamily="18" charset="0"/>
                <a:cs typeface="Times New Roman" panose="02020603050405020304" pitchFamily="18" charset="0"/>
              </a:rPr>
              <a:t>during </a:t>
            </a:r>
            <a:r>
              <a:rPr lang="en-GB" sz="1200" dirty="0" smtClean="0">
                <a:latin typeface="Times New Roman" panose="02020603050405020304" pitchFamily="18" charset="0"/>
                <a:cs typeface="Times New Roman" panose="02020603050405020304" pitchFamily="18" charset="0"/>
              </a:rPr>
              <a:t>heat transfer</a:t>
            </a:r>
            <a:endParaRPr lang="en-GB" sz="1200" dirty="0">
              <a:latin typeface="Times New Roman" panose="02020603050405020304" pitchFamily="18" charset="0"/>
              <a:cs typeface="Times New Roman" panose="02020603050405020304" pitchFamily="18" charset="0"/>
            </a:endParaRPr>
          </a:p>
        </p:txBody>
      </p:sp>
      <p:sp>
        <p:nvSpPr>
          <p:cNvPr id="10" name="TextBox 9"/>
          <p:cNvSpPr txBox="1"/>
          <p:nvPr/>
        </p:nvSpPr>
        <p:spPr>
          <a:xfrm>
            <a:off x="4481536" y="6213332"/>
            <a:ext cx="2235564" cy="461665"/>
          </a:xfrm>
          <a:prstGeom prst="rect">
            <a:avLst/>
          </a:prstGeom>
          <a:noFill/>
        </p:spPr>
        <p:txBody>
          <a:bodyPr wrap="square" rtlCol="0">
            <a:spAutoFit/>
          </a:bodyPr>
          <a:lstStyle/>
          <a:p>
            <a:pPr algn="ctr"/>
            <a:r>
              <a:rPr lang="en-GB" sz="1200" b="1" dirty="0" smtClean="0">
                <a:latin typeface="Times New Roman" panose="02020603050405020304" pitchFamily="18" charset="0"/>
                <a:cs typeface="Times New Roman" panose="02020603050405020304" pitchFamily="18" charset="0"/>
              </a:rPr>
              <a:t>Fig. 3 </a:t>
            </a:r>
            <a:r>
              <a:rPr lang="en-GB" sz="1200" dirty="0" smtClean="0">
                <a:latin typeface="Times New Roman" panose="02020603050405020304" pitchFamily="18" charset="0"/>
                <a:cs typeface="Times New Roman" panose="02020603050405020304" pitchFamily="18" charset="0"/>
              </a:rPr>
              <a:t>Initial </a:t>
            </a:r>
            <a:r>
              <a:rPr lang="en-GB" sz="1200" dirty="0">
                <a:latin typeface="Times New Roman" panose="02020603050405020304" pitchFamily="18" charset="0"/>
                <a:cs typeface="Times New Roman" panose="02020603050405020304" pitchFamily="18" charset="0"/>
              </a:rPr>
              <a:t>s</a:t>
            </a:r>
            <a:r>
              <a:rPr lang="en-GB" sz="1200" dirty="0" smtClean="0">
                <a:latin typeface="Times New Roman" panose="02020603050405020304" pitchFamily="18" charset="0"/>
                <a:cs typeface="Times New Roman" panose="02020603050405020304" pitchFamily="18" charset="0"/>
              </a:rPr>
              <a:t>tage </a:t>
            </a:r>
            <a:r>
              <a:rPr lang="en-GB" sz="1200" dirty="0">
                <a:latin typeface="Times New Roman" panose="02020603050405020304" pitchFamily="18" charset="0"/>
                <a:cs typeface="Times New Roman" panose="02020603050405020304" pitchFamily="18" charset="0"/>
              </a:rPr>
              <a:t>of the </a:t>
            </a:r>
            <a:r>
              <a:rPr lang="en-GB" sz="1200" dirty="0" smtClean="0">
                <a:latin typeface="Times New Roman" panose="02020603050405020304" pitchFamily="18" charset="0"/>
                <a:cs typeface="Times New Roman" panose="02020603050405020304" pitchFamily="18" charset="0"/>
              </a:rPr>
              <a:t>drying process</a:t>
            </a:r>
            <a:endParaRPr lang="en-GB" sz="12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7724753" y="6397997"/>
            <a:ext cx="3855054" cy="276999"/>
          </a:xfrm>
          <a:prstGeom prst="rect">
            <a:avLst/>
          </a:prstGeom>
          <a:noFill/>
        </p:spPr>
        <p:txBody>
          <a:bodyPr wrap="square" rtlCol="0">
            <a:spAutoFit/>
          </a:bodyPr>
          <a:lstStyle/>
          <a:p>
            <a:pPr algn="ctr"/>
            <a:r>
              <a:rPr lang="en-GB" sz="1200" b="1" dirty="0" smtClean="0">
                <a:latin typeface="Times New Roman" panose="02020603050405020304" pitchFamily="18" charset="0"/>
                <a:cs typeface="Times New Roman" panose="02020603050405020304" pitchFamily="18" charset="0"/>
              </a:rPr>
              <a:t>Fig. 4 </a:t>
            </a:r>
            <a:r>
              <a:rPr lang="en-GB" sz="1200" dirty="0" smtClean="0">
                <a:latin typeface="Times New Roman" panose="02020603050405020304" pitchFamily="18" charset="0"/>
                <a:cs typeface="Times New Roman" panose="02020603050405020304" pitchFamily="18" charset="0"/>
              </a:rPr>
              <a:t>Heat transfer </a:t>
            </a:r>
            <a:r>
              <a:rPr lang="en-GB" sz="1200" dirty="0">
                <a:latin typeface="Times New Roman" panose="02020603050405020304" pitchFamily="18" charset="0"/>
                <a:cs typeface="Times New Roman" panose="02020603050405020304" pitchFamily="18" charset="0"/>
              </a:rPr>
              <a:t>within the </a:t>
            </a:r>
            <a:r>
              <a:rPr lang="en-GB" sz="1200" dirty="0" smtClean="0">
                <a:latin typeface="Times New Roman" panose="02020603050405020304" pitchFamily="18" charset="0"/>
                <a:cs typeface="Times New Roman" panose="02020603050405020304" pitchFamily="18" charset="0"/>
              </a:rPr>
              <a:t>soil profile</a:t>
            </a:r>
            <a:endParaRPr lang="en-GB" sz="12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653143" y="1241118"/>
            <a:ext cx="3113353" cy="307777"/>
          </a:xfrm>
          <a:prstGeom prst="rect">
            <a:avLst/>
          </a:prstGeom>
          <a:noFill/>
        </p:spPr>
        <p:txBody>
          <a:bodyPr wrap="none" rtlCol="0">
            <a:spAutoFit/>
          </a:bodyPr>
          <a:lstStyle/>
          <a:p>
            <a:r>
              <a:rPr lang="en-GB" sz="1400" dirty="0" smtClean="0">
                <a:latin typeface="Times New Roman" panose="02020603050405020304" pitchFamily="18" charset="0"/>
                <a:cs typeface="Times New Roman" panose="02020603050405020304" pitchFamily="18" charset="0"/>
              </a:rPr>
              <a:t>Heat </a:t>
            </a:r>
            <a:r>
              <a:rPr lang="en-GB" sz="1400" dirty="0">
                <a:latin typeface="Times New Roman" panose="02020603050405020304" pitchFamily="18" charset="0"/>
                <a:cs typeface="Times New Roman" panose="02020603050405020304" pitchFamily="18" charset="0"/>
              </a:rPr>
              <a:t>transfer is shown </a:t>
            </a:r>
            <a:r>
              <a:rPr lang="en-GB" sz="1400" dirty="0" smtClean="0">
                <a:latin typeface="Times New Roman" panose="02020603050405020304" pitchFamily="18" charset="0"/>
                <a:cs typeface="Times New Roman" panose="02020603050405020304" pitchFamily="18" charset="0"/>
              </a:rPr>
              <a:t>on figure 2 </a:t>
            </a:r>
            <a:r>
              <a:rPr lang="en-GB" sz="1400" dirty="0">
                <a:latin typeface="Times New Roman" panose="02020603050405020304" pitchFamily="18" charset="0"/>
                <a:cs typeface="Times New Roman" panose="02020603050405020304" pitchFamily="18" charset="0"/>
              </a:rPr>
              <a:t>and </a:t>
            </a:r>
            <a:r>
              <a:rPr lang="en-GB" sz="1400" dirty="0" smtClean="0">
                <a:latin typeface="Times New Roman" panose="02020603050405020304" pitchFamily="18" charset="0"/>
                <a:cs typeface="Times New Roman" panose="02020603050405020304" pitchFamily="18" charset="0"/>
              </a:rPr>
              <a:t>3.</a:t>
            </a:r>
            <a:endParaRPr lang="en-GB" sz="14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653143" y="1666540"/>
            <a:ext cx="6618514" cy="1384995"/>
          </a:xfrm>
          <a:prstGeom prst="rect">
            <a:avLst/>
          </a:prstGeom>
          <a:noFill/>
        </p:spPr>
        <p:txBody>
          <a:bodyPr wrap="square" rtlCol="0">
            <a:spAutoFit/>
          </a:bodyPr>
          <a:lstStyle/>
          <a:p>
            <a:pPr algn="just"/>
            <a:r>
              <a:rPr lang="en-GB" sz="1400" dirty="0">
                <a:latin typeface="Times New Roman" panose="02020603050405020304" pitchFamily="18" charset="0"/>
                <a:cs typeface="Times New Roman" panose="02020603050405020304" pitchFamily="18" charset="0"/>
              </a:rPr>
              <a:t>The experiment was </a:t>
            </a:r>
            <a:r>
              <a:rPr lang="en-GB" sz="1400" dirty="0" smtClean="0">
                <a:latin typeface="Times New Roman" panose="02020603050405020304" pitchFamily="18" charset="0"/>
                <a:cs typeface="Times New Roman" panose="02020603050405020304" pitchFamily="18" charset="0"/>
              </a:rPr>
              <a:t>realized with </a:t>
            </a:r>
            <a:r>
              <a:rPr lang="en-GB" sz="1400" dirty="0">
                <a:latin typeface="Times New Roman" panose="02020603050405020304" pitchFamily="18" charset="0"/>
                <a:cs typeface="Times New Roman" panose="02020603050405020304" pitchFamily="18" charset="0"/>
              </a:rPr>
              <a:t>a contact heating surface with a constant temperature of 180 ˚C. The position of the measuring point was set at 8 cm above the heating surface</a:t>
            </a:r>
            <a:r>
              <a:rPr lang="en-GB" sz="1400" dirty="0" smtClean="0">
                <a:latin typeface="Times New Roman" panose="02020603050405020304" pitchFamily="18" charset="0"/>
                <a:cs typeface="Times New Roman" panose="02020603050405020304" pitchFamily="18" charset="0"/>
              </a:rPr>
              <a:t>.</a:t>
            </a:r>
            <a:endParaRPr lang="mk-MK" sz="1400" dirty="0" smtClean="0">
              <a:latin typeface="Times New Roman" panose="02020603050405020304" pitchFamily="18" charset="0"/>
              <a:cs typeface="Times New Roman" panose="02020603050405020304" pitchFamily="18" charset="0"/>
            </a:endParaRPr>
          </a:p>
          <a:p>
            <a:pPr algn="just"/>
            <a:endParaRPr lang="mk-MK" sz="1400" dirty="0" smtClean="0">
              <a:latin typeface="Times New Roman" panose="02020603050405020304" pitchFamily="18" charset="0"/>
              <a:cs typeface="Times New Roman" panose="02020603050405020304" pitchFamily="18" charset="0"/>
            </a:endParaRPr>
          </a:p>
          <a:p>
            <a:pPr algn="just"/>
            <a:r>
              <a:rPr lang="en-GB" sz="1400" dirty="0">
                <a:latin typeface="Times New Roman" panose="02020603050405020304" pitchFamily="18" charset="0"/>
                <a:cs typeface="Times New Roman" panose="02020603050405020304" pitchFamily="18" charset="0"/>
              </a:rPr>
              <a:t>The experimental measurements were conducted on soil samples under three different moisture conditions, namely dry soil, soil with a moisture content of 10%, and soil with a moisture content of 15%, while two porosity levels (45% and 50%) were considered.</a:t>
            </a:r>
            <a:endParaRPr lang="mk-MK" sz="14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41795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E7"/>
        </a:solidFill>
        <a:effectLst/>
      </p:bgPr>
    </p:bg>
    <p:spTree>
      <p:nvGrpSpPr>
        <p:cNvPr id="1" name="">
          <a:extLst>
            <a:ext uri="{FF2B5EF4-FFF2-40B4-BE49-F238E27FC236}">
              <a16:creationId xmlns:a16="http://schemas.microsoft.com/office/drawing/2014/main" id="{E1EE15AB-D2F4-36F6-0AB3-B182914A5B16}"/>
            </a:ext>
          </a:extLst>
        </p:cNvPr>
        <p:cNvGrpSpPr/>
        <p:nvPr/>
      </p:nvGrpSpPr>
      <p:grpSpPr>
        <a:xfrm>
          <a:off x="0" y="0"/>
          <a:ext cx="0" cy="0"/>
          <a:chOff x="0" y="0"/>
          <a:chExt cx="0" cy="0"/>
        </a:xfrm>
      </p:grpSpPr>
      <p:sp>
        <p:nvSpPr>
          <p:cNvPr id="8" name="AutoShape 10">
            <a:extLst>
              <a:ext uri="{FF2B5EF4-FFF2-40B4-BE49-F238E27FC236}">
                <a16:creationId xmlns:a16="http://schemas.microsoft.com/office/drawing/2014/main" id="{DF4043DD-F7BE-828E-B46D-08E22FFF75BC}"/>
              </a:ext>
            </a:extLst>
          </p:cNvPr>
          <p:cNvSpPr>
            <a:spLocks noChangeArrowheads="1"/>
          </p:cNvSpPr>
          <p:nvPr/>
        </p:nvSpPr>
        <p:spPr bwMode="auto">
          <a:xfrm>
            <a:off x="67644" y="198627"/>
            <a:ext cx="12056712" cy="476726"/>
          </a:xfrm>
          <a:prstGeom prst="roundRect">
            <a:avLst>
              <a:gd name="adj" fmla="val 16667"/>
            </a:avLst>
          </a:prstGeom>
          <a:solidFill>
            <a:schemeClr val="accent5">
              <a:lumMod val="75000"/>
            </a:schemeClr>
          </a:solid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2200" b="1" dirty="0">
                <a:solidFill>
                  <a:schemeClr val="bg1"/>
                </a:solidFill>
                <a:effectLst>
                  <a:outerShdw blurRad="38100" dist="38100" dir="2700000" algn="tl">
                    <a:srgbClr val="000000">
                      <a:alpha val="43137"/>
                    </a:srgbClr>
                  </a:outerShdw>
                </a:effectLst>
                <a:latin typeface="PF BeauSans Pro" panose="02000800000000020004" pitchFamily="2" charset="0"/>
                <a:cs typeface="Arial" panose="020B0604020202020204" pitchFamily="34" charset="0"/>
              </a:rPr>
              <a:t>Results and discussions</a:t>
            </a:r>
          </a:p>
        </p:txBody>
      </p:sp>
      <p:pic>
        <p:nvPicPr>
          <p:cNvPr id="2" name="Picture 1"/>
          <p:cNvPicPr>
            <a:picLocks noChangeAspect="1"/>
          </p:cNvPicPr>
          <p:nvPr/>
        </p:nvPicPr>
        <p:blipFill>
          <a:blip r:embed="rId2"/>
          <a:stretch>
            <a:fillRect/>
          </a:stretch>
        </p:blipFill>
        <p:spPr>
          <a:xfrm>
            <a:off x="4574806" y="3800446"/>
            <a:ext cx="5168220" cy="2660409"/>
          </a:xfrm>
          <a:prstGeom prst="rect">
            <a:avLst/>
          </a:prstGeom>
        </p:spPr>
      </p:pic>
      <p:pic>
        <p:nvPicPr>
          <p:cNvPr id="3" name="Picture 2"/>
          <p:cNvPicPr>
            <a:picLocks noChangeAspect="1"/>
          </p:cNvPicPr>
          <p:nvPr/>
        </p:nvPicPr>
        <p:blipFill>
          <a:blip r:embed="rId3"/>
          <a:stretch>
            <a:fillRect/>
          </a:stretch>
        </p:blipFill>
        <p:spPr>
          <a:xfrm>
            <a:off x="67644" y="792255"/>
            <a:ext cx="4341091" cy="2517866"/>
          </a:xfrm>
          <a:prstGeom prst="rect">
            <a:avLst/>
          </a:prstGeom>
        </p:spPr>
      </p:pic>
      <p:pic>
        <p:nvPicPr>
          <p:cNvPr id="5" name="Picture 4"/>
          <p:cNvPicPr>
            <a:picLocks noChangeAspect="1"/>
          </p:cNvPicPr>
          <p:nvPr/>
        </p:nvPicPr>
        <p:blipFill>
          <a:blip r:embed="rId4"/>
          <a:stretch>
            <a:fillRect/>
          </a:stretch>
        </p:blipFill>
        <p:spPr>
          <a:xfrm>
            <a:off x="4496953" y="797781"/>
            <a:ext cx="5168219" cy="2512340"/>
          </a:xfrm>
          <a:prstGeom prst="rect">
            <a:avLst/>
          </a:prstGeom>
        </p:spPr>
      </p:pic>
      <p:sp>
        <p:nvSpPr>
          <p:cNvPr id="6" name="TextBox 5"/>
          <p:cNvSpPr txBox="1"/>
          <p:nvPr/>
        </p:nvSpPr>
        <p:spPr>
          <a:xfrm>
            <a:off x="0" y="3427023"/>
            <a:ext cx="4517529" cy="3416320"/>
          </a:xfrm>
          <a:prstGeom prst="rect">
            <a:avLst/>
          </a:prstGeom>
          <a:noFill/>
        </p:spPr>
        <p:txBody>
          <a:bodyPr wrap="square" rtlCol="0">
            <a:spAutoFit/>
          </a:bodyPr>
          <a:lstStyle/>
          <a:p>
            <a:pPr algn="just"/>
            <a:r>
              <a:rPr lang="en-GB" sz="1200" dirty="0" smtClean="0">
                <a:latin typeface="Times New Roman" panose="02020603050405020304" pitchFamily="18" charset="0"/>
                <a:cs typeface="Times New Roman" panose="02020603050405020304" pitchFamily="18" charset="0"/>
              </a:rPr>
              <a:t>     The </a:t>
            </a:r>
            <a:r>
              <a:rPr lang="en-GB" sz="1200" dirty="0">
                <a:latin typeface="Times New Roman" panose="02020603050405020304" pitchFamily="18" charset="0"/>
                <a:cs typeface="Times New Roman" panose="02020603050405020304" pitchFamily="18" charset="0"/>
              </a:rPr>
              <a:t>moisture present in the samples becomes the dominant medium for heat transfer, not only because of its high heat capacity but also due to phase transformation, namely the conversion of liquid water into water </a:t>
            </a:r>
            <a:r>
              <a:rPr lang="en-GB" sz="1200" dirty="0" err="1">
                <a:latin typeface="Times New Roman" panose="02020603050405020304" pitchFamily="18" charset="0"/>
                <a:cs typeface="Times New Roman" panose="02020603050405020304" pitchFamily="18" charset="0"/>
              </a:rPr>
              <a:t>vapor</a:t>
            </a:r>
            <a:r>
              <a:rPr lang="en-GB" sz="1200" dirty="0">
                <a:latin typeface="Times New Roman" panose="02020603050405020304" pitchFamily="18" charset="0"/>
                <a:cs typeface="Times New Roman" panose="02020603050405020304" pitchFamily="18" charset="0"/>
              </a:rPr>
              <a:t> under appropriate thermal conditions. As the moisture content further increases (15%), this effect becomes even more pronounced</a:t>
            </a:r>
            <a:r>
              <a:rPr lang="en-GB" sz="1200" dirty="0" smtClean="0">
                <a:latin typeface="Times New Roman" panose="02020603050405020304" pitchFamily="18" charset="0"/>
                <a:cs typeface="Times New Roman" panose="02020603050405020304" pitchFamily="18" charset="0"/>
              </a:rPr>
              <a:t>.</a:t>
            </a:r>
          </a:p>
          <a:p>
            <a:pPr algn="just"/>
            <a:endParaRPr lang="en-GB" sz="1200" dirty="0">
              <a:latin typeface="Times New Roman" panose="02020603050405020304" pitchFamily="18" charset="0"/>
              <a:cs typeface="Times New Roman" panose="02020603050405020304" pitchFamily="18" charset="0"/>
            </a:endParaRPr>
          </a:p>
          <a:p>
            <a:pPr algn="just"/>
            <a:r>
              <a:rPr lang="en-GB" sz="1200" dirty="0" smtClean="0">
                <a:latin typeface="Times New Roman" panose="02020603050405020304" pitchFamily="18" charset="0"/>
                <a:cs typeface="Times New Roman" panose="02020603050405020304" pitchFamily="18" charset="0"/>
              </a:rPr>
              <a:t>     Furthermore</a:t>
            </a:r>
            <a:r>
              <a:rPr lang="en-GB" sz="1200" dirty="0">
                <a:latin typeface="Times New Roman" panose="02020603050405020304" pitchFamily="18" charset="0"/>
                <a:cs typeface="Times New Roman" panose="02020603050405020304" pitchFamily="18" charset="0"/>
              </a:rPr>
              <a:t>, the shape of the curves reveals certain fluctuations in the moist samples compared with the more uniform behavior observed in the dry sample. This phenomenon can be attributed to the increased complexity of the soil system resulting from the presence of a third phase, namely moisture. Following its transition into the gaseous phase (water </a:t>
            </a:r>
            <a:r>
              <a:rPr lang="en-GB" sz="1200" dirty="0" err="1">
                <a:latin typeface="Times New Roman" panose="02020603050405020304" pitchFamily="18" charset="0"/>
                <a:cs typeface="Times New Roman" panose="02020603050405020304" pitchFamily="18" charset="0"/>
              </a:rPr>
              <a:t>vapor</a:t>
            </a:r>
            <a:r>
              <a:rPr lang="en-GB" sz="1200" dirty="0">
                <a:latin typeface="Times New Roman" panose="02020603050405020304" pitchFamily="18" charset="0"/>
                <a:cs typeface="Times New Roman" panose="02020603050405020304" pitchFamily="18" charset="0"/>
              </a:rPr>
              <a:t>), moisture diffuses through the porous and capillary network of the soil with varying intensity and through different transport mechanisms. During this process, the </a:t>
            </a:r>
            <a:r>
              <a:rPr lang="en-GB" sz="1200" dirty="0" err="1">
                <a:latin typeface="Times New Roman" panose="02020603050405020304" pitchFamily="18" charset="0"/>
                <a:cs typeface="Times New Roman" panose="02020603050405020304" pitchFamily="18" charset="0"/>
              </a:rPr>
              <a:t>vapor</a:t>
            </a:r>
            <a:r>
              <a:rPr lang="en-GB" sz="1200" dirty="0">
                <a:latin typeface="Times New Roman" panose="02020603050405020304" pitchFamily="18" charset="0"/>
                <a:cs typeface="Times New Roman" panose="02020603050405020304" pitchFamily="18" charset="0"/>
              </a:rPr>
              <a:t> transfers heat to mineral particles at lower temperatures, where it subsequently condenses. This phase change alters both the mechanism and the rate of heat transfer within the soil matrix.</a:t>
            </a:r>
          </a:p>
        </p:txBody>
      </p:sp>
      <p:sp>
        <p:nvSpPr>
          <p:cNvPr id="7" name="TextBox 6"/>
          <p:cNvSpPr txBox="1"/>
          <p:nvPr/>
        </p:nvSpPr>
        <p:spPr>
          <a:xfrm>
            <a:off x="9743026" y="792255"/>
            <a:ext cx="2335239" cy="2862322"/>
          </a:xfrm>
          <a:prstGeom prst="rect">
            <a:avLst/>
          </a:prstGeom>
          <a:noFill/>
        </p:spPr>
        <p:txBody>
          <a:bodyPr wrap="square" rtlCol="0">
            <a:spAutoFit/>
          </a:bodyPr>
          <a:lstStyle/>
          <a:p>
            <a:pPr algn="just"/>
            <a:r>
              <a:rPr lang="en-GB" sz="1200" dirty="0" smtClean="0">
                <a:latin typeface="Times New Roman" panose="02020603050405020304" pitchFamily="18" charset="0"/>
                <a:cs typeface="Times New Roman" panose="02020603050405020304" pitchFamily="18" charset="0"/>
              </a:rPr>
              <a:t>     The </a:t>
            </a:r>
            <a:r>
              <a:rPr lang="en-GB" sz="1200" dirty="0">
                <a:latin typeface="Times New Roman" panose="02020603050405020304" pitchFamily="18" charset="0"/>
                <a:cs typeface="Times New Roman" panose="02020603050405020304" pitchFamily="18" charset="0"/>
              </a:rPr>
              <a:t>rate (intensity) of heat transfer is higher in the soil sample with 50% porosity compared to the sample with the lower porosity of 45%. This behavior is directly associated with changes in the packing index, which lead to a reduction in pore and capillary dimensions and their closer spatial arrangement. As a consequence, the resistance of the porous medium increases, thereby impeding the movement of water </a:t>
            </a:r>
            <a:r>
              <a:rPr lang="en-GB" sz="1200" dirty="0" err="1">
                <a:latin typeface="Times New Roman" panose="02020603050405020304" pitchFamily="18" charset="0"/>
                <a:cs typeface="Times New Roman" panose="02020603050405020304" pitchFamily="18" charset="0"/>
              </a:rPr>
              <a:t>vapor</a:t>
            </a:r>
            <a:r>
              <a:rPr lang="en-GB" sz="1200" dirty="0">
                <a:latin typeface="Times New Roman" panose="02020603050405020304" pitchFamily="18" charset="0"/>
                <a:cs typeface="Times New Roman" panose="02020603050405020304" pitchFamily="18" charset="0"/>
              </a:rPr>
              <a:t> and, consequently, reducing the transfer of the heat it carries</a:t>
            </a:r>
            <a:r>
              <a:rPr lang="en-GB" sz="1200" dirty="0" smtClean="0">
                <a:latin typeface="Times New Roman" panose="02020603050405020304" pitchFamily="18" charset="0"/>
                <a:cs typeface="Times New Roman" panose="02020603050405020304" pitchFamily="18" charset="0"/>
              </a:rPr>
              <a:t>.</a:t>
            </a:r>
            <a:endParaRPr lang="en-GB" sz="12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9779726" y="4253487"/>
            <a:ext cx="2324057" cy="1754326"/>
          </a:xfrm>
          <a:prstGeom prst="rect">
            <a:avLst/>
          </a:prstGeom>
          <a:noFill/>
        </p:spPr>
        <p:txBody>
          <a:bodyPr wrap="square" rtlCol="0">
            <a:spAutoFit/>
          </a:bodyPr>
          <a:lstStyle/>
          <a:p>
            <a:pPr algn="just"/>
            <a:r>
              <a:rPr lang="en-GB" sz="1200" dirty="0" smtClean="0">
                <a:latin typeface="Times New Roman" panose="02020603050405020304" pitchFamily="18" charset="0"/>
                <a:cs typeface="Times New Roman" panose="02020603050405020304" pitchFamily="18" charset="0"/>
              </a:rPr>
              <a:t>     The </a:t>
            </a:r>
            <a:r>
              <a:rPr lang="en-GB" sz="1200" dirty="0">
                <a:latin typeface="Times New Roman" panose="02020603050405020304" pitchFamily="18" charset="0"/>
                <a:cs typeface="Times New Roman" panose="02020603050405020304" pitchFamily="18" charset="0"/>
              </a:rPr>
              <a:t>moisture front essentially acts as the carrier and transport medium of thermal energy, forming the thermal wave front through different heat transfer mechanisms depending on the temperature conditions prevailing within each layer of the soil profile. </a:t>
            </a:r>
          </a:p>
        </p:txBody>
      </p:sp>
    </p:spTree>
    <p:extLst>
      <p:ext uri="{BB962C8B-B14F-4D97-AF65-F5344CB8AC3E}">
        <p14:creationId xmlns:p14="http://schemas.microsoft.com/office/powerpoint/2010/main" val="12912986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8E4F6"/>
        </a:solidFill>
        <a:effectLst/>
      </p:bgPr>
    </p:bg>
    <p:spTree>
      <p:nvGrpSpPr>
        <p:cNvPr id="1" name="">
          <a:extLst>
            <a:ext uri="{FF2B5EF4-FFF2-40B4-BE49-F238E27FC236}">
              <a16:creationId xmlns:a16="http://schemas.microsoft.com/office/drawing/2014/main" id="{421D3021-1243-17C1-BD3F-D37B91AE3828}"/>
            </a:ext>
          </a:extLst>
        </p:cNvPr>
        <p:cNvGrpSpPr/>
        <p:nvPr/>
      </p:nvGrpSpPr>
      <p:grpSpPr>
        <a:xfrm>
          <a:off x="0" y="0"/>
          <a:ext cx="0" cy="0"/>
          <a:chOff x="0" y="0"/>
          <a:chExt cx="0" cy="0"/>
        </a:xfrm>
      </p:grpSpPr>
      <p:sp>
        <p:nvSpPr>
          <p:cNvPr id="8" name="AutoShape 10">
            <a:extLst>
              <a:ext uri="{FF2B5EF4-FFF2-40B4-BE49-F238E27FC236}">
                <a16:creationId xmlns:a16="http://schemas.microsoft.com/office/drawing/2014/main" id="{36A7FFAE-660F-43B8-EC28-059AF3EF26C7}"/>
              </a:ext>
            </a:extLst>
          </p:cNvPr>
          <p:cNvSpPr>
            <a:spLocks noChangeArrowheads="1"/>
          </p:cNvSpPr>
          <p:nvPr/>
        </p:nvSpPr>
        <p:spPr bwMode="auto">
          <a:xfrm>
            <a:off x="67644" y="198627"/>
            <a:ext cx="12056712" cy="476726"/>
          </a:xfrm>
          <a:prstGeom prst="roundRect">
            <a:avLst>
              <a:gd name="adj" fmla="val 16667"/>
            </a:avLst>
          </a:prstGeom>
          <a:solidFill>
            <a:schemeClr val="accent5">
              <a:lumMod val="75000"/>
            </a:schemeClr>
          </a:solidFill>
          <a:ln>
            <a:noFill/>
          </a:ln>
          <a:effectLst/>
        </p:spPr>
        <p:txBody>
          <a:bodyPr wrap="square" anchor="ctr">
            <a:sp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2200" b="1" dirty="0">
                <a:solidFill>
                  <a:schemeClr val="bg1"/>
                </a:solidFill>
                <a:effectLst>
                  <a:outerShdw blurRad="38100" dist="38100" dir="2700000" algn="tl">
                    <a:srgbClr val="000000">
                      <a:alpha val="43137"/>
                    </a:srgbClr>
                  </a:outerShdw>
                </a:effectLst>
                <a:latin typeface="PF BeauSans Pro" panose="02000800000000020004" pitchFamily="2" charset="0"/>
                <a:cs typeface="Arial" panose="020B0604020202020204" pitchFamily="34" charset="0"/>
              </a:rPr>
              <a:t>Conclusions</a:t>
            </a:r>
          </a:p>
        </p:txBody>
      </p:sp>
      <p:sp>
        <p:nvSpPr>
          <p:cNvPr id="2" name="TextBox 1"/>
          <p:cNvSpPr txBox="1"/>
          <p:nvPr/>
        </p:nvSpPr>
        <p:spPr>
          <a:xfrm>
            <a:off x="182880" y="812814"/>
            <a:ext cx="11791405" cy="6001643"/>
          </a:xfrm>
          <a:prstGeom prst="rect">
            <a:avLst/>
          </a:prstGeom>
          <a:noFill/>
        </p:spPr>
        <p:txBody>
          <a:bodyPr wrap="square" rtlCol="0">
            <a:spAutoFit/>
          </a:bodyPr>
          <a:lstStyle/>
          <a:p>
            <a:pPr marL="285750" indent="-285750" algn="just">
              <a:buFont typeface="Wingdings" panose="05000000000000000000" pitchFamily="2" charset="2"/>
              <a:buChar char="Ø"/>
            </a:pPr>
            <a:r>
              <a:rPr lang="en-GB" sz="1600" dirty="0">
                <a:latin typeface="Times New Roman" panose="02020603050405020304" pitchFamily="18" charset="0"/>
                <a:cs typeface="Times New Roman" panose="02020603050405020304" pitchFamily="18" charset="0"/>
              </a:rPr>
              <a:t>The present study demonstrates that heat transfer within soils under controlled non-adiabatic conditions is governed by the combined influence of moisture content, porosity, mineralogical composition, and soil structure. Among these factors, soil moisture was identified as the dominant parameter controlling thermal behavior owing to its high heat capacity and its ability to </a:t>
            </a:r>
            <a:r>
              <a:rPr lang="en-GB" sz="1600" dirty="0" smtClean="0">
                <a:latin typeface="Times New Roman" panose="02020603050405020304" pitchFamily="18" charset="0"/>
                <a:cs typeface="Times New Roman" panose="02020603050405020304" pitchFamily="18" charset="0"/>
              </a:rPr>
              <a:t>undergo </a:t>
            </a:r>
            <a:r>
              <a:rPr lang="en-GB" sz="1600" dirty="0">
                <a:latin typeface="Times New Roman" panose="02020603050405020304" pitchFamily="18" charset="0"/>
                <a:cs typeface="Times New Roman" panose="02020603050405020304" pitchFamily="18" charset="0"/>
              </a:rPr>
              <a:t>phase transitions. The evaporation, migration, and subsequent condensation of pore water significantly enhanced heat transport by facilitating the transfer of latent heat throughout the soil profile. As soil moisture increased, particularly at 15%, these processes became more pronounced, resulting in greater heat transfer intensity and more complex temperature </a:t>
            </a:r>
            <a:r>
              <a:rPr lang="en-GB" sz="1600" dirty="0" smtClean="0">
                <a:latin typeface="Times New Roman" panose="02020603050405020304" pitchFamily="18" charset="0"/>
                <a:cs typeface="Times New Roman" panose="02020603050405020304" pitchFamily="18" charset="0"/>
              </a:rPr>
              <a:t>distributions.</a:t>
            </a:r>
            <a:endParaRPr lang="mk-MK" sz="1600" dirty="0" smtClean="0">
              <a:latin typeface="Times New Roman" panose="02020603050405020304" pitchFamily="18" charset="0"/>
              <a:cs typeface="Times New Roman" panose="02020603050405020304" pitchFamily="18" charset="0"/>
            </a:endParaRPr>
          </a:p>
          <a:p>
            <a:pPr algn="just"/>
            <a:endParaRPr lang="mk-MK" sz="16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GB" sz="1600" dirty="0" smtClean="0">
                <a:latin typeface="Times New Roman" panose="02020603050405020304" pitchFamily="18" charset="0"/>
                <a:cs typeface="Times New Roman" panose="02020603050405020304" pitchFamily="18" charset="0"/>
              </a:rPr>
              <a:t>Increased compaction</a:t>
            </a:r>
            <a:r>
              <a:rPr lang="mk-MK" sz="1600" dirty="0" smtClean="0">
                <a:latin typeface="Times New Roman" panose="02020603050405020304" pitchFamily="18" charset="0"/>
                <a:cs typeface="Times New Roman" panose="02020603050405020304" pitchFamily="18" charset="0"/>
              </a:rPr>
              <a:t> (</a:t>
            </a:r>
            <a:r>
              <a:rPr lang="en-GB" sz="1600" smtClean="0">
                <a:latin typeface="Times New Roman" panose="02020603050405020304" pitchFamily="18" charset="0"/>
                <a:cs typeface="Times New Roman" panose="02020603050405020304" pitchFamily="18" charset="0"/>
              </a:rPr>
              <a:t>lower </a:t>
            </a:r>
            <a:r>
              <a:rPr lang="en-GB" sz="1600" dirty="0" smtClean="0">
                <a:latin typeface="Times New Roman" panose="02020603050405020304" pitchFamily="18" charset="0"/>
                <a:cs typeface="Times New Roman" panose="02020603050405020304" pitchFamily="18" charset="0"/>
              </a:rPr>
              <a:t>porosity</a:t>
            </a:r>
            <a:r>
              <a:rPr lang="mk-MK" sz="1600" dirty="0" smtClean="0">
                <a:latin typeface="Times New Roman" panose="02020603050405020304" pitchFamily="18" charset="0"/>
                <a:cs typeface="Times New Roman" panose="02020603050405020304" pitchFamily="18" charset="0"/>
              </a:rPr>
              <a:t>)</a:t>
            </a:r>
            <a:r>
              <a:rPr lang="en-GB" sz="1600" dirty="0" smtClean="0">
                <a:latin typeface="Times New Roman" panose="02020603050405020304" pitchFamily="18" charset="0"/>
                <a:cs typeface="Times New Roman" panose="02020603050405020304" pitchFamily="18" charset="0"/>
              </a:rPr>
              <a:t> </a:t>
            </a:r>
            <a:r>
              <a:rPr lang="en-GB" sz="1600" dirty="0">
                <a:latin typeface="Times New Roman" panose="02020603050405020304" pitchFamily="18" charset="0"/>
                <a:cs typeface="Times New Roman" panose="02020603050405020304" pitchFamily="18" charset="0"/>
              </a:rPr>
              <a:t>reduced pore and capillary dimensions, thereby increasing flow resistance and limiting </a:t>
            </a:r>
            <a:r>
              <a:rPr lang="en-GB" sz="1600" dirty="0" err="1">
                <a:latin typeface="Times New Roman" panose="02020603050405020304" pitchFamily="18" charset="0"/>
                <a:cs typeface="Times New Roman" panose="02020603050405020304" pitchFamily="18" charset="0"/>
              </a:rPr>
              <a:t>vapor</a:t>
            </a:r>
            <a:r>
              <a:rPr lang="en-GB" sz="1600" dirty="0">
                <a:latin typeface="Times New Roman" panose="02020603050405020304" pitchFamily="18" charset="0"/>
                <a:cs typeface="Times New Roman" panose="02020603050405020304" pitchFamily="18" charset="0"/>
              </a:rPr>
              <a:t>-assisted heat transport</a:t>
            </a:r>
            <a:r>
              <a:rPr lang="en-GB" sz="1600" dirty="0" smtClean="0">
                <a:latin typeface="Times New Roman" panose="02020603050405020304" pitchFamily="18" charset="0"/>
                <a:cs typeface="Times New Roman" panose="02020603050405020304" pitchFamily="18" charset="0"/>
              </a:rPr>
              <a:t>.</a:t>
            </a:r>
          </a:p>
          <a:p>
            <a:pPr algn="just"/>
            <a:endParaRPr lang="en-GB" sz="16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GB" sz="1600" dirty="0">
                <a:latin typeface="Times New Roman" panose="02020603050405020304" pitchFamily="18" charset="0"/>
                <a:cs typeface="Times New Roman" panose="02020603050405020304" pitchFamily="18" charset="0"/>
              </a:rPr>
              <a:t>The observed temperature profiles confirm that the moisture front acts as the principal carrier of thermal energy, generating a thermal wave that propagates through the soil by a combination of conductive and phase-change mechanisms. This process varies with local temperature conditions and highlights the importance of coupled heat and moisture transport in determining soil thermal behavior. The mineralogical composition of the investigated soils provides the structural framework for these processes and contributes to the overall thermal response through the specific thermal properties of the dominant mineral constituents</a:t>
            </a:r>
            <a:r>
              <a:rPr lang="en-GB" sz="1600" dirty="0" smtClean="0">
                <a:latin typeface="Times New Roman" panose="02020603050405020304" pitchFamily="18" charset="0"/>
                <a:cs typeface="Times New Roman" panose="02020603050405020304" pitchFamily="18" charset="0"/>
              </a:rPr>
              <a:t>.</a:t>
            </a:r>
          </a:p>
          <a:p>
            <a:pPr algn="just"/>
            <a:endParaRPr lang="en-GB" sz="16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GB" sz="1600" dirty="0" smtClean="0">
                <a:latin typeface="Times New Roman" panose="02020603050405020304" pitchFamily="18" charset="0"/>
                <a:cs typeface="Times New Roman" panose="02020603050405020304" pitchFamily="18" charset="0"/>
              </a:rPr>
              <a:t>Consequently</a:t>
            </a:r>
            <a:r>
              <a:rPr lang="en-GB" sz="1600" dirty="0">
                <a:latin typeface="Times New Roman" panose="02020603050405020304" pitchFamily="18" charset="0"/>
                <a:cs typeface="Times New Roman" panose="02020603050405020304" pitchFamily="18" charset="0"/>
              </a:rPr>
              <a:t>, the adopted experimental methodology provides a reliable approach for investigating thermal energy distribution in heterogeneous porous media</a:t>
            </a:r>
            <a:r>
              <a:rPr lang="en-GB" sz="1600" dirty="0" smtClean="0">
                <a:latin typeface="Times New Roman" panose="02020603050405020304" pitchFamily="18" charset="0"/>
                <a:cs typeface="Times New Roman" panose="02020603050405020304" pitchFamily="18" charset="0"/>
              </a:rPr>
              <a:t>.</a:t>
            </a:r>
          </a:p>
          <a:p>
            <a:pPr algn="just"/>
            <a:endParaRPr lang="en-GB" sz="16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GB" sz="1600" dirty="0">
                <a:latin typeface="Times New Roman" panose="02020603050405020304" pitchFamily="18" charset="0"/>
                <a:cs typeface="Times New Roman" panose="02020603050405020304" pitchFamily="18" charset="0"/>
              </a:rPr>
              <a:t>Overall, the findings improve the understanding of heat transfer mechanisms in natural soils and demonstrate that realistic prediction of soil thermal behavior requires simultaneous consideration of moisture dynamics, phase transformations, pore structure, and mineralogical composition. These results provide a valuable experimental basis for the development and validation of advanced heat transfer models and have practical significance for agricultural management, environmental monitoring, geothermal energy applications, underground thermal energy storage, and other engineering systems involving soil temperature prediction.</a:t>
            </a:r>
          </a:p>
        </p:txBody>
      </p:sp>
    </p:spTree>
    <p:extLst>
      <p:ext uri="{BB962C8B-B14F-4D97-AF65-F5344CB8AC3E}">
        <p14:creationId xmlns:p14="http://schemas.microsoft.com/office/powerpoint/2010/main" val="189079362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8621ed1-ae24-4a21-b80a-89d572d87e72">
      <Terms xmlns="http://schemas.microsoft.com/office/infopath/2007/PartnerControls"/>
    </lcf76f155ced4ddcb4097134ff3c332f>
    <TaxCatchAll xmlns="c9b645eb-e6fe-4b35-9d45-bd7394162d21"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B57862AA191F54AA52D5C0E2D7CEB1F" ma:contentTypeVersion="10" ma:contentTypeDescription="Create a new document." ma:contentTypeScope="" ma:versionID="c4701db5f4a405b5075fcaf4a161effc">
  <xsd:schema xmlns:xsd="http://www.w3.org/2001/XMLSchema" xmlns:xs="http://www.w3.org/2001/XMLSchema" xmlns:p="http://schemas.microsoft.com/office/2006/metadata/properties" xmlns:ns2="98621ed1-ae24-4a21-b80a-89d572d87e72" xmlns:ns3="c9b645eb-e6fe-4b35-9d45-bd7394162d21" targetNamespace="http://schemas.microsoft.com/office/2006/metadata/properties" ma:root="true" ma:fieldsID="a24117f40ff39982805e5b34d505a45f" ns2:_="" ns3:_="">
    <xsd:import namespace="98621ed1-ae24-4a21-b80a-89d572d87e72"/>
    <xsd:import namespace="c9b645eb-e6fe-4b35-9d45-bd7394162d21"/>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8621ed1-ae24-4a21-b80a-89d572d87e7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3d12074c-465b-416e-9d23-57714290b90f"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9b645eb-e6fe-4b35-9d45-bd7394162d21"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1cb2c372-95c0-40b3-bff4-85b80379a6b7}" ma:internalName="TaxCatchAll" ma:showField="CatchAllData" ma:web="c9b645eb-e6fe-4b35-9d45-bd7394162d2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FBB685D-6988-492A-BD65-CEF42B10809E}">
  <ds:schemaRefs>
    <ds:schemaRef ds:uri="http://schemas.microsoft.com/sharepoint/v3/contenttype/forms"/>
  </ds:schemaRefs>
</ds:datastoreItem>
</file>

<file path=customXml/itemProps2.xml><?xml version="1.0" encoding="utf-8"?>
<ds:datastoreItem xmlns:ds="http://schemas.openxmlformats.org/officeDocument/2006/customXml" ds:itemID="{2BDCA87D-57B8-4510-9665-9E75299929F1}">
  <ds:schemaRefs>
    <ds:schemaRef ds:uri="http://www.w3.org/XML/1998/namespace"/>
    <ds:schemaRef ds:uri="http://schemas.microsoft.com/office/2006/documentManagement/types"/>
    <ds:schemaRef ds:uri="http://schemas.microsoft.com/office/2006/metadata/properties"/>
    <ds:schemaRef ds:uri="http://schemas.openxmlformats.org/package/2006/metadata/core-properties"/>
    <ds:schemaRef ds:uri="c9b645eb-e6fe-4b35-9d45-bd7394162d21"/>
    <ds:schemaRef ds:uri="http://purl.org/dc/terms/"/>
    <ds:schemaRef ds:uri="http://purl.org/dc/elements/1.1/"/>
    <ds:schemaRef ds:uri="http://schemas.microsoft.com/office/infopath/2007/PartnerControls"/>
    <ds:schemaRef ds:uri="98621ed1-ae24-4a21-b80a-89d572d87e72"/>
    <ds:schemaRef ds:uri="http://purl.org/dc/dcmitype/"/>
  </ds:schemaRefs>
</ds:datastoreItem>
</file>

<file path=customXml/itemProps3.xml><?xml version="1.0" encoding="utf-8"?>
<ds:datastoreItem xmlns:ds="http://schemas.openxmlformats.org/officeDocument/2006/customXml" ds:itemID="{BDDFABCD-E61D-4C98-9315-A1FFA743177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8621ed1-ae24-4a21-b80a-89d572d87e72"/>
    <ds:schemaRef ds:uri="c9b645eb-e6fe-4b35-9d45-bd7394162d2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1307</TotalTime>
  <Words>1122</Words>
  <Application>Microsoft Office PowerPoint</Application>
  <PresentationFormat>Widescreen</PresentationFormat>
  <Paragraphs>38</Paragraphs>
  <Slides>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 Narrow</vt:lpstr>
      <vt:lpstr>Times New Roman</vt:lpstr>
      <vt:lpstr>Arial</vt:lpstr>
      <vt:lpstr>PF BeauSans Pro</vt:lpstr>
      <vt:lpstr>Wingdings</vt:lpstr>
      <vt:lpstr>Aptos</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&amp; instructions for e-poster</dc:title>
  <dc:creator>Marinela Cvetanoska</dc:creator>
  <cp:lastModifiedBy>Elena Arsoska</cp:lastModifiedBy>
  <cp:revision>73</cp:revision>
  <dcterms:created xsi:type="dcterms:W3CDTF">2025-07-07T08:04:39Z</dcterms:created>
  <dcterms:modified xsi:type="dcterms:W3CDTF">2026-08-26T11:36:43Z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0x0101005B57862AA191F54AA52D5C0E2D7CEB1F</vt:lpwstr>
  </property>
  <property fmtid="{D5CDD505-2E9C-101B-9397-08002B2CF9AE}" pid="3" name="_MarkAsFinal">
    <vt:bool>true</vt:bool>
  </property>
</Properties>
</file>