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7"/>
  </p:notesMasterIdLst>
  <p:sldIdLst>
    <p:sldId id="287" r:id="rId5"/>
    <p:sldId id="293" r:id="rId6"/>
  </p:sldIdLst>
  <p:sldSz cx="12192000" cy="6858000"/>
  <p:notesSz cx="6858000" cy="9144000"/>
  <p:embeddedFontLst>
    <p:embeddedFont>
      <p:font typeface="Adobe Fan Heiti Std B" panose="020B0700000000000000" pitchFamily="34" charset="-128"/>
      <p:bold r:id="rId8"/>
    </p:embeddedFont>
    <p:embeddedFont>
      <p:font typeface="Adobe Fangsong Std R" panose="02020400000000000000" pitchFamily="18" charset="-128"/>
      <p:regular r:id="rId9"/>
    </p:embeddedFont>
    <p:embeddedFont>
      <p:font typeface="Adobe Heiti Std R" panose="020B0400000000000000" pitchFamily="34" charset="-128"/>
      <p:regular r:id="rId10"/>
    </p:embeddedFon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Bahnschrift Light Condensed" panose="020B0502040204020203" pitchFamily="34" charset="0"/>
      <p:regular r:id="rId15"/>
    </p:embeddedFont>
    <p:embeddedFont>
      <p:font typeface="PF BeauSans Pro" panose="02000800000000020004" charset="0"/>
      <p:bold r:id="rId16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4B9C"/>
    <a:srgbClr val="AEA0E9"/>
    <a:srgbClr val="583F91"/>
    <a:srgbClr val="A9BD99"/>
    <a:srgbClr val="5D4686"/>
    <a:srgbClr val="EBDDF6"/>
    <a:srgbClr val="754C7C"/>
    <a:srgbClr val="9B298D"/>
    <a:srgbClr val="660066"/>
    <a:srgbClr val="CCE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739" y="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emf"/><Relationship Id="rId3" Type="http://schemas.openxmlformats.org/officeDocument/2006/relationships/slide" Target="slide2.xml"/><Relationship Id="rId7" Type="http://schemas.openxmlformats.org/officeDocument/2006/relationships/image" Target="../media/image4.png"/><Relationship Id="rId12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microsoft.com/office/2007/relationships/hdphoto" Target="../media/hdphoto2.wdp"/><Relationship Id="rId14" Type="http://schemas.openxmlformats.org/officeDocument/2006/relationships/image" Target="../media/image10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042" name="Slide Zoom 1041">
                <a:extLst>
                  <a:ext uri="{FF2B5EF4-FFF2-40B4-BE49-F238E27FC236}">
                    <a16:creationId xmlns:a16="http://schemas.microsoft.com/office/drawing/2014/main" id="{4EFB7204-347A-EFD2-CBB6-FD3297C3C5A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16428380"/>
                  </p:ext>
                </p:extLst>
              </p:nvPr>
            </p:nvGraphicFramePr>
            <p:xfrm>
              <a:off x="6165260" y="2706159"/>
              <a:ext cx="5971479" cy="4138002"/>
            </p:xfrm>
            <a:graphic>
              <a:graphicData uri="http://schemas.microsoft.com/office/powerpoint/2016/slidezoom">
                <pslz:sldZm>
                  <pslz:sldZmObj sldId="293" cId="2361050973">
                    <pslz:zmPr id="{8109CBED-3195-494F-949B-AFCEAA5E927A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971479" cy="4138002"/>
                        </a:xfrm>
                        <a:prstGeom prst="rect">
                          <a:avLst/>
                        </a:prstGeom>
                        <a:ln w="19050">
                          <a:solidFill>
                            <a:srgbClr val="AEA0E9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042" name="Slide Zoom 1041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4EFB7204-347A-EFD2-CBB6-FD3297C3C5A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165260" y="2706159"/>
                <a:ext cx="5971479" cy="4138002"/>
              </a:xfrm>
              <a:prstGeom prst="rect">
                <a:avLst/>
              </a:prstGeom>
              <a:ln w="19050">
                <a:solidFill>
                  <a:srgbClr val="AEA0E9"/>
                </a:solidFill>
              </a:ln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CC624DC-31BD-7165-7272-ECD7E54B2563}"/>
              </a:ext>
            </a:extLst>
          </p:cNvPr>
          <p:cNvSpPr/>
          <p:nvPr/>
        </p:nvSpPr>
        <p:spPr>
          <a:xfrm>
            <a:off x="-95617" y="31904"/>
            <a:ext cx="121208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6E529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28</a:t>
            </a:r>
            <a:r>
              <a:rPr lang="en-US" sz="1400" baseline="30000" dirty="0">
                <a:solidFill>
                  <a:srgbClr val="6E529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th</a:t>
            </a:r>
            <a:r>
              <a:rPr lang="en-US" sz="1400" dirty="0">
                <a:solidFill>
                  <a:srgbClr val="6E529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 Congress of SCTM, 23-26 September, Ohrid, Macedonia</a:t>
            </a:r>
            <a:endParaRPr lang="mk-MK" sz="1400" dirty="0">
              <a:solidFill>
                <a:srgbClr val="6E529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4664E66D-9ECA-4D2D-99A5-82BB6DAE0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83672" y="375564"/>
            <a:ext cx="14159345" cy="442674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000" b="1" cap="all" dirty="0">
                <a:solidFill>
                  <a:srgbClr val="6E529F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rial" panose="020B0604020202020204" pitchFamily="34" charset="0"/>
              </a:rPr>
              <a:t>VOLATILE COMPOUND DIVERSITY IN </a:t>
            </a:r>
            <a:r>
              <a:rPr lang="en-US" sz="2000" b="1" i="1" cap="all" dirty="0">
                <a:solidFill>
                  <a:srgbClr val="6E529F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rial" panose="020B0604020202020204" pitchFamily="34" charset="0"/>
              </a:rPr>
              <a:t>Salvia</a:t>
            </a:r>
            <a:r>
              <a:rPr lang="en-US" sz="2000" b="1" cap="all" dirty="0">
                <a:solidFill>
                  <a:srgbClr val="6E529F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rial" panose="020B0604020202020204" pitchFamily="34" charset="0"/>
              </a:rPr>
              <a:t> SPECIES REVEALED BY HS–GC–MS 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DB8E13-B0D6-0155-E563-7BA002842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4168" y="666173"/>
            <a:ext cx="12192000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b="1" u="sng" dirty="0">
                <a:solidFill>
                  <a:srgbClr val="6E529F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  <a:cs typeface="Arial" panose="020B0604020202020204" pitchFamily="34" charset="0"/>
              </a:rPr>
              <a:t>Anastasija Hadzismileva</a:t>
            </a:r>
            <a:r>
              <a:rPr lang="en-US" sz="1200" b="1" dirty="0">
                <a:solidFill>
                  <a:srgbClr val="6E529F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  <a:cs typeface="Arial" panose="020B0604020202020204" pitchFamily="34" charset="0"/>
              </a:rPr>
              <a:t>, Gjorgina Leseva, Marinela Cvetanoska, Pece Sherovski, Marina Stefova, Jasmina Petreska Stanoeva</a:t>
            </a:r>
            <a:r>
              <a:rPr lang="en-US" sz="1400" b="1" dirty="0">
                <a:solidFill>
                  <a:srgbClr val="6E529F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6E529F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100" dirty="0">
                <a:solidFill>
                  <a:srgbClr val="6E529F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  <a:cs typeface="Arial" panose="020B0604020202020204" pitchFamily="34" charset="0"/>
              </a:rPr>
              <a:t> Institute of Chemistry, Faculty of Natural Sciences and Mathematics, Ss. Cyril and Methodius University in Skopje, Skopje, North Macedonia</a:t>
            </a:r>
          </a:p>
          <a:p>
            <a:pPr algn="ctr"/>
            <a:r>
              <a:rPr lang="en-US" sz="1100" dirty="0">
                <a:solidFill>
                  <a:srgbClr val="6E529F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  <a:cs typeface="Arial" panose="020B0604020202020204" pitchFamily="34" charset="0"/>
              </a:rPr>
              <a:t>e-mail: anastasijahadzismileva23@gmail.com</a:t>
            </a:r>
            <a:endParaRPr lang="en-US" sz="1400" dirty="0">
              <a:solidFill>
                <a:srgbClr val="00CC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49D361-1B43-0014-D9D6-00A7F60D792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321" y="13838"/>
            <a:ext cx="410374" cy="44044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983C78-825F-D2EE-6074-02B63FBBE150}"/>
              </a:ext>
            </a:extLst>
          </p:cNvPr>
          <p:cNvSpPr/>
          <p:nvPr/>
        </p:nvSpPr>
        <p:spPr>
          <a:xfrm>
            <a:off x="69350" y="1681334"/>
            <a:ext cx="12077727" cy="894325"/>
          </a:xfrm>
          <a:prstGeom prst="rect">
            <a:avLst/>
          </a:prstGeom>
          <a:solidFill>
            <a:schemeClr val="bg1"/>
          </a:solidFill>
          <a:ln>
            <a:solidFill>
              <a:srgbClr val="A9BD99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400" i="1" dirty="0">
                <a:solidFill>
                  <a:schemeClr val="tx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Salvia</a:t>
            </a:r>
            <a:r>
              <a:rPr lang="en-US" sz="1400" dirty="0">
                <a:solidFill>
                  <a:schemeClr val="tx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species are well known for their aromatic properties, which arise from a diverse mixture of volatile compounds</a:t>
            </a:r>
            <a:r>
              <a:rPr lang="mk-MK" sz="1400" dirty="0">
                <a:solidFill>
                  <a:schemeClr val="tx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.</a:t>
            </a:r>
            <a:r>
              <a:rPr lang="en-US" sz="1400" dirty="0">
                <a:solidFill>
                  <a:schemeClr val="tx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Apart from being the major constituents of </a:t>
            </a:r>
            <a:r>
              <a:rPr lang="en-US" sz="1400" i="1" dirty="0">
                <a:solidFill>
                  <a:schemeClr val="tx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Salvia </a:t>
            </a:r>
            <a:r>
              <a:rPr lang="en-US" sz="1400" dirty="0">
                <a:solidFill>
                  <a:schemeClr val="tx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essential oils, they contribute significantly to their biological activity. The present study aimed to characterize, compare and analyze the correlations between the volatile profiles of 33 different </a:t>
            </a:r>
            <a:r>
              <a:rPr lang="en-US" sz="1400" i="1" dirty="0">
                <a:solidFill>
                  <a:schemeClr val="tx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Salvia</a:t>
            </a:r>
            <a:r>
              <a:rPr lang="en-US" sz="1400" dirty="0">
                <a:solidFill>
                  <a:schemeClr val="tx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species using HS-GC-MS method. </a:t>
            </a:r>
            <a:endParaRPr lang="en-US" sz="1200" dirty="0">
              <a:solidFill>
                <a:schemeClr val="tx1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88E02A52-A596-E72A-8F10-72B0EF929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04" y="1266643"/>
            <a:ext cx="12077727" cy="369332"/>
          </a:xfrm>
          <a:prstGeom prst="rect">
            <a:avLst/>
          </a:prstGeom>
          <a:solidFill>
            <a:srgbClr val="AEA0E9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F0C9A7-8345-AF2F-FA4B-C524DC2F0A88}"/>
              </a:ext>
            </a:extLst>
          </p:cNvPr>
          <p:cNvCxnSpPr>
            <a:cxnSpLocks/>
          </p:cNvCxnSpPr>
          <p:nvPr/>
        </p:nvCxnSpPr>
        <p:spPr>
          <a:xfrm>
            <a:off x="6106162" y="2690852"/>
            <a:ext cx="0" cy="4020342"/>
          </a:xfrm>
          <a:prstGeom prst="line">
            <a:avLst/>
          </a:prstGeom>
          <a:ln>
            <a:solidFill>
              <a:srgbClr val="A9BD99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3355ABC-8E74-D495-1846-BE8AABE610B9}"/>
              </a:ext>
            </a:extLst>
          </p:cNvPr>
          <p:cNvGrpSpPr/>
          <p:nvPr/>
        </p:nvGrpSpPr>
        <p:grpSpPr>
          <a:xfrm>
            <a:off x="55261" y="2648485"/>
            <a:ext cx="6004389" cy="1418910"/>
            <a:chOff x="55261" y="2648485"/>
            <a:chExt cx="6004389" cy="141891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6E72ACA-5BF0-C5B7-0DF2-AEAF1C81FF9D}"/>
                </a:ext>
              </a:extLst>
            </p:cNvPr>
            <p:cNvSpPr/>
            <p:nvPr/>
          </p:nvSpPr>
          <p:spPr>
            <a:xfrm>
              <a:off x="55261" y="2648485"/>
              <a:ext cx="6004389" cy="1418910"/>
            </a:xfrm>
            <a:prstGeom prst="rect">
              <a:avLst/>
            </a:prstGeom>
            <a:noFill/>
            <a:ln>
              <a:solidFill>
                <a:srgbClr val="AEA0E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600" dirty="0">
                <a:solidFill>
                  <a:srgbClr val="000000"/>
                </a:solidFill>
                <a:latin typeface="Arial Narrow" panose="020B0606020202030204" pitchFamily="34" charset="0"/>
                <a:cs typeface="Arial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8B52389-C1B3-9B2F-0B80-EBC5AFE3640A}"/>
                </a:ext>
              </a:extLst>
            </p:cNvPr>
            <p:cNvSpPr/>
            <p:nvPr/>
          </p:nvSpPr>
          <p:spPr>
            <a:xfrm>
              <a:off x="62030" y="2655244"/>
              <a:ext cx="5997619" cy="369332"/>
            </a:xfrm>
            <a:prstGeom prst="rect">
              <a:avLst/>
            </a:prstGeom>
            <a:solidFill>
              <a:srgbClr val="AEA0E9"/>
            </a:solidFill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PF BeauSans Pro" panose="02000800000000020004" pitchFamily="2" charset="0"/>
                  <a:ea typeface="Calibri" panose="020F0502020204030204" pitchFamily="34" charset="0"/>
                </a:rPr>
                <a:t>Experimental</a:t>
              </a:r>
              <a:endParaRPr lang="en-US" dirty="0">
                <a:solidFill>
                  <a:schemeClr val="bg1"/>
                </a:solidFill>
                <a:latin typeface="PF BeauSans Pro" panose="02000800000000020004" pitchFamily="2" charset="0"/>
              </a:endParaRPr>
            </a:p>
          </p:txBody>
        </p:sp>
      </p:grp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BD0ABDC-93B8-7986-7BC0-EF311A146136}"/>
              </a:ext>
            </a:extLst>
          </p:cNvPr>
          <p:cNvSpPr/>
          <p:nvPr/>
        </p:nvSpPr>
        <p:spPr>
          <a:xfrm>
            <a:off x="11326158" y="50988"/>
            <a:ext cx="791307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AEC-P5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DE56B3-BA6B-8F3C-07C6-B600668CD45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81570">
            <a:off x="11145137" y="372206"/>
            <a:ext cx="1231801" cy="2101362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585D268B-B42F-46C0-1074-DF694EF0A0EA}"/>
              </a:ext>
            </a:extLst>
          </p:cNvPr>
          <p:cNvGrpSpPr/>
          <p:nvPr/>
        </p:nvGrpSpPr>
        <p:grpSpPr>
          <a:xfrm>
            <a:off x="155540" y="3019148"/>
            <a:ext cx="5920981" cy="1048247"/>
            <a:chOff x="64166" y="3031334"/>
            <a:chExt cx="5920981" cy="1048247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85467E4A-CAA3-F1CA-3AD4-FA4D7584A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20" r="6958" b="41380"/>
            <a:stretch>
              <a:fillRect/>
            </a:stretch>
          </p:blipFill>
          <p:spPr>
            <a:xfrm>
              <a:off x="64166" y="3031334"/>
              <a:ext cx="5920981" cy="1048247"/>
            </a:xfrm>
            <a:prstGeom prst="rect">
              <a:avLst/>
            </a:prstGeom>
          </p:spPr>
        </p:pic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3BB70D5-4650-C389-EA20-FD903F1E3C82}"/>
                </a:ext>
              </a:extLst>
            </p:cNvPr>
            <p:cNvCxnSpPr/>
            <p:nvPr/>
          </p:nvCxnSpPr>
          <p:spPr>
            <a:xfrm>
              <a:off x="639841" y="3569677"/>
              <a:ext cx="597877" cy="0"/>
            </a:xfrm>
            <a:prstGeom prst="straightConnector1">
              <a:avLst/>
            </a:prstGeom>
            <a:ln>
              <a:solidFill>
                <a:srgbClr val="660066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C149090-A0E3-27CE-5C08-74A6BB0C012A}"/>
                </a:ext>
              </a:extLst>
            </p:cNvPr>
            <p:cNvCxnSpPr/>
            <p:nvPr/>
          </p:nvCxnSpPr>
          <p:spPr>
            <a:xfrm>
              <a:off x="2146257" y="3569677"/>
              <a:ext cx="597877" cy="0"/>
            </a:xfrm>
            <a:prstGeom prst="straightConnector1">
              <a:avLst/>
            </a:prstGeom>
            <a:ln>
              <a:solidFill>
                <a:srgbClr val="660066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BF5EACFE-2D60-ED59-8109-710920DC4319}"/>
                </a:ext>
              </a:extLst>
            </p:cNvPr>
            <p:cNvCxnSpPr/>
            <p:nvPr/>
          </p:nvCxnSpPr>
          <p:spPr>
            <a:xfrm>
              <a:off x="3553025" y="3569677"/>
              <a:ext cx="597877" cy="0"/>
            </a:xfrm>
            <a:prstGeom prst="straightConnector1">
              <a:avLst/>
            </a:prstGeom>
            <a:ln>
              <a:solidFill>
                <a:srgbClr val="660066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2C8573B-4DB3-90CA-3F32-FDB04BBA8481}"/>
              </a:ext>
            </a:extLst>
          </p:cNvPr>
          <p:cNvSpPr txBox="1"/>
          <p:nvPr/>
        </p:nvSpPr>
        <p:spPr>
          <a:xfrm>
            <a:off x="-63177" y="3868629"/>
            <a:ext cx="11579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accent5">
                    <a:lumMod val="50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Plant collection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6FF6C8-9179-C833-2243-E69F3172A37C}"/>
              </a:ext>
            </a:extLst>
          </p:cNvPr>
          <p:cNvSpPr txBox="1"/>
          <p:nvPr/>
        </p:nvSpPr>
        <p:spPr>
          <a:xfrm>
            <a:off x="1144914" y="3872212"/>
            <a:ext cx="11579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accent5">
                    <a:lumMod val="50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Plant powder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F49121-974A-CCFE-EDA6-9E2F883464E9}"/>
              </a:ext>
            </a:extLst>
          </p:cNvPr>
          <p:cNvSpPr txBox="1"/>
          <p:nvPr/>
        </p:nvSpPr>
        <p:spPr>
          <a:xfrm>
            <a:off x="3364361" y="3211034"/>
            <a:ext cx="1157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accent5">
                    <a:lumMod val="50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HS-GC-MS </a:t>
            </a:r>
          </a:p>
          <a:p>
            <a:pPr algn="ctr"/>
            <a:r>
              <a:rPr lang="en-US" sz="800" dirty="0">
                <a:solidFill>
                  <a:schemeClr val="accent5">
                    <a:lumMod val="50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analysis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AA59BC2-CCBE-6853-A0BD-6FC30B608D0C}"/>
              </a:ext>
            </a:extLst>
          </p:cNvPr>
          <p:cNvSpPr/>
          <p:nvPr/>
        </p:nvSpPr>
        <p:spPr>
          <a:xfrm>
            <a:off x="55261" y="6257443"/>
            <a:ext cx="14686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PF BeauSans Pro" panose="02000800000000020004" pitchFamily="2" charset="0"/>
              </a:rPr>
              <a:t>Acknowledgment</a:t>
            </a:r>
          </a:p>
        </p:txBody>
      </p:sp>
      <p:sp>
        <p:nvSpPr>
          <p:cNvPr id="44" name="Rectangle 2">
            <a:extLst>
              <a:ext uri="{FF2B5EF4-FFF2-40B4-BE49-F238E27FC236}">
                <a16:creationId xmlns:a16="http://schemas.microsoft.com/office/drawing/2014/main" id="{5B7A144C-A572-40A4-00BE-E0EF2F68C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40216" y="187009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E97F5DCC-B3A4-A2C3-E9E6-977048D7A157}"/>
              </a:ext>
            </a:extLst>
          </p:cNvPr>
          <p:cNvGrpSpPr/>
          <p:nvPr/>
        </p:nvGrpSpPr>
        <p:grpSpPr>
          <a:xfrm>
            <a:off x="61191" y="6257442"/>
            <a:ext cx="6034809" cy="909884"/>
            <a:chOff x="61191" y="6257442"/>
            <a:chExt cx="6034809" cy="909884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64BB360A-AE9B-2A64-DD9D-0DD79FED8DA6}"/>
                </a:ext>
              </a:extLst>
            </p:cNvPr>
            <p:cNvGrpSpPr/>
            <p:nvPr/>
          </p:nvGrpSpPr>
          <p:grpSpPr>
            <a:xfrm>
              <a:off x="61191" y="6257442"/>
              <a:ext cx="5996363" cy="586719"/>
              <a:chOff x="50103" y="6250094"/>
              <a:chExt cx="6024042" cy="576001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0947EB5-6DCF-AC9F-1EE7-D0DF745EA629}"/>
                  </a:ext>
                </a:extLst>
              </p:cNvPr>
              <p:cNvSpPr/>
              <p:nvPr/>
            </p:nvSpPr>
            <p:spPr>
              <a:xfrm>
                <a:off x="50103" y="6250094"/>
                <a:ext cx="6024040" cy="304275"/>
              </a:xfrm>
              <a:prstGeom prst="rect">
                <a:avLst/>
              </a:prstGeom>
              <a:solidFill>
                <a:srgbClr val="AEA0E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1600" dirty="0">
                  <a:solidFill>
                    <a:srgbClr val="000000"/>
                  </a:solidFill>
                  <a:latin typeface="Arial Narrow" panose="020B0606020202030204" pitchFamily="34" charset="0"/>
                  <a:cs typeface="Arial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454DA2D-3C72-238B-4560-6532D13C7D66}"/>
                  </a:ext>
                </a:extLst>
              </p:cNvPr>
              <p:cNvSpPr/>
              <p:nvPr/>
            </p:nvSpPr>
            <p:spPr>
              <a:xfrm>
                <a:off x="50104" y="6250094"/>
                <a:ext cx="6024041" cy="576001"/>
              </a:xfrm>
              <a:prstGeom prst="rect">
                <a:avLst/>
              </a:prstGeom>
              <a:noFill/>
              <a:ln>
                <a:solidFill>
                  <a:srgbClr val="AEA0E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5E7AE9D-6885-752D-1403-D57B0C20637A}"/>
                </a:ext>
              </a:extLst>
            </p:cNvPr>
            <p:cNvSpPr txBox="1"/>
            <p:nvPr/>
          </p:nvSpPr>
          <p:spPr>
            <a:xfrm>
              <a:off x="94017" y="6520995"/>
              <a:ext cx="60019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Adobe Fangsong Std R" panose="02020400000000000000" pitchFamily="18" charset="-128"/>
                  <a:ea typeface="Adobe Fangsong Std R" panose="02020400000000000000" pitchFamily="18" charset="-128"/>
                </a:rPr>
                <a:t>This work has been supported by Macedonian Ecological Society for the financial support of the project titled ”Integrated Strategy for Taxonomic Discrimination of </a:t>
              </a:r>
              <a:r>
                <a:rPr lang="en-US" sz="900" i="1" dirty="0">
                  <a:latin typeface="Adobe Fangsong Std R" panose="02020400000000000000" pitchFamily="18" charset="-128"/>
                  <a:ea typeface="Adobe Fangsong Std R" panose="02020400000000000000" pitchFamily="18" charset="-128"/>
                </a:rPr>
                <a:t>Salvia</a:t>
              </a:r>
              <a:r>
                <a:rPr lang="en-US" sz="900" dirty="0">
                  <a:latin typeface="Adobe Fangsong Std R" panose="02020400000000000000" pitchFamily="18" charset="-128"/>
                  <a:ea typeface="Adobe Fangsong Std R" panose="02020400000000000000" pitchFamily="18" charset="-128"/>
                </a:rPr>
                <a:t> Species Based on Chemical and Genetic Markers”. </a:t>
              </a:r>
            </a:p>
            <a:p>
              <a:endParaRPr lang="en-US" dirty="0"/>
            </a:p>
          </p:txBody>
        </p:sp>
      </p:grpSp>
      <p:pic>
        <p:nvPicPr>
          <p:cNvPr id="45" name="Picture 45" descr="Institutsko logo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004891" y="-20374"/>
            <a:ext cx="540000" cy="434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SS. Cyril and Methodius University in Skopje, North ..."/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886" y="-93675"/>
            <a:ext cx="448560" cy="504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риродно - математички факултет - Скопје"/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632" y="-55265"/>
            <a:ext cx="503160" cy="504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4" name="Group 1033">
            <a:extLst>
              <a:ext uri="{FF2B5EF4-FFF2-40B4-BE49-F238E27FC236}">
                <a16:creationId xmlns:a16="http://schemas.microsoft.com/office/drawing/2014/main" id="{33F3945A-788F-D0A0-E431-0A2A60965AAA}"/>
              </a:ext>
            </a:extLst>
          </p:cNvPr>
          <p:cNvGrpSpPr/>
          <p:nvPr/>
        </p:nvGrpSpPr>
        <p:grpSpPr>
          <a:xfrm>
            <a:off x="34607" y="4133293"/>
            <a:ext cx="6045696" cy="2305774"/>
            <a:chOff x="34607" y="4133293"/>
            <a:chExt cx="6045696" cy="2305774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0D7F1E3-C2F6-E97B-D3D0-478408CF84F2}"/>
                </a:ext>
              </a:extLst>
            </p:cNvPr>
            <p:cNvGrpSpPr/>
            <p:nvPr/>
          </p:nvGrpSpPr>
          <p:grpSpPr>
            <a:xfrm>
              <a:off x="61192" y="4133293"/>
              <a:ext cx="6003790" cy="2091948"/>
              <a:chOff x="61192" y="4133293"/>
              <a:chExt cx="6003790" cy="2091948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A9BE0FD-1979-BC16-886B-C48B6AC1B1BA}"/>
                  </a:ext>
                </a:extLst>
              </p:cNvPr>
              <p:cNvSpPr/>
              <p:nvPr/>
            </p:nvSpPr>
            <p:spPr>
              <a:xfrm>
                <a:off x="63286" y="4133293"/>
                <a:ext cx="5996363" cy="2091948"/>
              </a:xfrm>
              <a:prstGeom prst="rect">
                <a:avLst/>
              </a:prstGeom>
              <a:noFill/>
              <a:ln>
                <a:solidFill>
                  <a:srgbClr val="AEA0E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1600" dirty="0">
                  <a:solidFill>
                    <a:srgbClr val="000000"/>
                  </a:solidFill>
                  <a:latin typeface="Arial Narrow" panose="020B0606020202030204" pitchFamily="34" charset="0"/>
                  <a:cs typeface="Arial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BB8A9967-3A83-B41D-06F3-EF083AD9F552}"/>
                  </a:ext>
                </a:extLst>
              </p:cNvPr>
              <p:cNvSpPr/>
              <p:nvPr/>
            </p:nvSpPr>
            <p:spPr>
              <a:xfrm>
                <a:off x="61192" y="4139912"/>
                <a:ext cx="6003790" cy="369332"/>
              </a:xfrm>
              <a:prstGeom prst="rect">
                <a:avLst/>
              </a:prstGeom>
              <a:solidFill>
                <a:srgbClr val="AEA0E9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PF BeauSans Pro" panose="02000800000000020004" pitchFamily="2" charset="0"/>
                    <a:ea typeface="Calibri" panose="020F0502020204030204" pitchFamily="34" charset="0"/>
                  </a:rPr>
                  <a:t>Conclusions</a:t>
                </a:r>
                <a:endParaRPr lang="en-US" dirty="0">
                  <a:solidFill>
                    <a:schemeClr val="bg1"/>
                  </a:solidFill>
                  <a:latin typeface="PF BeauSans Pro" panose="02000800000000020004" pitchFamily="2" charset="0"/>
                </a:endParaRPr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FF4C4AE-1306-BAC5-72A5-486B43C65D40}"/>
                </a:ext>
              </a:extLst>
            </p:cNvPr>
            <p:cNvSpPr txBox="1"/>
            <p:nvPr/>
          </p:nvSpPr>
          <p:spPr>
            <a:xfrm>
              <a:off x="34607" y="4253853"/>
              <a:ext cx="6045696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7030A0"/>
                </a:buClr>
              </a:pPr>
              <a:endParaRPr lang="en-US" sz="1500" dirty="0">
                <a:latin typeface="Adobe Fangsong Std R" panose="02020400000000000000" pitchFamily="18" charset="-128"/>
                <a:ea typeface="Adobe Fangsong Std R" panose="02020400000000000000" pitchFamily="18" charset="-128"/>
              </a:endParaRPr>
            </a:p>
            <a:p>
              <a:pPr marL="285750" indent="-285750">
                <a:buClr>
                  <a:srgbClr val="7030A0"/>
                </a:buClr>
                <a:buFont typeface="Arial" panose="020B0604020202020204" pitchFamily="34" charset="0"/>
                <a:buChar char="•"/>
              </a:pPr>
              <a:r>
                <a:rPr lang="en-US" sz="1500" dirty="0">
                  <a:latin typeface="Adobe Fangsong Std R" panose="02020400000000000000" pitchFamily="18" charset="-128"/>
                  <a:ea typeface="Adobe Fangsong Std R" panose="02020400000000000000" pitchFamily="18" charset="-128"/>
                </a:rPr>
                <a:t>The analyzed </a:t>
              </a:r>
              <a:r>
                <a:rPr lang="en-US" sz="1500" i="1" dirty="0">
                  <a:latin typeface="Adobe Fangsong Std R" panose="02020400000000000000" pitchFamily="18" charset="-128"/>
                  <a:ea typeface="Adobe Fangsong Std R" panose="02020400000000000000" pitchFamily="18" charset="-128"/>
                </a:rPr>
                <a:t>Salvia</a:t>
              </a:r>
              <a:r>
                <a:rPr lang="en-US" sz="1500" dirty="0">
                  <a:latin typeface="Adobe Fangsong Std R" panose="02020400000000000000" pitchFamily="18" charset="-128"/>
                  <a:ea typeface="Adobe Fangsong Std R" panose="02020400000000000000" pitchFamily="18" charset="-128"/>
                </a:rPr>
                <a:t> species exhibited highly diverse and complex volatile profiles, characterized by a </a:t>
              </a:r>
              <a:r>
                <a:rPr lang="en-US" sz="1500" b="1" dirty="0">
                  <a:latin typeface="Adobe Fangsong Std R" panose="02020400000000000000" pitchFamily="18" charset="-128"/>
                  <a:ea typeface="Adobe Fangsong Std R" panose="02020400000000000000" pitchFamily="18" charset="-128"/>
                </a:rPr>
                <a:t>predominance of terpenoid compounds</a:t>
              </a:r>
              <a:r>
                <a:rPr lang="en-US" sz="1500" dirty="0">
                  <a:latin typeface="Adobe Fangsong Std R" panose="02020400000000000000" pitchFamily="18" charset="-128"/>
                  <a:ea typeface="Adobe Fangsong Std R" panose="02020400000000000000" pitchFamily="18" charset="-128"/>
                </a:rPr>
                <a:t>.</a:t>
              </a:r>
            </a:p>
            <a:p>
              <a:pPr>
                <a:buClr>
                  <a:srgbClr val="7030A0"/>
                </a:buClr>
              </a:pPr>
              <a:endParaRPr lang="en-US" sz="1500" dirty="0">
                <a:latin typeface="Adobe Fangsong Std R" panose="02020400000000000000" pitchFamily="18" charset="-128"/>
                <a:ea typeface="Adobe Fangsong Std R" panose="02020400000000000000" pitchFamily="18" charset="-128"/>
              </a:endParaRPr>
            </a:p>
            <a:p>
              <a:pPr marL="285750" indent="-285750">
                <a:buClr>
                  <a:srgbClr val="7030A0"/>
                </a:buClr>
                <a:buFont typeface="Arial" panose="020B0604020202020204" pitchFamily="34" charset="0"/>
                <a:buChar char="•"/>
              </a:pPr>
              <a:r>
                <a:rPr lang="en-US" sz="1500" dirty="0">
                  <a:latin typeface="Adobe Fangsong Std R" panose="02020400000000000000" pitchFamily="18" charset="-128"/>
                  <a:ea typeface="Adobe Fangsong Std R" panose="02020400000000000000" pitchFamily="18" charset="-128"/>
                </a:rPr>
                <a:t>The observed variability across these volatile profiles highlights their efficacy for </a:t>
              </a:r>
              <a:r>
                <a:rPr lang="en-US" sz="1500" b="1" dirty="0">
                  <a:latin typeface="Adobe Fangsong Std R" panose="02020400000000000000" pitchFamily="18" charset="-128"/>
                  <a:ea typeface="Adobe Fangsong Std R" panose="02020400000000000000" pitchFamily="18" charset="-128"/>
                </a:rPr>
                <a:t>chemotaxonomic differentiation </a:t>
              </a:r>
              <a:r>
                <a:rPr lang="en-US" sz="1500" dirty="0">
                  <a:latin typeface="Adobe Fangsong Std R" panose="02020400000000000000" pitchFamily="18" charset="-128"/>
                  <a:ea typeface="Adobe Fangsong Std R" panose="02020400000000000000" pitchFamily="18" charset="-128"/>
                </a:rPr>
                <a:t>of the genus </a:t>
              </a:r>
              <a:r>
                <a:rPr lang="en-US" sz="1500" i="1" dirty="0">
                  <a:latin typeface="Adobe Fangsong Std R" panose="02020400000000000000" pitchFamily="18" charset="-128"/>
                  <a:ea typeface="Adobe Fangsong Std R" panose="02020400000000000000" pitchFamily="18" charset="-128"/>
                </a:rPr>
                <a:t>Salvia</a:t>
              </a:r>
              <a:r>
                <a:rPr lang="en-US" sz="1500" dirty="0">
                  <a:latin typeface="Adobe Fangsong Std R" panose="02020400000000000000" pitchFamily="18" charset="-128"/>
                  <a:ea typeface="Adobe Fangsong Std R" panose="02020400000000000000" pitchFamily="18" charset="-128"/>
                </a:rPr>
                <a:t>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600" dirty="0">
                <a:latin typeface="Adobe Fangsong Std R" panose="02020400000000000000" pitchFamily="18" charset="-128"/>
                <a:ea typeface="Adobe Fangsong Std R" panose="02020400000000000000" pitchFamily="18" charset="-128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EC85D1DD-7217-6F55-2FE1-76A20282C3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7233369">
            <a:off x="11837064" y="558455"/>
            <a:ext cx="210306" cy="43757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71AA9B2-6BC9-02CD-DFA0-DC75F310B320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40000" contrast="40000"/>
          </a:blip>
          <a:stretch>
            <a:fillRect/>
          </a:stretch>
        </p:blipFill>
        <p:spPr>
          <a:xfrm rot="10800000">
            <a:off x="11045855" y="1292576"/>
            <a:ext cx="330412" cy="32516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DDC5494-4F93-5C61-1A62-AA0BC04D1B91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8994" y="625669"/>
            <a:ext cx="853608" cy="525732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8C719918-F510-4EB8-D9D3-97B5CEAC60FF}"/>
              </a:ext>
            </a:extLst>
          </p:cNvPr>
          <p:cNvGrpSpPr/>
          <p:nvPr/>
        </p:nvGrpSpPr>
        <p:grpSpPr>
          <a:xfrm>
            <a:off x="6147343" y="2598088"/>
            <a:ext cx="6007158" cy="461988"/>
            <a:chOff x="6156411" y="2599940"/>
            <a:chExt cx="5998243" cy="46106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C1ABC05-DAF2-8CE6-DE62-C8AEF4101D5A}"/>
                </a:ext>
              </a:extLst>
            </p:cNvPr>
            <p:cNvSpPr/>
            <p:nvPr/>
          </p:nvSpPr>
          <p:spPr>
            <a:xfrm>
              <a:off x="6156411" y="2637867"/>
              <a:ext cx="5998243" cy="412184"/>
            </a:xfrm>
            <a:prstGeom prst="rect">
              <a:avLst/>
            </a:prstGeom>
            <a:solidFill>
              <a:srgbClr val="AEA0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  <a:highlight>
                  <a:srgbClr val="FFFF00"/>
                </a:highlight>
                <a:latin typeface="Arial Narrow" panose="020B060602020203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7720194-03DF-E99C-4E34-32A3E6D0C24C}"/>
                </a:ext>
              </a:extLst>
            </p:cNvPr>
            <p:cNvSpPr/>
            <p:nvPr/>
          </p:nvSpPr>
          <p:spPr>
            <a:xfrm>
              <a:off x="6206442" y="2655244"/>
              <a:ext cx="27238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PF BeauSans Pro" panose="02000800000000020004" pitchFamily="2" charset="0"/>
                  <a:ea typeface="Calibri" panose="020F0502020204030204" pitchFamily="34" charset="0"/>
                </a:rPr>
                <a:t>Results and discussion</a:t>
              </a:r>
              <a:endParaRPr lang="en-US" dirty="0">
                <a:solidFill>
                  <a:schemeClr val="bg1"/>
                </a:solidFill>
                <a:latin typeface="PF BeauSans Pro" panose="02000800000000020004" pitchFamily="2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C5946C6-8728-C67C-137E-6AF2B9A9C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0" t="30494" r="51288" b="46586"/>
            <a:stretch>
              <a:fillRect/>
            </a:stretch>
          </p:blipFill>
          <p:spPr>
            <a:xfrm>
              <a:off x="8889446" y="2599940"/>
              <a:ext cx="434588" cy="4610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966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54263FEE-6C43-94F8-4CA6-3E31A8B40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649">
            <a:off x="11088668" y="4518362"/>
            <a:ext cx="1241800" cy="2968916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AB5B0B83-7D60-E8D8-1A7F-D72758C24D26}"/>
              </a:ext>
            </a:extLst>
          </p:cNvPr>
          <p:cNvGrpSpPr/>
          <p:nvPr/>
        </p:nvGrpSpPr>
        <p:grpSpPr>
          <a:xfrm>
            <a:off x="94196" y="140328"/>
            <a:ext cx="11849724" cy="412184"/>
            <a:chOff x="110670" y="140326"/>
            <a:chExt cx="11849724" cy="412184"/>
          </a:xfrm>
        </p:grpSpPr>
        <p:sp>
          <p:nvSpPr>
            <p:cNvPr id="7" name="Rectangle: Rounded Corners 23">
              <a:extLst>
                <a:ext uri="{FF2B5EF4-FFF2-40B4-BE49-F238E27FC236}">
                  <a16:creationId xmlns:a16="http://schemas.microsoft.com/office/drawing/2014/main" id="{FC1ABC05-DAF2-8CE6-DE62-C8AEF4101D5A}"/>
                </a:ext>
              </a:extLst>
            </p:cNvPr>
            <p:cNvSpPr/>
            <p:nvPr/>
          </p:nvSpPr>
          <p:spPr>
            <a:xfrm>
              <a:off x="110670" y="140326"/>
              <a:ext cx="11849724" cy="412184"/>
            </a:xfrm>
            <a:prstGeom prst="rect">
              <a:avLst/>
            </a:prstGeom>
            <a:solidFill>
              <a:srgbClr val="AEA0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  <a:highlight>
                  <a:srgbClr val="FFFF00"/>
                </a:highlight>
                <a:latin typeface="Arial Narrow" panose="020B0606020202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7720194-03DF-E99C-4E34-32A3E6D0C24C}"/>
                </a:ext>
              </a:extLst>
            </p:cNvPr>
            <p:cNvSpPr/>
            <p:nvPr/>
          </p:nvSpPr>
          <p:spPr>
            <a:xfrm>
              <a:off x="224956" y="183178"/>
              <a:ext cx="27238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PF BeauSans Pro" panose="02000800000000020004" pitchFamily="2" charset="0"/>
                  <a:ea typeface="Calibri" panose="020F0502020204030204" pitchFamily="34" charset="0"/>
                </a:rPr>
                <a:t>Results and discussion</a:t>
              </a:r>
              <a:endParaRPr lang="en-US" dirty="0">
                <a:solidFill>
                  <a:schemeClr val="bg1"/>
                </a:solidFill>
                <a:latin typeface="PF BeauSans Pro" panose="02000800000000020004" pitchFamily="2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F14AC70-3D93-AD09-CF50-C7B0773B1D2E}"/>
              </a:ext>
            </a:extLst>
          </p:cNvPr>
          <p:cNvSpPr txBox="1"/>
          <p:nvPr/>
        </p:nvSpPr>
        <p:spPr>
          <a:xfrm>
            <a:off x="5005171" y="4644995"/>
            <a:ext cx="64534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Hierarchica</a:t>
            </a:r>
            <a:r>
              <a:rPr lang="en-US" sz="1600" b="1" dirty="0">
                <a:solidFill>
                  <a:srgbClr val="654B9C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l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Clustering of Species:</a:t>
            </a:r>
          </a:p>
          <a:p>
            <a:r>
              <a:rPr lang="en-US" sz="1400" i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Salvia </a:t>
            </a:r>
            <a:r>
              <a:rPr lang="en-US" sz="14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species are partitioned in </a:t>
            </a:r>
            <a:r>
              <a:rPr lang="en-US" sz="1400" b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6</a:t>
            </a:r>
            <a:r>
              <a:rPr lang="en-US" sz="14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characteristic clusters, using Bray-Curtis dissimilarity and average linkage clustering. </a:t>
            </a:r>
            <a:endParaRPr lang="en-US" sz="1400" i="1" dirty="0"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endParaRPr lang="en-US" sz="1400" dirty="0"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r>
              <a:rPr lang="en-US" sz="1400" b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Cluster 1 </a:t>
            </a:r>
            <a:r>
              <a:rPr lang="en-US" sz="14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– </a:t>
            </a:r>
            <a:r>
              <a:rPr lang="el-GR" sz="1400" dirty="0">
                <a:latin typeface="Adobe Fangsong Std R" panose="02020400000000000000" pitchFamily="18" charset="-128"/>
                <a:ea typeface="Adobe Kaiti Std R" panose="02020400000000000000" pitchFamily="18" charset="-128"/>
              </a:rPr>
              <a:t>β</a:t>
            </a:r>
            <a:r>
              <a:rPr lang="en-US" sz="1400" dirty="0">
                <a:latin typeface="Adobe Fangsong Std R" panose="02020400000000000000" pitchFamily="18" charset="-128"/>
                <a:ea typeface="Adobe Kaiti Std R" panose="02020400000000000000" pitchFamily="18" charset="-128"/>
              </a:rPr>
              <a:t>-caryophyllene/oxygenated monoterpenes rich profiles </a:t>
            </a:r>
            <a:endParaRPr lang="en-US" sz="1400" b="1" dirty="0"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r>
              <a:rPr lang="en-US" sz="1400" b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Cluster 2 – </a:t>
            </a:r>
            <a:r>
              <a:rPr lang="en-US" sz="14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Dominated by sesquiterpenes (&gt;70–90% of total volatiles)</a:t>
            </a:r>
          </a:p>
          <a:p>
            <a:r>
              <a:rPr lang="en-US" sz="1400" b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Cluster 3</a:t>
            </a:r>
            <a:r>
              <a:rPr lang="en-US" sz="14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– Forms a compositional continuum between monoterpene- and sesquiterpene-rich profiles</a:t>
            </a:r>
            <a:endParaRPr lang="en-US" sz="1400" b="1" dirty="0"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  <a:p>
            <a:r>
              <a:rPr lang="en-US" sz="1400" b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Cluster 4</a:t>
            </a:r>
            <a:r>
              <a:rPr lang="en-US" sz="14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</a:t>
            </a:r>
            <a:r>
              <a:rPr lang="en-US" sz="1400" b="1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to 6</a:t>
            </a:r>
            <a:r>
              <a:rPr lang="en-US" sz="14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– Outliers with distinctive volatile fingerprints</a:t>
            </a:r>
            <a:endParaRPr lang="en-US" sz="1400" b="1" dirty="0"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CD92979-332A-CB82-70EA-F680D5F34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0" t="30494" r="51288" b="46586"/>
          <a:stretch>
            <a:fillRect/>
          </a:stretch>
        </p:blipFill>
        <p:spPr>
          <a:xfrm>
            <a:off x="2948779" y="91448"/>
            <a:ext cx="434588" cy="46106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4737EE2-F24C-D1A4-F02B-273A1C7AA9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5171" y="615539"/>
            <a:ext cx="6779825" cy="3832636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18B7E012-822D-1802-30EE-9DFA819CE965}"/>
              </a:ext>
            </a:extLst>
          </p:cNvPr>
          <p:cNvGrpSpPr/>
          <p:nvPr/>
        </p:nvGrpSpPr>
        <p:grpSpPr>
          <a:xfrm>
            <a:off x="94197" y="6002820"/>
            <a:ext cx="4504258" cy="763732"/>
            <a:chOff x="1854196" y="755031"/>
            <a:chExt cx="4504262" cy="1057604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CB8B13D-9631-787E-2D1F-67083BCBA608}"/>
                </a:ext>
              </a:extLst>
            </p:cNvPr>
            <p:cNvSpPr/>
            <p:nvPr/>
          </p:nvSpPr>
          <p:spPr>
            <a:xfrm>
              <a:off x="1854200" y="835857"/>
              <a:ext cx="4504258" cy="976778"/>
            </a:xfrm>
            <a:prstGeom prst="rect">
              <a:avLst/>
            </a:prstGeom>
            <a:noFill/>
            <a:ln>
              <a:solidFill>
                <a:srgbClr val="AEA0E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FB9EB0E3-BDD7-F9CC-B353-04C51900D8C6}"/>
                </a:ext>
              </a:extLst>
            </p:cNvPr>
            <p:cNvSpPr/>
            <p:nvPr/>
          </p:nvSpPr>
          <p:spPr>
            <a:xfrm>
              <a:off x="1854196" y="755031"/>
              <a:ext cx="4504258" cy="242160"/>
            </a:xfrm>
            <a:prstGeom prst="rect">
              <a:avLst/>
            </a:prstGeom>
            <a:solidFill>
              <a:srgbClr val="AEA0E9"/>
            </a:solidFill>
            <a:ln>
              <a:solidFill>
                <a:srgbClr val="AEA0E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PF BeauSans Pro" panose="02000800000000020004" charset="0"/>
                </a:rPr>
                <a:t>Other compound classes(12.9%)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6F554A72-A13D-F2BB-2646-E8E266D9D62D}"/>
              </a:ext>
            </a:extLst>
          </p:cNvPr>
          <p:cNvSpPr txBox="1"/>
          <p:nvPr/>
        </p:nvSpPr>
        <p:spPr>
          <a:xfrm>
            <a:off x="349082" y="6302845"/>
            <a:ext cx="3868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Ketones, aldehydes, alcohols and esters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B1F3AA6-4A3E-F111-F908-54828283BA08}"/>
              </a:ext>
            </a:extLst>
          </p:cNvPr>
          <p:cNvGrpSpPr/>
          <p:nvPr/>
        </p:nvGrpSpPr>
        <p:grpSpPr>
          <a:xfrm>
            <a:off x="94196" y="4649433"/>
            <a:ext cx="4504262" cy="1332855"/>
            <a:chOff x="94196" y="4649433"/>
            <a:chExt cx="4504262" cy="1332855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3DEE888-9C49-253D-26D4-DC449713C543}"/>
                </a:ext>
              </a:extLst>
            </p:cNvPr>
            <p:cNvGrpSpPr/>
            <p:nvPr/>
          </p:nvGrpSpPr>
          <p:grpSpPr>
            <a:xfrm>
              <a:off x="94196" y="4649433"/>
              <a:ext cx="4504262" cy="1332855"/>
              <a:chOff x="1854200" y="754622"/>
              <a:chExt cx="4504262" cy="1058013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FF297CA-09BA-AC1F-8A47-D39E0644CB08}"/>
                  </a:ext>
                </a:extLst>
              </p:cNvPr>
              <p:cNvSpPr/>
              <p:nvPr/>
            </p:nvSpPr>
            <p:spPr>
              <a:xfrm>
                <a:off x="1854200" y="904487"/>
                <a:ext cx="4504258" cy="908148"/>
              </a:xfrm>
              <a:prstGeom prst="rect">
                <a:avLst/>
              </a:prstGeom>
              <a:noFill/>
              <a:ln>
                <a:solidFill>
                  <a:srgbClr val="AEA0E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415B12DD-3C88-25C7-97A0-A31040A70D7C}"/>
                  </a:ext>
                </a:extLst>
              </p:cNvPr>
              <p:cNvSpPr/>
              <p:nvPr/>
            </p:nvSpPr>
            <p:spPr>
              <a:xfrm>
                <a:off x="1854200" y="754622"/>
                <a:ext cx="4504262" cy="141175"/>
              </a:xfrm>
              <a:prstGeom prst="rect">
                <a:avLst/>
              </a:prstGeom>
              <a:solidFill>
                <a:srgbClr val="AEA0E9"/>
              </a:solidFill>
              <a:ln>
                <a:solidFill>
                  <a:srgbClr val="AEA0E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latin typeface="PF BeauSans Pro" panose="02000800000000020004" charset="0"/>
                  </a:rPr>
                  <a:t>Oxygenated sesquiterpenes (14.4%)</a:t>
                </a:r>
              </a:p>
            </p:txBody>
          </p:sp>
        </p:grpSp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0DACF248-FD62-5276-B9AC-1D8D79B45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45" t="23951" r="8784" b="60469"/>
            <a:stretch>
              <a:fillRect/>
            </a:stretch>
          </p:blipFill>
          <p:spPr>
            <a:xfrm>
              <a:off x="94196" y="4842846"/>
              <a:ext cx="4486668" cy="1002226"/>
            </a:xfrm>
            <a:prstGeom prst="rect">
              <a:avLst/>
            </a:prstGeom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3A00EC6-9D6A-873B-E883-7F39D3B16572}"/>
              </a:ext>
            </a:extLst>
          </p:cNvPr>
          <p:cNvGrpSpPr/>
          <p:nvPr/>
        </p:nvGrpSpPr>
        <p:grpSpPr>
          <a:xfrm>
            <a:off x="94196" y="615540"/>
            <a:ext cx="4605490" cy="1376916"/>
            <a:chOff x="94196" y="615540"/>
            <a:chExt cx="4605490" cy="1376916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AE5DDA49-3166-4256-6BD1-0DC81206D3B3}"/>
                </a:ext>
              </a:extLst>
            </p:cNvPr>
            <p:cNvGrpSpPr/>
            <p:nvPr/>
          </p:nvGrpSpPr>
          <p:grpSpPr>
            <a:xfrm>
              <a:off x="94196" y="615540"/>
              <a:ext cx="4504293" cy="1332855"/>
              <a:chOff x="94196" y="615540"/>
              <a:chExt cx="4504293" cy="1332855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881DEE62-DAB1-B1DC-BADD-F09D22D81106}"/>
                  </a:ext>
                </a:extLst>
              </p:cNvPr>
              <p:cNvGrpSpPr/>
              <p:nvPr/>
            </p:nvGrpSpPr>
            <p:grpSpPr>
              <a:xfrm>
                <a:off x="94227" y="615540"/>
                <a:ext cx="4504262" cy="1332855"/>
                <a:chOff x="1854200" y="754622"/>
                <a:chExt cx="4504262" cy="1058013"/>
              </a:xfrm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4F0A342E-EA8E-6D71-872C-EDF4683DF22B}"/>
                    </a:ext>
                  </a:extLst>
                </p:cNvPr>
                <p:cNvSpPr/>
                <p:nvPr/>
              </p:nvSpPr>
              <p:spPr>
                <a:xfrm>
                  <a:off x="1854200" y="754622"/>
                  <a:ext cx="4504262" cy="149863"/>
                </a:xfrm>
                <a:prstGeom prst="rect">
                  <a:avLst/>
                </a:prstGeom>
                <a:solidFill>
                  <a:srgbClr val="AEA0E9"/>
                </a:solidFill>
                <a:ln>
                  <a:solidFill>
                    <a:srgbClr val="AEA0E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b="1" dirty="0">
                      <a:latin typeface="PF BeauSans Pro" panose="02000800000000020004" charset="0"/>
                    </a:rPr>
                    <a:t>Monoterpenes (19.7%)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5AE466FE-D311-0384-9E9F-DF234BE31ED8}"/>
                    </a:ext>
                  </a:extLst>
                </p:cNvPr>
                <p:cNvSpPr/>
                <p:nvPr/>
              </p:nvSpPr>
              <p:spPr>
                <a:xfrm>
                  <a:off x="1854200" y="904487"/>
                  <a:ext cx="4504258" cy="908148"/>
                </a:xfrm>
                <a:prstGeom prst="rect">
                  <a:avLst/>
                </a:prstGeom>
                <a:noFill/>
                <a:ln>
                  <a:solidFill>
                    <a:srgbClr val="AEA0E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3CBF36A0-3718-03F0-E954-4B879B5D3C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107" t="32204" r="8434" b="51507"/>
              <a:stretch>
                <a:fillRect/>
              </a:stretch>
            </p:blipFill>
            <p:spPr>
              <a:xfrm>
                <a:off x="94196" y="862700"/>
                <a:ext cx="4409484" cy="978314"/>
              </a:xfrm>
              <a:prstGeom prst="rect">
                <a:avLst/>
              </a:prstGeom>
            </p:spPr>
          </p:pic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F8589E3-837D-759F-A162-0C1FF70F2EA6}"/>
                </a:ext>
              </a:extLst>
            </p:cNvPr>
            <p:cNvSpPr txBox="1"/>
            <p:nvPr/>
          </p:nvSpPr>
          <p:spPr>
            <a:xfrm>
              <a:off x="349082" y="1726235"/>
              <a:ext cx="784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α</a:t>
              </a:r>
              <a:r>
                <a:rPr lang="en-US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-Thujene 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F5E5BF1-6955-AA4F-B860-53DDEA208EBE}"/>
                </a:ext>
              </a:extLst>
            </p:cNvPr>
            <p:cNvSpPr txBox="1"/>
            <p:nvPr/>
          </p:nvSpPr>
          <p:spPr>
            <a:xfrm>
              <a:off x="1202367" y="1723099"/>
              <a:ext cx="9177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β</a:t>
              </a:r>
              <a:r>
                <a:rPr lang="en-US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-Phellandrene   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70C3CC8-4F7D-2B1A-3774-20748338AA58}"/>
                </a:ext>
              </a:extLst>
            </p:cNvPr>
            <p:cNvSpPr txBox="1"/>
            <p:nvPr/>
          </p:nvSpPr>
          <p:spPr>
            <a:xfrm>
              <a:off x="2183797" y="1723099"/>
              <a:ext cx="784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α</a:t>
              </a:r>
              <a:r>
                <a:rPr lang="en-US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-Pinene 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5FD92A1-D109-606C-3BAF-9F86FEF904E1}"/>
                </a:ext>
              </a:extLst>
            </p:cNvPr>
            <p:cNvSpPr txBox="1"/>
            <p:nvPr/>
          </p:nvSpPr>
          <p:spPr>
            <a:xfrm>
              <a:off x="3031853" y="1726235"/>
              <a:ext cx="784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Camphene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F4A028B-59BB-339F-7A69-E131E9F63873}"/>
                </a:ext>
              </a:extLst>
            </p:cNvPr>
            <p:cNvSpPr txBox="1"/>
            <p:nvPr/>
          </p:nvSpPr>
          <p:spPr>
            <a:xfrm>
              <a:off x="3915274" y="1730846"/>
              <a:ext cx="784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Limonene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6866386-C8FA-3D4C-7826-AD666E7118B0}"/>
              </a:ext>
            </a:extLst>
          </p:cNvPr>
          <p:cNvGrpSpPr/>
          <p:nvPr/>
        </p:nvGrpSpPr>
        <p:grpSpPr>
          <a:xfrm>
            <a:off x="94204" y="1966167"/>
            <a:ext cx="4504247" cy="1379997"/>
            <a:chOff x="94204" y="1966167"/>
            <a:chExt cx="4504247" cy="1379997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230E94D2-AB85-6BA4-E619-A00C32D31D98}"/>
                </a:ext>
              </a:extLst>
            </p:cNvPr>
            <p:cNvGrpSpPr/>
            <p:nvPr/>
          </p:nvGrpSpPr>
          <p:grpSpPr>
            <a:xfrm>
              <a:off x="94204" y="1966167"/>
              <a:ext cx="4504247" cy="1332855"/>
              <a:chOff x="94204" y="1966167"/>
              <a:chExt cx="4504247" cy="1332855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FAF966EF-FDF2-E70A-0F26-01E28C1629D8}"/>
                  </a:ext>
                </a:extLst>
              </p:cNvPr>
              <p:cNvGrpSpPr/>
              <p:nvPr/>
            </p:nvGrpSpPr>
            <p:grpSpPr>
              <a:xfrm>
                <a:off x="94204" y="1966167"/>
                <a:ext cx="4504247" cy="1332855"/>
                <a:chOff x="1854200" y="754622"/>
                <a:chExt cx="4504262" cy="1058013"/>
              </a:xfrm>
            </p:grpSpPr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4DA2DAA9-0B91-6C3D-8C60-08AEC257D293}"/>
                    </a:ext>
                  </a:extLst>
                </p:cNvPr>
                <p:cNvSpPr/>
                <p:nvPr/>
              </p:nvSpPr>
              <p:spPr>
                <a:xfrm>
                  <a:off x="1854200" y="904487"/>
                  <a:ext cx="4504258" cy="908148"/>
                </a:xfrm>
                <a:prstGeom prst="rect">
                  <a:avLst/>
                </a:prstGeom>
                <a:noFill/>
                <a:ln>
                  <a:solidFill>
                    <a:srgbClr val="AEA0E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C523DAC1-51E2-751A-3E4E-C46D33B115A6}"/>
                    </a:ext>
                  </a:extLst>
                </p:cNvPr>
                <p:cNvSpPr/>
                <p:nvPr/>
              </p:nvSpPr>
              <p:spPr>
                <a:xfrm>
                  <a:off x="1854200" y="754622"/>
                  <a:ext cx="4504262" cy="145563"/>
                </a:xfrm>
                <a:prstGeom prst="rect">
                  <a:avLst/>
                </a:prstGeom>
                <a:solidFill>
                  <a:srgbClr val="AEA0E9"/>
                </a:solidFill>
                <a:ln>
                  <a:solidFill>
                    <a:srgbClr val="AEA0E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b="1" dirty="0">
                      <a:latin typeface="PF BeauSans Pro" panose="02000800000000020004" charset="0"/>
                    </a:rPr>
                    <a:t>Oxygenated monoterpenes (16.7%)</a:t>
                  </a:r>
                </a:p>
              </p:txBody>
            </p:sp>
          </p:grpSp>
          <p:pic>
            <p:nvPicPr>
              <p:cNvPr id="76" name="Picture 75">
                <a:extLst>
                  <a:ext uri="{FF2B5EF4-FFF2-40B4-BE49-F238E27FC236}">
                    <a16:creationId xmlns:a16="http://schemas.microsoft.com/office/drawing/2014/main" id="{AD7E2C5E-E038-AD81-5D9E-F981254ED9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257" t="14598" r="15421" b="65419"/>
              <a:stretch>
                <a:fillRect/>
              </a:stretch>
            </p:blipFill>
            <p:spPr>
              <a:xfrm>
                <a:off x="208481" y="2072435"/>
                <a:ext cx="4372383" cy="1118990"/>
              </a:xfrm>
              <a:prstGeom prst="rect">
                <a:avLst/>
              </a:prstGeom>
            </p:spPr>
          </p:pic>
        </p:grp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00BD173-083D-F2E7-1083-9F508A12D358}"/>
                </a:ext>
              </a:extLst>
            </p:cNvPr>
            <p:cNvSpPr txBox="1"/>
            <p:nvPr/>
          </p:nvSpPr>
          <p:spPr>
            <a:xfrm>
              <a:off x="349082" y="3070886"/>
              <a:ext cx="784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Eucalyptol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BD57042-278F-065B-7247-D785DCE622EE}"/>
                </a:ext>
              </a:extLst>
            </p:cNvPr>
            <p:cNvSpPr txBox="1"/>
            <p:nvPr/>
          </p:nvSpPr>
          <p:spPr>
            <a:xfrm>
              <a:off x="1438979" y="3081045"/>
              <a:ext cx="784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Linalool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CDFE410-DED3-F264-98E4-3F654A66C4F8}"/>
                </a:ext>
              </a:extLst>
            </p:cNvPr>
            <p:cNvSpPr txBox="1"/>
            <p:nvPr/>
          </p:nvSpPr>
          <p:spPr>
            <a:xfrm>
              <a:off x="2528335" y="3084554"/>
              <a:ext cx="784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α</a:t>
              </a:r>
              <a:r>
                <a:rPr lang="en-US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-Thujone 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FAD4BFC-5A45-25F4-916F-04B1A6B8D6EB}"/>
                </a:ext>
              </a:extLst>
            </p:cNvPr>
            <p:cNvSpPr txBox="1"/>
            <p:nvPr/>
          </p:nvSpPr>
          <p:spPr>
            <a:xfrm>
              <a:off x="3675811" y="3070886"/>
              <a:ext cx="784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Camphor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0DBB5AD-7AC1-01F5-BB71-3C44BFF7F191}"/>
              </a:ext>
            </a:extLst>
          </p:cNvPr>
          <p:cNvGrpSpPr/>
          <p:nvPr/>
        </p:nvGrpSpPr>
        <p:grpSpPr>
          <a:xfrm>
            <a:off x="94200" y="3306341"/>
            <a:ext cx="4504262" cy="1371671"/>
            <a:chOff x="94200" y="3306341"/>
            <a:chExt cx="4504262" cy="1371671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465CDAC8-8CF5-DAF6-849A-17E6F173FDF7}"/>
                </a:ext>
              </a:extLst>
            </p:cNvPr>
            <p:cNvGrpSpPr/>
            <p:nvPr/>
          </p:nvGrpSpPr>
          <p:grpSpPr>
            <a:xfrm>
              <a:off x="94200" y="3306341"/>
              <a:ext cx="4504262" cy="1332855"/>
              <a:chOff x="94200" y="3306341"/>
              <a:chExt cx="4504262" cy="1332855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68EF00F3-F6AA-EC32-E91A-B1264B8375F3}"/>
                  </a:ext>
                </a:extLst>
              </p:cNvPr>
              <p:cNvGrpSpPr/>
              <p:nvPr/>
            </p:nvGrpSpPr>
            <p:grpSpPr>
              <a:xfrm>
                <a:off x="94200" y="3306341"/>
                <a:ext cx="4504262" cy="1332855"/>
                <a:chOff x="1854200" y="754622"/>
                <a:chExt cx="4504262" cy="1058013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9FD989B6-CE55-8C15-B2EE-20DD032C4F03}"/>
                    </a:ext>
                  </a:extLst>
                </p:cNvPr>
                <p:cNvSpPr/>
                <p:nvPr/>
              </p:nvSpPr>
              <p:spPr>
                <a:xfrm>
                  <a:off x="1854200" y="904487"/>
                  <a:ext cx="4504258" cy="908148"/>
                </a:xfrm>
                <a:prstGeom prst="rect">
                  <a:avLst/>
                </a:prstGeom>
                <a:noFill/>
                <a:ln>
                  <a:solidFill>
                    <a:srgbClr val="AEA0E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B94BE13E-2FB2-B471-A682-2D7BEEC3F01E}"/>
                    </a:ext>
                  </a:extLst>
                </p:cNvPr>
                <p:cNvSpPr/>
                <p:nvPr/>
              </p:nvSpPr>
              <p:spPr>
                <a:xfrm>
                  <a:off x="1854200" y="754622"/>
                  <a:ext cx="4504262" cy="141739"/>
                </a:xfrm>
                <a:prstGeom prst="rect">
                  <a:avLst/>
                </a:prstGeom>
                <a:solidFill>
                  <a:srgbClr val="AEA0E9"/>
                </a:solidFill>
                <a:ln>
                  <a:solidFill>
                    <a:srgbClr val="AEA0E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b="1" dirty="0">
                      <a:latin typeface="PF BeauSans Pro" panose="02000800000000020004" charset="0"/>
                    </a:rPr>
                    <a:t>Sesquiterpenes (36.4%)</a:t>
                  </a:r>
                </a:p>
              </p:txBody>
            </p:sp>
          </p:grpSp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9CFD87C1-AAFB-7EFC-1D5E-25A58E3800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256" t="20000" r="9810" b="63687"/>
              <a:stretch>
                <a:fillRect/>
              </a:stretch>
            </p:blipFill>
            <p:spPr>
              <a:xfrm>
                <a:off x="208481" y="3484900"/>
                <a:ext cx="4185719" cy="1014553"/>
              </a:xfrm>
              <a:prstGeom prst="rect">
                <a:avLst/>
              </a:prstGeom>
            </p:spPr>
          </p:pic>
        </p:grp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8EE5A6D-0121-35DF-FEE7-D07446FC3A7C}"/>
                </a:ext>
              </a:extLst>
            </p:cNvPr>
            <p:cNvSpPr txBox="1"/>
            <p:nvPr/>
          </p:nvSpPr>
          <p:spPr>
            <a:xfrm>
              <a:off x="349082" y="4416402"/>
              <a:ext cx="8868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Germacrene D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FF506F7-5DDC-AFF1-099F-5457778A1E87}"/>
                </a:ext>
              </a:extLst>
            </p:cNvPr>
            <p:cNvSpPr txBox="1"/>
            <p:nvPr/>
          </p:nvSpPr>
          <p:spPr>
            <a:xfrm>
              <a:off x="1899836" y="4402123"/>
              <a:ext cx="9896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β</a:t>
              </a:r>
              <a:r>
                <a:rPr lang="en-US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-Caryophyllene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69E6983-86FD-9C36-EFE0-F31984EEB724}"/>
                </a:ext>
              </a:extLst>
            </p:cNvPr>
            <p:cNvSpPr txBox="1"/>
            <p:nvPr/>
          </p:nvSpPr>
          <p:spPr>
            <a:xfrm>
              <a:off x="3351613" y="4398118"/>
              <a:ext cx="10253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654B9C"/>
                  </a:solidFill>
                  <a:latin typeface="Bahnschrift Light Condensed" panose="020B0502040204020203" pitchFamily="34" charset="0"/>
                  <a:ea typeface="Adobe Fangsong Std R" panose="02020400000000000000" pitchFamily="18" charset="-128"/>
                  <a:cs typeface="Adobe Hebrew" panose="02040503050201020203" pitchFamily="18" charset="-79"/>
                </a:rPr>
                <a:t>Aromadendrene  </a:t>
              </a: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0FB64017-63F5-5AEA-5CDB-9EB64948D592}"/>
              </a:ext>
            </a:extLst>
          </p:cNvPr>
          <p:cNvSpPr txBox="1"/>
          <p:nvPr/>
        </p:nvSpPr>
        <p:spPr>
          <a:xfrm>
            <a:off x="349082" y="5760128"/>
            <a:ext cx="9177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654B9C"/>
                </a:solidFill>
                <a:latin typeface="Bahnschrift Light Condensed" panose="020B0502040204020203" pitchFamily="34" charset="0"/>
                <a:ea typeface="Adobe Fangsong Std R" panose="02020400000000000000" pitchFamily="18" charset="-128"/>
                <a:cs typeface="Adobe Hebrew" panose="02040503050201020203" pitchFamily="18" charset="-79"/>
              </a:rPr>
              <a:t>Spathulenol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F9CC401-41F2-E6BE-3C06-C0954567FB3E}"/>
              </a:ext>
            </a:extLst>
          </p:cNvPr>
          <p:cNvSpPr txBox="1"/>
          <p:nvPr/>
        </p:nvSpPr>
        <p:spPr>
          <a:xfrm>
            <a:off x="2183797" y="5747087"/>
            <a:ext cx="9177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654B9C"/>
                </a:solidFill>
                <a:latin typeface="Bahnschrift Light Condensed" panose="020B0502040204020203" pitchFamily="34" charset="0"/>
                <a:ea typeface="Adobe Fangsong Std R" panose="02020400000000000000" pitchFamily="18" charset="-128"/>
                <a:cs typeface="Adobe Hebrew" panose="02040503050201020203" pitchFamily="18" charset="-79"/>
              </a:rPr>
              <a:t>Costol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69E3629-BECB-4142-802C-6A6E18AC8EEB}"/>
              </a:ext>
            </a:extLst>
          </p:cNvPr>
          <p:cNvSpPr txBox="1"/>
          <p:nvPr/>
        </p:nvSpPr>
        <p:spPr>
          <a:xfrm>
            <a:off x="3351613" y="5747087"/>
            <a:ext cx="13935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654B9C"/>
                </a:solidFill>
                <a:latin typeface="Bahnschrift Light Condensed" panose="020B0502040204020203" pitchFamily="34" charset="0"/>
                <a:ea typeface="Adobe Fangsong Std R" panose="02020400000000000000" pitchFamily="18" charset="-128"/>
                <a:cs typeface="Adobe Hebrew" panose="02040503050201020203" pitchFamily="18" charset="-79"/>
              </a:rPr>
              <a:t>Caryophyllene oxide</a:t>
            </a:r>
          </a:p>
        </p:txBody>
      </p:sp>
    </p:spTree>
    <p:extLst>
      <p:ext uri="{BB962C8B-B14F-4D97-AF65-F5344CB8AC3E}">
        <p14:creationId xmlns:p14="http://schemas.microsoft.com/office/powerpoint/2010/main" val="2361050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microsoft.com/office/infopath/2007/PartnerControls"/>
    <ds:schemaRef ds:uri="c9b645eb-e6fe-4b35-9d45-bd7394162d21"/>
    <ds:schemaRef ds:uri="http://schemas.openxmlformats.org/package/2006/metadata/core-properties"/>
    <ds:schemaRef ds:uri="98621ed1-ae24-4a21-b80a-89d572d87e72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9409</TotalTime>
  <Words>349</Words>
  <Application>Microsoft Office PowerPoint</Application>
  <PresentationFormat>Widescreen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Adobe Fangsong Std R</vt:lpstr>
      <vt:lpstr>Adobe Heiti Std R</vt:lpstr>
      <vt:lpstr>Aptos</vt:lpstr>
      <vt:lpstr>Arial Narrow</vt:lpstr>
      <vt:lpstr>PF BeauSans Pro</vt:lpstr>
      <vt:lpstr>Arial</vt:lpstr>
      <vt:lpstr>Adobe Fan Heiti Std B</vt:lpstr>
      <vt:lpstr>Bahnschrift Light Condensed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anastasijahadzismileva23@gmail.com</cp:lastModifiedBy>
  <cp:revision>83</cp:revision>
  <dcterms:created xsi:type="dcterms:W3CDTF">2025-07-07T08:04:39Z</dcterms:created>
  <dcterms:modified xsi:type="dcterms:W3CDTF">2026-09-19T19:16:18Z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