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0"/>
  </p:notesMasterIdLst>
  <p:sldIdLst>
    <p:sldId id="288" r:id="rId5"/>
    <p:sldId id="289" r:id="rId6"/>
    <p:sldId id="290" r:id="rId7"/>
    <p:sldId id="291" r:id="rId8"/>
    <p:sldId id="292" r:id="rId9"/>
  </p:sldIdLst>
  <p:sldSz cx="12192000" cy="6858000"/>
  <p:notesSz cx="6858000" cy="9144000"/>
  <p:embeddedFontLst>
    <p:embeddedFont>
      <p:font typeface="Arial Narrow" panose="020B0606020202030204" pitchFamily="34" charset="0"/>
      <p:regular r:id="rId11"/>
      <p:bold r:id="rId12"/>
      <p:italic r:id="rId13"/>
      <p:boldItalic r:id="rId14"/>
    </p:embeddedFont>
    <p:embeddedFont>
      <p:font typeface="PF BeauSans Pro" panose="02000800000000020004" charset="0"/>
      <p:bold r:id="rId15"/>
    </p:embeddedFont>
    <p:embeddedFont>
      <p:font typeface="Tahoma" panose="020B0604030504040204" pitchFamily="34" charset="0"/>
      <p:regular r:id="rId16"/>
      <p:bold r:id="rId17"/>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4F6"/>
    <a:srgbClr val="E9F8E4"/>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a:tblStyle styleId="{5C22544A-7EE6-4342-B048-85BDC9FD1C3A}" styleName="Umereni stil 2 – Naglašavanj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rednji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Bez stila, koordinatna mreža tabele">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660B408-B3CF-4A94-85FC-2B1E0A45F4A2}" styleName="Tamni stil 2 – Naglašavanje 1/naglašavanj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FABFCF23-3B69-468F-B69F-88F6DE6A72F2}" styleName="Umereni stil 1 – Naglašavanj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90" d="100"/>
          <a:sy n="90" d="100"/>
        </p:scale>
        <p:origin x="355"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1.fntdata"/><Relationship Id="rId5" Type="http://schemas.openxmlformats.org/officeDocument/2006/relationships/slide" Target="slides/slide1.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4.fntdata"/><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09/15/2026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09/15/2026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slide" Target="slide5.xml"/><Relationship Id="rId3" Type="http://schemas.openxmlformats.org/officeDocument/2006/relationships/image" Target="../media/image2.png"/><Relationship Id="rId7" Type="http://schemas.openxmlformats.org/officeDocument/2006/relationships/slide" Target="slide3.xml"/><Relationship Id="rId12"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50.png"/><Relationship Id="rId5" Type="http://schemas.openxmlformats.org/officeDocument/2006/relationships/image" Target="../media/image2.png"/><Relationship Id="rId10" Type="http://schemas.openxmlformats.org/officeDocument/2006/relationships/slide" Target="slide4.xml"/><Relationship Id="rId4" Type="http://schemas.openxmlformats.org/officeDocument/2006/relationships/slide" Target="slide2.xml"/><Relationship Id="rId9" Type="http://schemas.openxmlformats.org/officeDocument/2006/relationships/image" Target="../media/image4.png"/><Relationship Id="rId14" Type="http://schemas.openxmlformats.org/officeDocument/2006/relationships/image" Target="../media/image6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6E7-5BBF-2D5F-55F6-B937B6F0DA4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39C26-5568-BE06-7EE7-36EA4BC5E645}"/>
              </a:ext>
            </a:extLst>
          </p:cNvPr>
          <p:cNvSpPr/>
          <p:nvPr/>
        </p:nvSpPr>
        <p:spPr>
          <a:xfrm>
            <a:off x="0" y="55366"/>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5" name="AutoShape 5">
            <a:extLst>
              <a:ext uri="{FF2B5EF4-FFF2-40B4-BE49-F238E27FC236}">
                <a16:creationId xmlns:a16="http://schemas.microsoft.com/office/drawing/2014/main" id="{9882EDD9-BC4B-8B1B-7397-6287C5B19DA0}"/>
              </a:ext>
            </a:extLst>
          </p:cNvPr>
          <p:cNvSpPr>
            <a:spLocks noChangeArrowheads="1"/>
          </p:cNvSpPr>
          <p:nvPr/>
        </p:nvSpPr>
        <p:spPr bwMode="auto">
          <a:xfrm>
            <a:off x="-70696" y="442197"/>
            <a:ext cx="12191576" cy="476726"/>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b="1" cap="all" dirty="0">
                <a:solidFill>
                  <a:schemeClr val="accent5"/>
                </a:solidFill>
                <a:latin typeface="PF BeauSans Pro" panose="02000800000000020004" pitchFamily="2" charset="0"/>
                <a:cs typeface="Arial" panose="020B0604020202020204" pitchFamily="34" charset="0"/>
              </a:rPr>
              <a:t>MONITORING OF THE QUALITY OF </a:t>
            </a:r>
            <a:r>
              <a:rPr lang="sr-Latn-RS" sz="2200" b="1" cap="all">
                <a:solidFill>
                  <a:schemeClr val="accent5"/>
                </a:solidFill>
                <a:latin typeface="PF BeauSans Pro" panose="02000800000000020004" pitchFamily="2" charset="0"/>
                <a:cs typeface="Arial" panose="020B0604020202020204" pitchFamily="34" charset="0"/>
              </a:rPr>
              <a:t>AIR</a:t>
            </a:r>
            <a:r>
              <a:rPr lang="en-US" sz="2200" b="1" cap="all">
                <a:solidFill>
                  <a:schemeClr val="accent5"/>
                </a:solidFill>
                <a:latin typeface="PF BeauSans Pro" panose="02000800000000020004" pitchFamily="2" charset="0"/>
                <a:cs typeface="Arial" panose="020B0604020202020204" pitchFamily="34" charset="0"/>
              </a:rPr>
              <a:t> </a:t>
            </a:r>
            <a:r>
              <a:rPr lang="en-US" sz="2200" b="1" cap="all" dirty="0">
                <a:solidFill>
                  <a:schemeClr val="accent5"/>
                </a:solidFill>
                <a:latin typeface="PF BeauSans Pro" panose="02000800000000020004" pitchFamily="2" charset="0"/>
                <a:cs typeface="Arial" panose="020B0604020202020204" pitchFamily="34" charset="0"/>
              </a:rPr>
              <a:t>IN STONE-BREAKER</a:t>
            </a:r>
            <a:endParaRPr lang="en-US" sz="2200" b="1" cap="all" dirty="0">
              <a:solidFill>
                <a:schemeClr val="accent5"/>
              </a:solidFill>
              <a:highlight>
                <a:srgbClr val="FFFF00"/>
              </a:highlight>
              <a:latin typeface="PF BeauSans Pro" panose="02000800000000020004" pitchFamily="2" charset="0"/>
              <a:cs typeface="Arial" panose="020B0604020202020204" pitchFamily="34" charset="0"/>
            </a:endParaRPr>
          </a:p>
        </p:txBody>
      </p:sp>
      <p:sp>
        <p:nvSpPr>
          <p:cNvPr id="6" name="Rectangle 5">
            <a:extLst>
              <a:ext uri="{FF2B5EF4-FFF2-40B4-BE49-F238E27FC236}">
                <a16:creationId xmlns:a16="http://schemas.microsoft.com/office/drawing/2014/main" id="{F805163C-4208-4EF2-A4BC-9554DE18179C}"/>
              </a:ext>
            </a:extLst>
          </p:cNvPr>
          <p:cNvSpPr>
            <a:spLocks noChangeArrowheads="1"/>
          </p:cNvSpPr>
          <p:nvPr/>
        </p:nvSpPr>
        <p:spPr bwMode="auto">
          <a:xfrm>
            <a:off x="347132" y="838200"/>
            <a:ext cx="11844867" cy="738664"/>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b="1" u="sng" dirty="0">
                <a:solidFill>
                  <a:srgbClr val="00CC00"/>
                </a:solidFill>
                <a:latin typeface="Arial Narrow" panose="020B0606020202030204" pitchFamily="34" charset="0"/>
                <a:cs typeface="Arial" panose="020B0604020202020204" pitchFamily="34" charset="0"/>
              </a:rPr>
              <a:t> Snežana Aksentijević</a:t>
            </a:r>
            <a:r>
              <a:rPr lang="en-US" sz="1400" b="1" u="sng" baseline="30000" dirty="0">
                <a:solidFill>
                  <a:srgbClr val="00CC00"/>
                </a:solidFill>
                <a:latin typeface="Arial Narrow" panose="020B0606020202030204" pitchFamily="34" charset="0"/>
                <a:cs typeface="Arial" panose="020B0604020202020204" pitchFamily="34" charset="0"/>
              </a:rPr>
              <a:t>1 </a:t>
            </a:r>
            <a:r>
              <a:rPr lang="en-US" sz="1400" b="1" u="sng" dirty="0">
                <a:solidFill>
                  <a:srgbClr val="00CC00"/>
                </a:solidFill>
                <a:latin typeface="Arial Narrow" panose="020B0606020202030204" pitchFamily="34" charset="0"/>
                <a:cs typeface="Arial" panose="020B0604020202020204" pitchFamily="34" charset="0"/>
              </a:rPr>
              <a:t> , Ljiljana Trumbulović</a:t>
            </a:r>
            <a:r>
              <a:rPr lang="en-US" sz="1400" b="1" u="sng" baseline="30000" dirty="0">
                <a:solidFill>
                  <a:srgbClr val="00CC00"/>
                </a:solidFill>
                <a:latin typeface="Arial Narrow" panose="020B0606020202030204" pitchFamily="34" charset="0"/>
                <a:cs typeface="Arial" panose="020B0604020202020204" pitchFamily="34" charset="0"/>
              </a:rPr>
              <a:t>2</a:t>
            </a:r>
            <a:r>
              <a:rPr lang="en-US" sz="1400" b="1" u="sng" dirty="0">
                <a:solidFill>
                  <a:srgbClr val="00CC00"/>
                </a:solidFill>
                <a:latin typeface="Arial Narrow" panose="020B0606020202030204" pitchFamily="34" charset="0"/>
                <a:cs typeface="Arial" panose="020B0604020202020204" pitchFamily="34" charset="0"/>
              </a:rPr>
              <a:t> </a:t>
            </a:r>
          </a:p>
          <a:p>
            <a:pPr algn="ctr"/>
            <a:r>
              <a:rPr lang="en-US" sz="1400" baseline="30000" dirty="0">
                <a:solidFill>
                  <a:srgbClr val="00CC00"/>
                </a:solidFill>
                <a:latin typeface="Arial Narrow" panose="020B0606020202030204" pitchFamily="34" charset="0"/>
                <a:cs typeface="Arial" panose="020B0604020202020204" pitchFamily="34" charset="0"/>
              </a:rPr>
              <a:t>1</a:t>
            </a:r>
            <a:r>
              <a:rPr lang="en-US" sz="1400" dirty="0">
                <a:solidFill>
                  <a:srgbClr val="00CC00"/>
                </a:solidFill>
                <a:latin typeface="Arial Narrow" panose="020B0606020202030204" pitchFamily="34" charset="0"/>
                <a:cs typeface="Arial" panose="020B0604020202020204" pitchFamily="34" charset="0"/>
              </a:rPr>
              <a:t> Western Serbia Academy of Applied Studies, </a:t>
            </a:r>
            <a:r>
              <a:rPr lang="en-US" sz="1400" dirty="0" err="1">
                <a:solidFill>
                  <a:srgbClr val="00CC00"/>
                </a:solidFill>
                <a:latin typeface="Arial Narrow" panose="020B0606020202030204" pitchFamily="34" charset="0"/>
                <a:cs typeface="Arial" panose="020B0604020202020204" pitchFamily="34" charset="0"/>
              </a:rPr>
              <a:t>Užice</a:t>
            </a:r>
            <a:r>
              <a:rPr lang="en-US" sz="1400" dirty="0">
                <a:solidFill>
                  <a:srgbClr val="00CC00"/>
                </a:solidFill>
                <a:latin typeface="Arial Narrow" panose="020B0606020202030204" pitchFamily="34" charset="0"/>
                <a:cs typeface="Arial" panose="020B0604020202020204" pitchFamily="34" charset="0"/>
              </a:rPr>
              <a:t> </a:t>
            </a:r>
            <a:r>
              <a:rPr lang="sr-Latn-RS" sz="1400" dirty="0">
                <a:solidFill>
                  <a:srgbClr val="00CC00"/>
                </a:solidFill>
                <a:latin typeface="Arial Narrow" panose="020B0606020202030204" pitchFamily="34" charset="0"/>
                <a:cs typeface="Arial" panose="020B0604020202020204" pitchFamily="34" charset="0"/>
              </a:rPr>
              <a:t>,</a:t>
            </a:r>
            <a:r>
              <a:rPr lang="en-US" sz="1400" dirty="0">
                <a:solidFill>
                  <a:srgbClr val="00CC00"/>
                </a:solidFill>
                <a:latin typeface="Arial Narrow" panose="020B0606020202030204" pitchFamily="34" charset="0"/>
                <a:cs typeface="Arial" panose="020B0604020202020204" pitchFamily="34" charset="0"/>
              </a:rPr>
              <a:t>Serbia</a:t>
            </a:r>
            <a:r>
              <a:rPr lang="sr-Latn-RS" sz="1400" dirty="0">
                <a:solidFill>
                  <a:srgbClr val="00CC00"/>
                </a:solidFill>
                <a:latin typeface="Arial Narrow" panose="020B0606020202030204" pitchFamily="34" charset="0"/>
                <a:cs typeface="Arial" panose="020B0604020202020204" pitchFamily="34" charset="0"/>
              </a:rPr>
              <a:t>, sneza.aksentijevic@gmail.com,  </a:t>
            </a:r>
            <a:r>
              <a:rPr lang="en-US" sz="1400" baseline="30000" dirty="0">
                <a:solidFill>
                  <a:srgbClr val="00CC00"/>
                </a:solidFill>
                <a:latin typeface="Arial Narrow" panose="020B0606020202030204" pitchFamily="34" charset="0"/>
                <a:cs typeface="Arial" panose="020B0604020202020204" pitchFamily="34" charset="0"/>
              </a:rPr>
              <a:t>2</a:t>
            </a:r>
            <a:r>
              <a:rPr lang="en-US" sz="1400" dirty="0">
                <a:solidFill>
                  <a:srgbClr val="00CC00"/>
                </a:solidFill>
                <a:latin typeface="Arial Narrow" panose="020B0606020202030204" pitchFamily="34" charset="0"/>
                <a:cs typeface="Arial" panose="020B0604020202020204" pitchFamily="34" charset="0"/>
              </a:rPr>
              <a:t> Western Serbia Academy of Applied Studies, </a:t>
            </a:r>
            <a:r>
              <a:rPr lang="en-US" sz="1400" dirty="0" err="1">
                <a:solidFill>
                  <a:srgbClr val="00CC00"/>
                </a:solidFill>
                <a:latin typeface="Arial Narrow" panose="020B0606020202030204" pitchFamily="34" charset="0"/>
                <a:cs typeface="Arial" panose="020B0604020202020204" pitchFamily="34" charset="0"/>
              </a:rPr>
              <a:t>Užice</a:t>
            </a:r>
            <a:r>
              <a:rPr lang="sr-Latn-RS" sz="1400" dirty="0">
                <a:solidFill>
                  <a:srgbClr val="00CC00"/>
                </a:solidFill>
                <a:latin typeface="Arial Narrow" panose="020B0606020202030204" pitchFamily="34" charset="0"/>
                <a:cs typeface="Arial" panose="020B0604020202020204" pitchFamily="34" charset="0"/>
              </a:rPr>
              <a:t>, </a:t>
            </a:r>
            <a:r>
              <a:rPr lang="sr-Latn-RS" sz="1400" dirty="0" err="1">
                <a:solidFill>
                  <a:srgbClr val="00CC00"/>
                </a:solidFill>
                <a:latin typeface="Arial Narrow" panose="020B0606020202030204" pitchFamily="34" charset="0"/>
                <a:cs typeface="Arial" panose="020B0604020202020204" pitchFamily="34" charset="0"/>
              </a:rPr>
              <a:t>Serbia</a:t>
            </a:r>
            <a:r>
              <a:rPr lang="sr-Latn-RS" sz="1400" dirty="0">
                <a:solidFill>
                  <a:srgbClr val="00CC00"/>
                </a:solidFill>
                <a:latin typeface="Arial Narrow" panose="020B0606020202030204" pitchFamily="34" charset="0"/>
                <a:cs typeface="Arial" panose="020B0604020202020204" pitchFamily="34" charset="0"/>
              </a:rPr>
              <a:t>  </a:t>
            </a:r>
            <a:r>
              <a:rPr lang="en-US" sz="1400" dirty="0">
                <a:solidFill>
                  <a:srgbClr val="00CC00"/>
                </a:solidFill>
                <a:latin typeface="Arial Narrow" panose="020B0606020202030204" pitchFamily="34" charset="0"/>
                <a:cs typeface="Arial" panose="020B0604020202020204" pitchFamily="34" charset="0"/>
              </a:rPr>
              <a:t> </a:t>
            </a:r>
          </a:p>
          <a:p>
            <a:pPr algn="ctr"/>
            <a:r>
              <a:rPr lang="en-US" sz="1400" dirty="0">
                <a:solidFill>
                  <a:srgbClr val="00CC00"/>
                </a:solidFill>
                <a:latin typeface="Arial Narrow" panose="020B0606020202030204" pitchFamily="34" charset="0"/>
                <a:cs typeface="Arial" panose="020B0604020202020204" pitchFamily="34" charset="0"/>
              </a:rPr>
              <a:t> </a:t>
            </a:r>
          </a:p>
        </p:txBody>
      </p:sp>
      <p:pic>
        <p:nvPicPr>
          <p:cNvPr id="8" name="Picture 7">
            <a:extLst>
              <a:ext uri="{FF2B5EF4-FFF2-40B4-BE49-F238E27FC236}">
                <a16:creationId xmlns:a16="http://schemas.microsoft.com/office/drawing/2014/main" id="{0D301CB3-52B0-EFE7-7AFA-FDA4F20AA2B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26719" y="266683"/>
            <a:ext cx="864245" cy="927582"/>
          </a:xfrm>
          <a:prstGeom prst="rect">
            <a:avLst/>
          </a:prstGeom>
        </p:spPr>
      </p:pic>
      <p:sp>
        <p:nvSpPr>
          <p:cNvPr id="28" name="Rectangle: Rounded Corners 27">
            <a:extLst>
              <a:ext uri="{FF2B5EF4-FFF2-40B4-BE49-F238E27FC236}">
                <a16:creationId xmlns:a16="http://schemas.microsoft.com/office/drawing/2014/main" id="{8101C326-06AB-78CA-A216-7D9AF8F2C16E}"/>
              </a:ext>
            </a:extLst>
          </p:cNvPr>
          <p:cNvSpPr/>
          <p:nvPr/>
        </p:nvSpPr>
        <p:spPr>
          <a:xfrm>
            <a:off x="11558742" y="87808"/>
            <a:ext cx="565850"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mc:AlternateContent xmlns:mc="http://schemas.openxmlformats.org/markup-compatibility/2006" xmlns:pslz="http://schemas.microsoft.com/office/powerpoint/2016/slidezoom">
        <mc:Choice Requires="pslz">
          <p:graphicFrame>
            <p:nvGraphicFramePr>
              <p:cNvPr id="40" name="Slide Zoom 39">
                <a:extLst>
                  <a:ext uri="{FF2B5EF4-FFF2-40B4-BE49-F238E27FC236}">
                    <a16:creationId xmlns:a16="http://schemas.microsoft.com/office/drawing/2014/main" id="{87303067-685B-2FAF-B480-F2354A046FD5}"/>
                  </a:ext>
                </a:extLst>
              </p:cNvPr>
              <p:cNvGraphicFramePr>
                <a:graphicFrameLocks noChangeAspect="1"/>
              </p:cNvGraphicFramePr>
              <p:nvPr>
                <p:extLst>
                  <p:ext uri="{D42A27DB-BD31-4B8C-83A1-F6EECF244321}">
                    <p14:modId xmlns:p14="http://schemas.microsoft.com/office/powerpoint/2010/main" val="1258795049"/>
                  </p:ext>
                </p:extLst>
              </p:nvPr>
            </p:nvGraphicFramePr>
            <p:xfrm>
              <a:off x="1925319" y="1543642"/>
              <a:ext cx="4196081" cy="2566593"/>
            </p:xfrm>
            <a:graphic>
              <a:graphicData uri="http://schemas.microsoft.com/office/powerpoint/2016/slidezoom">
                <pslz:sldZm>
                  <pslz:sldZmObj sldId="289" cId="3882071417">
                    <pslz:zmPr id="{EFAEB726-D5F6-4857-A45F-2CDF2E5C3BCA}" returnToParent="0" transitionDur="1000">
                      <p166:blipFill xmlns:p166="http://schemas.microsoft.com/office/powerpoint/2016/6/main">
                        <a:blip r:embed="rId3"/>
                        <a:stretch>
                          <a:fillRect/>
                        </a:stretch>
                      </p166:blipFill>
                      <p166:spPr xmlns:p166="http://schemas.microsoft.com/office/powerpoint/2016/6/main">
                        <a:xfrm>
                          <a:off x="0" y="0"/>
                          <a:ext cx="4196081" cy="2566593"/>
                        </a:xfrm>
                        <a:prstGeom prst="rect">
                          <a:avLst/>
                        </a:prstGeom>
                        <a:ln w="3175">
                          <a:solidFill>
                            <a:prstClr val="ltGray"/>
                          </a:solidFill>
                        </a:ln>
                      </p166:spPr>
                    </pslz:zmPr>
                  </pslz:sldZmObj>
                </pslz:sldZm>
              </a:graphicData>
            </a:graphic>
          </p:graphicFrame>
        </mc:Choice>
        <mc:Fallback xmlns="">
          <p:pic>
            <p:nvPicPr>
              <p:cNvPr id="40" name="Slide Zoom 39">
                <a:hlinkClick r:id="rId4" action="ppaction://hlinksldjump"/>
                <a:extLst>
                  <a:ext uri="{FF2B5EF4-FFF2-40B4-BE49-F238E27FC236}">
                    <a16:creationId xmlns:a16="http://schemas.microsoft.com/office/drawing/2014/main" id="{87303067-685B-2FAF-B480-F2354A046FD5}"/>
                  </a:ext>
                </a:extLst>
              </p:cNvPr>
              <p:cNvPicPr>
                <a:picLocks noGrp="1" noRot="1" noChangeAspect="1" noMove="1" noResize="1" noEditPoints="1" noAdjustHandles="1" noChangeArrowheads="1" noChangeShapeType="1"/>
              </p:cNvPicPr>
              <p:nvPr/>
            </p:nvPicPr>
            <p:blipFill>
              <a:blip r:embed="rId5"/>
              <a:stretch>
                <a:fillRect/>
              </a:stretch>
            </p:blipFill>
            <p:spPr>
              <a:xfrm>
                <a:off x="1925319" y="1543642"/>
                <a:ext cx="4196081" cy="2566593"/>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4" name="Slide Zoom 43">
                <a:extLst>
                  <a:ext uri="{FF2B5EF4-FFF2-40B4-BE49-F238E27FC236}">
                    <a16:creationId xmlns:a16="http://schemas.microsoft.com/office/drawing/2014/main" id="{4751F1C8-5F54-9BB8-D928-DF025BF83D1B}"/>
                  </a:ext>
                </a:extLst>
              </p:cNvPr>
              <p:cNvGraphicFramePr>
                <a:graphicFrameLocks noChangeAspect="1"/>
              </p:cNvGraphicFramePr>
              <p:nvPr>
                <p:extLst>
                  <p:ext uri="{D42A27DB-BD31-4B8C-83A1-F6EECF244321}">
                    <p14:modId xmlns:p14="http://schemas.microsoft.com/office/powerpoint/2010/main" val="691097052"/>
                  </p:ext>
                </p:extLst>
              </p:nvPr>
            </p:nvGraphicFramePr>
            <p:xfrm>
              <a:off x="6410961" y="1557374"/>
              <a:ext cx="4196081" cy="2566592"/>
            </p:xfrm>
            <a:graphic>
              <a:graphicData uri="http://schemas.microsoft.com/office/powerpoint/2016/slidezoom">
                <pslz:sldZm>
                  <pslz:sldZmObj sldId="290" cId="3234179505">
                    <pslz:zmPr id="{761436FE-D293-4227-99A3-50F896C1A346}" returnToParent="0" transitionDur="1000">
                      <p166:blipFill xmlns:p166="http://schemas.microsoft.com/office/powerpoint/2016/6/main">
                        <a:blip r:embed="rId6"/>
                        <a:stretch>
                          <a:fillRect/>
                        </a:stretch>
                      </p166:blipFill>
                      <p166:spPr xmlns:p166="http://schemas.microsoft.com/office/powerpoint/2016/6/main">
                        <a:xfrm>
                          <a:off x="0" y="0"/>
                          <a:ext cx="4196081" cy="2566592"/>
                        </a:xfrm>
                        <a:prstGeom prst="rect">
                          <a:avLst/>
                        </a:prstGeom>
                        <a:ln w="3175">
                          <a:solidFill>
                            <a:prstClr val="ltGray"/>
                          </a:solidFill>
                        </a:ln>
                      </p166:spPr>
                    </pslz:zmPr>
                  </pslz:sldZmObj>
                </pslz:sldZm>
              </a:graphicData>
            </a:graphic>
          </p:graphicFrame>
        </mc:Choice>
        <mc:Fallback xmlns="">
          <p:pic>
            <p:nvPicPr>
              <p:cNvPr id="44" name="Slide Zoom 43">
                <a:hlinkClick r:id="rId7" action="ppaction://hlinksldjump"/>
                <a:extLst>
                  <a:ext uri="{FF2B5EF4-FFF2-40B4-BE49-F238E27FC236}">
                    <a16:creationId xmlns:a16="http://schemas.microsoft.com/office/drawing/2014/main" id="{4751F1C8-5F54-9BB8-D928-DF025BF83D1B}"/>
                  </a:ext>
                </a:extLst>
              </p:cNvPr>
              <p:cNvPicPr>
                <a:picLocks noGrp="1" noRot="1" noChangeAspect="1" noMove="1" noResize="1" noEditPoints="1" noAdjustHandles="1" noChangeArrowheads="1" noChangeShapeType="1"/>
              </p:cNvPicPr>
              <p:nvPr/>
            </p:nvPicPr>
            <p:blipFill>
              <a:blip r:embed="rId8"/>
              <a:stretch>
                <a:fillRect/>
              </a:stretch>
            </p:blipFill>
            <p:spPr>
              <a:xfrm>
                <a:off x="6410961" y="1557374"/>
                <a:ext cx="4196081" cy="2566592"/>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6" name="Slide Zoom 45">
                <a:extLst>
                  <a:ext uri="{FF2B5EF4-FFF2-40B4-BE49-F238E27FC236}">
                    <a16:creationId xmlns:a16="http://schemas.microsoft.com/office/drawing/2014/main" id="{CA227813-9B45-3F7D-2B2A-B4C6A8C2A081}"/>
                  </a:ext>
                </a:extLst>
              </p:cNvPr>
              <p:cNvGraphicFramePr>
                <a:graphicFrameLocks noChangeAspect="1"/>
              </p:cNvGraphicFramePr>
              <p:nvPr>
                <p:extLst>
                  <p:ext uri="{D42A27DB-BD31-4B8C-83A1-F6EECF244321}">
                    <p14:modId xmlns:p14="http://schemas.microsoft.com/office/powerpoint/2010/main" val="725758956"/>
                  </p:ext>
                </p:extLst>
              </p:nvPr>
            </p:nvGraphicFramePr>
            <p:xfrm>
              <a:off x="1939599" y="4236043"/>
              <a:ext cx="4181801" cy="2566591"/>
            </p:xfrm>
            <a:graphic>
              <a:graphicData uri="http://schemas.microsoft.com/office/powerpoint/2016/slidezoom">
                <pslz:sldZm>
                  <pslz:sldZmObj sldId="291" cId="1291298690">
                    <pslz:zmPr id="{85EE4F21-B3C6-4BF8-A7B1-FDBBE89999E8}" returnToParent="0" transitionDur="1000">
                      <p166:blipFill xmlns:p166="http://schemas.microsoft.com/office/powerpoint/2016/6/main">
                        <a:blip r:embed="rId9"/>
                        <a:stretch>
                          <a:fillRect/>
                        </a:stretch>
                      </p166:blipFill>
                      <p166:spPr xmlns:p166="http://schemas.microsoft.com/office/powerpoint/2016/6/main">
                        <a:xfrm>
                          <a:off x="0" y="0"/>
                          <a:ext cx="4181801" cy="2566591"/>
                        </a:xfrm>
                        <a:prstGeom prst="rect">
                          <a:avLst/>
                        </a:prstGeom>
                        <a:ln w="3175">
                          <a:solidFill>
                            <a:prstClr val="ltGray"/>
                          </a:solidFill>
                        </a:ln>
                      </p166:spPr>
                    </pslz:zmPr>
                  </pslz:sldZmObj>
                </pslz:sldZm>
              </a:graphicData>
            </a:graphic>
          </p:graphicFrame>
        </mc:Choice>
        <mc:Fallback xmlns="">
          <p:pic>
            <p:nvPicPr>
              <p:cNvPr id="46" name="Slide Zoom 45">
                <a:hlinkClick r:id="rId10" action="ppaction://hlinksldjump"/>
                <a:extLst>
                  <a:ext uri="{FF2B5EF4-FFF2-40B4-BE49-F238E27FC236}">
                    <a16:creationId xmlns:a16="http://schemas.microsoft.com/office/drawing/2014/main" id="{CA227813-9B45-3F7D-2B2A-B4C6A8C2A081}"/>
                  </a:ext>
                </a:extLst>
              </p:cNvPr>
              <p:cNvPicPr>
                <a:picLocks noGrp="1" noRot="1" noChangeAspect="1" noMove="1" noResize="1" noEditPoints="1" noAdjustHandles="1" noChangeArrowheads="1" noChangeShapeType="1"/>
              </p:cNvPicPr>
              <p:nvPr/>
            </p:nvPicPr>
            <p:blipFill>
              <a:blip r:embed="rId11"/>
              <a:stretch>
                <a:fillRect/>
              </a:stretch>
            </p:blipFill>
            <p:spPr>
              <a:xfrm>
                <a:off x="1939599" y="4236043"/>
                <a:ext cx="4181801" cy="2566591"/>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48" name="Slide Zoom 47">
                <a:extLst>
                  <a:ext uri="{FF2B5EF4-FFF2-40B4-BE49-F238E27FC236}">
                    <a16:creationId xmlns:a16="http://schemas.microsoft.com/office/drawing/2014/main" id="{AE3981C1-ED72-7A48-D57F-4104B91463D8}"/>
                  </a:ext>
                </a:extLst>
              </p:cNvPr>
              <p:cNvGraphicFramePr>
                <a:graphicFrameLocks noChangeAspect="1"/>
              </p:cNvGraphicFramePr>
              <p:nvPr>
                <p:extLst>
                  <p:ext uri="{D42A27DB-BD31-4B8C-83A1-F6EECF244321}">
                    <p14:modId xmlns:p14="http://schemas.microsoft.com/office/powerpoint/2010/main" val="3734127994"/>
                  </p:ext>
                </p:extLst>
              </p:nvPr>
            </p:nvGraphicFramePr>
            <p:xfrm>
              <a:off x="6410961" y="4199729"/>
              <a:ext cx="4196081" cy="2552862"/>
            </p:xfrm>
            <a:graphic>
              <a:graphicData uri="http://schemas.microsoft.com/office/powerpoint/2016/slidezoom">
                <pslz:sldZm>
                  <pslz:sldZmObj sldId="292" cId="1890793623">
                    <pslz:zmPr id="{FA31A952-E933-4967-A7D1-DFDE7CDF1E04}" returnToParent="0" transitionDur="1000">
                      <p166:blipFill xmlns:p166="http://schemas.microsoft.com/office/powerpoint/2016/6/main">
                        <a:blip r:embed="rId12"/>
                        <a:stretch>
                          <a:fillRect/>
                        </a:stretch>
                      </p166:blipFill>
                      <p166:spPr xmlns:p166="http://schemas.microsoft.com/office/powerpoint/2016/6/main">
                        <a:xfrm>
                          <a:off x="0" y="0"/>
                          <a:ext cx="4196081" cy="2552862"/>
                        </a:xfrm>
                        <a:prstGeom prst="rect">
                          <a:avLst/>
                        </a:prstGeom>
                        <a:ln w="3175">
                          <a:solidFill>
                            <a:prstClr val="ltGray"/>
                          </a:solidFill>
                        </a:ln>
                      </p166:spPr>
                    </pslz:zmPr>
                  </pslz:sldZmObj>
                </pslz:sldZm>
              </a:graphicData>
            </a:graphic>
          </p:graphicFrame>
        </mc:Choice>
        <mc:Fallback xmlns="">
          <p:pic>
            <p:nvPicPr>
              <p:cNvPr id="48" name="Slide Zoom 47">
                <a:hlinkClick r:id="rId13" action="ppaction://hlinksldjump"/>
                <a:extLst>
                  <a:ext uri="{FF2B5EF4-FFF2-40B4-BE49-F238E27FC236}">
                    <a16:creationId xmlns:a16="http://schemas.microsoft.com/office/drawing/2014/main" id="{AE3981C1-ED72-7A48-D57F-4104B91463D8}"/>
                  </a:ext>
                </a:extLst>
              </p:cNvPr>
              <p:cNvPicPr>
                <a:picLocks noGrp="1" noRot="1" noChangeAspect="1" noMove="1" noResize="1" noEditPoints="1" noAdjustHandles="1" noChangeArrowheads="1" noChangeShapeType="1"/>
              </p:cNvPicPr>
              <p:nvPr/>
            </p:nvPicPr>
            <p:blipFill>
              <a:blip r:embed="rId14"/>
              <a:stretch>
                <a:fillRect/>
              </a:stretch>
            </p:blipFill>
            <p:spPr>
              <a:xfrm>
                <a:off x="6410961" y="4199729"/>
                <a:ext cx="4196081" cy="2552862"/>
              </a:xfrm>
              <a:prstGeom prst="rect">
                <a:avLst/>
              </a:prstGeom>
              <a:ln w="3175">
                <a:solidFill>
                  <a:prstClr val="ltGray"/>
                </a:solidFill>
              </a:ln>
            </p:spPr>
          </p:pic>
        </mc:Fallback>
      </mc:AlternateContent>
    </p:spTree>
    <p:extLst>
      <p:ext uri="{BB962C8B-B14F-4D97-AF65-F5344CB8AC3E}">
        <p14:creationId xmlns:p14="http://schemas.microsoft.com/office/powerpoint/2010/main" val="3355045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p:cNvGrpSpPr/>
        <p:nvPr/>
      </p:nvGrpSpPr>
      <p:grpSpPr>
        <a:xfrm>
          <a:off x="0" y="0"/>
          <a:ext cx="0" cy="0"/>
          <a:chOff x="0" y="0"/>
          <a:chExt cx="0" cy="0"/>
        </a:xfrm>
      </p:grpSpPr>
      <p:sp>
        <p:nvSpPr>
          <p:cNvPr id="8" name="AutoShape 10">
            <a:extLst>
              <a:ext uri="{FF2B5EF4-FFF2-40B4-BE49-F238E27FC236}">
                <a16:creationId xmlns:a16="http://schemas.microsoft.com/office/drawing/2014/main" id="{0C8B024E-2240-CE77-5AF1-F952B8C049E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sp>
        <p:nvSpPr>
          <p:cNvPr id="2" name="Okvir za tekst 1">
            <a:extLst>
              <a:ext uri="{FF2B5EF4-FFF2-40B4-BE49-F238E27FC236}">
                <a16:creationId xmlns:a16="http://schemas.microsoft.com/office/drawing/2014/main" id="{9ABBAEE7-3701-FDCD-70C7-654C30EADCC8}"/>
              </a:ext>
            </a:extLst>
          </p:cNvPr>
          <p:cNvSpPr txBox="1"/>
          <p:nvPr/>
        </p:nvSpPr>
        <p:spPr>
          <a:xfrm>
            <a:off x="1123122" y="1222513"/>
            <a:ext cx="10108095" cy="3785652"/>
          </a:xfrm>
          <a:prstGeom prst="rect">
            <a:avLst/>
          </a:prstGeom>
          <a:noFill/>
        </p:spPr>
        <p:txBody>
          <a:bodyPr wrap="square" rtlCol="0">
            <a:spAutoFit/>
          </a:bodyPr>
          <a:lstStyle/>
          <a:p>
            <a:pPr algn="just"/>
            <a:r>
              <a:rPr lang="en-US" sz="2400" dirty="0"/>
              <a:t>The production of stone and stone aggregates is a key link in the process of building infrastructure and buildings. The most common use of stone from quarries is in civil engineering, high-rise construction, asphalt production, concrete accessories, production of filters for various types of industries, cement industry. Depending on its origin and composition, the stone can also be used for the construction of embankments, regulation of watercourses, construction of hydrotechnical facilities, gabions, etc. The aim of this paper is to determine and display air quality and the impact of quarries on the air and the environment through continuous air quality control.</a:t>
            </a:r>
          </a:p>
        </p:txBody>
      </p:sp>
    </p:spTree>
    <p:extLst>
      <p:ext uri="{BB962C8B-B14F-4D97-AF65-F5344CB8AC3E}">
        <p14:creationId xmlns:p14="http://schemas.microsoft.com/office/powerpoint/2010/main" val="3882071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F8E4"/>
        </a:solidFill>
        <a:effectLst/>
      </p:bgPr>
    </p:bg>
    <p:spTree>
      <p:nvGrpSpPr>
        <p:cNvPr id="1" name="">
          <a:extLst>
            <a:ext uri="{FF2B5EF4-FFF2-40B4-BE49-F238E27FC236}">
              <a16:creationId xmlns:a16="http://schemas.microsoft.com/office/drawing/2014/main" id="{B7CC7725-AC27-8C8C-4B2D-F55F25E8CC20}"/>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A7DB3B32-3372-14B3-3F0E-883B493B0F58}"/>
              </a:ext>
            </a:extLst>
          </p:cNvPr>
          <p:cNvSpPr>
            <a:spLocks noChangeArrowheads="1"/>
          </p:cNvSpPr>
          <p:nvPr/>
        </p:nvSpPr>
        <p:spPr bwMode="auto">
          <a:xfrm>
            <a:off x="67644" y="198627"/>
            <a:ext cx="12056712" cy="476726"/>
          </a:xfrm>
          <a:prstGeom prst="roundRect">
            <a:avLst>
              <a:gd name="adj" fmla="val 16667"/>
            </a:avLst>
          </a:prstGeom>
          <a:solidFill>
            <a:srgbClr val="33CC33"/>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Experimental</a:t>
            </a:r>
          </a:p>
        </p:txBody>
      </p:sp>
      <p:sp>
        <p:nvSpPr>
          <p:cNvPr id="2" name="Okvir za tekst 1">
            <a:extLst>
              <a:ext uri="{FF2B5EF4-FFF2-40B4-BE49-F238E27FC236}">
                <a16:creationId xmlns:a16="http://schemas.microsoft.com/office/drawing/2014/main" id="{047D2C8D-2BEF-3ABA-EF34-E09FF591A17B}"/>
              </a:ext>
            </a:extLst>
          </p:cNvPr>
          <p:cNvSpPr txBox="1"/>
          <p:nvPr/>
        </p:nvSpPr>
        <p:spPr>
          <a:xfrm>
            <a:off x="1251373" y="868237"/>
            <a:ext cx="9367284" cy="3139321"/>
          </a:xfrm>
          <a:prstGeom prst="rect">
            <a:avLst/>
          </a:prstGeom>
          <a:noFill/>
        </p:spPr>
        <p:txBody>
          <a:bodyPr wrap="square" rtlCol="0">
            <a:spAutoFit/>
          </a:bodyPr>
          <a:lstStyle/>
          <a:p>
            <a:pPr algn="just"/>
            <a:r>
              <a:rPr lang="sr-Latn-RS" dirty="0">
                <a:latin typeface="+mj-lt"/>
              </a:rPr>
              <a:t>T</a:t>
            </a:r>
            <a:r>
              <a:rPr lang="en-US" dirty="0">
                <a:latin typeface="+mj-lt"/>
              </a:rPr>
              <a:t>he measurement </a:t>
            </a:r>
            <a:r>
              <a:rPr lang="sr-Latn-RS" dirty="0">
                <a:latin typeface="+mj-lt"/>
              </a:rPr>
              <a:t> </a:t>
            </a:r>
            <a:r>
              <a:rPr lang="en-US" dirty="0">
                <a:latin typeface="+mj-lt"/>
              </a:rPr>
              <a:t>procedure included the following operations: Location survey; Installation of </a:t>
            </a:r>
            <a:r>
              <a:rPr lang="en-US" dirty="0" err="1">
                <a:latin typeface="+mj-lt"/>
              </a:rPr>
              <a:t>sedimentators</a:t>
            </a:r>
            <a:r>
              <a:rPr lang="en-US" dirty="0">
                <a:latin typeface="+mj-lt"/>
              </a:rPr>
              <a:t>;</a:t>
            </a:r>
            <a:r>
              <a:rPr lang="sr-Cyrl-RS" dirty="0">
                <a:latin typeface="+mj-lt"/>
              </a:rPr>
              <a:t> </a:t>
            </a:r>
            <a:r>
              <a:rPr lang="en-US" dirty="0">
                <a:latin typeface="+mj-lt"/>
              </a:rPr>
              <a:t>GPS location measurement; Sampling in a given period of time; Transport of samples to the laboratory; Preparation of chemical analyses</a:t>
            </a:r>
            <a:r>
              <a:rPr lang="sr-Latn-RS" dirty="0">
                <a:latin typeface="+mj-lt"/>
              </a:rPr>
              <a:t>.</a:t>
            </a:r>
            <a:r>
              <a:rPr lang="en-US" dirty="0">
                <a:latin typeface="+mj-lt"/>
              </a:rPr>
              <a:t>The measuring device used for air quality testing in the quarry "</a:t>
            </a:r>
            <a:r>
              <a:rPr lang="en-US" dirty="0" err="1">
                <a:latin typeface="+mj-lt"/>
              </a:rPr>
              <a:t>Draževići</a:t>
            </a:r>
            <a:r>
              <a:rPr lang="en-US" dirty="0">
                <a:latin typeface="+mj-lt"/>
              </a:rPr>
              <a:t>" is an analytical balance METLLER TOLEDO measuring range from 0 to 220 g. Air pollution </a:t>
            </a:r>
            <a:r>
              <a:rPr lang="en-US" dirty="0" err="1">
                <a:latin typeface="+mj-lt"/>
              </a:rPr>
              <a:t>immission</a:t>
            </a:r>
            <a:r>
              <a:rPr lang="en-US" dirty="0">
                <a:latin typeface="+mj-lt"/>
              </a:rPr>
              <a:t> measurement sites are selected in locations where there is the greatest risk of exceeding limit values. The places proposed for monitoring are the open-pit mine and the zone of the nearest rural housing facilities. The measuring point should be large enough, easily accessible and equipped so that the measurement can be carried out in a proper manner and without danger to the measuring operator</a:t>
            </a:r>
            <a:r>
              <a:rPr lang="sr-Latn-RS" dirty="0">
                <a:latin typeface="+mj-lt"/>
              </a:rPr>
              <a:t>. </a:t>
            </a:r>
            <a:r>
              <a:rPr lang="sr-Latn-RS" dirty="0" err="1">
                <a:latin typeface="+mj-lt"/>
              </a:rPr>
              <a:t>Measurment</a:t>
            </a:r>
            <a:r>
              <a:rPr lang="sr-Latn-RS" dirty="0">
                <a:latin typeface="+mj-lt"/>
              </a:rPr>
              <a:t> </a:t>
            </a:r>
            <a:r>
              <a:rPr lang="sr-Latn-RS" dirty="0" err="1">
                <a:latin typeface="+mj-lt"/>
              </a:rPr>
              <a:t>points</a:t>
            </a:r>
            <a:r>
              <a:rPr lang="sr-Latn-RS" dirty="0">
                <a:latin typeface="+mj-lt"/>
              </a:rPr>
              <a:t> are </a:t>
            </a:r>
            <a:r>
              <a:rPr lang="sr-Latn-RS" dirty="0" err="1">
                <a:latin typeface="+mj-lt"/>
              </a:rPr>
              <a:t>presented</a:t>
            </a:r>
            <a:r>
              <a:rPr lang="sr-Latn-RS" dirty="0">
                <a:latin typeface="+mj-lt"/>
              </a:rPr>
              <a:t> on </a:t>
            </a:r>
            <a:r>
              <a:rPr lang="sr-Latn-RS" dirty="0" err="1">
                <a:latin typeface="+mj-lt"/>
              </a:rPr>
              <a:t>images</a:t>
            </a:r>
            <a:r>
              <a:rPr lang="sr-Latn-RS" dirty="0">
                <a:latin typeface="+mj-lt"/>
              </a:rPr>
              <a:t> 1., 2. </a:t>
            </a:r>
            <a:r>
              <a:rPr lang="sr-Latn-RS" dirty="0" err="1">
                <a:latin typeface="+mj-lt"/>
              </a:rPr>
              <a:t>and</a:t>
            </a:r>
            <a:r>
              <a:rPr lang="sr-Latn-RS" dirty="0">
                <a:latin typeface="+mj-lt"/>
              </a:rPr>
              <a:t> 3. </a:t>
            </a:r>
            <a:r>
              <a:rPr lang="sr-Latn-RS" dirty="0" err="1">
                <a:latin typeface="+mj-lt"/>
              </a:rPr>
              <a:t>below</a:t>
            </a:r>
            <a:r>
              <a:rPr lang="sr-Latn-RS" dirty="0">
                <a:latin typeface="+mj-lt"/>
              </a:rPr>
              <a:t>.</a:t>
            </a:r>
            <a:endParaRPr lang="en-US" dirty="0">
              <a:latin typeface="+mj-lt"/>
            </a:endParaRPr>
          </a:p>
        </p:txBody>
      </p:sp>
      <p:pic>
        <p:nvPicPr>
          <p:cNvPr id="3" name="Image 38">
            <a:extLst>
              <a:ext uri="{FF2B5EF4-FFF2-40B4-BE49-F238E27FC236}">
                <a16:creationId xmlns:a16="http://schemas.microsoft.com/office/drawing/2014/main" id="{F2D03C7F-FC46-B21D-A203-F1449C8A3195}"/>
              </a:ext>
            </a:extLst>
          </p:cNvPr>
          <p:cNvPicPr>
            <a:picLocks/>
          </p:cNvPicPr>
          <p:nvPr/>
        </p:nvPicPr>
        <p:blipFill>
          <a:blip r:embed="rId2" cstate="print"/>
          <a:stretch>
            <a:fillRect/>
          </a:stretch>
        </p:blipFill>
        <p:spPr>
          <a:xfrm>
            <a:off x="2262156" y="4214367"/>
            <a:ext cx="1890152" cy="1774663"/>
          </a:xfrm>
          <a:prstGeom prst="rect">
            <a:avLst/>
          </a:prstGeom>
        </p:spPr>
      </p:pic>
      <p:pic>
        <p:nvPicPr>
          <p:cNvPr id="4" name="Image 39">
            <a:extLst>
              <a:ext uri="{FF2B5EF4-FFF2-40B4-BE49-F238E27FC236}">
                <a16:creationId xmlns:a16="http://schemas.microsoft.com/office/drawing/2014/main" id="{D2847D5A-BC52-7E79-A290-DB3F4E575CBE}"/>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4959459" y="4214367"/>
            <a:ext cx="1890152" cy="1774663"/>
          </a:xfrm>
          <a:prstGeom prst="rect">
            <a:avLst/>
          </a:prstGeom>
        </p:spPr>
      </p:pic>
      <p:pic>
        <p:nvPicPr>
          <p:cNvPr id="5" name="Picture 3">
            <a:extLst>
              <a:ext uri="{FF2B5EF4-FFF2-40B4-BE49-F238E27FC236}">
                <a16:creationId xmlns:a16="http://schemas.microsoft.com/office/drawing/2014/main" id="{3E94F2A0-E3B4-5D78-B5E2-E089B1CEEFE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575188" y="4200442"/>
            <a:ext cx="1890152" cy="1788588"/>
          </a:xfrm>
          <a:prstGeom prst="rect">
            <a:avLst/>
          </a:prstGeom>
          <a:noFill/>
        </p:spPr>
      </p:pic>
      <p:sp>
        <p:nvSpPr>
          <p:cNvPr id="6" name="Okvir za tekst 5">
            <a:extLst>
              <a:ext uri="{FF2B5EF4-FFF2-40B4-BE49-F238E27FC236}">
                <a16:creationId xmlns:a16="http://schemas.microsoft.com/office/drawing/2014/main" id="{D4BCEACF-B4B8-67E2-EFF7-9C66E356AA26}"/>
              </a:ext>
            </a:extLst>
          </p:cNvPr>
          <p:cNvSpPr txBox="1"/>
          <p:nvPr/>
        </p:nvSpPr>
        <p:spPr>
          <a:xfrm>
            <a:off x="2666058" y="6018703"/>
            <a:ext cx="880369" cy="307777"/>
          </a:xfrm>
          <a:prstGeom prst="rect">
            <a:avLst/>
          </a:prstGeom>
          <a:noFill/>
        </p:spPr>
        <p:txBody>
          <a:bodyPr wrap="none" rtlCol="0">
            <a:spAutoFit/>
          </a:bodyPr>
          <a:lstStyle/>
          <a:p>
            <a:r>
              <a:rPr lang="sr-Latn-RS" sz="1400" i="1" dirty="0" err="1"/>
              <a:t>Image</a:t>
            </a:r>
            <a:r>
              <a:rPr lang="sr-Latn-RS" sz="1400" i="1" dirty="0"/>
              <a:t> 1.</a:t>
            </a:r>
            <a:endParaRPr lang="en-US" sz="1400" i="1" dirty="0"/>
          </a:p>
        </p:txBody>
      </p:sp>
      <p:sp>
        <p:nvSpPr>
          <p:cNvPr id="13" name="Okvir za tekst 12">
            <a:extLst>
              <a:ext uri="{FF2B5EF4-FFF2-40B4-BE49-F238E27FC236}">
                <a16:creationId xmlns:a16="http://schemas.microsoft.com/office/drawing/2014/main" id="{249389EE-3D5E-1E1C-723D-E4D1627567ED}"/>
              </a:ext>
            </a:extLst>
          </p:cNvPr>
          <p:cNvSpPr txBox="1"/>
          <p:nvPr/>
        </p:nvSpPr>
        <p:spPr>
          <a:xfrm>
            <a:off x="5464350" y="6018704"/>
            <a:ext cx="880369" cy="307777"/>
          </a:xfrm>
          <a:prstGeom prst="rect">
            <a:avLst/>
          </a:prstGeom>
          <a:noFill/>
        </p:spPr>
        <p:txBody>
          <a:bodyPr wrap="none" rtlCol="0">
            <a:spAutoFit/>
          </a:bodyPr>
          <a:lstStyle/>
          <a:p>
            <a:r>
              <a:rPr lang="sr-Latn-RS" sz="1400" i="1" dirty="0" err="1"/>
              <a:t>Image</a:t>
            </a:r>
            <a:r>
              <a:rPr lang="sr-Latn-RS" sz="1400" i="1" dirty="0"/>
              <a:t> 2.</a:t>
            </a:r>
            <a:endParaRPr lang="en-US" sz="1400" i="1" dirty="0"/>
          </a:p>
        </p:txBody>
      </p:sp>
      <p:sp>
        <p:nvSpPr>
          <p:cNvPr id="15" name="Okvir za tekst 14">
            <a:extLst>
              <a:ext uri="{FF2B5EF4-FFF2-40B4-BE49-F238E27FC236}">
                <a16:creationId xmlns:a16="http://schemas.microsoft.com/office/drawing/2014/main" id="{BD6036AB-9B09-F72C-F9E5-C506FC7EDFC9}"/>
              </a:ext>
            </a:extLst>
          </p:cNvPr>
          <p:cNvSpPr txBox="1"/>
          <p:nvPr/>
        </p:nvSpPr>
        <p:spPr>
          <a:xfrm>
            <a:off x="8080079" y="6018704"/>
            <a:ext cx="880369" cy="307777"/>
          </a:xfrm>
          <a:prstGeom prst="rect">
            <a:avLst/>
          </a:prstGeom>
          <a:noFill/>
        </p:spPr>
        <p:txBody>
          <a:bodyPr wrap="none" rtlCol="0">
            <a:spAutoFit/>
          </a:bodyPr>
          <a:lstStyle/>
          <a:p>
            <a:r>
              <a:rPr lang="sr-Latn-RS" sz="1400" i="1" dirty="0" err="1"/>
              <a:t>Image</a:t>
            </a:r>
            <a:r>
              <a:rPr lang="sr-Latn-RS" sz="1400" i="1" dirty="0"/>
              <a:t> 3.</a:t>
            </a:r>
            <a:endParaRPr lang="en-US" sz="1400" i="1" dirty="0"/>
          </a:p>
        </p:txBody>
      </p:sp>
    </p:spTree>
    <p:extLst>
      <p:ext uri="{BB962C8B-B14F-4D97-AF65-F5344CB8AC3E}">
        <p14:creationId xmlns:p14="http://schemas.microsoft.com/office/powerpoint/2010/main" val="3234179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E7"/>
        </a:solidFill>
        <a:effectLst/>
      </p:bgPr>
    </p:bg>
    <p:spTree>
      <p:nvGrpSpPr>
        <p:cNvPr id="1" name="">
          <a:extLst>
            <a:ext uri="{FF2B5EF4-FFF2-40B4-BE49-F238E27FC236}">
              <a16:creationId xmlns:a16="http://schemas.microsoft.com/office/drawing/2014/main" id="{E1EE15AB-D2F4-36F6-0AB3-B182914A5B16}"/>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DF4043DD-F7BE-828E-B46D-08E22FFF75BC}"/>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Results and discussions</a:t>
            </a:r>
          </a:p>
        </p:txBody>
      </p:sp>
      <p:sp>
        <p:nvSpPr>
          <p:cNvPr id="2" name="Okvir za tekst 1">
            <a:extLst>
              <a:ext uri="{FF2B5EF4-FFF2-40B4-BE49-F238E27FC236}">
                <a16:creationId xmlns:a16="http://schemas.microsoft.com/office/drawing/2014/main" id="{5092BFBA-9E53-0990-7904-ADE2D59088AB}"/>
              </a:ext>
            </a:extLst>
          </p:cNvPr>
          <p:cNvSpPr txBox="1"/>
          <p:nvPr/>
        </p:nvSpPr>
        <p:spPr>
          <a:xfrm>
            <a:off x="872308" y="709125"/>
            <a:ext cx="10447383" cy="1477328"/>
          </a:xfrm>
          <a:prstGeom prst="rect">
            <a:avLst/>
          </a:prstGeom>
          <a:noFill/>
        </p:spPr>
        <p:txBody>
          <a:bodyPr wrap="square" rtlCol="0">
            <a:spAutoFit/>
          </a:bodyPr>
          <a:lstStyle/>
          <a:p>
            <a:r>
              <a:rPr lang="en-US" sz="2400" dirty="0">
                <a:latin typeface="Arial Narrow" panose="020B0606020202030204" pitchFamily="34" charset="0"/>
              </a:rPr>
              <a:t>The values of total sedimentary substances (mg/m ²/day) were measured in the period from 17.11.2020 </a:t>
            </a:r>
            <a:r>
              <a:rPr lang="sr-Latn-RS" sz="2400" dirty="0">
                <a:latin typeface="Arial Narrow" panose="020B0606020202030204" pitchFamily="34" charset="0"/>
              </a:rPr>
              <a:t>-</a:t>
            </a:r>
            <a:r>
              <a:rPr lang="en-US" sz="2400" dirty="0">
                <a:latin typeface="Arial Narrow" panose="020B0606020202030204" pitchFamily="34" charset="0"/>
              </a:rPr>
              <a:t> 17.12.2020</a:t>
            </a:r>
            <a:r>
              <a:rPr lang="sr-Latn-RS" sz="2400" dirty="0">
                <a:latin typeface="Arial Narrow" panose="020B0606020202030204" pitchFamily="34" charset="0"/>
              </a:rPr>
              <a:t> (Table 1)</a:t>
            </a:r>
            <a:r>
              <a:rPr lang="en-US" sz="2400" dirty="0">
                <a:latin typeface="Arial Narrow" panose="020B0606020202030204" pitchFamily="34" charset="0"/>
              </a:rPr>
              <a:t>, 21.06.2022 - 21.07.2022</a:t>
            </a:r>
            <a:r>
              <a:rPr lang="sr-Latn-RS" sz="2400" dirty="0">
                <a:latin typeface="Arial Narrow" panose="020B0606020202030204" pitchFamily="34" charset="0"/>
              </a:rPr>
              <a:t> (Table 2)</a:t>
            </a:r>
            <a:r>
              <a:rPr lang="en-US" sz="2400" dirty="0">
                <a:latin typeface="Arial Narrow" panose="020B0606020202030204" pitchFamily="34" charset="0"/>
              </a:rPr>
              <a:t> and 11.07.-10.08.2024.</a:t>
            </a:r>
            <a:r>
              <a:rPr lang="sr-Latn-RS" sz="2400" dirty="0">
                <a:latin typeface="Arial Narrow" panose="020B0606020202030204" pitchFamily="34" charset="0"/>
              </a:rPr>
              <a:t> (Table 3)</a:t>
            </a:r>
            <a:r>
              <a:rPr lang="en-US" sz="2400" dirty="0">
                <a:latin typeface="Arial Narrow" panose="020B0606020202030204" pitchFamily="34" charset="0"/>
              </a:rPr>
              <a:t> </a:t>
            </a:r>
            <a:r>
              <a:rPr lang="sr-Latn-RS" sz="2400" dirty="0">
                <a:latin typeface="Arial Narrow" panose="020B0606020202030204" pitchFamily="34" charset="0"/>
              </a:rPr>
              <a:t>in</a:t>
            </a:r>
            <a:r>
              <a:rPr lang="en-US" sz="2400" dirty="0">
                <a:latin typeface="Arial Narrow" panose="020B0606020202030204" pitchFamily="34" charset="0"/>
              </a:rPr>
              <a:t> 3 different places near the quarry.</a:t>
            </a:r>
            <a:endParaRPr lang="sr-Latn-RS" sz="2400" dirty="0">
              <a:latin typeface="Arial Narrow" panose="020B0606020202030204" pitchFamily="34" charset="0"/>
            </a:endParaRPr>
          </a:p>
          <a:p>
            <a:endParaRPr lang="en-US" dirty="0"/>
          </a:p>
        </p:txBody>
      </p:sp>
      <p:graphicFrame>
        <p:nvGraphicFramePr>
          <p:cNvPr id="4" name="Tabela 3">
            <a:extLst>
              <a:ext uri="{FF2B5EF4-FFF2-40B4-BE49-F238E27FC236}">
                <a16:creationId xmlns:a16="http://schemas.microsoft.com/office/drawing/2014/main" id="{3B6FB4FE-E648-2152-0D14-64E767557EB8}"/>
              </a:ext>
            </a:extLst>
          </p:cNvPr>
          <p:cNvGraphicFramePr>
            <a:graphicFrameLocks noGrp="1"/>
          </p:cNvGraphicFramePr>
          <p:nvPr>
            <p:extLst>
              <p:ext uri="{D42A27DB-BD31-4B8C-83A1-F6EECF244321}">
                <p14:modId xmlns:p14="http://schemas.microsoft.com/office/powerpoint/2010/main" val="992760409"/>
              </p:ext>
            </p:extLst>
          </p:nvPr>
        </p:nvGraphicFramePr>
        <p:xfrm>
          <a:off x="1742929" y="2263916"/>
          <a:ext cx="7815242" cy="1167195"/>
        </p:xfrm>
        <a:graphic>
          <a:graphicData uri="http://schemas.openxmlformats.org/drawingml/2006/table">
            <a:tbl>
              <a:tblPr firstRow="1" firstCol="1" lastRow="1" lastCol="1" bandRow="1" bandCol="1">
                <a:tableStyleId>{FABFCF23-3B69-468F-B69F-88F6DE6A72F2}</a:tableStyleId>
              </a:tblPr>
              <a:tblGrid>
                <a:gridCol w="1026290">
                  <a:extLst>
                    <a:ext uri="{9D8B030D-6E8A-4147-A177-3AD203B41FA5}">
                      <a16:colId xmlns:a16="http://schemas.microsoft.com/office/drawing/2014/main" val="4063748465"/>
                    </a:ext>
                  </a:extLst>
                </a:gridCol>
                <a:gridCol w="2191840">
                  <a:extLst>
                    <a:ext uri="{9D8B030D-6E8A-4147-A177-3AD203B41FA5}">
                      <a16:colId xmlns:a16="http://schemas.microsoft.com/office/drawing/2014/main" val="4141688120"/>
                    </a:ext>
                  </a:extLst>
                </a:gridCol>
                <a:gridCol w="750796">
                  <a:extLst>
                    <a:ext uri="{9D8B030D-6E8A-4147-A177-3AD203B41FA5}">
                      <a16:colId xmlns:a16="http://schemas.microsoft.com/office/drawing/2014/main" val="1686408825"/>
                    </a:ext>
                  </a:extLst>
                </a:gridCol>
                <a:gridCol w="1026290">
                  <a:extLst>
                    <a:ext uri="{9D8B030D-6E8A-4147-A177-3AD203B41FA5}">
                      <a16:colId xmlns:a16="http://schemas.microsoft.com/office/drawing/2014/main" val="1912846985"/>
                    </a:ext>
                  </a:extLst>
                </a:gridCol>
                <a:gridCol w="1410013">
                  <a:extLst>
                    <a:ext uri="{9D8B030D-6E8A-4147-A177-3AD203B41FA5}">
                      <a16:colId xmlns:a16="http://schemas.microsoft.com/office/drawing/2014/main" val="2350162048"/>
                    </a:ext>
                  </a:extLst>
                </a:gridCol>
                <a:gridCol w="1410013">
                  <a:extLst>
                    <a:ext uri="{9D8B030D-6E8A-4147-A177-3AD203B41FA5}">
                      <a16:colId xmlns:a16="http://schemas.microsoft.com/office/drawing/2014/main" val="2508438738"/>
                    </a:ext>
                  </a:extLst>
                </a:gridCol>
              </a:tblGrid>
              <a:tr h="179521">
                <a:tc rowSpan="2">
                  <a:txBody>
                    <a:bodyPr/>
                    <a:lstStyle/>
                    <a:p>
                      <a:pPr marL="88265">
                        <a:lnSpc>
                          <a:spcPct val="115000"/>
                        </a:lnSpc>
                        <a:spcBef>
                          <a:spcPts val="255"/>
                        </a:spcBef>
                        <a:buNone/>
                      </a:pPr>
                      <a:r>
                        <a:rPr lang="en-US" sz="1400" dirty="0">
                          <a:effectLst/>
                        </a:rPr>
                        <a:t> </a:t>
                      </a:r>
                    </a:p>
                    <a:p>
                      <a:pPr marL="81915">
                        <a:lnSpc>
                          <a:spcPct val="115000"/>
                        </a:lnSpc>
                        <a:buNone/>
                      </a:pPr>
                      <a:r>
                        <a:rPr lang="sr-Latn-RS" sz="1400" spc="-25" dirty="0">
                          <a:effectLst/>
                        </a:rPr>
                        <a:t>No</a:t>
                      </a:r>
                      <a:r>
                        <a:rPr lang="en-US" sz="1400" spc="-25" dirty="0">
                          <a:effectLst/>
                        </a:rPr>
                        <a:t>.</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2">
                  <a:txBody>
                    <a:bodyPr/>
                    <a:lstStyle/>
                    <a:p>
                      <a:pPr marL="88265" algn="ctr">
                        <a:lnSpc>
                          <a:spcPct val="115000"/>
                        </a:lnSpc>
                        <a:buNone/>
                      </a:pPr>
                      <a:r>
                        <a:rPr lang="en-US" sz="1400" dirty="0">
                          <a:effectLst/>
                        </a:rPr>
                        <a:t> </a:t>
                      </a:r>
                    </a:p>
                    <a:p>
                      <a:pPr marL="88265" algn="ctr">
                        <a:lnSpc>
                          <a:spcPct val="115000"/>
                        </a:lnSpc>
                        <a:buNone/>
                      </a:pPr>
                      <a:r>
                        <a:rPr lang="sr-Latn-RS" sz="1400" spc="-10" dirty="0">
                          <a:effectLst/>
                        </a:rPr>
                        <a:t>PARAMETER</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rowSpan="2">
                  <a:txBody>
                    <a:bodyPr/>
                    <a:lstStyle/>
                    <a:p>
                      <a:pPr marL="88265" algn="ctr">
                        <a:lnSpc>
                          <a:spcPct val="115000"/>
                        </a:lnSpc>
                        <a:buNone/>
                      </a:pPr>
                      <a:r>
                        <a:rPr lang="en-US" sz="1400" dirty="0">
                          <a:effectLst/>
                        </a:rPr>
                        <a:t> </a:t>
                      </a:r>
                    </a:p>
                    <a:p>
                      <a:pPr marL="88265" algn="ctr">
                        <a:lnSpc>
                          <a:spcPct val="115000"/>
                        </a:lnSpc>
                        <a:buNone/>
                      </a:pPr>
                      <a:r>
                        <a:rPr lang="sr-Latn-RS" sz="1400" spc="-25" dirty="0">
                          <a:effectLst/>
                        </a:rPr>
                        <a:t>MPC</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gridSpan="3">
                  <a:txBody>
                    <a:bodyPr/>
                    <a:lstStyle/>
                    <a:p>
                      <a:pPr marL="88265" algn="ctr">
                        <a:lnSpc>
                          <a:spcPct val="115000"/>
                        </a:lnSpc>
                        <a:buNone/>
                      </a:pPr>
                      <a:r>
                        <a:rPr lang="sr-Latn-RS" sz="1400" dirty="0">
                          <a:effectLst/>
                        </a:rPr>
                        <a:t>PATTERN TAG</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75871"/>
                  </a:ext>
                </a:extLst>
              </a:tr>
              <a:tr h="37489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88265" algn="ctr">
                        <a:lnSpc>
                          <a:spcPct val="115000"/>
                        </a:lnSpc>
                        <a:buNone/>
                      </a:pPr>
                      <a:r>
                        <a:rPr lang="en-US" sz="1400" spc="-10">
                          <a:effectLst/>
                        </a:rPr>
                        <a:t>TA.0245.I± </a:t>
                      </a:r>
                      <a:r>
                        <a:rPr lang="en-US" sz="1400" spc="-30">
                          <a:effectLst/>
                        </a:rPr>
                        <a:t>MU</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pPr>
                      <a:r>
                        <a:rPr lang="en-US" sz="1400" spc="-10">
                          <a:effectLst/>
                        </a:rPr>
                        <a:t>TA.0246.I± </a:t>
                      </a:r>
                      <a:r>
                        <a:rPr lang="en-US" sz="1400" spc="-30">
                          <a:effectLst/>
                        </a:rPr>
                        <a:t>MU</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pPr>
                      <a:r>
                        <a:rPr lang="en-US" sz="1400" spc="-10" dirty="0">
                          <a:effectLst/>
                        </a:rPr>
                        <a:t>TA.0247.I± </a:t>
                      </a:r>
                      <a:r>
                        <a:rPr lang="en-US" sz="1400" spc="-30" dirty="0">
                          <a:effectLst/>
                        </a:rPr>
                        <a:t>MU</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92134303"/>
                  </a:ext>
                </a:extLst>
              </a:tr>
              <a:tr h="374899">
                <a:tc>
                  <a:txBody>
                    <a:bodyPr/>
                    <a:lstStyle/>
                    <a:p>
                      <a:pPr marL="4445" algn="ctr">
                        <a:lnSpc>
                          <a:spcPct val="115000"/>
                        </a:lnSpc>
                        <a:spcBef>
                          <a:spcPts val="1360"/>
                        </a:spcBef>
                        <a:buNone/>
                      </a:pPr>
                      <a:r>
                        <a:rPr lang="en-US" sz="1400" spc="-25">
                          <a:effectLst/>
                        </a:rPr>
                        <a:t>1.</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88265" algn="ctr">
                        <a:lnSpc>
                          <a:spcPct val="115000"/>
                        </a:lnSpc>
                        <a:buNone/>
                      </a:pPr>
                      <a:r>
                        <a:rPr lang="sr-Latn-RS" sz="1400" dirty="0">
                          <a:effectLst/>
                        </a:rPr>
                        <a:t>Total </a:t>
                      </a:r>
                      <a:r>
                        <a:rPr lang="sr-Latn-RS" sz="1400" dirty="0" err="1">
                          <a:effectLst/>
                        </a:rPr>
                        <a:t>precipitating</a:t>
                      </a:r>
                      <a:r>
                        <a:rPr lang="sr-Latn-RS" sz="1400" dirty="0">
                          <a:effectLst/>
                        </a:rPr>
                        <a:t> </a:t>
                      </a:r>
                      <a:r>
                        <a:rPr lang="sr-Latn-RS" sz="1400" dirty="0" err="1">
                          <a:effectLst/>
                        </a:rPr>
                        <a:t>substances</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pPr>
                      <a:r>
                        <a:rPr lang="en-US" sz="1400" spc="-25">
                          <a:effectLst/>
                        </a:rPr>
                        <a:t>450</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tabLst>
                          <a:tab pos="575945" algn="l"/>
                        </a:tabLst>
                      </a:pPr>
                      <a:r>
                        <a:rPr lang="en-US" sz="1400" spc="-10">
                          <a:effectLst/>
                        </a:rPr>
                        <a:t>19</a:t>
                      </a:r>
                      <a:r>
                        <a:rPr lang="sr-Cyrl-RS" sz="1400" spc="-10">
                          <a:effectLst/>
                        </a:rPr>
                        <a:t>9</a:t>
                      </a:r>
                      <a:r>
                        <a:rPr lang="en-US" sz="1400" spc="-10">
                          <a:effectLst/>
                        </a:rPr>
                        <a:t>,</a:t>
                      </a:r>
                      <a:r>
                        <a:rPr lang="sr-Cyrl-RS" sz="1400" spc="-10">
                          <a:effectLst/>
                        </a:rPr>
                        <a:t>53</a:t>
                      </a:r>
                      <a:r>
                        <a:rPr lang="sr-Cyrl-RS" sz="1400">
                          <a:effectLst/>
                        </a:rPr>
                        <a:t> </a:t>
                      </a:r>
                      <a:r>
                        <a:rPr lang="en-US" sz="1400" spc="-20">
                          <a:effectLst/>
                        </a:rPr>
                        <a:t>±27,</a:t>
                      </a:r>
                      <a:r>
                        <a:rPr lang="en-US" sz="1400" spc="-50">
                          <a:effectLst/>
                        </a:rPr>
                        <a:t>7</a:t>
                      </a:r>
                      <a:r>
                        <a:rPr lang="sr-Cyrl-RS" sz="1400">
                          <a:effectLst/>
                        </a:rPr>
                        <a:t>9</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tabLst>
                          <a:tab pos="579120" algn="l"/>
                        </a:tabLst>
                      </a:pPr>
                      <a:r>
                        <a:rPr lang="sr-Cyrl-RS" sz="1400" spc="-10">
                          <a:effectLst/>
                        </a:rPr>
                        <a:t>138</a:t>
                      </a:r>
                      <a:r>
                        <a:rPr lang="en-US" sz="1400" spc="-10">
                          <a:effectLst/>
                        </a:rPr>
                        <a:t>,</a:t>
                      </a:r>
                      <a:r>
                        <a:rPr lang="sr-Cyrl-RS" sz="1400" spc="-10">
                          <a:effectLst/>
                        </a:rPr>
                        <a:t>95</a:t>
                      </a:r>
                      <a:r>
                        <a:rPr lang="en-US" sz="1400" spc="-20">
                          <a:effectLst/>
                        </a:rPr>
                        <a:t>±</a:t>
                      </a:r>
                      <a:r>
                        <a:rPr lang="sr-Cyrl-RS" sz="1400" spc="-20">
                          <a:effectLst/>
                        </a:rPr>
                        <a:t>19</a:t>
                      </a:r>
                      <a:r>
                        <a:rPr lang="en-US" sz="1400" spc="-20">
                          <a:effectLst/>
                        </a:rPr>
                        <a:t>,</a:t>
                      </a:r>
                      <a:r>
                        <a:rPr lang="sr-Cyrl-RS" sz="1400" spc="-50">
                          <a:effectLst/>
                        </a:rPr>
                        <a:t>4</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pPr>
                      <a:r>
                        <a:rPr lang="sr-Cyrl-RS" sz="1400" spc="-10" dirty="0">
                          <a:effectLst/>
                        </a:rPr>
                        <a:t>177</a:t>
                      </a:r>
                      <a:r>
                        <a:rPr lang="en-US" sz="1400" spc="-10" dirty="0">
                          <a:effectLst/>
                        </a:rPr>
                        <a:t>,</a:t>
                      </a:r>
                      <a:r>
                        <a:rPr lang="sr-Cyrl-RS" sz="1400" spc="-10" dirty="0">
                          <a:effectLst/>
                        </a:rPr>
                        <a:t>73</a:t>
                      </a:r>
                      <a:r>
                        <a:rPr lang="en-US" sz="1400" spc="-25" dirty="0">
                          <a:effectLst/>
                        </a:rPr>
                        <a:t>±</a:t>
                      </a:r>
                      <a:r>
                        <a:rPr lang="sr-Cyrl-RS" sz="1400" spc="-25" dirty="0">
                          <a:effectLst/>
                        </a:rPr>
                        <a:t>24</a:t>
                      </a:r>
                      <a:r>
                        <a:rPr lang="en-US" sz="1400" spc="-25" dirty="0">
                          <a:effectLst/>
                        </a:rPr>
                        <a:t>,</a:t>
                      </a:r>
                      <a:r>
                        <a:rPr lang="sr-Cyrl-RS" sz="1400" spc="-25" dirty="0">
                          <a:effectLst/>
                        </a:rPr>
                        <a:t>88</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495234535"/>
                  </a:ext>
                </a:extLst>
              </a:tr>
            </a:tbl>
          </a:graphicData>
        </a:graphic>
      </p:graphicFrame>
      <p:graphicFrame>
        <p:nvGraphicFramePr>
          <p:cNvPr id="6" name="Tabela 5">
            <a:extLst>
              <a:ext uri="{FF2B5EF4-FFF2-40B4-BE49-F238E27FC236}">
                <a16:creationId xmlns:a16="http://schemas.microsoft.com/office/drawing/2014/main" id="{B53B0A69-7931-83F2-63A9-EC46E783BE96}"/>
              </a:ext>
            </a:extLst>
          </p:cNvPr>
          <p:cNvGraphicFramePr>
            <a:graphicFrameLocks noGrp="1"/>
          </p:cNvGraphicFramePr>
          <p:nvPr>
            <p:extLst>
              <p:ext uri="{D42A27DB-BD31-4B8C-83A1-F6EECF244321}">
                <p14:modId xmlns:p14="http://schemas.microsoft.com/office/powerpoint/2010/main" val="1312817016"/>
              </p:ext>
            </p:extLst>
          </p:nvPr>
        </p:nvGraphicFramePr>
        <p:xfrm>
          <a:off x="1742928" y="3738888"/>
          <a:ext cx="7815243" cy="1167195"/>
        </p:xfrm>
        <a:graphic>
          <a:graphicData uri="http://schemas.openxmlformats.org/drawingml/2006/table">
            <a:tbl>
              <a:tblPr firstRow="1" firstCol="1" lastRow="1" lastCol="1" bandRow="1" bandCol="1">
                <a:tableStyleId>{FABFCF23-3B69-468F-B69F-88F6DE6A72F2}</a:tableStyleId>
              </a:tblPr>
              <a:tblGrid>
                <a:gridCol w="1026290">
                  <a:extLst>
                    <a:ext uri="{9D8B030D-6E8A-4147-A177-3AD203B41FA5}">
                      <a16:colId xmlns:a16="http://schemas.microsoft.com/office/drawing/2014/main" val="2338629376"/>
                    </a:ext>
                  </a:extLst>
                </a:gridCol>
                <a:gridCol w="2191841">
                  <a:extLst>
                    <a:ext uri="{9D8B030D-6E8A-4147-A177-3AD203B41FA5}">
                      <a16:colId xmlns:a16="http://schemas.microsoft.com/office/drawing/2014/main" val="1540849248"/>
                    </a:ext>
                  </a:extLst>
                </a:gridCol>
                <a:gridCol w="750796">
                  <a:extLst>
                    <a:ext uri="{9D8B030D-6E8A-4147-A177-3AD203B41FA5}">
                      <a16:colId xmlns:a16="http://schemas.microsoft.com/office/drawing/2014/main" val="3661975606"/>
                    </a:ext>
                  </a:extLst>
                </a:gridCol>
                <a:gridCol w="1026290">
                  <a:extLst>
                    <a:ext uri="{9D8B030D-6E8A-4147-A177-3AD203B41FA5}">
                      <a16:colId xmlns:a16="http://schemas.microsoft.com/office/drawing/2014/main" val="3833387401"/>
                    </a:ext>
                  </a:extLst>
                </a:gridCol>
                <a:gridCol w="1410013">
                  <a:extLst>
                    <a:ext uri="{9D8B030D-6E8A-4147-A177-3AD203B41FA5}">
                      <a16:colId xmlns:a16="http://schemas.microsoft.com/office/drawing/2014/main" val="816436056"/>
                    </a:ext>
                  </a:extLst>
                </a:gridCol>
                <a:gridCol w="1410013">
                  <a:extLst>
                    <a:ext uri="{9D8B030D-6E8A-4147-A177-3AD203B41FA5}">
                      <a16:colId xmlns:a16="http://schemas.microsoft.com/office/drawing/2014/main" val="1610026894"/>
                    </a:ext>
                  </a:extLst>
                </a:gridCol>
              </a:tblGrid>
              <a:tr h="101282">
                <a:tc rowSpan="2">
                  <a:txBody>
                    <a:bodyPr/>
                    <a:lstStyle/>
                    <a:p>
                      <a:pPr marL="88265">
                        <a:lnSpc>
                          <a:spcPct val="115000"/>
                        </a:lnSpc>
                        <a:spcBef>
                          <a:spcPts val="255"/>
                        </a:spcBef>
                        <a:buNone/>
                      </a:pPr>
                      <a:r>
                        <a:rPr lang="en-US" sz="1400" dirty="0">
                          <a:effectLst/>
                        </a:rPr>
                        <a:t> </a:t>
                      </a:r>
                    </a:p>
                    <a:p>
                      <a:pPr marL="81915">
                        <a:lnSpc>
                          <a:spcPct val="115000"/>
                        </a:lnSpc>
                        <a:buNone/>
                      </a:pPr>
                      <a:r>
                        <a:rPr lang="sr-Latn-RS" sz="1400" dirty="0">
                          <a:effectLst/>
                        </a:rPr>
                        <a:t>No.</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2">
                  <a:txBody>
                    <a:bodyPr/>
                    <a:lstStyle/>
                    <a:p>
                      <a:pPr marL="88265" algn="ctr">
                        <a:lnSpc>
                          <a:spcPct val="115000"/>
                        </a:lnSpc>
                        <a:buNone/>
                      </a:pPr>
                      <a:r>
                        <a:rPr lang="en-US" sz="1400" dirty="0">
                          <a:effectLst/>
                        </a:rPr>
                        <a:t> </a:t>
                      </a:r>
                    </a:p>
                    <a:p>
                      <a:pPr marL="88265" algn="ctr">
                        <a:lnSpc>
                          <a:spcPct val="115000"/>
                        </a:lnSpc>
                        <a:buNone/>
                      </a:pPr>
                      <a:r>
                        <a:rPr lang="sr-Latn-RS" sz="1400" spc="-10" dirty="0">
                          <a:effectLst/>
                        </a:rPr>
                        <a:t>PARAMETER</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rowSpan="2">
                  <a:txBody>
                    <a:bodyPr/>
                    <a:lstStyle/>
                    <a:p>
                      <a:pPr marL="88265" algn="ctr">
                        <a:lnSpc>
                          <a:spcPct val="115000"/>
                        </a:lnSpc>
                        <a:buNone/>
                      </a:pPr>
                      <a:r>
                        <a:rPr lang="en-US" sz="1400">
                          <a:effectLst/>
                        </a:rPr>
                        <a:t> </a:t>
                      </a:r>
                    </a:p>
                    <a:p>
                      <a:pPr marL="88265" algn="ctr">
                        <a:lnSpc>
                          <a:spcPct val="115000"/>
                        </a:lnSpc>
                        <a:buNone/>
                      </a:pPr>
                      <a:r>
                        <a:rPr lang="sr-Latn-RS" sz="1400" spc="-25">
                          <a:effectLst/>
                        </a:rPr>
                        <a:t>MPC</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gridSpan="3">
                  <a:txBody>
                    <a:bodyPr/>
                    <a:lstStyle/>
                    <a:p>
                      <a:pPr marL="88265" marR="0" lvl="0" indent="0" algn="ctr" defTabSz="914400" rtl="0" eaLnBrk="1" fontAlgn="auto" latinLnBrk="0" hangingPunct="1">
                        <a:lnSpc>
                          <a:spcPct val="115000"/>
                        </a:lnSpc>
                        <a:spcBef>
                          <a:spcPts val="0"/>
                        </a:spcBef>
                        <a:spcAft>
                          <a:spcPts val="0"/>
                        </a:spcAft>
                        <a:buClrTx/>
                        <a:buSzTx/>
                        <a:buFontTx/>
                        <a:buNone/>
                        <a:tabLst/>
                        <a:defRPr/>
                      </a:pPr>
                      <a:r>
                        <a:rPr lang="sr-Latn-RS" sz="1400" dirty="0">
                          <a:effectLst/>
                        </a:rPr>
                        <a:t>PATTERN TAG</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68432929"/>
                  </a:ext>
                </a:extLst>
              </a:tr>
              <a:tr h="22047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88265" algn="ctr">
                        <a:lnSpc>
                          <a:spcPct val="115000"/>
                        </a:lnSpc>
                        <a:buNone/>
                      </a:pPr>
                      <a:r>
                        <a:rPr lang="en-US" sz="1400" spc="-10">
                          <a:effectLst/>
                        </a:rPr>
                        <a:t>TA.0245.I± </a:t>
                      </a:r>
                      <a:r>
                        <a:rPr lang="en-US" sz="1400" spc="-30">
                          <a:effectLst/>
                        </a:rPr>
                        <a:t>MU</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pPr>
                      <a:r>
                        <a:rPr lang="en-US" sz="1400" spc="-10">
                          <a:effectLst/>
                        </a:rPr>
                        <a:t>TA.0246.I± </a:t>
                      </a:r>
                      <a:r>
                        <a:rPr lang="en-US" sz="1400" spc="-30">
                          <a:effectLst/>
                        </a:rPr>
                        <a:t>MU</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pPr>
                      <a:r>
                        <a:rPr lang="en-US" sz="1400" spc="-10" dirty="0">
                          <a:effectLst/>
                        </a:rPr>
                        <a:t>TA.0247.I± </a:t>
                      </a:r>
                      <a:r>
                        <a:rPr lang="en-US" sz="1400" spc="-30" dirty="0">
                          <a:effectLst/>
                        </a:rPr>
                        <a:t>MU</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059998225"/>
                  </a:ext>
                </a:extLst>
              </a:tr>
              <a:tr h="431988">
                <a:tc>
                  <a:txBody>
                    <a:bodyPr/>
                    <a:lstStyle/>
                    <a:p>
                      <a:pPr marL="4445" algn="ctr">
                        <a:lnSpc>
                          <a:spcPct val="115000"/>
                        </a:lnSpc>
                        <a:spcBef>
                          <a:spcPts val="1360"/>
                        </a:spcBef>
                        <a:buNone/>
                      </a:pPr>
                      <a:r>
                        <a:rPr lang="en-US" sz="1400" spc="-25">
                          <a:effectLst/>
                        </a:rPr>
                        <a:t>1.</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88265" algn="ctr">
                        <a:lnSpc>
                          <a:spcPct val="115000"/>
                        </a:lnSpc>
                        <a:buNone/>
                      </a:pPr>
                      <a:r>
                        <a:rPr lang="sr-Latn-RS" sz="1400" dirty="0">
                          <a:effectLst/>
                        </a:rPr>
                        <a:t>Total </a:t>
                      </a:r>
                      <a:r>
                        <a:rPr lang="sr-Latn-RS" sz="1400" dirty="0" err="1">
                          <a:effectLst/>
                        </a:rPr>
                        <a:t>precipitating</a:t>
                      </a:r>
                      <a:r>
                        <a:rPr lang="sr-Latn-RS" sz="1400" dirty="0">
                          <a:effectLst/>
                        </a:rPr>
                        <a:t> </a:t>
                      </a:r>
                      <a:r>
                        <a:rPr lang="sr-Latn-RS" sz="1400" dirty="0" err="1">
                          <a:effectLst/>
                        </a:rPr>
                        <a:t>substances</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pPr>
                      <a:r>
                        <a:rPr lang="en-US" sz="1400" spc="-25" dirty="0">
                          <a:effectLst/>
                        </a:rPr>
                        <a:t>450</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tabLst>
                          <a:tab pos="575945" algn="l"/>
                        </a:tabLst>
                      </a:pPr>
                      <a:r>
                        <a:rPr lang="en-US" sz="1400" spc="-10">
                          <a:effectLst/>
                        </a:rPr>
                        <a:t>197,4</a:t>
                      </a:r>
                      <a:r>
                        <a:rPr lang="en-US" sz="1400">
                          <a:effectLst/>
                        </a:rPr>
                        <a:t> </a:t>
                      </a:r>
                      <a:r>
                        <a:rPr lang="en-US" sz="1400" spc="-20">
                          <a:effectLst/>
                        </a:rPr>
                        <a:t>±27,</a:t>
                      </a:r>
                      <a:r>
                        <a:rPr lang="en-US" sz="1400" spc="-50">
                          <a:effectLst/>
                        </a:rPr>
                        <a:t>7</a:t>
                      </a:r>
                      <a:r>
                        <a:rPr lang="en-US" sz="1400">
                          <a:effectLst/>
                        </a:rPr>
                        <a:t>	</a:t>
                      </a:r>
                      <a:r>
                        <a:rPr lang="en-US" sz="1400" spc="-50">
                          <a:effectLst/>
                        </a:rPr>
                        <a:t>6</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tabLst>
                          <a:tab pos="579120" algn="l"/>
                        </a:tabLst>
                      </a:pPr>
                      <a:r>
                        <a:rPr lang="en-US" sz="1400" spc="-10">
                          <a:effectLst/>
                        </a:rPr>
                        <a:t>260,8</a:t>
                      </a:r>
                      <a:r>
                        <a:rPr lang="en-US" sz="1400" spc="-20">
                          <a:effectLst/>
                        </a:rPr>
                        <a:t>±36,</a:t>
                      </a:r>
                      <a:r>
                        <a:rPr lang="en-US" sz="1400" spc="-50">
                          <a:effectLst/>
                        </a:rPr>
                        <a:t>55</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pPr>
                      <a:r>
                        <a:rPr lang="en-US" sz="1400" spc="-10" dirty="0">
                          <a:effectLst/>
                        </a:rPr>
                        <a:t>254,41</a:t>
                      </a:r>
                      <a:r>
                        <a:rPr lang="en-US" sz="1400" spc="-25" dirty="0">
                          <a:effectLst/>
                        </a:rPr>
                        <a:t>±35,6</a:t>
                      </a:r>
                      <a:r>
                        <a:rPr lang="en-US" sz="1400" spc="-50" dirty="0">
                          <a:effectLst/>
                        </a:rPr>
                        <a:t>2</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496565890"/>
                  </a:ext>
                </a:extLst>
              </a:tr>
            </a:tbl>
          </a:graphicData>
        </a:graphic>
      </p:graphicFrame>
      <p:graphicFrame>
        <p:nvGraphicFramePr>
          <p:cNvPr id="7" name="Tabela 6">
            <a:extLst>
              <a:ext uri="{FF2B5EF4-FFF2-40B4-BE49-F238E27FC236}">
                <a16:creationId xmlns:a16="http://schemas.microsoft.com/office/drawing/2014/main" id="{34654F99-877C-C4C0-E2FB-B7E29D7B4AA3}"/>
              </a:ext>
            </a:extLst>
          </p:cNvPr>
          <p:cNvGraphicFramePr>
            <a:graphicFrameLocks noGrp="1"/>
          </p:cNvGraphicFramePr>
          <p:nvPr>
            <p:extLst>
              <p:ext uri="{D42A27DB-BD31-4B8C-83A1-F6EECF244321}">
                <p14:modId xmlns:p14="http://schemas.microsoft.com/office/powerpoint/2010/main" val="2565885868"/>
              </p:ext>
            </p:extLst>
          </p:nvPr>
        </p:nvGraphicFramePr>
        <p:xfrm>
          <a:off x="1742929" y="5300848"/>
          <a:ext cx="7815242" cy="1167195"/>
        </p:xfrm>
        <a:graphic>
          <a:graphicData uri="http://schemas.openxmlformats.org/drawingml/2006/table">
            <a:tbl>
              <a:tblPr firstRow="1" firstCol="1" lastRow="1" lastCol="1" bandRow="1" bandCol="1">
                <a:tableStyleId>{FABFCF23-3B69-468F-B69F-88F6DE6A72F2}</a:tableStyleId>
              </a:tblPr>
              <a:tblGrid>
                <a:gridCol w="1026290">
                  <a:extLst>
                    <a:ext uri="{9D8B030D-6E8A-4147-A177-3AD203B41FA5}">
                      <a16:colId xmlns:a16="http://schemas.microsoft.com/office/drawing/2014/main" val="254602806"/>
                    </a:ext>
                  </a:extLst>
                </a:gridCol>
                <a:gridCol w="2191840">
                  <a:extLst>
                    <a:ext uri="{9D8B030D-6E8A-4147-A177-3AD203B41FA5}">
                      <a16:colId xmlns:a16="http://schemas.microsoft.com/office/drawing/2014/main" val="3053560574"/>
                    </a:ext>
                  </a:extLst>
                </a:gridCol>
                <a:gridCol w="750796">
                  <a:extLst>
                    <a:ext uri="{9D8B030D-6E8A-4147-A177-3AD203B41FA5}">
                      <a16:colId xmlns:a16="http://schemas.microsoft.com/office/drawing/2014/main" val="3580920999"/>
                    </a:ext>
                  </a:extLst>
                </a:gridCol>
                <a:gridCol w="1026290">
                  <a:extLst>
                    <a:ext uri="{9D8B030D-6E8A-4147-A177-3AD203B41FA5}">
                      <a16:colId xmlns:a16="http://schemas.microsoft.com/office/drawing/2014/main" val="3078719011"/>
                    </a:ext>
                  </a:extLst>
                </a:gridCol>
                <a:gridCol w="1410013">
                  <a:extLst>
                    <a:ext uri="{9D8B030D-6E8A-4147-A177-3AD203B41FA5}">
                      <a16:colId xmlns:a16="http://schemas.microsoft.com/office/drawing/2014/main" val="636913998"/>
                    </a:ext>
                  </a:extLst>
                </a:gridCol>
                <a:gridCol w="1410013">
                  <a:extLst>
                    <a:ext uri="{9D8B030D-6E8A-4147-A177-3AD203B41FA5}">
                      <a16:colId xmlns:a16="http://schemas.microsoft.com/office/drawing/2014/main" val="1748452282"/>
                    </a:ext>
                  </a:extLst>
                </a:gridCol>
              </a:tblGrid>
              <a:tr h="181106">
                <a:tc rowSpan="2">
                  <a:txBody>
                    <a:bodyPr/>
                    <a:lstStyle/>
                    <a:p>
                      <a:pPr marL="88265">
                        <a:lnSpc>
                          <a:spcPct val="115000"/>
                        </a:lnSpc>
                        <a:spcBef>
                          <a:spcPts val="255"/>
                        </a:spcBef>
                        <a:buNone/>
                      </a:pPr>
                      <a:r>
                        <a:rPr lang="en-US" sz="1400" dirty="0">
                          <a:effectLst/>
                        </a:rPr>
                        <a:t> </a:t>
                      </a:r>
                    </a:p>
                    <a:p>
                      <a:pPr marL="81915">
                        <a:lnSpc>
                          <a:spcPct val="115000"/>
                        </a:lnSpc>
                        <a:buNone/>
                      </a:pPr>
                      <a:r>
                        <a:rPr lang="sr-Latn-RS" sz="1400" dirty="0">
                          <a:effectLst/>
                        </a:rPr>
                        <a:t>No.</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rowSpan="2">
                  <a:txBody>
                    <a:bodyPr/>
                    <a:lstStyle/>
                    <a:p>
                      <a:pPr marL="88265" algn="ctr">
                        <a:lnSpc>
                          <a:spcPct val="115000"/>
                        </a:lnSpc>
                        <a:buNone/>
                      </a:pPr>
                      <a:r>
                        <a:rPr lang="en-US" sz="1400" dirty="0">
                          <a:effectLst/>
                        </a:rPr>
                        <a:t> </a:t>
                      </a:r>
                    </a:p>
                    <a:p>
                      <a:pPr marL="88265" algn="ctr">
                        <a:lnSpc>
                          <a:spcPct val="115000"/>
                        </a:lnSpc>
                        <a:buNone/>
                      </a:pPr>
                      <a:r>
                        <a:rPr lang="sr-Latn-RS" sz="1400" spc="-10" dirty="0">
                          <a:effectLst/>
                        </a:rPr>
                        <a:t>PARAMETER</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rowSpan="2">
                  <a:txBody>
                    <a:bodyPr/>
                    <a:lstStyle/>
                    <a:p>
                      <a:pPr marL="88265" algn="ctr">
                        <a:lnSpc>
                          <a:spcPct val="115000"/>
                        </a:lnSpc>
                        <a:buNone/>
                      </a:pPr>
                      <a:r>
                        <a:rPr lang="en-US" sz="1400" dirty="0">
                          <a:effectLst/>
                        </a:rPr>
                        <a:t> </a:t>
                      </a:r>
                    </a:p>
                    <a:p>
                      <a:pPr marL="88265" algn="ctr">
                        <a:lnSpc>
                          <a:spcPct val="115000"/>
                        </a:lnSpc>
                        <a:buNone/>
                      </a:pPr>
                      <a:r>
                        <a:rPr lang="sr-Latn-RS" sz="1400" spc="-25" dirty="0">
                          <a:effectLst/>
                        </a:rPr>
                        <a:t>MPC</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gridSpan="3">
                  <a:txBody>
                    <a:bodyPr/>
                    <a:lstStyle/>
                    <a:p>
                      <a:pPr marL="88265" algn="ctr">
                        <a:lnSpc>
                          <a:spcPct val="115000"/>
                        </a:lnSpc>
                        <a:buNone/>
                      </a:pPr>
                      <a:r>
                        <a:rPr lang="sr-Latn-RS" sz="1400" dirty="0">
                          <a:effectLst/>
                        </a:rPr>
                        <a:t>PATTERN TAG</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04329030"/>
                  </a:ext>
                </a:extLst>
              </a:tr>
              <a:tr h="32512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88265" algn="ctr">
                        <a:lnSpc>
                          <a:spcPct val="115000"/>
                        </a:lnSpc>
                        <a:buNone/>
                      </a:pPr>
                      <a:r>
                        <a:rPr lang="en-US" sz="1400" spc="-10">
                          <a:effectLst/>
                        </a:rPr>
                        <a:t>TA.0245.I± </a:t>
                      </a:r>
                      <a:r>
                        <a:rPr lang="en-US" sz="1400" spc="-30">
                          <a:effectLst/>
                        </a:rPr>
                        <a:t>MU</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pPr>
                      <a:r>
                        <a:rPr lang="en-US" sz="1400" spc="-10">
                          <a:effectLst/>
                        </a:rPr>
                        <a:t>TA.0246.I± </a:t>
                      </a:r>
                      <a:r>
                        <a:rPr lang="en-US" sz="1400" spc="-30">
                          <a:effectLst/>
                        </a:rPr>
                        <a:t>MU</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pPr>
                      <a:r>
                        <a:rPr lang="en-US" sz="1400" spc="-10" dirty="0">
                          <a:effectLst/>
                        </a:rPr>
                        <a:t>TA.0247.I± </a:t>
                      </a:r>
                      <a:r>
                        <a:rPr lang="en-US" sz="1400" spc="-30" dirty="0">
                          <a:effectLst/>
                        </a:rPr>
                        <a:t>MU</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851315598"/>
                  </a:ext>
                </a:extLst>
              </a:tr>
              <a:tr h="423092">
                <a:tc>
                  <a:txBody>
                    <a:bodyPr/>
                    <a:lstStyle/>
                    <a:p>
                      <a:pPr marL="4445" algn="ctr">
                        <a:lnSpc>
                          <a:spcPct val="115000"/>
                        </a:lnSpc>
                        <a:spcBef>
                          <a:spcPts val="1360"/>
                        </a:spcBef>
                        <a:buNone/>
                      </a:pPr>
                      <a:r>
                        <a:rPr lang="en-US" sz="1400" spc="-25">
                          <a:effectLst/>
                        </a:rPr>
                        <a:t>1.</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tc>
                <a:tc>
                  <a:txBody>
                    <a:bodyPr/>
                    <a:lstStyle/>
                    <a:p>
                      <a:pPr marL="88265" algn="ctr">
                        <a:lnSpc>
                          <a:spcPct val="115000"/>
                        </a:lnSpc>
                        <a:buNone/>
                      </a:pPr>
                      <a:r>
                        <a:rPr lang="sr-Latn-RS" sz="1400" dirty="0">
                          <a:effectLst/>
                        </a:rPr>
                        <a:t>Total </a:t>
                      </a:r>
                      <a:r>
                        <a:rPr lang="sr-Latn-RS" sz="1400" dirty="0" err="1">
                          <a:effectLst/>
                        </a:rPr>
                        <a:t>precipitating</a:t>
                      </a:r>
                      <a:r>
                        <a:rPr lang="sr-Latn-RS" sz="1400" dirty="0">
                          <a:effectLst/>
                        </a:rPr>
                        <a:t> </a:t>
                      </a:r>
                      <a:r>
                        <a:rPr lang="sr-Latn-RS" sz="1400" dirty="0" err="1">
                          <a:effectLst/>
                        </a:rPr>
                        <a:t>substances</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pPr>
                      <a:r>
                        <a:rPr lang="en-US" sz="1400" spc="-25">
                          <a:effectLst/>
                        </a:rPr>
                        <a:t>450</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tabLst>
                          <a:tab pos="575945" algn="l"/>
                        </a:tabLst>
                      </a:pPr>
                      <a:r>
                        <a:rPr lang="sr-Cyrl-RS" sz="1400" spc="-10">
                          <a:effectLst/>
                        </a:rPr>
                        <a:t>363</a:t>
                      </a:r>
                      <a:r>
                        <a:rPr lang="en-US" sz="1400" spc="-10">
                          <a:effectLst/>
                        </a:rPr>
                        <a:t>,</a:t>
                      </a:r>
                      <a:r>
                        <a:rPr lang="sr-Cyrl-RS" sz="1400" spc="-10">
                          <a:effectLst/>
                        </a:rPr>
                        <a:t>18</a:t>
                      </a:r>
                      <a:r>
                        <a:rPr lang="sr-Cyrl-RS" sz="1400">
                          <a:effectLst/>
                        </a:rPr>
                        <a:t> </a:t>
                      </a:r>
                      <a:r>
                        <a:rPr lang="en-US" sz="1400" spc="-20">
                          <a:effectLst/>
                        </a:rPr>
                        <a:t>±</a:t>
                      </a:r>
                      <a:r>
                        <a:rPr lang="sr-Cyrl-RS" sz="1400" spc="-20">
                          <a:effectLst/>
                        </a:rPr>
                        <a:t>6</a:t>
                      </a:r>
                      <a:r>
                        <a:rPr lang="en-US" sz="1400" spc="-20">
                          <a:effectLst/>
                        </a:rPr>
                        <a:t>7,</a:t>
                      </a:r>
                      <a:r>
                        <a:rPr lang="sr-Cyrl-RS" sz="1400">
                          <a:effectLst/>
                        </a:rPr>
                        <a:t>9</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tabLst>
                          <a:tab pos="579120" algn="l"/>
                        </a:tabLst>
                      </a:pPr>
                      <a:r>
                        <a:rPr lang="sr-Cyrl-RS" sz="1400" spc="-10">
                          <a:effectLst/>
                        </a:rPr>
                        <a:t>83</a:t>
                      </a:r>
                      <a:r>
                        <a:rPr lang="en-US" sz="1400" spc="-10">
                          <a:effectLst/>
                        </a:rPr>
                        <a:t>,</a:t>
                      </a:r>
                      <a:r>
                        <a:rPr lang="sr-Cyrl-RS" sz="1400" spc="-10">
                          <a:effectLst/>
                        </a:rPr>
                        <a:t>56</a:t>
                      </a:r>
                      <a:r>
                        <a:rPr lang="en-US" sz="1400" spc="-20">
                          <a:effectLst/>
                        </a:rPr>
                        <a:t>±</a:t>
                      </a:r>
                      <a:r>
                        <a:rPr lang="sr-Cyrl-RS" sz="1400" spc="-20">
                          <a:effectLst/>
                        </a:rPr>
                        <a:t>15</a:t>
                      </a:r>
                      <a:r>
                        <a:rPr lang="en-US" sz="1400" spc="-20">
                          <a:effectLst/>
                        </a:rPr>
                        <a:t>,</a:t>
                      </a:r>
                      <a:r>
                        <a:rPr lang="sr-Cyrl-RS" sz="1400" spc="-50">
                          <a:effectLst/>
                        </a:rPr>
                        <a:t>63</a:t>
                      </a:r>
                      <a:endParaRPr lang="en-US"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88265" algn="ctr">
                        <a:lnSpc>
                          <a:spcPct val="115000"/>
                        </a:lnSpc>
                        <a:buNone/>
                      </a:pPr>
                      <a:r>
                        <a:rPr lang="sr-Cyrl-RS" sz="1400" spc="-10" dirty="0">
                          <a:effectLst/>
                        </a:rPr>
                        <a:t>100</a:t>
                      </a:r>
                      <a:r>
                        <a:rPr lang="en-US" sz="1400" spc="-10" dirty="0">
                          <a:effectLst/>
                        </a:rPr>
                        <a:t>,</a:t>
                      </a:r>
                      <a:r>
                        <a:rPr lang="sr-Cyrl-RS" sz="1400" spc="-10" dirty="0">
                          <a:effectLst/>
                        </a:rPr>
                        <a:t>2</a:t>
                      </a:r>
                      <a:r>
                        <a:rPr lang="en-US" sz="1400" spc="-10" dirty="0">
                          <a:effectLst/>
                        </a:rPr>
                        <a:t>1</a:t>
                      </a:r>
                      <a:r>
                        <a:rPr lang="en-US" sz="1400" spc="-25" dirty="0">
                          <a:effectLst/>
                        </a:rPr>
                        <a:t>±</a:t>
                      </a:r>
                      <a:r>
                        <a:rPr lang="sr-Cyrl-RS" sz="1400" spc="-25" dirty="0">
                          <a:effectLst/>
                        </a:rPr>
                        <a:t>18</a:t>
                      </a:r>
                      <a:r>
                        <a:rPr lang="en-US" sz="1400" spc="-25" dirty="0">
                          <a:effectLst/>
                        </a:rPr>
                        <a:t>,</a:t>
                      </a:r>
                      <a:r>
                        <a:rPr lang="sr-Cyrl-RS" sz="1400" spc="-25" dirty="0">
                          <a:effectLst/>
                        </a:rPr>
                        <a:t>74</a:t>
                      </a:r>
                      <a:endParaRPr lang="en-US"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236593967"/>
                  </a:ext>
                </a:extLst>
              </a:tr>
            </a:tbl>
          </a:graphicData>
        </a:graphic>
      </p:graphicFrame>
      <p:sp>
        <p:nvSpPr>
          <p:cNvPr id="9" name="Okvir za tekst 8">
            <a:extLst>
              <a:ext uri="{FF2B5EF4-FFF2-40B4-BE49-F238E27FC236}">
                <a16:creationId xmlns:a16="http://schemas.microsoft.com/office/drawing/2014/main" id="{31EC9BA3-3491-DECF-3CED-6973870E8462}"/>
              </a:ext>
            </a:extLst>
          </p:cNvPr>
          <p:cNvSpPr txBox="1"/>
          <p:nvPr/>
        </p:nvSpPr>
        <p:spPr>
          <a:xfrm>
            <a:off x="3358671" y="1942103"/>
            <a:ext cx="4673523" cy="307777"/>
          </a:xfrm>
          <a:prstGeom prst="rect">
            <a:avLst/>
          </a:prstGeom>
          <a:noFill/>
        </p:spPr>
        <p:txBody>
          <a:bodyPr wrap="none" rtlCol="0">
            <a:spAutoFit/>
          </a:bodyPr>
          <a:lstStyle/>
          <a:p>
            <a:r>
              <a:rPr lang="sr-Latn-RS" sz="1400" dirty="0"/>
              <a:t>Table 1. – </a:t>
            </a:r>
            <a:r>
              <a:rPr lang="sr-Latn-RS" sz="1400" dirty="0" err="1"/>
              <a:t>Measurment</a:t>
            </a:r>
            <a:r>
              <a:rPr lang="sr-Latn-RS" sz="1400" dirty="0"/>
              <a:t> from 17.11.2020. to 17.12.2020.</a:t>
            </a:r>
            <a:r>
              <a:rPr lang="sr-Cyrl-RS" sz="1400" dirty="0"/>
              <a:t>с</a:t>
            </a:r>
            <a:endParaRPr lang="en-US" sz="1400" dirty="0"/>
          </a:p>
        </p:txBody>
      </p:sp>
      <p:sp>
        <p:nvSpPr>
          <p:cNvPr id="11" name="Okvir za tekst 10">
            <a:extLst>
              <a:ext uri="{FF2B5EF4-FFF2-40B4-BE49-F238E27FC236}">
                <a16:creationId xmlns:a16="http://schemas.microsoft.com/office/drawing/2014/main" id="{E3E954D9-DA49-2539-FECA-12AB12482D43}"/>
              </a:ext>
            </a:extLst>
          </p:cNvPr>
          <p:cNvSpPr txBox="1"/>
          <p:nvPr/>
        </p:nvSpPr>
        <p:spPr>
          <a:xfrm>
            <a:off x="3318032" y="3440636"/>
            <a:ext cx="6096000" cy="307777"/>
          </a:xfrm>
          <a:prstGeom prst="rect">
            <a:avLst/>
          </a:prstGeom>
          <a:noFill/>
        </p:spPr>
        <p:txBody>
          <a:bodyPr wrap="square">
            <a:spAutoFit/>
          </a:bodyPr>
          <a:lstStyle/>
          <a:p>
            <a:r>
              <a:rPr lang="sr-Latn-RS" sz="1400" dirty="0"/>
              <a:t>Table 2. – </a:t>
            </a:r>
            <a:r>
              <a:rPr lang="sr-Latn-RS" sz="1400" dirty="0" err="1"/>
              <a:t>Measurment</a:t>
            </a:r>
            <a:r>
              <a:rPr lang="sr-Latn-RS" sz="1400" dirty="0"/>
              <a:t> from 21.06.2022. to 21.07.2022.</a:t>
            </a:r>
            <a:endParaRPr lang="en-US" sz="1400" dirty="0"/>
          </a:p>
        </p:txBody>
      </p:sp>
      <p:sp>
        <p:nvSpPr>
          <p:cNvPr id="13" name="Okvir za tekst 12">
            <a:extLst>
              <a:ext uri="{FF2B5EF4-FFF2-40B4-BE49-F238E27FC236}">
                <a16:creationId xmlns:a16="http://schemas.microsoft.com/office/drawing/2014/main" id="{E3CD28CB-D0CB-42A6-35BF-2B301EC71CF4}"/>
              </a:ext>
            </a:extLst>
          </p:cNvPr>
          <p:cNvSpPr txBox="1"/>
          <p:nvPr/>
        </p:nvSpPr>
        <p:spPr>
          <a:xfrm>
            <a:off x="3318032" y="4965000"/>
            <a:ext cx="6096000" cy="307777"/>
          </a:xfrm>
          <a:prstGeom prst="rect">
            <a:avLst/>
          </a:prstGeom>
          <a:noFill/>
        </p:spPr>
        <p:txBody>
          <a:bodyPr wrap="square">
            <a:spAutoFit/>
          </a:bodyPr>
          <a:lstStyle/>
          <a:p>
            <a:r>
              <a:rPr lang="sr-Latn-RS" sz="1400" dirty="0"/>
              <a:t>Table 3. – </a:t>
            </a:r>
            <a:r>
              <a:rPr lang="sr-Latn-RS" sz="1400" dirty="0" err="1"/>
              <a:t>Measurment</a:t>
            </a:r>
            <a:r>
              <a:rPr lang="sr-Latn-RS" sz="1400" dirty="0"/>
              <a:t> from 11.07.2024. to 10.08.2024.</a:t>
            </a:r>
            <a:endParaRPr lang="en-US" sz="1400" dirty="0"/>
          </a:p>
        </p:txBody>
      </p:sp>
    </p:spTree>
    <p:extLst>
      <p:ext uri="{BB962C8B-B14F-4D97-AF65-F5344CB8AC3E}">
        <p14:creationId xmlns:p14="http://schemas.microsoft.com/office/powerpoint/2010/main" val="1291298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a:extLst>
            <a:ext uri="{FF2B5EF4-FFF2-40B4-BE49-F238E27FC236}">
              <a16:creationId xmlns:a16="http://schemas.microsoft.com/office/drawing/2014/main" id="{421D3021-1243-17C1-BD3F-D37B91AE3828}"/>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36A7FFAE-660F-43B8-EC28-059AF3EF26C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Conclusions</a:t>
            </a:r>
          </a:p>
        </p:txBody>
      </p:sp>
      <p:sp>
        <p:nvSpPr>
          <p:cNvPr id="3" name="Okvir za tekst 2">
            <a:extLst>
              <a:ext uri="{FF2B5EF4-FFF2-40B4-BE49-F238E27FC236}">
                <a16:creationId xmlns:a16="http://schemas.microsoft.com/office/drawing/2014/main" id="{7B700FBF-EEE5-4EBF-1531-DED0CDC60526}"/>
              </a:ext>
            </a:extLst>
          </p:cNvPr>
          <p:cNvSpPr txBox="1"/>
          <p:nvPr/>
        </p:nvSpPr>
        <p:spPr>
          <a:xfrm>
            <a:off x="1648460" y="1076960"/>
            <a:ext cx="8895080" cy="5262979"/>
          </a:xfrm>
          <a:prstGeom prst="rect">
            <a:avLst/>
          </a:prstGeom>
          <a:noFill/>
        </p:spPr>
        <p:txBody>
          <a:bodyPr wrap="square">
            <a:spAutoFit/>
          </a:bodyPr>
          <a:lstStyle/>
          <a:p>
            <a:pPr indent="457200" algn="just">
              <a:buNone/>
            </a:pPr>
            <a:r>
              <a:rPr lang="en-US" sz="2400" dirty="0">
                <a:ea typeface="Times New Roman" panose="02020603050405020304" pitchFamily="18" charset="0"/>
                <a:cs typeface="Tahoma" panose="020B0604030504040204" pitchFamily="34" charset="0"/>
              </a:rPr>
              <a:t>One of the key long-term measures is the monitoring of air quality in the stone crushing process. By setting up measuring stations in and around the quarry, precise data on the concentration of harmful particles (such as PM10 and PM2.5) are obtained, which enables timely response and adaptation of work processes.</a:t>
            </a:r>
            <a:r>
              <a:rPr lang="sr-Cyrl-RS" sz="2400" dirty="0">
                <a:ea typeface="Times New Roman" panose="02020603050405020304" pitchFamily="18" charset="0"/>
                <a:cs typeface="Tahoma" panose="020B0604030504040204" pitchFamily="34" charset="0"/>
              </a:rPr>
              <a:t> </a:t>
            </a:r>
          </a:p>
          <a:p>
            <a:pPr indent="457200" algn="just">
              <a:buNone/>
            </a:pPr>
            <a:r>
              <a:rPr lang="en-US" sz="2400" dirty="0">
                <a:ea typeface="Times New Roman" panose="02020603050405020304" pitchFamily="18" charset="0"/>
                <a:cs typeface="Tahoma" panose="020B0604030504040204" pitchFamily="34" charset="0"/>
              </a:rPr>
              <a:t>In </a:t>
            </a:r>
            <a:r>
              <a:rPr lang="en-US" sz="2400" dirty="0">
                <a:effectLst/>
                <a:latin typeface="+mn-lt"/>
                <a:ea typeface="Times New Roman" panose="02020603050405020304" pitchFamily="18" charset="0"/>
                <a:cs typeface="Tahoma" panose="020B0604030504040204" pitchFamily="34" charset="0"/>
              </a:rPr>
              <a:t>the observed period in the quarry "</a:t>
            </a:r>
            <a:r>
              <a:rPr lang="en-US" sz="2400" dirty="0" err="1">
                <a:effectLst/>
                <a:latin typeface="+mn-lt"/>
                <a:ea typeface="Times New Roman" panose="02020603050405020304" pitchFamily="18" charset="0"/>
                <a:cs typeface="Tahoma" panose="020B0604030504040204" pitchFamily="34" charset="0"/>
              </a:rPr>
              <a:t>Draževići</a:t>
            </a:r>
            <a:r>
              <a:rPr lang="en-US" sz="2400" dirty="0">
                <a:effectLst/>
                <a:latin typeface="+mn-lt"/>
                <a:ea typeface="Times New Roman" panose="02020603050405020304" pitchFamily="18" charset="0"/>
                <a:cs typeface="Tahoma" panose="020B0604030504040204" pitchFamily="34" charset="0"/>
              </a:rPr>
              <a:t>" the maximum permissible concentrations (M</a:t>
            </a:r>
            <a:r>
              <a:rPr lang="sr-Latn-RS" sz="2400" dirty="0">
                <a:effectLst/>
                <a:latin typeface="+mn-lt"/>
                <a:ea typeface="Times New Roman" panose="02020603050405020304" pitchFamily="18" charset="0"/>
                <a:cs typeface="Tahoma" panose="020B0604030504040204" pitchFamily="34" charset="0"/>
              </a:rPr>
              <a:t>PC</a:t>
            </a:r>
            <a:r>
              <a:rPr lang="en-US" sz="2400" dirty="0">
                <a:effectLst/>
                <a:latin typeface="+mn-lt"/>
                <a:ea typeface="Times New Roman" panose="02020603050405020304" pitchFamily="18" charset="0"/>
                <a:cs typeface="Tahoma" panose="020B0604030504040204" pitchFamily="34" charset="0"/>
              </a:rPr>
              <a:t>) for total sedimentary substances were not exceeded. The introduction of automatic water spraying systems (sprinklers) on conveyors and crushers significantly reduces the concentration of dust in the air. The use of binders (chemical agents) that stabilize the soil surface and prevent dust from rising is also one of the methods that is increasingly used in modern quarries.</a:t>
            </a:r>
            <a:endParaRPr lang="en-US" sz="2400" dirty="0">
              <a:effectLst/>
              <a:latin typeface="Tahom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0793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DCA87D-57B8-4510-9665-9E75299929F1}">
  <ds:schemaRefs>
    <ds:schemaRef ds:uri="c9b645eb-e6fe-4b35-9d45-bd7394162d21"/>
    <ds:schemaRef ds:uri="http://purl.org/dc/terms/"/>
    <ds:schemaRef ds:uri="http://schemas.microsoft.com/office/2006/metadata/properties"/>
    <ds:schemaRef ds:uri="http://purl.org/dc/dcmitype/"/>
    <ds:schemaRef ds:uri="http://www.w3.org/XML/1998/namespace"/>
    <ds:schemaRef ds:uri="98621ed1-ae24-4a21-b80a-89d572d87e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3.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3556</TotalTime>
  <Words>726</Words>
  <Application>Microsoft Office PowerPoint</Application>
  <PresentationFormat>Široki ekran</PresentationFormat>
  <Paragraphs>69</Paragraphs>
  <Slides>5</Slides>
  <Notes>0</Notes>
  <HiddenSlides>0</HiddenSlides>
  <MMClips>0</MMClips>
  <ScaleCrop>false</ScaleCrop>
  <HeadingPairs>
    <vt:vector size="6" baseType="variant">
      <vt:variant>
        <vt:lpstr>Korišćeni fontovi</vt:lpstr>
      </vt:variant>
      <vt:variant>
        <vt:i4>6</vt:i4>
      </vt:variant>
      <vt:variant>
        <vt:lpstr>Tema</vt:lpstr>
      </vt:variant>
      <vt:variant>
        <vt:i4>1</vt:i4>
      </vt:variant>
      <vt:variant>
        <vt:lpstr>Naslovi slajdova</vt:lpstr>
      </vt:variant>
      <vt:variant>
        <vt:i4>5</vt:i4>
      </vt:variant>
    </vt:vector>
  </HeadingPairs>
  <TitlesOfParts>
    <vt:vector size="12" baseType="lpstr">
      <vt:lpstr>Tahoma</vt:lpstr>
      <vt:lpstr>Arial Narrow</vt:lpstr>
      <vt:lpstr>Times New Roman</vt:lpstr>
      <vt:lpstr>Aptos</vt:lpstr>
      <vt:lpstr>PF BeauSans Pro</vt:lpstr>
      <vt:lpstr>Arial</vt:lpstr>
      <vt:lpstr>Office Theme</vt:lpstr>
      <vt:lpstr>PowerPoint prezentacija</vt:lpstr>
      <vt:lpstr>PowerPoint prezentacija</vt:lpstr>
      <vt:lpstr>PowerPoint prezentacija</vt:lpstr>
      <vt:lpstr>PowerPoint prezentacija</vt:lpstr>
      <vt:lpstr>PowerPoint prezentacija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Sneža Aksentijević</cp:lastModifiedBy>
  <cp:revision>56</cp:revision>
  <dcterms:created xsi:type="dcterms:W3CDTF">2025-07-07T08:04:39Z</dcterms:created>
  <dcterms:modified xsi:type="dcterms:W3CDTF">2026-09-15T20:12:49Z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