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88" r:id="rId5"/>
    <p:sldId id="289" r:id="rId6"/>
    <p:sldId id="290" r:id="rId7"/>
    <p:sldId id="291" r:id="rId8"/>
    <p:sldId id="292" r:id="rId9"/>
  </p:sldIdLst>
  <p:sldSz cx="12192000" cy="6858000"/>
  <p:notesSz cx="6858000" cy="9144000"/>
  <p:embeddedFontLst>
    <p:embeddedFont>
      <p:font typeface="Arial Narrow" panose="020B0606020202030204" pitchFamily="34" charset="0"/>
      <p:regular r:id="rId11"/>
      <p:bold r:id="rId12"/>
      <p:italic r:id="rId13"/>
      <p:boldItalic r:id="rId14"/>
    </p:embeddedFont>
    <p:embeddedFont>
      <p:font typeface="PF BeauSans Pro" panose="02000800000000020004" charset="0"/>
      <p:bold r:id="rId15"/>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a:tblStyle styleId="{5C22544A-7EE6-4342-B048-85BDC9FD1C3A}" styleName="Umereni stil 2 – Naglašav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rednji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Bez stila, koordinatna mreža tabele">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660B408-B3CF-4A94-85FC-2B1E0A45F4A2}" styleName="Tamni stil 2 – Naglašavanje 1/naglašavanj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ABFCF23-3B69-468F-B69F-88F6DE6A72F2}" styleName="Umereni stil 1 – Naglašavanj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69" d="100"/>
          <a:sy n="69" d="100"/>
        </p:scale>
        <p:origin x="73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5" Type="http://schemas.openxmlformats.org/officeDocument/2006/relationships/slide" Target="slides/slide1.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09/16/2026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slide" Target="slide5.xml"/><Relationship Id="rId3" Type="http://schemas.openxmlformats.org/officeDocument/2006/relationships/image" Target="../media/image2.png"/><Relationship Id="rId7" Type="http://schemas.openxmlformats.org/officeDocument/2006/relationships/slide" Target="slide3.xml"/><Relationship Id="rId12"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slide" Target="slide4.xml"/><Relationship Id="rId4" Type="http://schemas.openxmlformats.org/officeDocument/2006/relationships/slide" Target="slide2.xml"/><Relationship Id="rId9" Type="http://schemas.openxmlformats.org/officeDocument/2006/relationships/image" Target="../media/image40.png"/><Relationship Id="rId1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39C26-5568-BE06-7EE7-36EA4BC5E645}"/>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9882EDD9-BC4B-8B1B-7397-6287C5B19DA0}"/>
              </a:ext>
            </a:extLst>
          </p:cNvPr>
          <p:cNvSpPr>
            <a:spLocks noChangeArrowheads="1"/>
          </p:cNvSpPr>
          <p:nvPr/>
        </p:nvSpPr>
        <p:spPr bwMode="auto">
          <a:xfrm>
            <a:off x="25612" y="209277"/>
            <a:ext cx="12191576"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a:solidFill>
                  <a:schemeClr val="accent5"/>
                </a:solidFill>
                <a:latin typeface="PF BeauSans Pro" panose="02000800000000020004" pitchFamily="2" charset="0"/>
                <a:cs typeface="Arial" panose="020B0604020202020204" pitchFamily="34" charset="0"/>
              </a:rPr>
              <a:t>SUSTAINABLE USE OF PESTICIDES FOR THE PURPOSE OF ENVIRONMENTAL PROTECTION AND EMPLOYEE SAFETY </a:t>
            </a:r>
          </a:p>
        </p:txBody>
      </p:sp>
      <p:sp>
        <p:nvSpPr>
          <p:cNvPr id="6" name="Rectangle 5">
            <a:extLst>
              <a:ext uri="{FF2B5EF4-FFF2-40B4-BE49-F238E27FC236}">
                <a16:creationId xmlns:a16="http://schemas.microsoft.com/office/drawing/2014/main" id="{F805163C-4208-4EF2-A4BC-9554DE18179C}"/>
              </a:ext>
            </a:extLst>
          </p:cNvPr>
          <p:cNvSpPr>
            <a:spLocks noChangeArrowheads="1"/>
          </p:cNvSpPr>
          <p:nvPr/>
        </p:nvSpPr>
        <p:spPr bwMode="auto">
          <a:xfrm>
            <a:off x="321521" y="900696"/>
            <a:ext cx="11844867" cy="738664"/>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u="sng" dirty="0">
                <a:solidFill>
                  <a:srgbClr val="00CC00"/>
                </a:solidFill>
                <a:latin typeface="Arial Narrow" panose="020B0606020202030204" pitchFamily="34" charset="0"/>
                <a:cs typeface="Arial" panose="020B0604020202020204" pitchFamily="34" charset="0"/>
              </a:rPr>
              <a:t> Ljiljana Trumbulović</a:t>
            </a:r>
            <a:r>
              <a:rPr lang="en-US" sz="1400" b="1" u="sng" baseline="30000" dirty="0">
                <a:solidFill>
                  <a:srgbClr val="00CC00"/>
                </a:solidFill>
                <a:latin typeface="Arial Narrow" panose="020B0606020202030204" pitchFamily="34" charset="0"/>
                <a:cs typeface="Arial" panose="020B0604020202020204" pitchFamily="34" charset="0"/>
              </a:rPr>
              <a:t>1</a:t>
            </a:r>
            <a:r>
              <a:rPr lang="en-US" sz="1400" b="1" u="sng" dirty="0">
                <a:solidFill>
                  <a:srgbClr val="00CC00"/>
                </a:solidFill>
                <a:latin typeface="Arial Narrow" panose="020B0606020202030204" pitchFamily="34" charset="0"/>
                <a:cs typeface="Arial" panose="020B0604020202020204" pitchFamily="34" charset="0"/>
              </a:rPr>
              <a:t>, </a:t>
            </a:r>
            <a:r>
              <a:rPr lang="en-US" sz="1400" b="1" u="sng" dirty="0" err="1">
                <a:solidFill>
                  <a:srgbClr val="00CC00"/>
                </a:solidFill>
                <a:latin typeface="Arial Narrow" panose="020B0606020202030204" pitchFamily="34" charset="0"/>
                <a:cs typeface="Arial" panose="020B0604020202020204" pitchFamily="34" charset="0"/>
              </a:rPr>
              <a:t>SnežanaAksentijević</a:t>
            </a:r>
            <a:r>
              <a:rPr lang="sr-Latn-RS" sz="1400" b="1" u="sng" baseline="30000" dirty="0">
                <a:solidFill>
                  <a:srgbClr val="00CC00"/>
                </a:solidFill>
                <a:latin typeface="Arial Narrow" panose="020B0606020202030204" pitchFamily="34" charset="0"/>
                <a:cs typeface="Arial" panose="020B0604020202020204" pitchFamily="34" charset="0"/>
              </a:rPr>
              <a:t>2</a:t>
            </a:r>
            <a:r>
              <a:rPr lang="en-US" sz="1400" b="1" u="sng" dirty="0">
                <a:solidFill>
                  <a:srgbClr val="00CC00"/>
                </a:solidFill>
                <a:latin typeface="Arial Narrow" panose="020B0606020202030204" pitchFamily="34" charset="0"/>
                <a:cs typeface="Arial" panose="020B0604020202020204" pitchFamily="34" charset="0"/>
              </a:rPr>
              <a:t> </a:t>
            </a:r>
          </a:p>
          <a:p>
            <a:pPr algn="ctr"/>
            <a:r>
              <a:rPr lang="sr-Latn-RS" sz="1400" b="1" baseline="30000" dirty="0">
                <a:solidFill>
                  <a:srgbClr val="00CC00"/>
                </a:solidFill>
                <a:latin typeface="Arial Narrow" panose="020B0606020202030204" pitchFamily="34" charset="0"/>
                <a:cs typeface="Arial" panose="020B0604020202020204" pitchFamily="34" charset="0"/>
              </a:rPr>
              <a:t>1</a:t>
            </a:r>
            <a:r>
              <a:rPr lang="en-US" sz="1400" b="1" dirty="0">
                <a:solidFill>
                  <a:srgbClr val="00CC00"/>
                </a:solidFill>
                <a:latin typeface="Arial Narrow" panose="020B0606020202030204" pitchFamily="34" charset="0"/>
                <a:cs typeface="Arial" panose="020B0604020202020204" pitchFamily="34" charset="0"/>
              </a:rPr>
              <a:t>Western Serbia Academy of Applied Studies, </a:t>
            </a:r>
            <a:r>
              <a:rPr lang="en-US" sz="1400" b="1" dirty="0" err="1">
                <a:solidFill>
                  <a:srgbClr val="00CC00"/>
                </a:solidFill>
                <a:latin typeface="Arial Narrow" panose="020B0606020202030204" pitchFamily="34" charset="0"/>
                <a:cs typeface="Arial" panose="020B0604020202020204" pitchFamily="34" charset="0"/>
              </a:rPr>
              <a:t>Užice</a:t>
            </a:r>
            <a:r>
              <a:rPr lang="en-US" sz="1400" b="1" dirty="0">
                <a:solidFill>
                  <a:srgbClr val="00CC00"/>
                </a:solidFill>
                <a:latin typeface="Arial Narrow" panose="020B0606020202030204" pitchFamily="34" charset="0"/>
                <a:cs typeface="Arial" panose="020B0604020202020204" pitchFamily="34" charset="0"/>
              </a:rPr>
              <a:t> ,Serbia, ljiljanatrumbulovic@gmail.com,  </a:t>
            </a:r>
            <a:r>
              <a:rPr lang="en-US" sz="1400" b="1" baseline="30000" dirty="0">
                <a:solidFill>
                  <a:srgbClr val="00CC00"/>
                </a:solidFill>
                <a:latin typeface="Arial Narrow" panose="020B0606020202030204" pitchFamily="34" charset="0"/>
                <a:cs typeface="Arial" panose="020B0604020202020204" pitchFamily="34" charset="0"/>
              </a:rPr>
              <a:t>2</a:t>
            </a:r>
            <a:r>
              <a:rPr lang="en-US" sz="1400" b="1" dirty="0">
                <a:solidFill>
                  <a:srgbClr val="00CC00"/>
                </a:solidFill>
                <a:latin typeface="Arial Narrow" panose="020B0606020202030204" pitchFamily="34" charset="0"/>
                <a:cs typeface="Arial" panose="020B0604020202020204" pitchFamily="34" charset="0"/>
              </a:rPr>
              <a:t> Western Serbia Academy of Applied Studies, </a:t>
            </a:r>
            <a:r>
              <a:rPr lang="en-US" sz="1400" b="1" dirty="0" err="1">
                <a:solidFill>
                  <a:srgbClr val="00CC00"/>
                </a:solidFill>
                <a:latin typeface="Arial Narrow" panose="020B0606020202030204" pitchFamily="34" charset="0"/>
                <a:cs typeface="Arial" panose="020B0604020202020204" pitchFamily="34" charset="0"/>
              </a:rPr>
              <a:t>Užice</a:t>
            </a:r>
            <a:r>
              <a:rPr lang="sr-Latn-RS" sz="1400" b="1" dirty="0">
                <a:solidFill>
                  <a:srgbClr val="00CC00"/>
                </a:solidFill>
                <a:latin typeface="Arial Narrow" panose="020B0606020202030204" pitchFamily="34" charset="0"/>
                <a:cs typeface="Arial" panose="020B0604020202020204" pitchFamily="34" charset="0"/>
              </a:rPr>
              <a:t>, </a:t>
            </a:r>
            <a:r>
              <a:rPr lang="sr-Latn-RS" sz="1400" b="1" dirty="0" err="1">
                <a:solidFill>
                  <a:srgbClr val="00CC00"/>
                </a:solidFill>
                <a:latin typeface="Arial Narrow" panose="020B0606020202030204" pitchFamily="34" charset="0"/>
                <a:cs typeface="Arial" panose="020B0604020202020204" pitchFamily="34" charset="0"/>
              </a:rPr>
              <a:t>Serbia</a:t>
            </a:r>
            <a:endParaRPr lang="en-US" sz="1400" dirty="0">
              <a:solidFill>
                <a:srgbClr val="00CC00"/>
              </a:solidFill>
              <a:latin typeface="Arial Narrow" panose="020B0606020202030204" pitchFamily="34" charset="0"/>
              <a:cs typeface="Arial" panose="020B0604020202020204" pitchFamily="34" charset="0"/>
            </a:endParaRPr>
          </a:p>
          <a:p>
            <a:pPr algn="ctr"/>
            <a:r>
              <a:rPr lang="en-US" sz="1400" dirty="0">
                <a:solidFill>
                  <a:srgbClr val="00CC00"/>
                </a:solidFill>
                <a:latin typeface="Arial Narrow" panose="020B0606020202030204" pitchFamily="34" charset="0"/>
                <a:cs typeface="Arial" panose="020B0604020202020204" pitchFamily="34" charset="0"/>
              </a:rPr>
              <a:t> </a:t>
            </a:r>
          </a:p>
        </p:txBody>
      </p:sp>
      <p:pic>
        <p:nvPicPr>
          <p:cNvPr id="8" name="Picture 7">
            <a:extLst>
              <a:ext uri="{FF2B5EF4-FFF2-40B4-BE49-F238E27FC236}">
                <a16:creationId xmlns:a16="http://schemas.microsoft.com/office/drawing/2014/main" id="{0D301CB3-52B0-EFE7-7AFA-FDA4F20AA2B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28" name="Rectangle: Rounded Corners 27">
            <a:extLst>
              <a:ext uri="{FF2B5EF4-FFF2-40B4-BE49-F238E27FC236}">
                <a16:creationId xmlns:a16="http://schemas.microsoft.com/office/drawing/2014/main" id="{8101C326-06AB-78CA-A216-7D9AF8F2C16E}"/>
              </a:ext>
            </a:extLst>
          </p:cNvPr>
          <p:cNvSpPr/>
          <p:nvPr/>
        </p:nvSpPr>
        <p:spPr>
          <a:xfrm>
            <a:off x="11105536" y="-35623"/>
            <a:ext cx="1040956"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AEC-P35</a:t>
            </a:r>
            <a:endParaRPr lang="en-US" sz="1400" dirty="0">
              <a:solidFill>
                <a:schemeClr val="tx1"/>
              </a:solidFill>
            </a:endParaRPr>
          </a:p>
        </p:txBody>
      </p:sp>
      <mc:AlternateContent xmlns:mc="http://schemas.openxmlformats.org/markup-compatibility/2006">
        <mc:Choice xmlns:pslz="http://schemas.microsoft.com/office/powerpoint/2016/slidezoom" xmlns=""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1258795049"/>
                  </p:ext>
                </p:extLst>
              </p:nvPr>
            </p:nvGraphicFramePr>
            <p:xfrm>
              <a:off x="1925319" y="1543642"/>
              <a:ext cx="4196081" cy="2566593"/>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3"/>
                        <a:stretch>
                          <a:fillRect/>
                        </a:stretch>
                      </p166:blipFill>
                      <p166:spPr xmlns:p166="http://schemas.microsoft.com/office/powerpoint/2016/6/main">
                        <a:xfrm>
                          <a:off x="0" y="0"/>
                          <a:ext cx="4196081" cy="2566593"/>
                        </a:xfrm>
                        <a:prstGeom prst="rect">
                          <a:avLst/>
                        </a:prstGeom>
                        <a:ln w="3175">
                          <a:solidFill>
                            <a:prstClr val="ltGray"/>
                          </a:solidFill>
                        </a:ln>
                      </p166:spPr>
                    </pslz:zmPr>
                  </pslz:sldZmObj>
                </pslz:sldZm>
              </a:graphicData>
            </a:graphic>
          </p:graphicFrame>
        </mc:Choice>
        <mc:Fallback>
          <p:pic>
            <p:nvPicPr>
              <p:cNvPr id="40" name="Slide Zoom 39">
                <a:hlinkClick r:id="rId4" action="ppaction://hlinksldjump"/>
                <a:extLst>
                  <a:ext uri="{FF2B5EF4-FFF2-40B4-BE49-F238E27FC236}">
                    <a16:creationId xmlns:a16="http://schemas.microsoft.com/office/drawing/2014/main" id="{87303067-685B-2FAF-B480-F2354A046FD5}"/>
                  </a:ext>
                </a:extLst>
              </p:cNvPr>
              <p:cNvPicPr>
                <a:picLocks noGrp="1" noRot="1" noChangeAspect="1" noMove="1" noResize="1" noEditPoints="1" noAdjustHandles="1" noChangeArrowheads="1" noChangeShapeType="1"/>
              </p:cNvPicPr>
              <p:nvPr/>
            </p:nvPicPr>
            <p:blipFill>
              <a:blip r:embed="rId5"/>
              <a:stretch>
                <a:fillRect/>
              </a:stretch>
            </p:blipFill>
            <p:spPr>
              <a:xfrm>
                <a:off x="1925319" y="1543642"/>
                <a:ext cx="4196081" cy="2566593"/>
              </a:xfrm>
              <a:prstGeom prst="rect">
                <a:avLst/>
              </a:prstGeom>
              <a:ln w="3175">
                <a:solidFill>
                  <a:prstClr val="ltGray"/>
                </a:solidFill>
              </a:ln>
            </p:spPr>
          </p:pic>
        </mc:Fallback>
      </mc:AlternateContent>
      <mc:AlternateContent xmlns:mc="http://schemas.openxmlformats.org/markup-compatibility/2006">
        <mc:Choice xmlns:pslz="http://schemas.microsoft.com/office/powerpoint/2016/slidezoom" xmlns="" Requires="pslz">
          <p:graphicFrame>
            <p:nvGraphicFramePr>
              <p:cNvPr id="44" name="Slide Zoom 43">
                <a:extLst>
                  <a:ext uri="{FF2B5EF4-FFF2-40B4-BE49-F238E27FC236}">
                    <a16:creationId xmlns:a16="http://schemas.microsoft.com/office/drawing/2014/main" id="{4751F1C8-5F54-9BB8-D928-DF025BF83D1B}"/>
                  </a:ext>
                </a:extLst>
              </p:cNvPr>
              <p:cNvGraphicFramePr>
                <a:graphicFrameLocks noChangeAspect="1"/>
              </p:cNvGraphicFramePr>
              <p:nvPr>
                <p:extLst>
                  <p:ext uri="{D42A27DB-BD31-4B8C-83A1-F6EECF244321}">
                    <p14:modId xmlns:p14="http://schemas.microsoft.com/office/powerpoint/2010/main" val="691097052"/>
                  </p:ext>
                </p:extLst>
              </p:nvPr>
            </p:nvGraphicFramePr>
            <p:xfrm>
              <a:off x="6410961" y="1557374"/>
              <a:ext cx="4196081" cy="2566592"/>
            </p:xfrm>
            <a:graphic>
              <a:graphicData uri="http://schemas.microsoft.com/office/powerpoint/2016/slidezoom">
                <pslz:sldZm>
                  <pslz:sldZmObj sldId="290" cId="3234179505">
                    <pslz:zmPr id="{761436FE-D293-4227-99A3-50F896C1A346}" returnToParent="0" transitionDur="1000">
                      <p166:blipFill xmlns:p166="http://schemas.microsoft.com/office/powerpoint/2016/6/main">
                        <a:blip r:embed="rId6"/>
                        <a:stretch>
                          <a:fillRect/>
                        </a:stretch>
                      </p166:blipFill>
                      <p166:spPr xmlns:p166="http://schemas.microsoft.com/office/powerpoint/2016/6/main">
                        <a:xfrm>
                          <a:off x="0" y="0"/>
                          <a:ext cx="4196081" cy="2566592"/>
                        </a:xfrm>
                        <a:prstGeom prst="rect">
                          <a:avLst/>
                        </a:prstGeom>
                        <a:ln w="3175">
                          <a:solidFill>
                            <a:prstClr val="ltGray"/>
                          </a:solidFill>
                        </a:ln>
                      </p166:spPr>
                    </pslz:zmPr>
                  </pslz:sldZmObj>
                </pslz:sldZm>
              </a:graphicData>
            </a:graphic>
          </p:graphicFrame>
        </mc:Choice>
        <mc:Fallback>
          <p:pic>
            <p:nvPicPr>
              <p:cNvPr id="44" name="Slide Zoom 43">
                <a:hlinkClick r:id="rId7" action="ppaction://hlinksldjump"/>
                <a:extLst>
                  <a:ext uri="{FF2B5EF4-FFF2-40B4-BE49-F238E27FC236}">
                    <a16:creationId xmlns:a16="http://schemas.microsoft.com/office/drawing/2014/main" id="{4751F1C8-5F54-9BB8-D928-DF025BF83D1B}"/>
                  </a:ext>
                </a:extLst>
              </p:cNvPr>
              <p:cNvPicPr>
                <a:picLocks noGrp="1" noRot="1" noChangeAspect="1" noMove="1" noResize="1" noEditPoints="1" noAdjustHandles="1" noChangeArrowheads="1" noChangeShapeType="1"/>
              </p:cNvPicPr>
              <p:nvPr/>
            </p:nvPicPr>
            <p:blipFill>
              <a:blip r:embed="rId8"/>
              <a:stretch>
                <a:fillRect/>
              </a:stretch>
            </p:blipFill>
            <p:spPr>
              <a:xfrm>
                <a:off x="6410961" y="1557374"/>
                <a:ext cx="4196081" cy="2566592"/>
              </a:xfrm>
              <a:prstGeom prst="rect">
                <a:avLst/>
              </a:prstGeom>
              <a:ln w="3175">
                <a:solidFill>
                  <a:prstClr val="ltGray"/>
                </a:solidFill>
              </a:ln>
            </p:spPr>
          </p:pic>
        </mc:Fallback>
      </mc:AlternateContent>
      <mc:AlternateContent xmlns:mc="http://schemas.openxmlformats.org/markup-compatibility/2006">
        <mc:Choice xmlns:pslz="http://schemas.microsoft.com/office/powerpoint/2016/slidezoom" xmlns=""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725758956"/>
                  </p:ext>
                </p:extLst>
              </p:nvPr>
            </p:nvGraphicFramePr>
            <p:xfrm>
              <a:off x="1939599" y="4236043"/>
              <a:ext cx="4181801" cy="2566591"/>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9"/>
                        <a:stretch>
                          <a:fillRect/>
                        </a:stretch>
                      </p166:blipFill>
                      <p166:spPr xmlns:p166="http://schemas.microsoft.com/office/powerpoint/2016/6/main">
                        <a:xfrm>
                          <a:off x="0" y="0"/>
                          <a:ext cx="4181801" cy="2566591"/>
                        </a:xfrm>
                        <a:prstGeom prst="rect">
                          <a:avLst/>
                        </a:prstGeom>
                        <a:ln w="3175">
                          <a:solidFill>
                            <a:prstClr val="ltGray"/>
                          </a:solidFill>
                        </a:ln>
                      </p166:spPr>
                    </pslz:zmPr>
                  </pslz:sldZmObj>
                </pslz:sldZm>
              </a:graphicData>
            </a:graphic>
          </p:graphicFrame>
        </mc:Choice>
        <mc:Fallback>
          <p:pic>
            <p:nvPicPr>
              <p:cNvPr id="46" name="Slide Zoom 45">
                <a:hlinkClick r:id="rId10" action="ppaction://hlinksldjump"/>
                <a:extLst>
                  <a:ext uri="{FF2B5EF4-FFF2-40B4-BE49-F238E27FC236}">
                    <a16:creationId xmlns:a16="http://schemas.microsoft.com/office/drawing/2014/main" id="{CA227813-9B45-3F7D-2B2A-B4C6A8C2A081}"/>
                  </a:ext>
                </a:extLst>
              </p:cNvPr>
              <p:cNvPicPr>
                <a:picLocks noGrp="1" noRot="1" noChangeAspect="1" noMove="1" noResize="1" noEditPoints="1" noAdjustHandles="1" noChangeArrowheads="1" noChangeShapeType="1"/>
              </p:cNvPicPr>
              <p:nvPr/>
            </p:nvPicPr>
            <p:blipFill>
              <a:blip r:embed="rId11"/>
              <a:stretch>
                <a:fillRect/>
              </a:stretch>
            </p:blipFill>
            <p:spPr>
              <a:xfrm>
                <a:off x="1939599" y="4236043"/>
                <a:ext cx="4181801" cy="2566591"/>
              </a:xfrm>
              <a:prstGeom prst="rect">
                <a:avLst/>
              </a:prstGeom>
              <a:ln w="3175">
                <a:solidFill>
                  <a:prstClr val="ltGray"/>
                </a:solidFill>
              </a:ln>
            </p:spPr>
          </p:pic>
        </mc:Fallback>
      </mc:AlternateContent>
      <mc:AlternateContent xmlns:mc="http://schemas.openxmlformats.org/markup-compatibility/2006">
        <mc:Choice xmlns:pslz="http://schemas.microsoft.com/office/powerpoint/2016/slidezoom" xmlns=""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3734127994"/>
                  </p:ext>
                </p:extLst>
              </p:nvPr>
            </p:nvGraphicFramePr>
            <p:xfrm>
              <a:off x="6410961" y="4199729"/>
              <a:ext cx="4196081" cy="255286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12"/>
                        <a:stretch>
                          <a:fillRect/>
                        </a:stretch>
                      </p166:blipFill>
                      <p166:spPr xmlns:p166="http://schemas.microsoft.com/office/powerpoint/2016/6/main">
                        <a:xfrm>
                          <a:off x="0" y="0"/>
                          <a:ext cx="4196081" cy="2552862"/>
                        </a:xfrm>
                        <a:prstGeom prst="rect">
                          <a:avLst/>
                        </a:prstGeom>
                        <a:ln w="3175">
                          <a:solidFill>
                            <a:prstClr val="ltGray"/>
                          </a:solidFill>
                        </a:ln>
                      </p166:spPr>
                    </pslz:zmPr>
                  </pslz:sldZmObj>
                </pslz:sldZm>
              </a:graphicData>
            </a:graphic>
          </p:graphicFrame>
        </mc:Choice>
        <mc:Fallback>
          <p:pic>
            <p:nvPicPr>
              <p:cNvPr id="48" name="Slide Zoom 47">
                <a:hlinkClick r:id="rId13" action="ppaction://hlinksldjump"/>
                <a:extLst>
                  <a:ext uri="{FF2B5EF4-FFF2-40B4-BE49-F238E27FC236}">
                    <a16:creationId xmlns:a16="http://schemas.microsoft.com/office/drawing/2014/main" id="{AE3981C1-ED72-7A48-D57F-4104B91463D8}"/>
                  </a:ext>
                </a:extLst>
              </p:cNvPr>
              <p:cNvPicPr>
                <a:picLocks noGrp="1" noRot="1" noChangeAspect="1" noMove="1" noResize="1" noEditPoints="1" noAdjustHandles="1" noChangeArrowheads="1" noChangeShapeType="1"/>
              </p:cNvPicPr>
              <p:nvPr/>
            </p:nvPicPr>
            <p:blipFill>
              <a:blip r:embed="rId14"/>
              <a:stretch>
                <a:fillRect/>
              </a:stretch>
            </p:blipFill>
            <p:spPr>
              <a:xfrm>
                <a:off x="6410961" y="4199729"/>
                <a:ext cx="4196081" cy="2552862"/>
              </a:xfrm>
              <a:prstGeom prst="rect">
                <a:avLst/>
              </a:prstGeom>
              <a:ln w="3175">
                <a:solidFill>
                  <a:prstClr val="ltGray"/>
                </a:solidFill>
              </a:ln>
            </p:spPr>
          </p:pic>
        </mc:Fallback>
      </mc:AlternateContent>
    </p:spTree>
    <p:extLst>
      <p:ext uri="{BB962C8B-B14F-4D97-AF65-F5344CB8AC3E}">
        <p14:creationId xmlns:p14="http://schemas.microsoft.com/office/powerpoint/2010/main" val="33550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Okvir za tekst 1">
            <a:extLst>
              <a:ext uri="{FF2B5EF4-FFF2-40B4-BE49-F238E27FC236}">
                <a16:creationId xmlns:a16="http://schemas.microsoft.com/office/drawing/2014/main" id="{9ABBAEE7-3701-FDCD-70C7-654C30EADCC8}"/>
              </a:ext>
            </a:extLst>
          </p:cNvPr>
          <p:cNvSpPr txBox="1"/>
          <p:nvPr/>
        </p:nvSpPr>
        <p:spPr>
          <a:xfrm>
            <a:off x="1123122" y="1222513"/>
            <a:ext cx="10108095" cy="5262979"/>
          </a:xfrm>
          <a:prstGeom prst="rect">
            <a:avLst/>
          </a:prstGeom>
          <a:noFill/>
        </p:spPr>
        <p:txBody>
          <a:bodyPr wrap="square" rtlCol="0">
            <a:spAutoFit/>
          </a:bodyPr>
          <a:lstStyle/>
          <a:p>
            <a:pPr algn="just"/>
            <a:r>
              <a:rPr lang="en-US" sz="2400" dirty="0">
                <a:latin typeface="Times New Roman" panose="02020603050405020304" pitchFamily="18" charset="0"/>
                <a:cs typeface="Times New Roman" panose="02020603050405020304" pitchFamily="18" charset="0"/>
              </a:rPr>
              <a:t>Chemical agents used for pest control - known as pesticides, pose a significant risk to human health and the environment if they are not used in accordance with prescribed safety measures. The potential danger associated with pesticide use is increasing due to their widespread application in agriculture, forestry, animal husbandry, municipal activities, and even in the production of chemical weapons. </a:t>
            </a:r>
            <a:endParaRPr lang="sr-Latn-RS" sz="2400" dirty="0">
              <a:latin typeface="Times New Roman" panose="02020603050405020304" pitchFamily="18" charset="0"/>
              <a:cs typeface="Times New Roman" panose="02020603050405020304" pitchFamily="18" charset="0"/>
            </a:endParaRPr>
          </a:p>
          <a:p>
            <a:pPr algn="just"/>
            <a:endParaRPr lang="sr-Latn-R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The aim is to raise awareness of the need for an integrated approach to protection, encompassing technical, organizational, and health-related measures, in order to preserve human health and protect the environment. The paper also defines measures for preventing, reducing, and eliminating harmful environmental impacts, as well as reducing health risks for individuals who come into </a:t>
            </a:r>
            <a:r>
              <a:rPr lang="en-US" sz="2400" dirty="0" err="1">
                <a:latin typeface="Times New Roman" panose="02020603050405020304" pitchFamily="18" charset="0"/>
                <a:cs typeface="Times New Roman" panose="02020603050405020304" pitchFamily="18" charset="0"/>
              </a:rPr>
              <a:t>contacat</a:t>
            </a:r>
            <a:r>
              <a:rPr lang="en-US" sz="2400" dirty="0">
                <a:latin typeface="Times New Roman" panose="02020603050405020304" pitchFamily="18" charset="0"/>
                <a:cs typeface="Times New Roman" panose="02020603050405020304" pitchFamily="18" charset="0"/>
              </a:rPr>
              <a:t> with pesticides.</a:t>
            </a:r>
          </a:p>
          <a:p>
            <a:pPr algn="just"/>
            <a:endParaRPr lang="en-US" sz="2400" dirty="0">
              <a:latin typeface="Times New Roman" panose="02020603050405020304" pitchFamily="18" charset="0"/>
              <a:cs typeface="Times New Roman" panose="02020603050405020304" pitchFamily="18" charset="0"/>
            </a:endParaRPr>
          </a:p>
          <a:p>
            <a:pPr algn="just"/>
            <a:endParaRPr lang="en-US" altLang="sl-SI" sz="2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67644" y="198627"/>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a:t>
            </a:r>
          </a:p>
        </p:txBody>
      </p:sp>
      <p:sp>
        <p:nvSpPr>
          <p:cNvPr id="2" name="Okvir za tekst 1">
            <a:extLst>
              <a:ext uri="{FF2B5EF4-FFF2-40B4-BE49-F238E27FC236}">
                <a16:creationId xmlns:a16="http://schemas.microsoft.com/office/drawing/2014/main" id="{047D2C8D-2BEF-3ABA-EF34-E09FF591A17B}"/>
              </a:ext>
            </a:extLst>
          </p:cNvPr>
          <p:cNvSpPr txBox="1"/>
          <p:nvPr/>
        </p:nvSpPr>
        <p:spPr>
          <a:xfrm>
            <a:off x="1251373" y="868237"/>
            <a:ext cx="9367284" cy="3970318"/>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Improper handling during the production, transportation, distribution, use, and degradation of pesticides can have serious adverse effects on both humans and the environment, either directly or indirectly. </a:t>
            </a:r>
            <a:endParaRPr lang="sr-Cyrl-R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 study was conducted on the use of plant protection products on small agricultural holdings in Serbia. The aim of the research was to obtain answers to selected questions in order to assess the training and behavior of users</a:t>
            </a:r>
            <a:r>
              <a:rPr lang="sr-Cyrl-RS"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specifically, whether pesticide application complies with regulations. Approximately 1,000 farmers were surveyed.</a:t>
            </a:r>
          </a:p>
          <a:p>
            <a:r>
              <a:rPr lang="en-US" dirty="0">
                <a:latin typeface="Times New Roman" panose="02020603050405020304" pitchFamily="18" charset="0"/>
                <a:cs typeface="Times New Roman" panose="02020603050405020304" pitchFamily="18" charset="0"/>
              </a:rPr>
              <a:t>An analysis of the respondents' educational background indicates that the largest group consists of users with a secondary education (74.7%), followed by those with a primary education (15.1%), while the smallest share comprises respondents with higher education (10.1%). On average, across Serbia, the highest usage rate is observed for herbicides (82.1%), followed by insecticides (76.7%), fungicides (60.8%), and finally rodenticides (19.1%).</a:t>
            </a:r>
          </a:p>
          <a:p>
            <a:r>
              <a:rPr lang="en-US" dirty="0">
                <a:latin typeface="Times New Roman" panose="02020603050405020304" pitchFamily="18" charset="0"/>
                <a:cs typeface="Times New Roman" panose="02020603050405020304" pitchFamily="18" charset="0"/>
              </a:rPr>
              <a:t> </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sp>
        <p:nvSpPr>
          <p:cNvPr id="2" name="Okvir za tekst 1">
            <a:extLst>
              <a:ext uri="{FF2B5EF4-FFF2-40B4-BE49-F238E27FC236}">
                <a16:creationId xmlns:a16="http://schemas.microsoft.com/office/drawing/2014/main" id="{5092BFBA-9E53-0990-7904-ADE2D59088AB}"/>
              </a:ext>
            </a:extLst>
          </p:cNvPr>
          <p:cNvSpPr txBox="1"/>
          <p:nvPr/>
        </p:nvSpPr>
        <p:spPr>
          <a:xfrm>
            <a:off x="245533" y="709125"/>
            <a:ext cx="11760199" cy="5324535"/>
          </a:xfrm>
          <a:prstGeom prst="rect">
            <a:avLst/>
          </a:prstGeom>
          <a:noFill/>
        </p:spPr>
        <p:txBody>
          <a:bodyPr wrap="square" rtlCol="0">
            <a:spAutoFit/>
          </a:bodyPr>
          <a:lstStyle/>
          <a:p>
            <a:pPr algn="just"/>
            <a:r>
              <a:rPr lang="sr-Cyrl-RS" sz="2000" dirty="0" err="1">
                <a:latin typeface="Times New Roman" panose="02020603050405020304" pitchFamily="18" charset="0"/>
                <a:cs typeface="Times New Roman" panose="02020603050405020304" pitchFamily="18" charset="0"/>
              </a:rPr>
              <a:t>Research</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results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indicate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that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farmers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rely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heavily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chemical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methods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for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plant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protection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total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number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respondents</a:t>
            </a:r>
            <a:r>
              <a:rPr lang="sr-Cyrl-RS" sz="2000" dirty="0">
                <a:latin typeface="Times New Roman" panose="02020603050405020304" pitchFamily="18" charset="0"/>
                <a:cs typeface="Times New Roman" panose="02020603050405020304" pitchFamily="18" charset="0"/>
              </a:rPr>
              <a:t>, 95.4% </a:t>
            </a:r>
            <a:r>
              <a:rPr lang="sr-Cyrl-RS" sz="2000" dirty="0" err="1">
                <a:latin typeface="Times New Roman" panose="02020603050405020304" pitchFamily="18" charset="0"/>
                <a:cs typeface="Times New Roman" panose="02020603050405020304" pitchFamily="18" charset="0"/>
              </a:rPr>
              <a:t>answered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affirmatively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when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asked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whether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read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instructions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before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applying</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pesticides</a:t>
            </a:r>
            <a:r>
              <a:rPr lang="sr-Cyrl-RS"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algn="just"/>
            <a:r>
              <a:rPr lang="sr-Cyrl-RS" sz="2000" dirty="0" err="1">
                <a:latin typeface="Times New Roman" panose="02020603050405020304" pitchFamily="18" charset="0"/>
                <a:cs typeface="Times New Roman" panose="02020603050405020304" pitchFamily="18" charset="0"/>
              </a:rPr>
              <a:t>When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asked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whether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adhere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to</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all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prescribed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conditions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for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pesticide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application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found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label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and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in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instructions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for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use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majority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respondents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across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Serbia</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answered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affirmatively</a:t>
            </a:r>
            <a:r>
              <a:rPr lang="sr-Cyrl-RS" sz="2000" dirty="0">
                <a:latin typeface="Times New Roman" panose="02020603050405020304" pitchFamily="18" charset="0"/>
                <a:cs typeface="Times New Roman" panose="02020603050405020304" pitchFamily="18" charset="0"/>
              </a:rPr>
              <a:t> (85.7%); </a:t>
            </a:r>
            <a:r>
              <a:rPr lang="sr-Cyrl-RS" sz="2000" dirty="0" err="1">
                <a:latin typeface="Times New Roman" panose="02020603050405020304" pitchFamily="18" charset="0"/>
                <a:cs typeface="Times New Roman" panose="02020603050405020304" pitchFamily="18" charset="0"/>
              </a:rPr>
              <a:t>for</a:t>
            </a:r>
            <a:r>
              <a:rPr lang="sr-Cyrl-RS" sz="2000" dirty="0">
                <a:latin typeface="Times New Roman" panose="02020603050405020304" pitchFamily="18" charset="0"/>
                <a:cs typeface="Times New Roman" panose="02020603050405020304" pitchFamily="18" charset="0"/>
              </a:rPr>
              <a:t> a </a:t>
            </a:r>
            <a:r>
              <a:rPr lang="sr-Cyrl-RS" sz="2000" dirty="0" err="1">
                <a:latin typeface="Times New Roman" panose="02020603050405020304" pitchFamily="18" charset="0"/>
                <a:cs typeface="Times New Roman" panose="02020603050405020304" pitchFamily="18" charset="0"/>
              </a:rPr>
              <a:t>significant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number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compliance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depends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situation</a:t>
            </a:r>
            <a:r>
              <a:rPr lang="sr-Cyrl-RS" sz="2000" dirty="0">
                <a:latin typeface="Times New Roman" panose="02020603050405020304" pitchFamily="18" charset="0"/>
                <a:cs typeface="Times New Roman" panose="02020603050405020304" pitchFamily="18" charset="0"/>
              </a:rPr>
              <a:t>" (13.2%); </a:t>
            </a:r>
            <a:r>
              <a:rPr lang="sr-Cyrl-RS" sz="2000" dirty="0" err="1">
                <a:latin typeface="Times New Roman" panose="02020603050405020304" pitchFamily="18" charset="0"/>
                <a:cs typeface="Times New Roman" panose="02020603050405020304" pitchFamily="18" charset="0"/>
              </a:rPr>
              <a:t>and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smallest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share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consists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those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who</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do</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not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follow</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label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and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instructions</a:t>
            </a:r>
            <a:r>
              <a:rPr lang="sr-Cyrl-RS" sz="2000" dirty="0">
                <a:latin typeface="Times New Roman" panose="02020603050405020304" pitchFamily="18" charset="0"/>
                <a:cs typeface="Times New Roman" panose="02020603050405020304" pitchFamily="18" charset="0"/>
              </a:rPr>
              <a:t> (1.7%).</a:t>
            </a:r>
            <a:endParaRPr lang="en-US" sz="2000" dirty="0">
              <a:latin typeface="Times New Roman" panose="02020603050405020304" pitchFamily="18" charset="0"/>
              <a:cs typeface="Times New Roman" panose="02020603050405020304" pitchFamily="18" charset="0"/>
            </a:endParaRPr>
          </a:p>
          <a:p>
            <a:pPr algn="just"/>
            <a:r>
              <a:rPr lang="sr-Cyrl-RS" sz="2000" dirty="0">
                <a:latin typeface="Times New Roman" panose="02020603050405020304" pitchFamily="18" charset="0"/>
                <a:cs typeface="Times New Roman" panose="02020603050405020304" pitchFamily="18" charset="0"/>
              </a:rPr>
              <a:t>93.9%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respondents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are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familiar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with</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concept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pre-harvest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interval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withholding</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period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proportion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respondents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answering</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affirmatively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increased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with</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level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education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lowest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share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was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among</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those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with</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primary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education</a:t>
            </a:r>
            <a:r>
              <a:rPr lang="sr-Cyrl-RS" sz="2000" dirty="0">
                <a:latin typeface="Times New Roman" panose="02020603050405020304" pitchFamily="18" charset="0"/>
                <a:cs typeface="Times New Roman" panose="02020603050405020304" pitchFamily="18" charset="0"/>
              </a:rPr>
              <a:t> (86.5%), </a:t>
            </a:r>
            <a:r>
              <a:rPr lang="sr-Cyrl-RS" sz="2000" dirty="0" err="1">
                <a:latin typeface="Times New Roman" panose="02020603050405020304" pitchFamily="18" charset="0"/>
                <a:cs typeface="Times New Roman" panose="02020603050405020304" pitchFamily="18" charset="0"/>
              </a:rPr>
              <a:t>followed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by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those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with</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secondary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education</a:t>
            </a:r>
            <a:r>
              <a:rPr lang="sr-Cyrl-RS" sz="2000" dirty="0">
                <a:latin typeface="Times New Roman" panose="02020603050405020304" pitchFamily="18" charset="0"/>
                <a:cs typeface="Times New Roman" panose="02020603050405020304" pitchFamily="18" charset="0"/>
              </a:rPr>
              <a:t> (94.8%), </a:t>
            </a:r>
            <a:r>
              <a:rPr lang="sr-Cyrl-RS" sz="2000" dirty="0" err="1">
                <a:latin typeface="Times New Roman" panose="02020603050405020304" pitchFamily="18" charset="0"/>
                <a:cs typeface="Times New Roman" panose="02020603050405020304" pitchFamily="18" charset="0"/>
              </a:rPr>
              <a:t>and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highest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among</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those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with</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higher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education</a:t>
            </a:r>
            <a:r>
              <a:rPr lang="sr-Cyrl-RS" sz="2000" dirty="0">
                <a:latin typeface="Times New Roman" panose="02020603050405020304" pitchFamily="18" charset="0"/>
                <a:cs typeface="Times New Roman" panose="02020603050405020304" pitchFamily="18" charset="0"/>
              </a:rPr>
              <a:t> (98.1%).</a:t>
            </a:r>
            <a:endParaRPr lang="en-US" sz="2000" dirty="0">
              <a:latin typeface="Times New Roman" panose="02020603050405020304" pitchFamily="18" charset="0"/>
              <a:cs typeface="Times New Roman" panose="02020603050405020304" pitchFamily="18" charset="0"/>
            </a:endParaRPr>
          </a:p>
          <a:p>
            <a:pPr algn="just"/>
            <a:r>
              <a:rPr lang="sr-Cyrl-RS" sz="2000" dirty="0" err="1">
                <a:latin typeface="Times New Roman" panose="02020603050405020304" pitchFamily="18" charset="0"/>
                <a:cs typeface="Times New Roman" panose="02020603050405020304" pitchFamily="18" charset="0"/>
              </a:rPr>
              <a:t>Results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for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entire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territory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Serbia</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show</a:t>
            </a:r>
            <a:r>
              <a:rPr lang="sr-Cyrl-RS" sz="2000" dirty="0">
                <a:latin typeface="Times New Roman" panose="02020603050405020304" pitchFamily="18" charset="0"/>
                <a:cs typeface="Times New Roman" panose="02020603050405020304" pitchFamily="18" charset="0"/>
              </a:rPr>
              <a:t> a </a:t>
            </a:r>
            <a:r>
              <a:rPr lang="sr-Cyrl-RS" sz="2000" dirty="0" err="1">
                <a:latin typeface="Times New Roman" panose="02020603050405020304" pitchFamily="18" charset="0"/>
                <a:cs typeface="Times New Roman" panose="02020603050405020304" pitchFamily="18" charset="0"/>
              </a:rPr>
              <a:t>significant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proportion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users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who</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do</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not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wear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personal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protective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equipment</a:t>
            </a:r>
            <a:r>
              <a:rPr lang="sr-Cyrl-RS" sz="2000" dirty="0">
                <a:latin typeface="Times New Roman" panose="02020603050405020304" pitchFamily="18" charset="0"/>
                <a:cs typeface="Times New Roman" panose="02020603050405020304" pitchFamily="18" charset="0"/>
              </a:rPr>
              <a:t> (4.6%).</a:t>
            </a:r>
            <a:endParaRPr lang="en-US" sz="2000" dirty="0">
              <a:latin typeface="Times New Roman" panose="02020603050405020304" pitchFamily="18" charset="0"/>
              <a:cs typeface="Times New Roman" panose="02020603050405020304" pitchFamily="18" charset="0"/>
            </a:endParaRPr>
          </a:p>
          <a:p>
            <a:pPr algn="just"/>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research</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findings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are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highly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concerning</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total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number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respondents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only</a:t>
            </a:r>
            <a:r>
              <a:rPr lang="sr-Cyrl-RS" sz="2000" dirty="0">
                <a:latin typeface="Times New Roman" panose="02020603050405020304" pitchFamily="18" charset="0"/>
                <a:cs typeface="Times New Roman" panose="02020603050405020304" pitchFamily="18" charset="0"/>
              </a:rPr>
              <a:t> 15.6% </a:t>
            </a:r>
            <a:r>
              <a:rPr lang="sr-Cyrl-RS" sz="2000" dirty="0" err="1">
                <a:latin typeface="Times New Roman" panose="02020603050405020304" pitchFamily="18" charset="0"/>
                <a:cs typeface="Times New Roman" panose="02020603050405020304" pitchFamily="18" charset="0"/>
              </a:rPr>
              <a:t>store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pesticides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in</a:t>
            </a:r>
            <a:r>
              <a:rPr lang="sr-Cyrl-RS" sz="2000" dirty="0">
                <a:latin typeface="Times New Roman" panose="02020603050405020304" pitchFamily="18" charset="0"/>
                <a:cs typeface="Times New Roman" panose="02020603050405020304" pitchFamily="18" charset="0"/>
              </a:rPr>
              <a:t> a </a:t>
            </a:r>
            <a:r>
              <a:rPr lang="sr-Cyrl-RS" sz="2000" dirty="0" err="1">
                <a:latin typeface="Times New Roman" panose="02020603050405020304" pitchFamily="18" charset="0"/>
                <a:cs typeface="Times New Roman" panose="02020603050405020304" pitchFamily="18" charset="0"/>
              </a:rPr>
              <a:t>dedicated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ventilated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and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locked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room</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while</a:t>
            </a:r>
            <a:r>
              <a:rPr lang="sr-Cyrl-RS" sz="2000" dirty="0">
                <a:latin typeface="Times New Roman" panose="02020603050405020304" pitchFamily="18" charset="0"/>
                <a:cs typeface="Times New Roman" panose="02020603050405020304" pitchFamily="18" charset="0"/>
              </a:rPr>
              <a:t> 34.9% </a:t>
            </a:r>
            <a:r>
              <a:rPr lang="sr-Cyrl-RS" sz="2000" dirty="0" err="1">
                <a:latin typeface="Times New Roman" panose="02020603050405020304" pitchFamily="18" charset="0"/>
                <a:cs typeface="Times New Roman" panose="02020603050405020304" pitchFamily="18" charset="0"/>
              </a:rPr>
              <a:t>keep</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them</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in</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same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room</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other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agricultural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products</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total</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number</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of</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respondents</a:t>
            </a:r>
            <a:r>
              <a:rPr lang="sr-Cyrl-RS" sz="2000" dirty="0">
                <a:latin typeface="Times New Roman" panose="02020603050405020304" pitchFamily="18" charset="0"/>
                <a:cs typeface="Times New Roman" panose="02020603050405020304" pitchFamily="18" charset="0"/>
              </a:rPr>
              <a:t>, 57% </a:t>
            </a:r>
            <a:r>
              <a:rPr lang="sr-Cyrl-RS" sz="2000" dirty="0" err="1">
                <a:latin typeface="Times New Roman" panose="02020603050405020304" pitchFamily="18" charset="0"/>
                <a:cs typeface="Times New Roman" panose="02020603050405020304" pitchFamily="18" charset="0"/>
              </a:rPr>
              <a:t>believe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do</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not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need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training</a:t>
            </a:r>
            <a:r>
              <a:rPr lang="sr-Cyrl-RS" sz="2000" dirty="0">
                <a:latin typeface="Times New Roman" panose="02020603050405020304" pitchFamily="18" charset="0"/>
                <a:cs typeface="Times New Roman" panose="02020603050405020304" pitchFamily="18" charset="0"/>
              </a:rPr>
              <a:t>, 22.2% </a:t>
            </a:r>
            <a:r>
              <a:rPr lang="sr-Cyrl-RS" sz="2000" dirty="0" err="1">
                <a:latin typeface="Times New Roman" panose="02020603050405020304" pitchFamily="18" charset="0"/>
                <a:cs typeface="Times New Roman" panose="02020603050405020304" pitchFamily="18" charset="0"/>
              </a:rPr>
              <a:t>believe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do</a:t>
            </a:r>
            <a:r>
              <a:rPr lang="sr-Cyrl-RS" sz="2000" dirty="0">
                <a:latin typeface="Times New Roman" panose="02020603050405020304" pitchFamily="18" charset="0"/>
                <a:cs typeface="Times New Roman" panose="02020603050405020304" pitchFamily="18" charset="0"/>
              </a:rPr>
              <a:t>, 14.5% </a:t>
            </a:r>
            <a:r>
              <a:rPr lang="sr-Cyrl-RS" sz="2000" dirty="0" err="1">
                <a:latin typeface="Times New Roman" panose="02020603050405020304" pitchFamily="18" charset="0"/>
                <a:cs typeface="Times New Roman" panose="02020603050405020304" pitchFamily="18" charset="0"/>
              </a:rPr>
              <a:t>believe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they</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need</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it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but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cannot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spare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the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time</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and</a:t>
            </a:r>
            <a:r>
              <a:rPr lang="sr-Cyrl-RS" sz="2000" dirty="0">
                <a:latin typeface="Times New Roman" panose="02020603050405020304" pitchFamily="18" charset="0"/>
                <a:cs typeface="Times New Roman" panose="02020603050405020304" pitchFamily="18" charset="0"/>
              </a:rPr>
              <a:t> 6.2% </a:t>
            </a:r>
            <a:r>
              <a:rPr lang="sr-Cyrl-RS" sz="2000" dirty="0" err="1">
                <a:latin typeface="Times New Roman" panose="02020603050405020304" pitchFamily="18" charset="0"/>
                <a:cs typeface="Times New Roman" panose="02020603050405020304" pitchFamily="18" charset="0"/>
              </a:rPr>
              <a:t>do</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not</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know</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whom</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to</a:t>
            </a:r>
            <a:r>
              <a:rPr lang="sr-Cyrl-RS" sz="2000" dirty="0">
                <a:latin typeface="Times New Roman" panose="02020603050405020304" pitchFamily="18" charset="0"/>
                <a:cs typeface="Times New Roman" panose="02020603050405020304" pitchFamily="18" charset="0"/>
              </a:rPr>
              <a:t> </a:t>
            </a:r>
            <a:r>
              <a:rPr lang="sr-Cyrl-RS" sz="2000" dirty="0" err="1">
                <a:latin typeface="Times New Roman" panose="02020603050405020304" pitchFamily="18" charset="0"/>
                <a:cs typeface="Times New Roman" panose="02020603050405020304" pitchFamily="18" charset="0"/>
              </a:rPr>
              <a:t>contact</a:t>
            </a:r>
            <a:r>
              <a:rPr lang="sr-Cyrl-RS"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3" name="Okvir za tekst 2">
            <a:extLst>
              <a:ext uri="{FF2B5EF4-FFF2-40B4-BE49-F238E27FC236}">
                <a16:creationId xmlns:a16="http://schemas.microsoft.com/office/drawing/2014/main" id="{7B700FBF-EEE5-4EBF-1531-DED0CDC60526}"/>
              </a:ext>
            </a:extLst>
          </p:cNvPr>
          <p:cNvSpPr txBox="1"/>
          <p:nvPr/>
        </p:nvSpPr>
        <p:spPr>
          <a:xfrm>
            <a:off x="423333" y="1076962"/>
            <a:ext cx="11480800" cy="4893647"/>
          </a:xfrm>
          <a:prstGeom prst="rect">
            <a:avLst/>
          </a:prstGeom>
          <a:noFill/>
        </p:spPr>
        <p:txBody>
          <a:bodyPr wrap="square">
            <a:spAutoFit/>
          </a:bodyPr>
          <a:lstStyle/>
          <a:p>
            <a:pPr algn="just"/>
            <a:r>
              <a:rPr lang="en-US" altLang="sl-SI" sz="2400" dirty="0">
                <a:latin typeface="Times New Roman" panose="02020603050405020304" pitchFamily="18" charset="0"/>
                <a:cs typeface="Times New Roman" panose="02020603050405020304" pitchFamily="18" charset="0"/>
              </a:rPr>
              <a:t>Based on the results of the conducted research, the typical behavior of pesticide users on smallholdings can be assessed. Responses to selected questions indicate that users in Serbia lack sufficient knowledge of regulations and adequate training for the efficient and safe application of pesticides.</a:t>
            </a:r>
            <a:r>
              <a:rPr lang="sr-Cyrl-RS" altLang="sl-SI" sz="2400" dirty="0">
                <a:latin typeface="Times New Roman" panose="02020603050405020304" pitchFamily="18" charset="0"/>
                <a:cs typeface="Times New Roman" panose="02020603050405020304" pitchFamily="18" charset="0"/>
              </a:rPr>
              <a:t> </a:t>
            </a:r>
            <a:r>
              <a:rPr lang="en-US" altLang="sl-SI" sz="2400" dirty="0">
                <a:latin typeface="Times New Roman" panose="02020603050405020304" pitchFamily="18" charset="0"/>
                <a:cs typeface="Times New Roman" panose="02020603050405020304" pitchFamily="18" charset="0"/>
              </a:rPr>
              <a:t>These results highlight the need for more systematic training and stronger institutional support for pesticide users in order to mitigate health and environmental risks.</a:t>
            </a:r>
            <a:r>
              <a:rPr lang="sr-Latn-RS" altLang="sl-SI" sz="2400" dirty="0">
                <a:latin typeface="Times New Roman" panose="02020603050405020304" pitchFamily="18" charset="0"/>
                <a:cs typeface="Times New Roman" panose="02020603050405020304" pitchFamily="18" charset="0"/>
              </a:rPr>
              <a:t> T</a:t>
            </a:r>
            <a:r>
              <a:rPr lang="en-US" altLang="sl-SI" sz="2400" dirty="0">
                <a:latin typeface="Times New Roman" panose="02020603050405020304" pitchFamily="18" charset="0"/>
                <a:cs typeface="Times New Roman" panose="02020603050405020304" pitchFamily="18" charset="0"/>
              </a:rPr>
              <a:t>he findings of this study can be practically applied in planning and conducting worker training, establishing internal safe-handling procedures, and developing programs to educate and inform the general public about the risks associated with the improper use of pesticides. Furthermore, the use of less toxic and environmentally friendly products is </a:t>
            </a:r>
            <a:r>
              <a:rPr lang="en-US" altLang="sl-SI" sz="2400" dirty="0" err="1">
                <a:latin typeface="Times New Roman" panose="02020603050405020304" pitchFamily="18" charset="0"/>
                <a:cs typeface="Times New Roman" panose="02020603050405020304" pitchFamily="18" charset="0"/>
              </a:rPr>
              <a:t>recommended.The</a:t>
            </a:r>
            <a:r>
              <a:rPr lang="en-US" altLang="sl-SI" sz="2400" dirty="0">
                <a:latin typeface="Times New Roman" panose="02020603050405020304" pitchFamily="18" charset="0"/>
                <a:cs typeface="Times New Roman" panose="02020603050405020304" pitchFamily="18" charset="0"/>
              </a:rPr>
              <a:t> continuous improvement of safety systems for pesticide handling—based on a combination of technical, health-related, and educational measures</a:t>
            </a:r>
            <a:r>
              <a:rPr lang="sr-Cyrl-RS" altLang="sl-SI" sz="2400" dirty="0">
                <a:latin typeface="Times New Roman" panose="02020603050405020304" pitchFamily="18" charset="0"/>
                <a:cs typeface="Times New Roman" panose="02020603050405020304" pitchFamily="18" charset="0"/>
              </a:rPr>
              <a:t>-</a:t>
            </a:r>
            <a:r>
              <a:rPr lang="en-US" altLang="sl-SI" sz="2400" dirty="0">
                <a:latin typeface="Times New Roman" panose="02020603050405020304" pitchFamily="18" charset="0"/>
                <a:cs typeface="Times New Roman" panose="02020603050405020304" pitchFamily="18" charset="0"/>
              </a:rPr>
              <a:t>forms the foundation for safeguarding worker health, maintaining agricultural production quality, and protecting the environment.</a:t>
            </a:r>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2BDCA87D-57B8-4510-9665-9E75299929F1}">
  <ds:schemaRefs>
    <ds:schemaRef ds:uri="http://purl.org/dc/terms/"/>
    <ds:schemaRef ds:uri="http://schemas.openxmlformats.org/package/2006/metadata/core-properties"/>
    <ds:schemaRef ds:uri="http://purl.org/dc/elements/1.1/"/>
    <ds:schemaRef ds:uri="http://purl.org/dc/dcmitype/"/>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c9b645eb-e6fe-4b35-9d45-bd7394162d21"/>
    <ds:schemaRef ds:uri="98621ed1-ae24-4a21-b80a-89d572d87e72"/>
  </ds:schemaRefs>
</ds:datastoreItem>
</file>

<file path=customXml/itemProps3.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3562</TotalTime>
  <Words>797</Words>
  <Application>Microsoft Office PowerPoint</Application>
  <PresentationFormat>Widescreen</PresentationFormat>
  <Paragraphs>23</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 Narrow</vt:lpstr>
      <vt:lpstr>Arial</vt:lpstr>
      <vt:lpstr>Aptos</vt:lpstr>
      <vt:lpstr>Times New Roman</vt:lpstr>
      <vt:lpstr>PF BeauSans Pro</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Marinela Cvetanoska</cp:lastModifiedBy>
  <cp:revision>62</cp:revision>
  <dcterms:created xsi:type="dcterms:W3CDTF">2025-07-07T08:04:39Z</dcterms:created>
  <dcterms:modified xsi:type="dcterms:W3CDTF">2026-09-16T07:20:06Z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