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7" r:id="rId4"/>
  </p:sldMasterIdLst>
  <p:notesMasterIdLst>
    <p:notesMasterId r:id="rId6"/>
  </p:notesMasterIdLst>
  <p:sldIdLst>
    <p:sldId id="287" r:id="rId5"/>
  </p:sldIdLst>
  <p:sldSz cx="12192000" cy="6858000"/>
  <p:notesSz cx="6797675" cy="9926638"/>
  <p:embeddedFontLst>
    <p:embeddedFont>
      <p:font typeface="72 Black" panose="020B0A04030603020204" pitchFamily="34" charset="0"/>
      <p:bold r:id="rId7"/>
    </p:embeddedFont>
    <p:embeddedFont>
      <p:font typeface="Arial Narrow" panose="020B0606020202030204" pitchFamily="34" charset="0"/>
      <p:regular r:id="rId8"/>
      <p:bold r:id="rId9"/>
      <p:italic r:id="rId10"/>
      <p:boldItalic r:id="rId1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833" autoAdjust="0"/>
    <p:restoredTop sz="92449" autoAdjust="0"/>
  </p:normalViewPr>
  <p:slideViewPr>
    <p:cSldViewPr snapToGrid="0" showGuides="1">
      <p:cViewPr varScale="1">
        <p:scale>
          <a:sx n="67" d="100"/>
          <a:sy n="67" d="100"/>
        </p:scale>
        <p:origin x="25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A33EEBE-6EF2-4A30-9BB5-ADF69B8FE442}" type="datetimeFigureOut">
              <a:rPr lang="LID4096" smtClean="0"/>
              <a:t>09/01/2026</a:t>
            </a:fld>
            <a:endParaRPr lang="LID4096"/>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F0BC0F-45C1-49E1-AA7C-ADC7CFB2B8EC}" type="slidenum">
              <a:rPr lang="LID4096" smtClean="0"/>
              <a:t>1</a:t>
            </a:fld>
            <a:endParaRPr lang="LID4096"/>
          </a:p>
        </p:txBody>
      </p:sp>
    </p:spTree>
    <p:extLst>
      <p:ext uri="{BB962C8B-B14F-4D97-AF65-F5344CB8AC3E}">
        <p14:creationId xmlns:p14="http://schemas.microsoft.com/office/powerpoint/2010/main" val="3436747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662014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79529614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82000"/>
                  </a:schemeClr>
                </a:solidFill>
              </a:defRPr>
            </a:lvl1pPr>
            <a:lvl2pPr marL="457189" indent="0">
              <a:buNone/>
              <a:defRPr sz="2000">
                <a:solidFill>
                  <a:schemeClr val="tx1">
                    <a:tint val="82000"/>
                  </a:schemeClr>
                </a:solidFill>
              </a:defRPr>
            </a:lvl2pPr>
            <a:lvl3pPr marL="914377" indent="0">
              <a:buNone/>
              <a:defRPr sz="1800">
                <a:solidFill>
                  <a:schemeClr val="tx1">
                    <a:tint val="82000"/>
                  </a:schemeClr>
                </a:solidFill>
              </a:defRPr>
            </a:lvl3pPr>
            <a:lvl4pPr marL="1371566" indent="0">
              <a:buNone/>
              <a:defRPr sz="1600">
                <a:solidFill>
                  <a:schemeClr val="tx1">
                    <a:tint val="82000"/>
                  </a:schemeClr>
                </a:solidFill>
              </a:defRPr>
            </a:lvl4pPr>
            <a:lvl5pPr marL="1828754" indent="0">
              <a:buNone/>
              <a:defRPr sz="1600">
                <a:solidFill>
                  <a:schemeClr val="tx1">
                    <a:tint val="82000"/>
                  </a:schemeClr>
                </a:solidFill>
              </a:defRPr>
            </a:lvl5pPr>
            <a:lvl6pPr marL="2285943" indent="0">
              <a:buNone/>
              <a:defRPr sz="1600">
                <a:solidFill>
                  <a:schemeClr val="tx1">
                    <a:tint val="82000"/>
                  </a:schemeClr>
                </a:solidFill>
              </a:defRPr>
            </a:lvl6pPr>
            <a:lvl7pPr marL="2743131" indent="0">
              <a:buNone/>
              <a:defRPr sz="1600">
                <a:solidFill>
                  <a:schemeClr val="tx1">
                    <a:tint val="82000"/>
                  </a:schemeClr>
                </a:solidFill>
              </a:defRPr>
            </a:lvl7pPr>
            <a:lvl8pPr marL="3200320" indent="0">
              <a:buNone/>
              <a:defRPr sz="1600">
                <a:solidFill>
                  <a:schemeClr val="tx1">
                    <a:tint val="82000"/>
                  </a:schemeClr>
                </a:solidFill>
              </a:defRPr>
            </a:lvl8pPr>
            <a:lvl9pPr marL="3657509"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23060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6892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919498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0091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0592261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74145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9519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775558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09/01/2026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990051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09/01/2026</a:t>
            </a:fld>
            <a:endParaRPr lang="LID4096"/>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75300471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545B2E-1429-55E5-A777-18C973BF98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16" y="6432"/>
            <a:ext cx="12192000" cy="6858000"/>
          </a:xfrm>
          <a:prstGeom prst="rect">
            <a:avLst/>
          </a:prstGeom>
        </p:spPr>
      </p:pic>
      <p:sp>
        <p:nvSpPr>
          <p:cNvPr id="4" name="Rectangle 3">
            <a:extLst>
              <a:ext uri="{FF2B5EF4-FFF2-40B4-BE49-F238E27FC236}">
                <a16:creationId xmlns:a16="http://schemas.microsoft.com/office/drawing/2014/main" id="{2CC624DC-31BD-7165-7272-ECD7E54B2563}"/>
              </a:ext>
            </a:extLst>
          </p:cNvPr>
          <p:cNvSpPr/>
          <p:nvPr/>
        </p:nvSpPr>
        <p:spPr>
          <a:xfrm>
            <a:off x="0" y="-42033"/>
            <a:ext cx="12120880" cy="307777"/>
          </a:xfrm>
          <a:prstGeom prst="rect">
            <a:avLst/>
          </a:prstGeom>
        </p:spPr>
        <p:txBody>
          <a:bodyPr wrap="square">
            <a:spAutoFit/>
          </a:bodyPr>
          <a:lstStyle/>
          <a:p>
            <a:pPr algn="ctr"/>
            <a:r>
              <a:rPr lang="en-US" sz="1400" dirty="0">
                <a:solidFill>
                  <a:srgbClr val="00CC00"/>
                </a:solidFill>
                <a:latin typeface="Arial Narrow" panose="020B0606020202030204" pitchFamily="34" charset="0"/>
              </a:rPr>
              <a:t>28</a:t>
            </a:r>
            <a:r>
              <a:rPr lang="en-US" sz="1400" baseline="30000" dirty="0">
                <a:solidFill>
                  <a:srgbClr val="00CC00"/>
                </a:solidFill>
                <a:latin typeface="Arial Narrow" panose="020B0606020202030204" pitchFamily="34" charset="0"/>
              </a:rPr>
              <a:t>th</a:t>
            </a:r>
            <a:r>
              <a:rPr lang="en-US" sz="1400" dirty="0">
                <a:solidFill>
                  <a:srgbClr val="00CC00"/>
                </a:solidFill>
                <a:latin typeface="Arial Narrow" panose="020B0606020202030204" pitchFamily="34" charset="0"/>
              </a:rPr>
              <a:t> Congress of SCTM, 23-26 September, </a:t>
            </a:r>
            <a:r>
              <a:rPr lang="en-US" sz="1400" dirty="0" err="1">
                <a:solidFill>
                  <a:srgbClr val="00CC00"/>
                </a:solidFill>
                <a:latin typeface="Arial Narrow" panose="020B0606020202030204" pitchFamily="34" charset="0"/>
              </a:rPr>
              <a:t>Ohrid</a:t>
            </a:r>
            <a:r>
              <a:rPr lang="en-US" sz="1400" dirty="0">
                <a:solidFill>
                  <a:srgbClr val="00CC00"/>
                </a:solidFill>
                <a:latin typeface="Arial Narrow" panose="020B0606020202030204" pitchFamily="34" charset="0"/>
              </a:rPr>
              <a:t>, Macedonia</a:t>
            </a:r>
            <a:endParaRPr lang="mk-MK" sz="14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4664E66D-9ECA-4D2D-99A5-82BB6DAE0108}"/>
              </a:ext>
            </a:extLst>
          </p:cNvPr>
          <p:cNvSpPr>
            <a:spLocks noChangeArrowheads="1"/>
          </p:cNvSpPr>
          <p:nvPr/>
        </p:nvSpPr>
        <p:spPr bwMode="auto">
          <a:xfrm>
            <a:off x="-39955" y="124288"/>
            <a:ext cx="12191576" cy="408623"/>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b="1" dirty="0" err="1">
                <a:solidFill>
                  <a:srgbClr val="002060"/>
                </a:solidFill>
                <a:effectLst>
                  <a:outerShdw blurRad="50800" dist="38100" dir="2700000" algn="tl" rotWithShape="0">
                    <a:prstClr val="black">
                      <a:alpha val="40000"/>
                    </a:prstClr>
                  </a:outerShdw>
                </a:effectLst>
              </a:rPr>
              <a:t>Voltammetric</a:t>
            </a:r>
            <a:r>
              <a:rPr lang="en-US" b="1" dirty="0">
                <a:solidFill>
                  <a:srgbClr val="002060"/>
                </a:solidFill>
                <a:effectLst>
                  <a:outerShdw blurRad="50800" dist="38100" dir="2700000" algn="tl" rotWithShape="0">
                    <a:prstClr val="black">
                      <a:alpha val="40000"/>
                    </a:prstClr>
                  </a:outerShdw>
                </a:effectLst>
              </a:rPr>
              <a:t> study of caffeine: mechanism and analytical application</a:t>
            </a:r>
          </a:p>
        </p:txBody>
      </p:sp>
      <p:sp>
        <p:nvSpPr>
          <p:cNvPr id="6" name="Rectangle 5">
            <a:extLst>
              <a:ext uri="{FF2B5EF4-FFF2-40B4-BE49-F238E27FC236}">
                <a16:creationId xmlns:a16="http://schemas.microsoft.com/office/drawing/2014/main" id="{59DB8E13-B0D6-0155-E563-7BA0028420C2}"/>
              </a:ext>
            </a:extLst>
          </p:cNvPr>
          <p:cNvSpPr>
            <a:spLocks noChangeArrowheads="1"/>
          </p:cNvSpPr>
          <p:nvPr/>
        </p:nvSpPr>
        <p:spPr bwMode="auto">
          <a:xfrm>
            <a:off x="102632" y="440533"/>
            <a:ext cx="11803747" cy="1138773"/>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lvl="0" algn="ctr" defTabSz="457200"/>
            <a:r>
              <a:rPr lang="en-US" sz="1100" u="sng" dirty="0">
                <a:solidFill>
                  <a:prstClr val="black"/>
                </a:solidFill>
                <a:latin typeface="Arial Narrow" panose="020B0606020202030204" pitchFamily="34" charset="0"/>
              </a:rPr>
              <a:t>Monika Organdjieva</a:t>
            </a:r>
            <a:r>
              <a:rPr lang="en-US" sz="1100" baseline="30000" dirty="0">
                <a:solidFill>
                  <a:prstClr val="black"/>
                </a:solidFill>
                <a:latin typeface="Arial Narrow" panose="020B0606020202030204" pitchFamily="34" charset="0"/>
              </a:rPr>
              <a:t>1,2</a:t>
            </a:r>
            <a:r>
              <a:rPr lang="en-US" sz="1100" dirty="0">
                <a:solidFill>
                  <a:prstClr val="black"/>
                </a:solidFill>
                <a:latin typeface="Arial Narrow" panose="020B0606020202030204" pitchFamily="34" charset="0"/>
              </a:rPr>
              <a:t>, Valentin Mircheski</a:t>
            </a:r>
            <a:r>
              <a:rPr lang="en-US" sz="1100" baseline="30000" dirty="0">
                <a:solidFill>
                  <a:prstClr val="black"/>
                </a:solidFill>
                <a:latin typeface="Arial Narrow" panose="020B0606020202030204" pitchFamily="34" charset="0"/>
              </a:rPr>
              <a:t>2</a:t>
            </a:r>
            <a:r>
              <a:rPr lang="en-US" sz="1100" dirty="0">
                <a:solidFill>
                  <a:prstClr val="black"/>
                </a:solidFill>
                <a:latin typeface="Arial Narrow" panose="020B0606020202030204" pitchFamily="34" charset="0"/>
              </a:rPr>
              <a:t> ,</a:t>
            </a:r>
            <a:r>
              <a:rPr lang="en-US" sz="1100" baseline="30000" dirty="0">
                <a:solidFill>
                  <a:prstClr val="black"/>
                </a:solidFill>
                <a:latin typeface="Arial Narrow" panose="020B0606020202030204" pitchFamily="34" charset="0"/>
              </a:rPr>
              <a:t> </a:t>
            </a:r>
            <a:r>
              <a:rPr lang="en-US" sz="1100" dirty="0">
                <a:solidFill>
                  <a:prstClr val="black"/>
                </a:solidFill>
                <a:latin typeface="Arial Narrow" panose="020B0606020202030204" pitchFamily="34" charset="0"/>
              </a:rPr>
              <a:t>Bisera Janeska-Trajkovska</a:t>
            </a:r>
            <a:r>
              <a:rPr lang="en-US" sz="1100" baseline="30000" dirty="0">
                <a:solidFill>
                  <a:prstClr val="black"/>
                </a:solidFill>
                <a:latin typeface="Arial Narrow" panose="020B0606020202030204" pitchFamily="34" charset="0"/>
              </a:rPr>
              <a:t>1</a:t>
            </a:r>
            <a:r>
              <a:rPr lang="en-US" sz="1100" dirty="0">
                <a:solidFill>
                  <a:prstClr val="black"/>
                </a:solidFill>
                <a:latin typeface="Arial Narrow" panose="020B0606020202030204" pitchFamily="34" charset="0"/>
              </a:rPr>
              <a:t>, Nenad Dimitrovski</a:t>
            </a:r>
            <a:r>
              <a:rPr lang="en-US" sz="1100" baseline="30000" dirty="0">
                <a:solidFill>
                  <a:prstClr val="black"/>
                </a:solidFill>
                <a:latin typeface="Arial Narrow" panose="020B0606020202030204" pitchFamily="34" charset="0"/>
              </a:rPr>
              <a:t>1</a:t>
            </a:r>
            <a:r>
              <a:rPr lang="en-US" sz="1100" dirty="0">
                <a:solidFill>
                  <a:prstClr val="black"/>
                </a:solidFill>
                <a:latin typeface="Arial Narrow" panose="020B0606020202030204" pitchFamily="34" charset="0"/>
              </a:rPr>
              <a:t>, Mena Ivanoska Zdravkovska</a:t>
            </a:r>
            <a:r>
              <a:rPr lang="en-US" sz="1100" baseline="30000" dirty="0">
                <a:solidFill>
                  <a:prstClr val="black"/>
                </a:solidFill>
                <a:latin typeface="Arial Narrow" panose="020B0606020202030204" pitchFamily="34" charset="0"/>
              </a:rPr>
              <a:t>1</a:t>
            </a:r>
            <a:r>
              <a:rPr lang="en-US" sz="1100" dirty="0">
                <a:solidFill>
                  <a:prstClr val="black"/>
                </a:solidFill>
                <a:latin typeface="Arial Narrow" panose="020B0606020202030204" pitchFamily="34" charset="0"/>
              </a:rPr>
              <a:t>, </a:t>
            </a:r>
            <a:r>
              <a:rPr lang="en-US" sz="1100" dirty="0" err="1">
                <a:solidFill>
                  <a:prstClr val="black"/>
                </a:solidFill>
                <a:latin typeface="Arial Narrow" panose="020B0606020202030204" pitchFamily="34" charset="0"/>
              </a:rPr>
              <a:t>Gjorgji</a:t>
            </a:r>
            <a:r>
              <a:rPr lang="en-US" sz="1100" dirty="0">
                <a:solidFill>
                  <a:prstClr val="black"/>
                </a:solidFill>
                <a:latin typeface="Arial Narrow" panose="020B0606020202030204" pitchFamily="34" charset="0"/>
              </a:rPr>
              <a:t> Petrushevski</a:t>
            </a:r>
            <a:r>
              <a:rPr lang="en-US" sz="1100" baseline="30000" dirty="0">
                <a:solidFill>
                  <a:prstClr val="black"/>
                </a:solidFill>
                <a:latin typeface="Arial Narrow" panose="020B0606020202030204" pitchFamily="34" charset="0"/>
              </a:rPr>
              <a:t>1</a:t>
            </a:r>
            <a:endParaRPr lang="en-US" sz="1100" dirty="0">
              <a:solidFill>
                <a:prstClr val="black"/>
              </a:solidFill>
              <a:latin typeface="Arial Narrow" panose="020B0606020202030204" pitchFamily="34" charset="0"/>
            </a:endParaRPr>
          </a:p>
          <a:p>
            <a:pPr lvl="0" algn="ctr" defTabSz="457200"/>
            <a:r>
              <a:rPr lang="en-US" sz="1100" dirty="0">
                <a:solidFill>
                  <a:prstClr val="black"/>
                </a:solidFill>
                <a:latin typeface="Arial Narrow" panose="020B0606020202030204" pitchFamily="34" charset="0"/>
              </a:rPr>
              <a:t>, e-mail: morgandjieva@alkaloid.com.mk </a:t>
            </a:r>
          </a:p>
          <a:p>
            <a:pPr lvl="0" algn="ctr" defTabSz="457200"/>
            <a:r>
              <a:rPr lang="en-US" sz="1100" baseline="30000" dirty="0">
                <a:solidFill>
                  <a:prstClr val="black"/>
                </a:solidFill>
                <a:latin typeface="Arial Narrow" panose="020B0606020202030204" pitchFamily="34" charset="0"/>
              </a:rPr>
              <a:t>1 </a:t>
            </a:r>
            <a:r>
              <a:rPr lang="en-US" sz="1100" dirty="0">
                <a:solidFill>
                  <a:prstClr val="black"/>
                </a:solidFill>
                <a:latin typeface="Arial Narrow" panose="020B0606020202030204" pitchFamily="34" charset="0"/>
              </a:rPr>
              <a:t>Alkaloid AD Skopje, Skopje, Macedonia</a:t>
            </a:r>
          </a:p>
          <a:p>
            <a:pPr algn="ctr" defTabSz="457200"/>
            <a:r>
              <a:rPr lang="en-US" sz="1100" baseline="30000" dirty="0">
                <a:latin typeface="Arial Narrow" panose="020B0606020202030204" pitchFamily="34" charset="0"/>
              </a:rPr>
              <a:t>2 </a:t>
            </a:r>
            <a:r>
              <a:rPr lang="en-US" sz="1100" dirty="0">
                <a:latin typeface="Arial Narrow" panose="020B0606020202030204" pitchFamily="34" charset="0"/>
              </a:rPr>
              <a:t>Institute of Chemistry, Faculty of Natural Sciences and Mathematics, Skopje, Macedonia</a:t>
            </a:r>
          </a:p>
          <a:p>
            <a:pPr lvl="0" algn="ctr" defTabSz="457200"/>
            <a:endParaRPr lang="en-US" sz="1200" dirty="0">
              <a:solidFill>
                <a:prstClr val="black"/>
              </a:solidFill>
              <a:latin typeface="Arial Narrow" panose="020B0606020202030204" pitchFamily="34" charset="0"/>
            </a:endParaRPr>
          </a:p>
          <a:p>
            <a:pPr algn="ctr"/>
            <a:endParaRPr lang="en-US" sz="1200" dirty="0">
              <a:latin typeface="Arial Narrow" panose="020B0606020202030204" pitchFamily="34" charset="0"/>
            </a:endParaRPr>
          </a:p>
        </p:txBody>
      </p:sp>
      <p:pic>
        <p:nvPicPr>
          <p:cNvPr id="8" name="Picture 7">
            <a:extLst>
              <a:ext uri="{FF2B5EF4-FFF2-40B4-BE49-F238E27FC236}">
                <a16:creationId xmlns:a16="http://schemas.microsoft.com/office/drawing/2014/main" id="{BA49D361-1B43-0014-D9D6-00A7F60D792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63523" y="264383"/>
            <a:ext cx="697314" cy="748417"/>
          </a:xfrm>
          <a:prstGeom prst="rect">
            <a:avLst/>
          </a:prstGeom>
        </p:spPr>
      </p:pic>
      <p:sp>
        <p:nvSpPr>
          <p:cNvPr id="9" name="Rectangle 8">
            <a:extLst>
              <a:ext uri="{FF2B5EF4-FFF2-40B4-BE49-F238E27FC236}">
                <a16:creationId xmlns:a16="http://schemas.microsoft.com/office/drawing/2014/main" id="{AF983C78-825F-D2EE-6074-02B63FBBE150}"/>
              </a:ext>
            </a:extLst>
          </p:cNvPr>
          <p:cNvSpPr/>
          <p:nvPr/>
        </p:nvSpPr>
        <p:spPr>
          <a:xfrm>
            <a:off x="120072" y="1341486"/>
            <a:ext cx="6163050"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900" dirty="0">
                <a:solidFill>
                  <a:schemeClr val="tx1"/>
                </a:solidFill>
                <a:latin typeface="Arial Narrow" panose="020B0606020202030204" pitchFamily="34" charset="0"/>
              </a:rPr>
              <a:t>Caffeine is a purine alkaloid belonging to the xanthine family, chemically known as 1,3,7-trimethylxanthine. It is widely recognized for its stimulant and mild diuretic effects. Electrochemical methods are increasingly used for caffeine determination due to their high sensitivity and selectivity, rapid response, good reproducibility, and low-cost instrumentation.</a:t>
            </a:r>
          </a:p>
        </p:txBody>
      </p:sp>
      <p:sp>
        <p:nvSpPr>
          <p:cNvPr id="10" name="AutoShape 10">
            <a:extLst>
              <a:ext uri="{FF2B5EF4-FFF2-40B4-BE49-F238E27FC236}">
                <a16:creationId xmlns:a16="http://schemas.microsoft.com/office/drawing/2014/main" id="{88E02A52-A596-E72A-8F10-72B0EF929C0D}"/>
              </a:ext>
            </a:extLst>
          </p:cNvPr>
          <p:cNvSpPr>
            <a:spLocks noChangeArrowheads="1"/>
          </p:cNvSpPr>
          <p:nvPr/>
        </p:nvSpPr>
        <p:spPr bwMode="auto">
          <a:xfrm>
            <a:off x="113220" y="1382396"/>
            <a:ext cx="6067394" cy="22556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Introduction &amp; Aim</a:t>
            </a:r>
          </a:p>
        </p:txBody>
      </p:sp>
      <p:sp>
        <p:nvSpPr>
          <p:cNvPr id="36" name="AutoShape 10">
            <a:extLst>
              <a:ext uri="{FF2B5EF4-FFF2-40B4-BE49-F238E27FC236}">
                <a16:creationId xmlns:a16="http://schemas.microsoft.com/office/drawing/2014/main" id="{1A538ADE-15A9-D3E1-C424-5B1432206299}"/>
              </a:ext>
            </a:extLst>
          </p:cNvPr>
          <p:cNvSpPr>
            <a:spLocks noChangeArrowheads="1"/>
          </p:cNvSpPr>
          <p:nvPr/>
        </p:nvSpPr>
        <p:spPr bwMode="auto">
          <a:xfrm>
            <a:off x="92044" y="2119768"/>
            <a:ext cx="6076318" cy="21115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Procedure</a:t>
            </a:r>
          </a:p>
        </p:txBody>
      </p:sp>
      <p:sp>
        <p:nvSpPr>
          <p:cNvPr id="38" name="TextBox 37">
            <a:extLst>
              <a:ext uri="{FF2B5EF4-FFF2-40B4-BE49-F238E27FC236}">
                <a16:creationId xmlns:a16="http://schemas.microsoft.com/office/drawing/2014/main" id="{B737336F-4EF5-6294-181C-51D36041D178}"/>
              </a:ext>
            </a:extLst>
          </p:cNvPr>
          <p:cNvSpPr txBox="1"/>
          <p:nvPr/>
        </p:nvSpPr>
        <p:spPr>
          <a:xfrm>
            <a:off x="92044" y="2264714"/>
            <a:ext cx="6088570" cy="1200329"/>
          </a:xfrm>
          <a:prstGeom prst="rect">
            <a:avLst/>
          </a:prstGeom>
          <a:noFill/>
        </p:spPr>
        <p:txBody>
          <a:bodyPr wrap="square">
            <a:spAutoFit/>
          </a:bodyPr>
          <a:lstStyle/>
          <a:p>
            <a:pPr algn="just"/>
            <a:endParaRPr lang="en-US" sz="900" dirty="0">
              <a:latin typeface="Arial" panose="020B0604020202020204" pitchFamily="34" charset="0"/>
              <a:cs typeface="Arial" panose="020B0604020202020204" pitchFamily="34" charset="0"/>
            </a:endParaRPr>
          </a:p>
          <a:p>
            <a:pPr algn="just"/>
            <a:r>
              <a:rPr lang="en-US" sz="900" dirty="0">
                <a:latin typeface="Arial Narrow" panose="020B0606020202030204" pitchFamily="34" charset="0"/>
                <a:cs typeface="Arial" panose="020B0604020202020204" pitchFamily="34" charset="0"/>
              </a:rPr>
              <a:t>Aqueous solution and non-aqueous solution on room temperature </a:t>
            </a:r>
          </a:p>
          <a:p>
            <a:pPr algn="just"/>
            <a:r>
              <a:rPr lang="en-US" sz="900" dirty="0">
                <a:latin typeface="Arial Narrow" panose="020B0606020202030204" pitchFamily="34" charset="0"/>
                <a:cs typeface="Arial" panose="020B0604020202020204" pitchFamily="34" charset="0"/>
              </a:rPr>
              <a:t>Electrolytes: acetate buffer solution: c = 0.1 mol/L; pH = 4.1 and 0.1M TBAP in ACN </a:t>
            </a:r>
          </a:p>
          <a:p>
            <a:pPr algn="just"/>
            <a:r>
              <a:rPr lang="en-US" sz="900" dirty="0">
                <a:latin typeface="Arial Narrow" panose="020B0606020202030204" pitchFamily="34" charset="0"/>
                <a:cs typeface="Arial" panose="020B0604020202020204" pitchFamily="34" charset="0"/>
              </a:rPr>
              <a:t>Concentration of caffeine: 1.0 × 10⁻³ mol/L.</a:t>
            </a:r>
          </a:p>
          <a:p>
            <a:pPr algn="just"/>
            <a:r>
              <a:rPr lang="en-US" sz="900" dirty="0">
                <a:latin typeface="Arial Narrow" panose="020B0606020202030204" pitchFamily="34" charset="0"/>
                <a:cs typeface="Arial" panose="020B0604020202020204" pitchFamily="34" charset="0"/>
              </a:rPr>
              <a:t>Reference electrode: Ag/AgCl (c(</a:t>
            </a:r>
            <a:r>
              <a:rPr lang="en-US" sz="900" dirty="0" err="1">
                <a:latin typeface="Arial Narrow" panose="020B0606020202030204" pitchFamily="34" charset="0"/>
                <a:cs typeface="Arial" panose="020B0604020202020204" pitchFamily="34" charset="0"/>
              </a:rPr>
              <a:t>KCl</a:t>
            </a:r>
            <a:r>
              <a:rPr lang="en-US" sz="900" dirty="0">
                <a:latin typeface="Arial Narrow" panose="020B0606020202030204" pitchFamily="34" charset="0"/>
                <a:cs typeface="Arial" panose="020B0604020202020204" pitchFamily="34" charset="0"/>
              </a:rPr>
              <a:t>) = 3 mol/L) and Ag/Ag+ (0.1M TBAP, 0.1M KNO₃ in ACN).</a:t>
            </a:r>
          </a:p>
          <a:p>
            <a:pPr algn="just"/>
            <a:r>
              <a:rPr lang="en-US" sz="900" dirty="0">
                <a:latin typeface="Arial Narrow" panose="020B0606020202030204" pitchFamily="34" charset="0"/>
                <a:cs typeface="Arial" panose="020B0604020202020204" pitchFamily="34" charset="0"/>
              </a:rPr>
              <a:t>Counter electrode: graphite rod.</a:t>
            </a:r>
          </a:p>
          <a:p>
            <a:pPr algn="just"/>
            <a:r>
              <a:rPr lang="en-US" sz="900" dirty="0">
                <a:latin typeface="Arial Narrow" panose="020B0606020202030204" pitchFamily="34" charset="0"/>
                <a:cs typeface="Arial" panose="020B0604020202020204" pitchFamily="34" charset="0"/>
              </a:rPr>
              <a:t>Working electrode: Boron-doped diamond electrode (BDD). </a:t>
            </a:r>
          </a:p>
          <a:p>
            <a:pPr algn="just"/>
            <a:r>
              <a:rPr lang="en-US" sz="900" dirty="0">
                <a:latin typeface="Arial Narrow" panose="020B0606020202030204" pitchFamily="34" charset="0"/>
                <a:cs typeface="Arial" panose="020B0604020202020204" pitchFamily="34" charset="0"/>
              </a:rPr>
              <a:t>Electrochemical techniques: square-wave voltammetry (SWV). </a:t>
            </a:r>
          </a:p>
        </p:txBody>
      </p:sp>
      <p:sp>
        <p:nvSpPr>
          <p:cNvPr id="24" name="AutoShape 10">
            <a:extLst>
              <a:ext uri="{FF2B5EF4-FFF2-40B4-BE49-F238E27FC236}">
                <a16:creationId xmlns:a16="http://schemas.microsoft.com/office/drawing/2014/main" id="{85E370E1-9267-BABD-7E88-03A376BE49FC}"/>
              </a:ext>
            </a:extLst>
          </p:cNvPr>
          <p:cNvSpPr>
            <a:spLocks noChangeArrowheads="1"/>
          </p:cNvSpPr>
          <p:nvPr/>
        </p:nvSpPr>
        <p:spPr bwMode="auto">
          <a:xfrm>
            <a:off x="7485112" y="5809124"/>
            <a:ext cx="3674575" cy="208128"/>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Conclusion</a:t>
            </a:r>
          </a:p>
        </p:txBody>
      </p:sp>
      <p:sp>
        <p:nvSpPr>
          <p:cNvPr id="29" name="AutoShape 10">
            <a:extLst>
              <a:ext uri="{FF2B5EF4-FFF2-40B4-BE49-F238E27FC236}">
                <a16:creationId xmlns:a16="http://schemas.microsoft.com/office/drawing/2014/main" id="{A9B1EB7A-6755-8D46-2544-C3085FA17C4F}"/>
              </a:ext>
            </a:extLst>
          </p:cNvPr>
          <p:cNvSpPr>
            <a:spLocks noChangeArrowheads="1"/>
          </p:cNvSpPr>
          <p:nvPr/>
        </p:nvSpPr>
        <p:spPr bwMode="auto">
          <a:xfrm>
            <a:off x="92044" y="3493152"/>
            <a:ext cx="6077982" cy="23332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Results &amp; discussion</a:t>
            </a:r>
          </a:p>
        </p:txBody>
      </p:sp>
      <p:pic>
        <p:nvPicPr>
          <p:cNvPr id="51" name="Picture 50">
            <a:extLst>
              <a:ext uri="{FF2B5EF4-FFF2-40B4-BE49-F238E27FC236}">
                <a16:creationId xmlns:a16="http://schemas.microsoft.com/office/drawing/2014/main" id="{5AC30E5B-1A85-46EA-8955-405DB74B1881}"/>
              </a:ext>
            </a:extLst>
          </p:cNvPr>
          <p:cNvPicPr>
            <a:picLocks noChangeAspect="1"/>
          </p:cNvPicPr>
          <p:nvPr/>
        </p:nvPicPr>
        <p:blipFill>
          <a:blip r:embed="rId6"/>
          <a:stretch>
            <a:fillRect/>
          </a:stretch>
        </p:blipFill>
        <p:spPr>
          <a:xfrm>
            <a:off x="4417810" y="2406138"/>
            <a:ext cx="1052164" cy="860576"/>
          </a:xfrm>
          <a:prstGeom prst="rect">
            <a:avLst/>
          </a:prstGeom>
        </p:spPr>
      </p:pic>
      <p:sp>
        <p:nvSpPr>
          <p:cNvPr id="63" name="TextBox 62">
            <a:extLst>
              <a:ext uri="{FF2B5EF4-FFF2-40B4-BE49-F238E27FC236}">
                <a16:creationId xmlns:a16="http://schemas.microsoft.com/office/drawing/2014/main" id="{EA763867-9D5E-433E-8AE3-82184A535012}"/>
              </a:ext>
            </a:extLst>
          </p:cNvPr>
          <p:cNvSpPr txBox="1"/>
          <p:nvPr/>
        </p:nvSpPr>
        <p:spPr>
          <a:xfrm>
            <a:off x="3607158" y="3281703"/>
            <a:ext cx="2882900" cy="169277"/>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1. Structural formula of caffeine</a:t>
            </a:r>
          </a:p>
        </p:txBody>
      </p:sp>
      <p:sp>
        <p:nvSpPr>
          <p:cNvPr id="64" name="AutoShape 10">
            <a:extLst>
              <a:ext uri="{FF2B5EF4-FFF2-40B4-BE49-F238E27FC236}">
                <a16:creationId xmlns:a16="http://schemas.microsoft.com/office/drawing/2014/main" id="{06E85BA8-E2A6-41E3-993B-2DE2B3C7B7ED}"/>
              </a:ext>
            </a:extLst>
          </p:cNvPr>
          <p:cNvSpPr>
            <a:spLocks noChangeArrowheads="1"/>
          </p:cNvSpPr>
          <p:nvPr/>
        </p:nvSpPr>
        <p:spPr bwMode="auto">
          <a:xfrm>
            <a:off x="102632" y="3788232"/>
            <a:ext cx="2375436" cy="181199"/>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endParaRPr lang="en-US" sz="1100" dirty="0">
              <a:latin typeface="Arial Narrow" panose="020B0606020202030204" pitchFamily="34" charset="0"/>
              <a:ea typeface="Aptos" panose="020B0004020202020204" pitchFamily="34" charset="0"/>
            </a:endParaRPr>
          </a:p>
          <a:p>
            <a:pPr algn="ctr"/>
            <a:r>
              <a:rPr lang="en-US" sz="1100" dirty="0">
                <a:latin typeface="Arial Narrow" panose="020B0606020202030204" pitchFamily="34" charset="0"/>
                <a:ea typeface="Aptos" panose="020B0004020202020204" pitchFamily="34" charset="0"/>
              </a:rPr>
              <a:t>Calibration curve &amp; linearity</a:t>
            </a:r>
          </a:p>
          <a:p>
            <a:pPr algn="ctr"/>
            <a:r>
              <a:rPr lang="en-US" sz="1100" dirty="0">
                <a:latin typeface="Arial Narrow" panose="020B0606020202030204" pitchFamily="34" charset="0"/>
                <a:ea typeface="Aptos" panose="020B0004020202020204" pitchFamily="34" charset="0"/>
              </a:rPr>
              <a:t>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pic>
        <p:nvPicPr>
          <p:cNvPr id="65" name="Picture 64">
            <a:extLst>
              <a:ext uri="{FF2B5EF4-FFF2-40B4-BE49-F238E27FC236}">
                <a16:creationId xmlns:a16="http://schemas.microsoft.com/office/drawing/2014/main" id="{F7FD839B-93DA-41CA-AE50-086CBD6BF608}"/>
              </a:ext>
            </a:extLst>
          </p:cNvPr>
          <p:cNvPicPr>
            <a:picLocks noChangeAspect="1"/>
          </p:cNvPicPr>
          <p:nvPr/>
        </p:nvPicPr>
        <p:blipFill>
          <a:blip r:embed="rId7"/>
          <a:stretch>
            <a:fillRect/>
          </a:stretch>
        </p:blipFill>
        <p:spPr>
          <a:xfrm>
            <a:off x="85918" y="4044522"/>
            <a:ext cx="1549837" cy="1120238"/>
          </a:xfrm>
          <a:prstGeom prst="rect">
            <a:avLst/>
          </a:prstGeom>
        </p:spPr>
      </p:pic>
      <p:sp>
        <p:nvSpPr>
          <p:cNvPr id="66" name="TextBox 65">
            <a:extLst>
              <a:ext uri="{FF2B5EF4-FFF2-40B4-BE49-F238E27FC236}">
                <a16:creationId xmlns:a16="http://schemas.microsoft.com/office/drawing/2014/main" id="{E60AA70C-A9D6-4C40-9763-4F2FD16DD788}"/>
              </a:ext>
            </a:extLst>
          </p:cNvPr>
          <p:cNvSpPr txBox="1"/>
          <p:nvPr/>
        </p:nvSpPr>
        <p:spPr>
          <a:xfrm>
            <a:off x="1549837" y="4043477"/>
            <a:ext cx="1270426" cy="1061829"/>
          </a:xfrm>
          <a:prstGeom prst="rect">
            <a:avLst/>
          </a:prstGeom>
          <a:noFill/>
        </p:spPr>
        <p:txBody>
          <a:bodyPr wrap="square" rtlCol="0">
            <a:spAutoFit/>
          </a:bodyPr>
          <a:lstStyle/>
          <a:p>
            <a:r>
              <a:rPr lang="en-US" sz="900" dirty="0">
                <a:latin typeface="Arial Narrow" panose="020B0606020202030204" pitchFamily="34" charset="0"/>
                <a:cs typeface="Arial" panose="020B0604020202020204" pitchFamily="34" charset="0"/>
              </a:rPr>
              <a:t>A linear relationship between anodic current and caffeine concentration was observed over the investigated concentration range.</a:t>
            </a:r>
          </a:p>
        </p:txBody>
      </p:sp>
      <p:sp>
        <p:nvSpPr>
          <p:cNvPr id="67" name="TextBox 66">
            <a:extLst>
              <a:ext uri="{FF2B5EF4-FFF2-40B4-BE49-F238E27FC236}">
                <a16:creationId xmlns:a16="http://schemas.microsoft.com/office/drawing/2014/main" id="{BBF75887-BF5C-4E06-BCD7-E33C6A357325}"/>
              </a:ext>
            </a:extLst>
          </p:cNvPr>
          <p:cNvSpPr txBox="1"/>
          <p:nvPr/>
        </p:nvSpPr>
        <p:spPr>
          <a:xfrm>
            <a:off x="-62637" y="5172063"/>
            <a:ext cx="2882900" cy="246221"/>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2. Dependence of anodic current on caffeine concentration during the linearity evaluation of the proposed method.</a:t>
            </a:r>
          </a:p>
        </p:txBody>
      </p:sp>
      <p:sp>
        <p:nvSpPr>
          <p:cNvPr id="68" name="AutoShape 10">
            <a:extLst>
              <a:ext uri="{FF2B5EF4-FFF2-40B4-BE49-F238E27FC236}">
                <a16:creationId xmlns:a16="http://schemas.microsoft.com/office/drawing/2014/main" id="{9371BD74-0C8A-4057-AB8A-2047A0CA5028}"/>
              </a:ext>
            </a:extLst>
          </p:cNvPr>
          <p:cNvSpPr>
            <a:spLocks noChangeArrowheads="1"/>
          </p:cNvSpPr>
          <p:nvPr/>
        </p:nvSpPr>
        <p:spPr bwMode="auto">
          <a:xfrm>
            <a:off x="2974416" y="3780120"/>
            <a:ext cx="2495558" cy="179142"/>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Accuracy</a:t>
            </a:r>
          </a:p>
        </p:txBody>
      </p:sp>
      <p:pic>
        <p:nvPicPr>
          <p:cNvPr id="69" name="Picture 68">
            <a:extLst>
              <a:ext uri="{FF2B5EF4-FFF2-40B4-BE49-F238E27FC236}">
                <a16:creationId xmlns:a16="http://schemas.microsoft.com/office/drawing/2014/main" id="{21ADF50C-5DF2-467C-A6CB-8291150E8E1F}"/>
              </a:ext>
            </a:extLst>
          </p:cNvPr>
          <p:cNvPicPr>
            <a:picLocks noChangeAspect="1"/>
          </p:cNvPicPr>
          <p:nvPr/>
        </p:nvPicPr>
        <p:blipFill>
          <a:blip r:embed="rId8"/>
          <a:stretch>
            <a:fillRect/>
          </a:stretch>
        </p:blipFill>
        <p:spPr>
          <a:xfrm>
            <a:off x="2974416" y="4049580"/>
            <a:ext cx="1497232" cy="1044572"/>
          </a:xfrm>
          <a:prstGeom prst="rect">
            <a:avLst/>
          </a:prstGeom>
        </p:spPr>
      </p:pic>
      <p:sp>
        <p:nvSpPr>
          <p:cNvPr id="70" name="TextBox 69">
            <a:extLst>
              <a:ext uri="{FF2B5EF4-FFF2-40B4-BE49-F238E27FC236}">
                <a16:creationId xmlns:a16="http://schemas.microsoft.com/office/drawing/2014/main" id="{F10064BC-54D5-47FB-A8B4-01A1C5C12566}"/>
              </a:ext>
            </a:extLst>
          </p:cNvPr>
          <p:cNvSpPr txBox="1"/>
          <p:nvPr/>
        </p:nvSpPr>
        <p:spPr>
          <a:xfrm>
            <a:off x="2711148" y="5172013"/>
            <a:ext cx="2337460" cy="246221"/>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3. Dependence of anodic current on caffeine concentration during the accuracy evaluation of the proposed method</a:t>
            </a:r>
          </a:p>
        </p:txBody>
      </p:sp>
      <p:sp>
        <p:nvSpPr>
          <p:cNvPr id="71" name="TextBox 70">
            <a:extLst>
              <a:ext uri="{FF2B5EF4-FFF2-40B4-BE49-F238E27FC236}">
                <a16:creationId xmlns:a16="http://schemas.microsoft.com/office/drawing/2014/main" id="{D88F6C03-A13B-4112-9400-F4CC8405007F}"/>
              </a:ext>
            </a:extLst>
          </p:cNvPr>
          <p:cNvSpPr txBox="1"/>
          <p:nvPr/>
        </p:nvSpPr>
        <p:spPr>
          <a:xfrm>
            <a:off x="4876232" y="4002875"/>
            <a:ext cx="1893200" cy="1338828"/>
          </a:xfrm>
          <a:prstGeom prst="rect">
            <a:avLst/>
          </a:prstGeom>
          <a:noFill/>
        </p:spPr>
        <p:txBody>
          <a:bodyPr wrap="square" rtlCol="0">
            <a:spAutoFit/>
          </a:bodyPr>
          <a:lstStyle/>
          <a:p>
            <a:r>
              <a:rPr lang="en-US" sz="900" dirty="0">
                <a:latin typeface="Arial Narrow" panose="020B0606020202030204" pitchFamily="34" charset="0"/>
                <a:cs typeface="Arial" panose="020B0604020202020204" pitchFamily="34" charset="0"/>
              </a:rPr>
              <a:t>Method accuracy was evaluated using a standard solution containing 9 × 10⁻⁴ mol/L caffeine (1.74 mg/10 mL) and the standard addition method. The determined concentration was 8.8 × 10⁻⁴ mol/L (1.71 mg), corresponding to a recovery of 98.29%. These results confirm the high accuracy and reliability of the proposed method.</a:t>
            </a:r>
          </a:p>
        </p:txBody>
      </p:sp>
      <p:sp>
        <p:nvSpPr>
          <p:cNvPr id="72" name="AutoShape 10">
            <a:extLst>
              <a:ext uri="{FF2B5EF4-FFF2-40B4-BE49-F238E27FC236}">
                <a16:creationId xmlns:a16="http://schemas.microsoft.com/office/drawing/2014/main" id="{6AB06B69-16B8-4D15-996B-747402BBBABC}"/>
              </a:ext>
            </a:extLst>
          </p:cNvPr>
          <p:cNvSpPr>
            <a:spLocks noChangeArrowheads="1"/>
          </p:cNvSpPr>
          <p:nvPr/>
        </p:nvSpPr>
        <p:spPr bwMode="auto">
          <a:xfrm>
            <a:off x="1444310" y="5447897"/>
            <a:ext cx="2751905" cy="170877"/>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endParaRPr lang="en-US" sz="1100" dirty="0">
              <a:latin typeface="Arial Narrow" panose="020B0606020202030204" pitchFamily="34" charset="0"/>
              <a:ea typeface="Aptos" panose="020B0004020202020204" pitchFamily="34" charset="0"/>
            </a:endParaRPr>
          </a:p>
          <a:p>
            <a:pPr algn="ctr"/>
            <a:r>
              <a:rPr lang="en-US" sz="1100" dirty="0">
                <a:latin typeface="Arial Narrow" panose="020B0606020202030204" pitchFamily="34" charset="0"/>
                <a:ea typeface="Aptos" panose="020B0004020202020204" pitchFamily="34" charset="0"/>
              </a:rPr>
              <a:t>Sensitivity and precision</a:t>
            </a:r>
          </a:p>
          <a:p>
            <a:pPr algn="ctr"/>
            <a:r>
              <a:rPr lang="en-US" sz="1100" dirty="0">
                <a:latin typeface="Arial Narrow" panose="020B0606020202030204" pitchFamily="34" charset="0"/>
                <a:ea typeface="Aptos" panose="020B0004020202020204" pitchFamily="34" charset="0"/>
              </a:rPr>
              <a:t>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pic>
        <p:nvPicPr>
          <p:cNvPr id="73" name="Picture 72">
            <a:extLst>
              <a:ext uri="{FF2B5EF4-FFF2-40B4-BE49-F238E27FC236}">
                <a16:creationId xmlns:a16="http://schemas.microsoft.com/office/drawing/2014/main" id="{A5DEE2F2-EC7A-414A-ADCD-335455EB9787}"/>
              </a:ext>
            </a:extLst>
          </p:cNvPr>
          <p:cNvPicPr>
            <a:picLocks noChangeAspect="1"/>
          </p:cNvPicPr>
          <p:nvPr/>
        </p:nvPicPr>
        <p:blipFill>
          <a:blip r:embed="rId9"/>
          <a:stretch>
            <a:fillRect/>
          </a:stretch>
        </p:blipFill>
        <p:spPr>
          <a:xfrm>
            <a:off x="44564" y="5711218"/>
            <a:ext cx="1845323" cy="999968"/>
          </a:xfrm>
          <a:prstGeom prst="rect">
            <a:avLst/>
          </a:prstGeom>
        </p:spPr>
      </p:pic>
      <p:pic>
        <p:nvPicPr>
          <p:cNvPr id="74" name="Picture 73">
            <a:extLst>
              <a:ext uri="{FF2B5EF4-FFF2-40B4-BE49-F238E27FC236}">
                <a16:creationId xmlns:a16="http://schemas.microsoft.com/office/drawing/2014/main" id="{060624E6-78A0-4D10-B929-BB29CEBF1419}"/>
              </a:ext>
            </a:extLst>
          </p:cNvPr>
          <p:cNvPicPr>
            <a:picLocks noChangeAspect="1"/>
          </p:cNvPicPr>
          <p:nvPr/>
        </p:nvPicPr>
        <p:blipFill>
          <a:blip r:embed="rId10"/>
          <a:stretch>
            <a:fillRect/>
          </a:stretch>
        </p:blipFill>
        <p:spPr>
          <a:xfrm>
            <a:off x="2096005" y="5732054"/>
            <a:ext cx="1732702" cy="979132"/>
          </a:xfrm>
          <a:prstGeom prst="rect">
            <a:avLst/>
          </a:prstGeom>
        </p:spPr>
      </p:pic>
      <p:sp>
        <p:nvSpPr>
          <p:cNvPr id="75" name="Rectangle 74">
            <a:extLst>
              <a:ext uri="{FF2B5EF4-FFF2-40B4-BE49-F238E27FC236}">
                <a16:creationId xmlns:a16="http://schemas.microsoft.com/office/drawing/2014/main" id="{B20B72AF-223D-4968-A66C-73EC8A9947EE}"/>
              </a:ext>
            </a:extLst>
          </p:cNvPr>
          <p:cNvSpPr/>
          <p:nvPr/>
        </p:nvSpPr>
        <p:spPr>
          <a:xfrm>
            <a:off x="44564" y="5703916"/>
            <a:ext cx="255198" cy="169277"/>
          </a:xfrm>
          <a:prstGeom prst="rect">
            <a:avLst/>
          </a:prstGeom>
        </p:spPr>
        <p:txBody>
          <a:bodyPr wrap="none">
            <a:spAutoFit/>
          </a:bodyPr>
          <a:lstStyle/>
          <a:p>
            <a:r>
              <a:rPr lang="en-US" sz="500" dirty="0">
                <a:latin typeface="Arial Narrow" panose="020B0606020202030204" pitchFamily="34" charset="0"/>
              </a:rPr>
              <a:t>(A)</a:t>
            </a:r>
          </a:p>
        </p:txBody>
      </p:sp>
      <p:sp>
        <p:nvSpPr>
          <p:cNvPr id="76" name="Rectangle 75">
            <a:extLst>
              <a:ext uri="{FF2B5EF4-FFF2-40B4-BE49-F238E27FC236}">
                <a16:creationId xmlns:a16="http://schemas.microsoft.com/office/drawing/2014/main" id="{A45F70EB-AD8C-4E34-9A52-0FCB52CD73CE}"/>
              </a:ext>
            </a:extLst>
          </p:cNvPr>
          <p:cNvSpPr/>
          <p:nvPr/>
        </p:nvSpPr>
        <p:spPr>
          <a:xfrm>
            <a:off x="2032744" y="5703916"/>
            <a:ext cx="492443" cy="169277"/>
          </a:xfrm>
          <a:prstGeom prst="rect">
            <a:avLst/>
          </a:prstGeom>
        </p:spPr>
        <p:txBody>
          <a:bodyPr wrap="square">
            <a:spAutoFit/>
          </a:bodyPr>
          <a:lstStyle/>
          <a:p>
            <a:r>
              <a:rPr lang="en-US" sz="500" dirty="0">
                <a:solidFill>
                  <a:srgbClr val="000000"/>
                </a:solidFill>
                <a:latin typeface="Arial Narrow" panose="020B0606020202030204" pitchFamily="34" charset="0"/>
                <a:cs typeface="Times New Roman" panose="02020603050405020304" pitchFamily="18" charset="0"/>
              </a:rPr>
              <a:t>(B)</a:t>
            </a:r>
            <a:endParaRPr lang="en-US" sz="500" dirty="0">
              <a:latin typeface="Arial Narrow" panose="020B0606020202030204" pitchFamily="34" charset="0"/>
            </a:endParaRPr>
          </a:p>
        </p:txBody>
      </p:sp>
      <p:sp>
        <p:nvSpPr>
          <p:cNvPr id="77" name="TextBox 76">
            <a:extLst>
              <a:ext uri="{FF2B5EF4-FFF2-40B4-BE49-F238E27FC236}">
                <a16:creationId xmlns:a16="http://schemas.microsoft.com/office/drawing/2014/main" id="{B524BE97-2604-4994-B7A0-D8ED220270FD}"/>
              </a:ext>
            </a:extLst>
          </p:cNvPr>
          <p:cNvSpPr txBox="1"/>
          <p:nvPr/>
        </p:nvSpPr>
        <p:spPr>
          <a:xfrm>
            <a:off x="-138957" y="6696739"/>
            <a:ext cx="4906474" cy="169277"/>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4. Typical voltammograms of caffeine obtained from consecutive measurements performed (a) on the same day and (b) on the following day. The caffeine concentration was 1.0 × 10⁻³ mol/L.</a:t>
            </a:r>
          </a:p>
        </p:txBody>
      </p:sp>
      <p:sp>
        <p:nvSpPr>
          <p:cNvPr id="78" name="TextBox 77">
            <a:extLst>
              <a:ext uri="{FF2B5EF4-FFF2-40B4-BE49-F238E27FC236}">
                <a16:creationId xmlns:a16="http://schemas.microsoft.com/office/drawing/2014/main" id="{E1140667-611A-4803-A160-FA4A13ABE9AB}"/>
              </a:ext>
            </a:extLst>
          </p:cNvPr>
          <p:cNvSpPr txBox="1"/>
          <p:nvPr/>
        </p:nvSpPr>
        <p:spPr>
          <a:xfrm>
            <a:off x="4130483" y="5659738"/>
            <a:ext cx="3297059" cy="1061829"/>
          </a:xfrm>
          <a:prstGeom prst="rect">
            <a:avLst/>
          </a:prstGeom>
          <a:noFill/>
        </p:spPr>
        <p:txBody>
          <a:bodyPr wrap="square" rtlCol="0">
            <a:spAutoFit/>
          </a:bodyPr>
          <a:lstStyle/>
          <a:p>
            <a:r>
              <a:rPr lang="en-US" sz="900" dirty="0">
                <a:latin typeface="Arial Narrow" panose="020B0606020202030204" pitchFamily="34" charset="0"/>
                <a:cs typeface="Arial" panose="020B0604020202020204" pitchFamily="34" charset="0"/>
              </a:rPr>
              <a:t>Precision of the method was evaluated through two types of experiments:</a:t>
            </a:r>
          </a:p>
          <a:p>
            <a:r>
              <a:rPr lang="en-US" sz="900" dirty="0">
                <a:latin typeface="Arial Narrow" panose="020B0606020202030204" pitchFamily="34" charset="0"/>
                <a:cs typeface="Arial" panose="020B0604020202020204" pitchFamily="34" charset="0"/>
              </a:rPr>
              <a:t>Repeatability (intra-day precision) was assessed by performing consecutive measurements of the same solution on the same day, with the electrode being cleaned between measurements.</a:t>
            </a:r>
          </a:p>
          <a:p>
            <a:r>
              <a:rPr lang="en-US" sz="900" dirty="0">
                <a:latin typeface="Arial Narrow" panose="020B0606020202030204" pitchFamily="34" charset="0"/>
                <a:cs typeface="Arial" panose="020B0604020202020204" pitchFamily="34" charset="0"/>
              </a:rPr>
              <a:t>Intermediate precision (inter-day precision) was evaluated by measuring a solution of the same concentration on the following day to assess the day-to-day reproducibility of the method.</a:t>
            </a:r>
          </a:p>
        </p:txBody>
      </p:sp>
      <p:sp>
        <p:nvSpPr>
          <p:cNvPr id="79" name="AutoShape 10">
            <a:extLst>
              <a:ext uri="{FF2B5EF4-FFF2-40B4-BE49-F238E27FC236}">
                <a16:creationId xmlns:a16="http://schemas.microsoft.com/office/drawing/2014/main" id="{3B08DE73-E17C-4B4D-88BA-1725FDB11633}"/>
              </a:ext>
            </a:extLst>
          </p:cNvPr>
          <p:cNvSpPr>
            <a:spLocks noChangeArrowheads="1"/>
          </p:cNvSpPr>
          <p:nvPr/>
        </p:nvSpPr>
        <p:spPr bwMode="auto">
          <a:xfrm>
            <a:off x="6432676" y="1175201"/>
            <a:ext cx="1873722" cy="22570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Sample preparation – black tea</a:t>
            </a:r>
          </a:p>
        </p:txBody>
      </p:sp>
      <p:sp>
        <p:nvSpPr>
          <p:cNvPr id="80" name="TextBox 79">
            <a:extLst>
              <a:ext uri="{FF2B5EF4-FFF2-40B4-BE49-F238E27FC236}">
                <a16:creationId xmlns:a16="http://schemas.microsoft.com/office/drawing/2014/main" id="{A97E8B40-6362-4EC7-A90E-FC961E3F452E}"/>
              </a:ext>
            </a:extLst>
          </p:cNvPr>
          <p:cNvSpPr txBox="1"/>
          <p:nvPr/>
        </p:nvSpPr>
        <p:spPr>
          <a:xfrm>
            <a:off x="6209947" y="1454766"/>
            <a:ext cx="2182681" cy="1754326"/>
          </a:xfrm>
          <a:prstGeom prst="rect">
            <a:avLst/>
          </a:prstGeom>
          <a:noFill/>
        </p:spPr>
        <p:txBody>
          <a:bodyPr wrap="square" rtlCol="0">
            <a:spAutoFit/>
          </a:bodyPr>
          <a:lstStyle/>
          <a:p>
            <a:r>
              <a:rPr lang="en-US" sz="900" dirty="0">
                <a:latin typeface="Arial Narrow" panose="020B0606020202030204" pitchFamily="34" charset="0"/>
              </a:rPr>
              <a:t>5 mL of previously prepared black tea (one tea filter bag in 250 mL hot water) was transferred into a volumetric flask. The sample was diluted to a final volume of 10 mL with 0.2 mol/L acetate buffer.</a:t>
            </a:r>
          </a:p>
          <a:p>
            <a:r>
              <a:rPr lang="en-US" sz="900" dirty="0">
                <a:latin typeface="Arial Narrow" panose="020B0606020202030204" pitchFamily="34" charset="0"/>
              </a:rPr>
              <a:t>A higher initial buffer concentration was used because the tea infusion had been prepared with water.</a:t>
            </a:r>
          </a:p>
          <a:p>
            <a:r>
              <a:rPr lang="en-US" sz="900" dirty="0">
                <a:latin typeface="Arial Narrow" panose="020B0606020202030204" pitchFamily="34" charset="0"/>
              </a:rPr>
              <a:t>After dilution, the final acetate buffer concentration was 0.1 mol/L.</a:t>
            </a:r>
          </a:p>
          <a:p>
            <a:r>
              <a:rPr lang="en-US" sz="900" dirty="0">
                <a:latin typeface="Arial Narrow" panose="020B0606020202030204" pitchFamily="34" charset="0"/>
              </a:rPr>
              <a:t>This procedure ensured uniform and optimal conditions for analysis.</a:t>
            </a:r>
          </a:p>
        </p:txBody>
      </p:sp>
      <p:sp>
        <p:nvSpPr>
          <p:cNvPr id="81" name="AutoShape 10">
            <a:extLst>
              <a:ext uri="{FF2B5EF4-FFF2-40B4-BE49-F238E27FC236}">
                <a16:creationId xmlns:a16="http://schemas.microsoft.com/office/drawing/2014/main" id="{AA8522D2-3AF6-48AD-A12F-488B37B1D061}"/>
              </a:ext>
            </a:extLst>
          </p:cNvPr>
          <p:cNvSpPr>
            <a:spLocks noChangeArrowheads="1"/>
          </p:cNvSpPr>
          <p:nvPr/>
        </p:nvSpPr>
        <p:spPr bwMode="auto">
          <a:xfrm>
            <a:off x="8720654" y="1175869"/>
            <a:ext cx="3034374" cy="22570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Sample analysis – black tea</a:t>
            </a:r>
          </a:p>
        </p:txBody>
      </p:sp>
      <p:pic>
        <p:nvPicPr>
          <p:cNvPr id="82" name="Picture 81">
            <a:extLst>
              <a:ext uri="{FF2B5EF4-FFF2-40B4-BE49-F238E27FC236}">
                <a16:creationId xmlns:a16="http://schemas.microsoft.com/office/drawing/2014/main" id="{1A7DEE83-796A-4CDD-8ED9-380B3140BBF2}"/>
              </a:ext>
            </a:extLst>
          </p:cNvPr>
          <p:cNvPicPr>
            <a:picLocks noChangeAspect="1"/>
          </p:cNvPicPr>
          <p:nvPr/>
        </p:nvPicPr>
        <p:blipFill>
          <a:blip r:embed="rId11"/>
          <a:stretch>
            <a:fillRect/>
          </a:stretch>
        </p:blipFill>
        <p:spPr>
          <a:xfrm>
            <a:off x="8260548" y="1549999"/>
            <a:ext cx="1875389" cy="1187132"/>
          </a:xfrm>
          <a:prstGeom prst="rect">
            <a:avLst/>
          </a:prstGeom>
        </p:spPr>
      </p:pic>
      <p:sp>
        <p:nvSpPr>
          <p:cNvPr id="83" name="TextBox 82">
            <a:extLst>
              <a:ext uri="{FF2B5EF4-FFF2-40B4-BE49-F238E27FC236}">
                <a16:creationId xmlns:a16="http://schemas.microsoft.com/office/drawing/2014/main" id="{9F050C23-DF5D-4231-A11F-FFDCEB6139A0}"/>
              </a:ext>
            </a:extLst>
          </p:cNvPr>
          <p:cNvSpPr txBox="1"/>
          <p:nvPr/>
        </p:nvSpPr>
        <p:spPr>
          <a:xfrm>
            <a:off x="8262214" y="2709672"/>
            <a:ext cx="1873723" cy="246221"/>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5. Dependence of anodic current on caffeine concentration during the sample evaluation of the proposed method</a:t>
            </a:r>
          </a:p>
        </p:txBody>
      </p:sp>
      <p:sp>
        <p:nvSpPr>
          <p:cNvPr id="84" name="TextBox 83">
            <a:extLst>
              <a:ext uri="{FF2B5EF4-FFF2-40B4-BE49-F238E27FC236}">
                <a16:creationId xmlns:a16="http://schemas.microsoft.com/office/drawing/2014/main" id="{315603A2-519A-4DD0-A58C-896A4EDF7B45}"/>
              </a:ext>
            </a:extLst>
          </p:cNvPr>
          <p:cNvSpPr txBox="1"/>
          <p:nvPr/>
        </p:nvSpPr>
        <p:spPr>
          <a:xfrm>
            <a:off x="10107749" y="1444384"/>
            <a:ext cx="2043872" cy="1754326"/>
          </a:xfrm>
          <a:prstGeom prst="rect">
            <a:avLst/>
          </a:prstGeom>
          <a:noFill/>
        </p:spPr>
        <p:txBody>
          <a:bodyPr wrap="square" rtlCol="0">
            <a:spAutoFit/>
          </a:bodyPr>
          <a:lstStyle/>
          <a:p>
            <a:r>
              <a:rPr lang="en-US" sz="900" dirty="0">
                <a:latin typeface="Arial Narrow" panose="020B0606020202030204" pitchFamily="34" charset="0"/>
              </a:rPr>
              <a:t>The caffeine content in black tea was determined using the calibration equation (y = 0.0405x + 2 × 10⁻⁵). After correction for dilution, the caffeine concentration was calculated to be 7.8 × 10⁻⁴ mol/L. The corresponding caffeine content was 37.99 mg per 250 mL of tea infusion, equivalent to 1.90% (w/w) in the analyzed 2 g tea filter bag.</a:t>
            </a:r>
          </a:p>
          <a:p>
            <a:r>
              <a:rPr lang="en-US" sz="900" dirty="0">
                <a:latin typeface="Arial Narrow" panose="020B0606020202030204" pitchFamily="34" charset="0"/>
              </a:rPr>
              <a:t>The obtained results are consistent with literature data for caffeine content in black tea.</a:t>
            </a:r>
          </a:p>
        </p:txBody>
      </p:sp>
      <p:sp>
        <p:nvSpPr>
          <p:cNvPr id="85" name="TextBox 84">
            <a:extLst>
              <a:ext uri="{FF2B5EF4-FFF2-40B4-BE49-F238E27FC236}">
                <a16:creationId xmlns:a16="http://schemas.microsoft.com/office/drawing/2014/main" id="{EB07951E-F9D8-406E-AD4D-7729C874161F}"/>
              </a:ext>
            </a:extLst>
          </p:cNvPr>
          <p:cNvSpPr txBox="1"/>
          <p:nvPr/>
        </p:nvSpPr>
        <p:spPr>
          <a:xfrm>
            <a:off x="7485112" y="5989794"/>
            <a:ext cx="3005523" cy="861774"/>
          </a:xfrm>
          <a:prstGeom prst="rect">
            <a:avLst/>
          </a:prstGeom>
          <a:noFill/>
        </p:spPr>
        <p:txBody>
          <a:bodyPr wrap="square">
            <a:spAutoFit/>
          </a:bodyPr>
          <a:lstStyle/>
          <a:p>
            <a:pPr algn="just" fontAlgn="t">
              <a:lnSpc>
                <a:spcPts val="1500"/>
              </a:lnSpc>
              <a:buNone/>
            </a:pPr>
            <a:r>
              <a:rPr lang="en-US" sz="900" dirty="0">
                <a:latin typeface="Arial Narrow" panose="020B0606020202030204" pitchFamily="34" charset="0"/>
              </a:rPr>
              <a:t>The BDD electrode provided the best response for caffeine determination. The SWV method showed high accuracy (98.29% recovery), and black tea analysis revealed 1.90% (w/w) caffeine, confirming a rapid, sensitive, and cost-effective method.</a:t>
            </a:r>
          </a:p>
        </p:txBody>
      </p:sp>
      <p:sp>
        <p:nvSpPr>
          <p:cNvPr id="86" name="AutoShape 10">
            <a:extLst>
              <a:ext uri="{FF2B5EF4-FFF2-40B4-BE49-F238E27FC236}">
                <a16:creationId xmlns:a16="http://schemas.microsoft.com/office/drawing/2014/main" id="{0C807FC9-8B59-47AA-A937-54EC06C2688C}"/>
              </a:ext>
            </a:extLst>
          </p:cNvPr>
          <p:cNvSpPr>
            <a:spLocks noChangeArrowheads="1"/>
          </p:cNvSpPr>
          <p:nvPr/>
        </p:nvSpPr>
        <p:spPr bwMode="auto">
          <a:xfrm>
            <a:off x="6836068" y="3215126"/>
            <a:ext cx="4593931" cy="246221"/>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 Voltammograms recorded in 0.1 M TBAP/ACN for investigation of mechanism</a:t>
            </a:r>
          </a:p>
        </p:txBody>
      </p:sp>
      <p:pic>
        <p:nvPicPr>
          <p:cNvPr id="2" name="Picture 1">
            <a:extLst>
              <a:ext uri="{FF2B5EF4-FFF2-40B4-BE49-F238E27FC236}">
                <a16:creationId xmlns:a16="http://schemas.microsoft.com/office/drawing/2014/main" id="{A99E5EBE-5C56-4EE7-8A38-EDB4503F84B7}"/>
              </a:ext>
            </a:extLst>
          </p:cNvPr>
          <p:cNvPicPr>
            <a:picLocks noChangeAspect="1"/>
          </p:cNvPicPr>
          <p:nvPr/>
        </p:nvPicPr>
        <p:blipFill>
          <a:blip r:embed="rId12"/>
          <a:stretch>
            <a:fillRect/>
          </a:stretch>
        </p:blipFill>
        <p:spPr>
          <a:xfrm>
            <a:off x="7052514" y="3514067"/>
            <a:ext cx="1418999" cy="938214"/>
          </a:xfrm>
          <a:prstGeom prst="rect">
            <a:avLst/>
          </a:prstGeom>
        </p:spPr>
      </p:pic>
      <p:pic>
        <p:nvPicPr>
          <p:cNvPr id="3" name="Picture 2">
            <a:extLst>
              <a:ext uri="{FF2B5EF4-FFF2-40B4-BE49-F238E27FC236}">
                <a16:creationId xmlns:a16="http://schemas.microsoft.com/office/drawing/2014/main" id="{C50F0FAD-3BA3-40FD-A46C-B11C7FADF7E2}"/>
              </a:ext>
            </a:extLst>
          </p:cNvPr>
          <p:cNvPicPr>
            <a:picLocks noChangeAspect="1"/>
          </p:cNvPicPr>
          <p:nvPr/>
        </p:nvPicPr>
        <p:blipFill>
          <a:blip r:embed="rId13"/>
          <a:stretch>
            <a:fillRect/>
          </a:stretch>
        </p:blipFill>
        <p:spPr>
          <a:xfrm>
            <a:off x="8607521" y="3514067"/>
            <a:ext cx="1351242" cy="926458"/>
          </a:xfrm>
          <a:prstGeom prst="rect">
            <a:avLst/>
          </a:prstGeom>
        </p:spPr>
      </p:pic>
      <p:sp>
        <p:nvSpPr>
          <p:cNvPr id="91" name="Rectangle 90">
            <a:extLst>
              <a:ext uri="{FF2B5EF4-FFF2-40B4-BE49-F238E27FC236}">
                <a16:creationId xmlns:a16="http://schemas.microsoft.com/office/drawing/2014/main" id="{E1A20622-FCA4-4B3F-AE1D-D09B78B8C6A7}"/>
              </a:ext>
            </a:extLst>
          </p:cNvPr>
          <p:cNvSpPr/>
          <p:nvPr/>
        </p:nvSpPr>
        <p:spPr>
          <a:xfrm>
            <a:off x="7229914" y="3493388"/>
            <a:ext cx="255198" cy="169277"/>
          </a:xfrm>
          <a:prstGeom prst="rect">
            <a:avLst/>
          </a:prstGeom>
        </p:spPr>
        <p:txBody>
          <a:bodyPr wrap="none">
            <a:spAutoFit/>
          </a:bodyPr>
          <a:lstStyle/>
          <a:p>
            <a:r>
              <a:rPr lang="en-US" sz="500" dirty="0">
                <a:latin typeface="Arial Narrow" panose="020B0606020202030204" pitchFamily="34" charset="0"/>
              </a:rPr>
              <a:t>(A)</a:t>
            </a:r>
          </a:p>
        </p:txBody>
      </p:sp>
      <p:sp>
        <p:nvSpPr>
          <p:cNvPr id="92" name="Rectangle 91">
            <a:extLst>
              <a:ext uri="{FF2B5EF4-FFF2-40B4-BE49-F238E27FC236}">
                <a16:creationId xmlns:a16="http://schemas.microsoft.com/office/drawing/2014/main" id="{E6A6E6FC-D163-4294-9E30-B61333B40636}"/>
              </a:ext>
            </a:extLst>
          </p:cNvPr>
          <p:cNvSpPr/>
          <p:nvPr/>
        </p:nvSpPr>
        <p:spPr>
          <a:xfrm>
            <a:off x="8794063" y="3514067"/>
            <a:ext cx="492443" cy="169277"/>
          </a:xfrm>
          <a:prstGeom prst="rect">
            <a:avLst/>
          </a:prstGeom>
        </p:spPr>
        <p:txBody>
          <a:bodyPr wrap="square">
            <a:spAutoFit/>
          </a:bodyPr>
          <a:lstStyle/>
          <a:p>
            <a:r>
              <a:rPr lang="en-US" sz="500" dirty="0">
                <a:solidFill>
                  <a:srgbClr val="000000"/>
                </a:solidFill>
                <a:latin typeface="Arial Narrow" panose="020B0606020202030204" pitchFamily="34" charset="0"/>
                <a:cs typeface="Times New Roman" panose="02020603050405020304" pitchFamily="18" charset="0"/>
              </a:rPr>
              <a:t>(B)</a:t>
            </a:r>
            <a:endParaRPr lang="en-US" sz="500" dirty="0">
              <a:latin typeface="Arial Narrow" panose="020B0606020202030204" pitchFamily="34" charset="0"/>
            </a:endParaRPr>
          </a:p>
        </p:txBody>
      </p:sp>
      <p:sp>
        <p:nvSpPr>
          <p:cNvPr id="93" name="TextBox 92">
            <a:extLst>
              <a:ext uri="{FF2B5EF4-FFF2-40B4-BE49-F238E27FC236}">
                <a16:creationId xmlns:a16="http://schemas.microsoft.com/office/drawing/2014/main" id="{46A0EF1E-C3D5-4232-8EF0-94B51C5F2532}"/>
              </a:ext>
            </a:extLst>
          </p:cNvPr>
          <p:cNvSpPr txBox="1"/>
          <p:nvPr/>
        </p:nvSpPr>
        <p:spPr>
          <a:xfrm>
            <a:off x="7007306" y="4450431"/>
            <a:ext cx="2796589" cy="246221"/>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6. Typical  SWV voltammograms for caffeine showing forward (A) and backward (B) components.  </a:t>
            </a:r>
            <a:r>
              <a:rPr lang="en-US" sz="500" kern="100" dirty="0" err="1">
                <a:solidFill>
                  <a:srgbClr val="0E2841"/>
                </a:solidFill>
                <a:latin typeface="Arial Narrow" panose="020B0606020202030204" pitchFamily="34" charset="0"/>
                <a:ea typeface="Aptos" panose="020B0004020202020204" pitchFamily="34" charset="0"/>
                <a:cs typeface="Times New Roman" panose="02020603050405020304" pitchFamily="18" charset="0"/>
              </a:rPr>
              <a:t>Esw</a:t>
            </a: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 = 50 mV and ∆E = 1 mV f = 100 Hz (black), f = 50 Hz (green), f = 10 Hz (red).</a:t>
            </a:r>
          </a:p>
        </p:txBody>
      </p:sp>
      <p:sp>
        <p:nvSpPr>
          <p:cNvPr id="94" name="TextBox 93">
            <a:extLst>
              <a:ext uri="{FF2B5EF4-FFF2-40B4-BE49-F238E27FC236}">
                <a16:creationId xmlns:a16="http://schemas.microsoft.com/office/drawing/2014/main" id="{8E347AA1-C207-44D9-A600-704680BC0C9A}"/>
              </a:ext>
            </a:extLst>
          </p:cNvPr>
          <p:cNvSpPr txBox="1"/>
          <p:nvPr/>
        </p:nvSpPr>
        <p:spPr>
          <a:xfrm>
            <a:off x="9964653" y="3484994"/>
            <a:ext cx="2365389" cy="1338828"/>
          </a:xfrm>
          <a:prstGeom prst="rect">
            <a:avLst/>
          </a:prstGeom>
          <a:noFill/>
        </p:spPr>
        <p:txBody>
          <a:bodyPr wrap="square" rtlCol="0">
            <a:spAutoFit/>
          </a:bodyPr>
          <a:lstStyle/>
          <a:p>
            <a:r>
              <a:rPr lang="en-US" sz="900" dirty="0">
                <a:latin typeface="Arial Narrow" panose="020B0606020202030204" pitchFamily="34" charset="0"/>
              </a:rPr>
              <a:t>In a non-aqueous medium, the best results are obtained for investigation of mechanism, although the system is difficult to maintain due to the specific conditions required. Nevertheless, we obtained recordings in which the reduction peak is clearly visible. This peak appears after the second redox couple, indicating another coupled chemical reaction and ultimately supporting an ECEC mechanism.</a:t>
            </a:r>
          </a:p>
        </p:txBody>
      </p:sp>
      <p:sp>
        <p:nvSpPr>
          <p:cNvPr id="95" name="AutoShape 10">
            <a:extLst>
              <a:ext uri="{FF2B5EF4-FFF2-40B4-BE49-F238E27FC236}">
                <a16:creationId xmlns:a16="http://schemas.microsoft.com/office/drawing/2014/main" id="{D757EF90-CD44-4490-AF15-3144E4C4B75F}"/>
              </a:ext>
            </a:extLst>
          </p:cNvPr>
          <p:cNvSpPr>
            <a:spLocks noChangeArrowheads="1"/>
          </p:cNvSpPr>
          <p:nvPr/>
        </p:nvSpPr>
        <p:spPr bwMode="auto">
          <a:xfrm>
            <a:off x="6934856" y="4769249"/>
            <a:ext cx="4593931" cy="246221"/>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Proposed oxidation mechanism</a:t>
            </a:r>
          </a:p>
        </p:txBody>
      </p:sp>
      <p:pic>
        <p:nvPicPr>
          <p:cNvPr id="11" name="Picture 10">
            <a:extLst>
              <a:ext uri="{FF2B5EF4-FFF2-40B4-BE49-F238E27FC236}">
                <a16:creationId xmlns:a16="http://schemas.microsoft.com/office/drawing/2014/main" id="{A3FB9BBC-3548-41F5-B6E1-5F711C519AA5}"/>
              </a:ext>
            </a:extLst>
          </p:cNvPr>
          <p:cNvPicPr>
            <a:picLocks noChangeAspect="1"/>
          </p:cNvPicPr>
          <p:nvPr/>
        </p:nvPicPr>
        <p:blipFill>
          <a:blip r:embed="rId14"/>
          <a:stretch>
            <a:fillRect/>
          </a:stretch>
        </p:blipFill>
        <p:spPr>
          <a:xfrm>
            <a:off x="7943182" y="5044893"/>
            <a:ext cx="2679919" cy="571671"/>
          </a:xfrm>
          <a:prstGeom prst="rect">
            <a:avLst/>
          </a:prstGeom>
        </p:spPr>
      </p:pic>
      <p:sp>
        <p:nvSpPr>
          <p:cNvPr id="96" name="TextBox 95">
            <a:extLst>
              <a:ext uri="{FF2B5EF4-FFF2-40B4-BE49-F238E27FC236}">
                <a16:creationId xmlns:a16="http://schemas.microsoft.com/office/drawing/2014/main" id="{4AFC8955-B8FF-4F8E-B50B-BCA31CA6BEAF}"/>
              </a:ext>
            </a:extLst>
          </p:cNvPr>
          <p:cNvSpPr txBox="1"/>
          <p:nvPr/>
        </p:nvSpPr>
        <p:spPr>
          <a:xfrm>
            <a:off x="7406806" y="5568784"/>
            <a:ext cx="3674574" cy="246221"/>
          </a:xfrm>
          <a:prstGeom prst="rect">
            <a:avLst/>
          </a:prstGeom>
          <a:noFill/>
        </p:spPr>
        <p:txBody>
          <a:bodyPr wrap="square">
            <a:spAutoFit/>
          </a:bodyPr>
          <a:lstStyle/>
          <a:p>
            <a:pPr algn="ctr">
              <a:spcAft>
                <a:spcPts val="1000"/>
              </a:spcAft>
              <a:buNone/>
            </a:pPr>
            <a:r>
              <a:rPr lang="en-US" sz="5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7. The oxidation reaction of caffeine. The structure of caffeine is shown as compound 1. 8-Oxycaffeine and its diol analogue are labeled as compounds 2 and 3, respectively.</a:t>
            </a:r>
          </a:p>
        </p:txBody>
      </p:sp>
      <p:sp>
        <p:nvSpPr>
          <p:cNvPr id="47" name="Rectangle: Rounded Corners 46">
            <a:extLst>
              <a:ext uri="{FF2B5EF4-FFF2-40B4-BE49-F238E27FC236}">
                <a16:creationId xmlns:a16="http://schemas.microsoft.com/office/drawing/2014/main" id="{394D5F1A-E27F-8AEE-38E0-ECE1967BE58E}"/>
              </a:ext>
            </a:extLst>
          </p:cNvPr>
          <p:cNvSpPr/>
          <p:nvPr/>
        </p:nvSpPr>
        <p:spPr>
          <a:xfrm>
            <a:off x="11423995" y="321317"/>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400" dirty="0">
                <a:solidFill>
                  <a:schemeClr val="tx1"/>
                </a:solidFill>
              </a:rPr>
              <a:t>000</a:t>
            </a:r>
          </a:p>
        </p:txBody>
      </p:sp>
    </p:spTree>
    <p:extLst>
      <p:ext uri="{BB962C8B-B14F-4D97-AF65-F5344CB8AC3E}">
        <p14:creationId xmlns:p14="http://schemas.microsoft.com/office/powerpoint/2010/main" val="4279662543"/>
      </p:ext>
    </p:extLst>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4AE054A-32FF-4BD4-A099-E155F1BD9042}" vid="{272EDE3F-DE0E-4B1D-81C4-1189F6706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Props1.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3.xml><?xml version="1.0" encoding="utf-8"?>
<ds:datastoreItem xmlns:ds="http://schemas.openxmlformats.org/officeDocument/2006/customXml" ds:itemID="{2BDCA87D-57B8-4510-9665-9E75299929F1}">
  <ds:schemaRefs>
    <ds:schemaRef ds:uri="http://www.w3.org/XML/1998/namespace"/>
    <ds:schemaRef ds:uri="http://purl.org/dc/dcmitype/"/>
    <ds:schemaRef ds:uri="http://schemas.microsoft.com/office/2006/documentManagement/types"/>
    <ds:schemaRef ds:uri="http://purl.org/dc/terms/"/>
    <ds:schemaRef ds:uri="98621ed1-ae24-4a21-b80a-89d572d87e72"/>
    <ds:schemaRef ds:uri="c9b645eb-e6fe-4b35-9d45-bd7394162d21"/>
    <ds:schemaRef ds:uri="http://schemas.openxmlformats.org/package/2006/metadata/core-properties"/>
    <ds:schemaRef ds:uri="http://schemas.microsoft.com/office/infopath/2007/PartnerControl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Theme1</Template>
  <TotalTime>583</TotalTime>
  <Words>904</Words>
  <Application>Microsoft Office PowerPoint</Application>
  <PresentationFormat>Widescreen</PresentationFormat>
  <Paragraphs>56</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Times New Roman</vt:lpstr>
      <vt:lpstr>Aptos Display</vt:lpstr>
      <vt:lpstr>72 Black</vt:lpstr>
      <vt:lpstr>Aptos</vt:lpstr>
      <vt:lpstr>Arial Narrow</vt:lpstr>
      <vt:lpstr>Arial</vt:lpstr>
      <vt:lpstr>Theme1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Monika Organdjieva</cp:lastModifiedBy>
  <cp:revision>88</cp:revision>
  <cp:lastPrinted>2026-08-24T17:55:58Z</cp:lastPrinted>
  <dcterms:created xsi:type="dcterms:W3CDTF">2025-07-07T08:04:39Z</dcterms:created>
  <dcterms:modified xsi:type="dcterms:W3CDTF">2026-09-01T11:09:40Z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