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6"/>
  </p:notesMasterIdLst>
  <p:sldIdLst>
    <p:sldId id="287" r:id="rId5"/>
  </p:sldIdLst>
  <p:sldSz cx="12192000" cy="6858000"/>
  <p:notesSz cx="6858000" cy="9144000"/>
  <p:embeddedFontLst>
    <p:embeddedFont>
      <p:font typeface="PF BeauSans Pro" panose="02000800000000020004" charset="0"/>
      <p:bold r:id="rId7"/>
    </p:embeddedFont>
    <p:embeddedFont>
      <p:font typeface="Calibri" panose="020F0502020204030204" pitchFamily="34" charset="0"/>
      <p:regular r:id="rId8"/>
      <p:bold r:id="rId9"/>
      <p:italic r:id="rId10"/>
      <p:boldItalic r:id="rId11"/>
    </p:embeddedFont>
    <p:embeddedFont>
      <p:font typeface="Arial Narrow" panose="020B0606020202030204" pitchFamily="34" charset="0"/>
      <p:regular r:id="rId12"/>
      <p:bold r:id="rId13"/>
      <p:italic r:id="rId14"/>
      <p:boldItalic r:id="rId15"/>
    </p:embeddedFont>
  </p:embeddedFontLst>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4F6"/>
    <a:srgbClr val="E9F8E4"/>
    <a:srgbClr val="FFFFE7"/>
    <a:srgbClr val="33CC33"/>
    <a:srgbClr val="00CC00"/>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AB0C13-1EF4-F9AC-C85E-1389668632C0}" v="1" dt="2026-04-13T20:20:36.8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showGuides="1">
      <p:cViewPr varScale="1">
        <p:scale>
          <a:sx n="106" d="100"/>
          <a:sy n="106" d="100"/>
        </p:scale>
        <p:origin x="61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theme" Target="theme/theme1.xml"/><Relationship Id="rId26"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3EEBE-6EF2-4A30-9BB5-ADF69B8FE442}" type="datetimeFigureOut">
              <a:rPr lang="x-none" smtClean="0"/>
              <a:t>9/7/2026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F0BC0F-45C1-49E1-AA7C-ADC7CFB2B8EC}" type="slidenum">
              <a:rPr lang="x-none" smtClean="0"/>
              <a:t>‹#›</a:t>
            </a:fld>
            <a:endParaRPr lang="x-none"/>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A0AF77E-5340-6F11-CE59-0326DE4353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x-none"/>
          </a:p>
        </p:txBody>
      </p:sp>
      <p:sp>
        <p:nvSpPr>
          <p:cNvPr id="3" name="Subtitle 2">
            <a:extLst>
              <a:ext uri="{FF2B5EF4-FFF2-40B4-BE49-F238E27FC236}">
                <a16:creationId xmlns="" xmlns:a16="http://schemas.microsoft.com/office/drawing/2014/main" id="{67D51601-841B-3FB4-453E-322FE9E60B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x-none"/>
          </a:p>
        </p:txBody>
      </p:sp>
      <p:sp>
        <p:nvSpPr>
          <p:cNvPr id="4" name="Date Placeholder 3">
            <a:extLst>
              <a:ext uri="{FF2B5EF4-FFF2-40B4-BE49-F238E27FC236}">
                <a16:creationId xmlns="" xmlns:a16="http://schemas.microsoft.com/office/drawing/2014/main" id="{D6F9D5A1-1825-3A6E-319A-6273FE062222}"/>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000690C7-92D8-CD22-1096-92DFB1B8379E}"/>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14284CC3-2120-30CF-5C97-77E7D07C692A}"/>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32603177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3676859-C160-F34C-C99E-FF6EB187DA9A}"/>
              </a:ext>
            </a:extLst>
          </p:cNvPr>
          <p:cNvSpPr>
            <a:spLocks noGrp="1"/>
          </p:cNvSpPr>
          <p:nvPr>
            <p:ph type="title"/>
          </p:nvPr>
        </p:nvSpPr>
        <p:spPr>
          <a:xfrm>
            <a:off x="838201" y="136525"/>
            <a:ext cx="10515600" cy="722270"/>
          </a:xfrm>
        </p:spPr>
        <p:txBody>
          <a:bodyPr>
            <a:normAutofit/>
          </a:bodyPr>
          <a:lstStyle>
            <a:lvl1pPr algn="ctr">
              <a:defRPr sz="3200" b="1">
                <a:solidFill>
                  <a:srgbClr val="0000FF"/>
                </a:solidFill>
              </a:defRPr>
            </a:lvl1pPr>
          </a:lstStyle>
          <a:p>
            <a:r>
              <a:rPr lang="en-US" dirty="0"/>
              <a:t>Click to edit Master title style</a:t>
            </a:r>
            <a:endParaRPr lang="x-none" dirty="0"/>
          </a:p>
        </p:txBody>
      </p:sp>
      <p:sp>
        <p:nvSpPr>
          <p:cNvPr id="3" name="Content Placeholder 2">
            <a:extLst>
              <a:ext uri="{FF2B5EF4-FFF2-40B4-BE49-F238E27FC236}">
                <a16:creationId xmlns="" xmlns:a16="http://schemas.microsoft.com/office/drawing/2014/main" id="{A91A138E-9F02-7798-7745-90828C995241}"/>
              </a:ext>
            </a:extLst>
          </p:cNvPr>
          <p:cNvSpPr>
            <a:spLocks noGrp="1"/>
          </p:cNvSpPr>
          <p:nvPr>
            <p:ph idx="1"/>
          </p:nvPr>
        </p:nvSpPr>
        <p:spPr>
          <a:xfrm>
            <a:off x="838201" y="922639"/>
            <a:ext cx="10515600" cy="5254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 xmlns:a16="http://schemas.microsoft.com/office/drawing/2014/main" id="{663F3594-F10A-0CEE-9D12-49FBA78FDA64}"/>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BAE583D6-7817-DBAD-5E7F-C3F027B54FB7}"/>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F567A904-59A1-2458-588A-82BBD09BC7FC}"/>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23539140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587688C-9A9E-7411-C1D1-0F1B1788BCC6}"/>
              </a:ext>
            </a:extLst>
          </p:cNvPr>
          <p:cNvSpPr>
            <a:spLocks noGrp="1"/>
          </p:cNvSpPr>
          <p:nvPr>
            <p:ph type="title"/>
          </p:nvPr>
        </p:nvSpPr>
        <p:spPr>
          <a:xfrm>
            <a:off x="831850" y="1709740"/>
            <a:ext cx="10515600" cy="2852737"/>
          </a:xfrm>
        </p:spPr>
        <p:txBody>
          <a:bodyPr anchor="b"/>
          <a:lstStyle>
            <a:lvl1pPr>
              <a:defRPr sz="6000"/>
            </a:lvl1pPr>
          </a:lstStyle>
          <a:p>
            <a:r>
              <a:rPr lang="en-US"/>
              <a:t>Click to edit Master title style</a:t>
            </a:r>
            <a:endParaRPr lang="x-none"/>
          </a:p>
        </p:txBody>
      </p:sp>
      <p:sp>
        <p:nvSpPr>
          <p:cNvPr id="3" name="Text Placeholder 2">
            <a:extLst>
              <a:ext uri="{FF2B5EF4-FFF2-40B4-BE49-F238E27FC236}">
                <a16:creationId xmlns="" xmlns:a16="http://schemas.microsoft.com/office/drawing/2014/main" id="{AA8E937B-6C06-4E46-67F8-8BAB5F6F66C6}"/>
              </a:ext>
            </a:extLst>
          </p:cNvPr>
          <p:cNvSpPr>
            <a:spLocks noGrp="1"/>
          </p:cNvSpPr>
          <p:nvPr>
            <p:ph type="body" idx="1"/>
          </p:nvPr>
        </p:nvSpPr>
        <p:spPr>
          <a:xfrm>
            <a:off x="831850" y="4589465"/>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EF4E0ACD-78FD-90A0-6364-691676E6E5F0}"/>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DD0C16D6-807F-51C9-C8F9-987338EBFF80}"/>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3EF4CDB3-7FFF-0EC6-9ACD-A05CF1DBE44C}"/>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170368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46A264-6464-B9B6-695C-545AE1F719E9}"/>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 xmlns:a16="http://schemas.microsoft.com/office/drawing/2014/main" id="{99D2097E-1979-3069-5BC7-083E01720E68}"/>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Content Placeholder 3">
            <a:extLst>
              <a:ext uri="{FF2B5EF4-FFF2-40B4-BE49-F238E27FC236}">
                <a16:creationId xmlns="" xmlns:a16="http://schemas.microsoft.com/office/drawing/2014/main" id="{9110DE3A-9ABF-A311-CD9E-2F1D2E1476C7}"/>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Date Placeholder 4">
            <a:extLst>
              <a:ext uri="{FF2B5EF4-FFF2-40B4-BE49-F238E27FC236}">
                <a16:creationId xmlns="" xmlns:a16="http://schemas.microsoft.com/office/drawing/2014/main" id="{44A13B27-43B9-DBD1-6B1D-9AE649C4957F}"/>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6" name="Footer Placeholder 5">
            <a:extLst>
              <a:ext uri="{FF2B5EF4-FFF2-40B4-BE49-F238E27FC236}">
                <a16:creationId xmlns="" xmlns:a16="http://schemas.microsoft.com/office/drawing/2014/main" id="{550FCCB0-0D0D-36AD-6A6B-7299BE0DA670}"/>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 xmlns:a16="http://schemas.microsoft.com/office/drawing/2014/main" id="{DB9FD1D2-86E7-DDB4-3552-591293DA7D85}"/>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2144537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61673B8-0BCF-8E8A-7C8E-73BAD281E8C3}"/>
              </a:ext>
            </a:extLst>
          </p:cNvPr>
          <p:cNvSpPr>
            <a:spLocks noGrp="1"/>
          </p:cNvSpPr>
          <p:nvPr>
            <p:ph type="title"/>
          </p:nvPr>
        </p:nvSpPr>
        <p:spPr>
          <a:xfrm>
            <a:off x="839789" y="365127"/>
            <a:ext cx="10515600" cy="1325563"/>
          </a:xfrm>
        </p:spPr>
        <p:txBody>
          <a:bodyPr/>
          <a:lstStyle/>
          <a:p>
            <a:r>
              <a:rPr lang="en-US"/>
              <a:t>Click to edit Master title style</a:t>
            </a:r>
            <a:endParaRPr lang="x-none"/>
          </a:p>
        </p:txBody>
      </p:sp>
      <p:sp>
        <p:nvSpPr>
          <p:cNvPr id="3" name="Text Placeholder 2">
            <a:extLst>
              <a:ext uri="{FF2B5EF4-FFF2-40B4-BE49-F238E27FC236}">
                <a16:creationId xmlns="" xmlns:a16="http://schemas.microsoft.com/office/drawing/2014/main" id="{5C84C5B5-66E1-0359-09D4-6E762927BE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CADDE67-8883-9B5A-70F3-F9A1AFDFE7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Text Placeholder 4">
            <a:extLst>
              <a:ext uri="{FF2B5EF4-FFF2-40B4-BE49-F238E27FC236}">
                <a16:creationId xmlns="" xmlns:a16="http://schemas.microsoft.com/office/drawing/2014/main" id="{524FABE1-0E9A-A67C-F652-1EF262C0E4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21AD8E88-C558-4C0E-1DB9-AAEC5EA86F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7" name="Date Placeholder 6">
            <a:extLst>
              <a:ext uri="{FF2B5EF4-FFF2-40B4-BE49-F238E27FC236}">
                <a16:creationId xmlns="" xmlns:a16="http://schemas.microsoft.com/office/drawing/2014/main" id="{969A0B7D-FC87-D8E0-416B-6A46CB76C620}"/>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8" name="Footer Placeholder 7">
            <a:extLst>
              <a:ext uri="{FF2B5EF4-FFF2-40B4-BE49-F238E27FC236}">
                <a16:creationId xmlns="" xmlns:a16="http://schemas.microsoft.com/office/drawing/2014/main" id="{8D4B7372-E042-6815-8C56-6E8E29FCABA6}"/>
              </a:ext>
            </a:extLst>
          </p:cNvPr>
          <p:cNvSpPr>
            <a:spLocks noGrp="1"/>
          </p:cNvSpPr>
          <p:nvPr>
            <p:ph type="ftr" sz="quarter" idx="11"/>
          </p:nvPr>
        </p:nvSpPr>
        <p:spPr/>
        <p:txBody>
          <a:bodyPr/>
          <a:lstStyle/>
          <a:p>
            <a:endParaRPr lang="x-none"/>
          </a:p>
        </p:txBody>
      </p:sp>
      <p:sp>
        <p:nvSpPr>
          <p:cNvPr id="9" name="Slide Number Placeholder 8">
            <a:extLst>
              <a:ext uri="{FF2B5EF4-FFF2-40B4-BE49-F238E27FC236}">
                <a16:creationId xmlns="" xmlns:a16="http://schemas.microsoft.com/office/drawing/2014/main" id="{5918FF73-8CF6-7F85-C3AF-24B6879DE657}"/>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2559669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398CE4D-48AB-7A0F-7AA8-E55BEA0D5CC4}"/>
              </a:ext>
            </a:extLst>
          </p:cNvPr>
          <p:cNvSpPr>
            <a:spLocks noGrp="1"/>
          </p:cNvSpPr>
          <p:nvPr>
            <p:ph type="title"/>
          </p:nvPr>
        </p:nvSpPr>
        <p:spPr/>
        <p:txBody>
          <a:bodyPr/>
          <a:lstStyle/>
          <a:p>
            <a:r>
              <a:rPr lang="en-US"/>
              <a:t>Click to edit Master title style</a:t>
            </a:r>
            <a:endParaRPr lang="x-none"/>
          </a:p>
        </p:txBody>
      </p:sp>
      <p:sp>
        <p:nvSpPr>
          <p:cNvPr id="3" name="Date Placeholder 2">
            <a:extLst>
              <a:ext uri="{FF2B5EF4-FFF2-40B4-BE49-F238E27FC236}">
                <a16:creationId xmlns="" xmlns:a16="http://schemas.microsoft.com/office/drawing/2014/main" id="{13AFDDFD-D6BC-3BB6-F329-738F3282F194}"/>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4" name="Footer Placeholder 3">
            <a:extLst>
              <a:ext uri="{FF2B5EF4-FFF2-40B4-BE49-F238E27FC236}">
                <a16:creationId xmlns="" xmlns:a16="http://schemas.microsoft.com/office/drawing/2014/main" id="{41C91AC4-195C-C6AE-BE11-D3159C67360B}"/>
              </a:ext>
            </a:extLst>
          </p:cNvPr>
          <p:cNvSpPr>
            <a:spLocks noGrp="1"/>
          </p:cNvSpPr>
          <p:nvPr>
            <p:ph type="ftr" sz="quarter" idx="11"/>
          </p:nvPr>
        </p:nvSpPr>
        <p:spPr/>
        <p:txBody>
          <a:bodyPr/>
          <a:lstStyle/>
          <a:p>
            <a:endParaRPr lang="x-none"/>
          </a:p>
        </p:txBody>
      </p:sp>
      <p:sp>
        <p:nvSpPr>
          <p:cNvPr id="5" name="Slide Number Placeholder 4">
            <a:extLst>
              <a:ext uri="{FF2B5EF4-FFF2-40B4-BE49-F238E27FC236}">
                <a16:creationId xmlns="" xmlns:a16="http://schemas.microsoft.com/office/drawing/2014/main" id="{5A3A1460-14CF-D3C6-4335-9C7375B36BDC}"/>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418534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45B7AF1A-805F-E135-E9F7-712DADA68396}"/>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3" name="Footer Placeholder 2">
            <a:extLst>
              <a:ext uri="{FF2B5EF4-FFF2-40B4-BE49-F238E27FC236}">
                <a16:creationId xmlns="" xmlns:a16="http://schemas.microsoft.com/office/drawing/2014/main" id="{D68C5015-6E82-E204-0F64-A62E0B2E4AFF}"/>
              </a:ext>
            </a:extLst>
          </p:cNvPr>
          <p:cNvSpPr>
            <a:spLocks noGrp="1"/>
          </p:cNvSpPr>
          <p:nvPr>
            <p:ph type="ftr" sz="quarter" idx="11"/>
          </p:nvPr>
        </p:nvSpPr>
        <p:spPr/>
        <p:txBody>
          <a:bodyPr/>
          <a:lstStyle/>
          <a:p>
            <a:endParaRPr lang="x-none"/>
          </a:p>
        </p:txBody>
      </p:sp>
      <p:sp>
        <p:nvSpPr>
          <p:cNvPr id="4" name="Slide Number Placeholder 3">
            <a:extLst>
              <a:ext uri="{FF2B5EF4-FFF2-40B4-BE49-F238E27FC236}">
                <a16:creationId xmlns="" xmlns:a16="http://schemas.microsoft.com/office/drawing/2014/main" id="{4B3DDD6C-E1EA-7C92-CB16-0D46A3AEA574}"/>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2368901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2274AA7-30B2-4926-2F0F-9548011A9270}"/>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x-none"/>
          </a:p>
        </p:txBody>
      </p:sp>
      <p:sp>
        <p:nvSpPr>
          <p:cNvPr id="3" name="Content Placeholder 2">
            <a:extLst>
              <a:ext uri="{FF2B5EF4-FFF2-40B4-BE49-F238E27FC236}">
                <a16:creationId xmlns="" xmlns:a16="http://schemas.microsoft.com/office/drawing/2014/main" id="{71991D22-00F3-DB8E-BE46-ADE46647ACD0}"/>
              </a:ext>
            </a:extLst>
          </p:cNvPr>
          <p:cNvSpPr>
            <a:spLocks noGrp="1"/>
          </p:cNvSpPr>
          <p:nvPr>
            <p:ph idx="1"/>
          </p:nvPr>
        </p:nvSpPr>
        <p:spPr>
          <a:xfrm>
            <a:off x="5183188" y="987427"/>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Text Placeholder 3">
            <a:extLst>
              <a:ext uri="{FF2B5EF4-FFF2-40B4-BE49-F238E27FC236}">
                <a16:creationId xmlns="" xmlns:a16="http://schemas.microsoft.com/office/drawing/2014/main" id="{667D6925-84A6-D555-9FB1-CC2DBB79343C}"/>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6EB048FE-D7B4-19D5-1850-4C484D850977}"/>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6" name="Footer Placeholder 5">
            <a:extLst>
              <a:ext uri="{FF2B5EF4-FFF2-40B4-BE49-F238E27FC236}">
                <a16:creationId xmlns="" xmlns:a16="http://schemas.microsoft.com/office/drawing/2014/main" id="{3C448EF6-B87D-50BB-E2B1-73596E46098C}"/>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 xmlns:a16="http://schemas.microsoft.com/office/drawing/2014/main" id="{D3A19D42-8020-454D-D017-37290324F15B}"/>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3996853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CF4B420-F969-6052-6ACB-01A0DBCB4252}"/>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x-none"/>
          </a:p>
        </p:txBody>
      </p:sp>
      <p:sp>
        <p:nvSpPr>
          <p:cNvPr id="3" name="Picture Placeholder 2">
            <a:extLst>
              <a:ext uri="{FF2B5EF4-FFF2-40B4-BE49-F238E27FC236}">
                <a16:creationId xmlns="" xmlns:a16="http://schemas.microsoft.com/office/drawing/2014/main" id="{EA9229F8-87BB-A5CC-A1C2-8F2E5A868BE1}"/>
              </a:ext>
            </a:extLst>
          </p:cNvPr>
          <p:cNvSpPr>
            <a:spLocks noGrp="1"/>
          </p:cNvSpPr>
          <p:nvPr>
            <p:ph type="pic" idx="1"/>
          </p:nvPr>
        </p:nvSpPr>
        <p:spPr>
          <a:xfrm>
            <a:off x="5183188" y="987427"/>
            <a:ext cx="617220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Text Placeholder 3">
            <a:extLst>
              <a:ext uri="{FF2B5EF4-FFF2-40B4-BE49-F238E27FC236}">
                <a16:creationId xmlns="" xmlns:a16="http://schemas.microsoft.com/office/drawing/2014/main" id="{54B7576A-4E47-781F-75D0-3D3CEF74C616}"/>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B1727B3-A6CF-EDD1-1D20-3AAF25B48096}"/>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6" name="Footer Placeholder 5">
            <a:extLst>
              <a:ext uri="{FF2B5EF4-FFF2-40B4-BE49-F238E27FC236}">
                <a16:creationId xmlns="" xmlns:a16="http://schemas.microsoft.com/office/drawing/2014/main" id="{83E6A1B4-B1EC-00B3-146F-8FC5D44D8E26}"/>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 xmlns:a16="http://schemas.microsoft.com/office/drawing/2014/main" id="{6635DC63-C252-48B2-BDD6-F149BB28B6F5}"/>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1186795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AF5FB19-4B06-A891-F98F-5E08CB1A9B47}"/>
              </a:ext>
            </a:extLst>
          </p:cNvPr>
          <p:cNvSpPr>
            <a:spLocks noGrp="1"/>
          </p:cNvSpPr>
          <p:nvPr>
            <p:ph type="title"/>
          </p:nvPr>
        </p:nvSpPr>
        <p:spPr/>
        <p:txBody>
          <a:bodyPr/>
          <a:lstStyle/>
          <a:p>
            <a:r>
              <a:rPr lang="en-US"/>
              <a:t>Click to edit Master title style</a:t>
            </a:r>
            <a:endParaRPr lang="x-none"/>
          </a:p>
        </p:txBody>
      </p:sp>
      <p:sp>
        <p:nvSpPr>
          <p:cNvPr id="3" name="Vertical Text Placeholder 2">
            <a:extLst>
              <a:ext uri="{FF2B5EF4-FFF2-40B4-BE49-F238E27FC236}">
                <a16:creationId xmlns="" xmlns:a16="http://schemas.microsoft.com/office/drawing/2014/main" id="{D666DBCD-6428-8D93-355D-5DF1689DD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 xmlns:a16="http://schemas.microsoft.com/office/drawing/2014/main" id="{E5C0DA6A-C08B-B3F6-E93C-E7BBA016F78C}"/>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F7488850-CD14-19F5-4EC1-E7C240ACC16D}"/>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0A18CD6D-B615-15DC-F144-55EB749D4FD0}"/>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3284202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CD54B3E7-A7A3-4B87-7DED-801B9082C6A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x-none"/>
          </a:p>
        </p:txBody>
      </p:sp>
      <p:sp>
        <p:nvSpPr>
          <p:cNvPr id="3" name="Vertical Text Placeholder 2">
            <a:extLst>
              <a:ext uri="{FF2B5EF4-FFF2-40B4-BE49-F238E27FC236}">
                <a16:creationId xmlns="" xmlns:a16="http://schemas.microsoft.com/office/drawing/2014/main" id="{DF2F6281-F388-344C-DE81-1ACE578A24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 xmlns:a16="http://schemas.microsoft.com/office/drawing/2014/main" id="{E51FE492-B181-7B51-FAE1-39CE71A2D7BA}"/>
              </a:ext>
            </a:extLst>
          </p:cNvPr>
          <p:cNvSpPr>
            <a:spLocks noGrp="1"/>
          </p:cNvSpPr>
          <p:nvPr>
            <p:ph type="dt" sz="half" idx="10"/>
          </p:nvPr>
        </p:nvSpPr>
        <p:spPr/>
        <p:txBody>
          <a:body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2D34FB65-CB6D-ABC8-027C-7017BA18EDDC}"/>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 xmlns:a16="http://schemas.microsoft.com/office/drawing/2014/main" id="{7BDC1C15-80CC-801E-67F8-2BEA62AC69F7}"/>
              </a:ext>
            </a:extLst>
          </p:cNvPr>
          <p:cNvSpPr>
            <a:spLocks noGrp="1"/>
          </p:cNvSpPr>
          <p:nvPr>
            <p:ph type="sldNum" sz="quarter" idx="12"/>
          </p:nvPr>
        </p:nvSpPr>
        <p:spPr/>
        <p:txBody>
          <a:bodyPr/>
          <a:lstStyle/>
          <a:p>
            <a:fld id="{9B863B7F-C974-40B7-90A7-729664DB1E8C}" type="slidenum">
              <a:rPr lang="x-none" smtClean="0"/>
              <a:t>‹#›</a:t>
            </a:fld>
            <a:endParaRPr lang="x-none"/>
          </a:p>
        </p:txBody>
      </p:sp>
    </p:spTree>
    <p:extLst>
      <p:ext uri="{BB962C8B-B14F-4D97-AF65-F5344CB8AC3E}">
        <p14:creationId xmlns:p14="http://schemas.microsoft.com/office/powerpoint/2010/main" val="3319951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309192"/>
            <a:ext cx="11360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3200">
                <a:solidFill>
                  <a:srgbClr val="0000FF"/>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415600" y="1252461"/>
            <a:ext cx="11360800" cy="5296349"/>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Clr>
                <a:schemeClr val="tx1"/>
              </a:buClr>
              <a:buSzPts val="1800"/>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1219170" lvl="1" indent="-423323">
              <a:spcBef>
                <a:spcPts val="0"/>
              </a:spcBef>
              <a:spcAft>
                <a:spcPts val="0"/>
              </a:spcAft>
              <a:buSzPts val="1400"/>
              <a:buChar char="○"/>
              <a:defRPr sz="2667">
                <a:solidFill>
                  <a:schemeClr val="tx1"/>
                </a:solidFill>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lang="sl-SI" dirty="0"/>
          </a:p>
          <a:p>
            <a:pPr lvl="1"/>
            <a:endParaRPr dirty="0"/>
          </a:p>
        </p:txBody>
      </p:sp>
    </p:spTree>
    <p:extLst>
      <p:ext uri="{BB962C8B-B14F-4D97-AF65-F5344CB8AC3E}">
        <p14:creationId xmlns:p14="http://schemas.microsoft.com/office/powerpoint/2010/main" val="1907367096"/>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F98C86FD-10A5-9206-D22C-3A1632D54359}"/>
              </a:ext>
            </a:extLst>
          </p:cNvPr>
          <p:cNvSpPr>
            <a:spLocks noGrp="1"/>
          </p:cNvSpPr>
          <p:nvPr>
            <p:ph type="title"/>
          </p:nvPr>
        </p:nvSpPr>
        <p:spPr>
          <a:xfrm>
            <a:off x="838201" y="365127"/>
            <a:ext cx="10515600" cy="1325563"/>
          </a:xfrm>
          <a:prstGeom prst="rect">
            <a:avLst/>
          </a:prstGeom>
        </p:spPr>
        <p:txBody>
          <a:bodyPr vert="horz" lIns="91440" tIns="45720" rIns="91440" bIns="45720" rtlCol="0" anchor="ctr">
            <a:normAutofit/>
          </a:bodyPr>
          <a:lstStyle/>
          <a:p>
            <a:r>
              <a:rPr lang="en-US"/>
              <a:t>Click to edit Master title style</a:t>
            </a:r>
            <a:endParaRPr lang="x-none"/>
          </a:p>
        </p:txBody>
      </p:sp>
      <p:sp>
        <p:nvSpPr>
          <p:cNvPr id="3" name="Text Placeholder 2">
            <a:extLst>
              <a:ext uri="{FF2B5EF4-FFF2-40B4-BE49-F238E27FC236}">
                <a16:creationId xmlns="" xmlns:a16="http://schemas.microsoft.com/office/drawing/2014/main" id="{BBFD8A61-EC12-DF5F-A81E-D8BA2A5D6F46}"/>
              </a:ext>
            </a:extLst>
          </p:cNvPr>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 xmlns:a16="http://schemas.microsoft.com/office/drawing/2014/main" id="{A66CB82E-A88B-B81D-92C7-3BE2647E137B}"/>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x-none" smtClean="0"/>
              <a:t>9/7/2026</a:t>
            </a:fld>
            <a:endParaRPr lang="x-none"/>
          </a:p>
        </p:txBody>
      </p:sp>
      <p:sp>
        <p:nvSpPr>
          <p:cNvPr id="5" name="Footer Placeholder 4">
            <a:extLst>
              <a:ext uri="{FF2B5EF4-FFF2-40B4-BE49-F238E27FC236}">
                <a16:creationId xmlns="" xmlns:a16="http://schemas.microsoft.com/office/drawing/2014/main" id="{AC53087C-A940-0184-425E-72131492575A}"/>
              </a:ext>
            </a:extLst>
          </p:cNvPr>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x-none"/>
          </a:p>
        </p:txBody>
      </p:sp>
      <p:sp>
        <p:nvSpPr>
          <p:cNvPr id="6" name="Slide Number Placeholder 5">
            <a:extLst>
              <a:ext uri="{FF2B5EF4-FFF2-40B4-BE49-F238E27FC236}">
                <a16:creationId xmlns="" xmlns:a16="http://schemas.microsoft.com/office/drawing/2014/main" id="{2524BECD-0812-2265-FD01-D2C3340B07D3}"/>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x-none" smtClean="0"/>
              <a:t>‹#›</a:t>
            </a:fld>
            <a:endParaRPr lang="x-none"/>
          </a:p>
        </p:txBody>
      </p:sp>
    </p:spTree>
    <p:extLst>
      <p:ext uri="{BB962C8B-B14F-4D97-AF65-F5344CB8AC3E}">
        <p14:creationId xmlns:p14="http://schemas.microsoft.com/office/powerpoint/2010/main" val="3405945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2CC624DC-31BD-7165-7272-ECD7E54B2563}"/>
              </a:ext>
            </a:extLst>
          </p:cNvPr>
          <p:cNvSpPr/>
          <p:nvPr/>
        </p:nvSpPr>
        <p:spPr>
          <a:xfrm>
            <a:off x="-3415" y="-50566"/>
            <a:ext cx="12120880" cy="338554"/>
          </a:xfrm>
          <a:prstGeom prst="rect">
            <a:avLst/>
          </a:prstGeom>
        </p:spPr>
        <p:txBody>
          <a:bodyPr wrap="square">
            <a:spAutoFit/>
          </a:bodyPr>
          <a:lstStyle/>
          <a:p>
            <a:pPr algn="ctr"/>
            <a:r>
              <a:rPr lang="en-US" sz="1600" dirty="0">
                <a:solidFill>
                  <a:srgbClr val="00CC00"/>
                </a:solidFill>
                <a:latin typeface="Arial Narrow" panose="020B0606020202030204" pitchFamily="34" charset="0"/>
              </a:rPr>
              <a:t>28</a:t>
            </a:r>
            <a:r>
              <a:rPr lang="en-US" sz="1600" baseline="30000" dirty="0">
                <a:solidFill>
                  <a:srgbClr val="00CC00"/>
                </a:solidFill>
                <a:latin typeface="Arial Narrow" panose="020B0606020202030204" pitchFamily="34" charset="0"/>
              </a:rPr>
              <a:t>th</a:t>
            </a:r>
            <a:r>
              <a:rPr lang="en-US" sz="1600" dirty="0">
                <a:solidFill>
                  <a:srgbClr val="00CC00"/>
                </a:solidFill>
                <a:latin typeface="Arial Narrow" panose="020B0606020202030204" pitchFamily="34" charset="0"/>
              </a:rPr>
              <a:t> Congress of SCTM, 23-26 September, </a:t>
            </a:r>
            <a:r>
              <a:rPr lang="en-US" sz="1600" dirty="0" err="1">
                <a:solidFill>
                  <a:srgbClr val="00CC00"/>
                </a:solidFill>
                <a:latin typeface="Arial Narrow" panose="020B0606020202030204" pitchFamily="34" charset="0"/>
              </a:rPr>
              <a:t>Ohrid</a:t>
            </a:r>
            <a:r>
              <a:rPr lang="en-US" sz="1600" dirty="0">
                <a:solidFill>
                  <a:srgbClr val="00CC00"/>
                </a:solidFill>
                <a:latin typeface="Arial Narrow" panose="020B0606020202030204" pitchFamily="34" charset="0"/>
              </a:rPr>
              <a:t>, Macedonia</a:t>
            </a:r>
            <a:endParaRPr lang="mk-MK" sz="1600" dirty="0">
              <a:solidFill>
                <a:srgbClr val="00CC00"/>
              </a:solidFill>
              <a:latin typeface="Arial Narrow" panose="020B0606020202030204" pitchFamily="34" charset="0"/>
            </a:endParaRPr>
          </a:p>
        </p:txBody>
      </p:sp>
      <p:sp>
        <p:nvSpPr>
          <p:cNvPr id="5" name="AutoShape 5">
            <a:extLst>
              <a:ext uri="{FF2B5EF4-FFF2-40B4-BE49-F238E27FC236}">
                <a16:creationId xmlns="" xmlns:a16="http://schemas.microsoft.com/office/drawing/2014/main" id="{4664E66D-9ECA-4D2D-99A5-82BB6DAE0108}"/>
              </a:ext>
            </a:extLst>
          </p:cNvPr>
          <p:cNvSpPr>
            <a:spLocks noChangeArrowheads="1"/>
          </p:cNvSpPr>
          <p:nvPr/>
        </p:nvSpPr>
        <p:spPr bwMode="auto">
          <a:xfrm>
            <a:off x="-66984" y="111582"/>
            <a:ext cx="12191576" cy="851297"/>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GB" sz="2200" b="1" cap="all" dirty="0">
                <a:solidFill>
                  <a:schemeClr val="accent5"/>
                </a:solidFill>
                <a:latin typeface="PF BeauSans Pro" panose="02000800000000020004" pitchFamily="2" charset="0"/>
                <a:cs typeface="Arial" panose="020B0604020202020204" pitchFamily="34" charset="0"/>
              </a:rPr>
              <a:t>DETERMINATION OF POTENTIALLY TOXIC ESSENTIAL ELEMENTS IN </a:t>
            </a:r>
            <a:endParaRPr lang="en-GB" sz="2200" b="1" cap="all" dirty="0" smtClean="0">
              <a:solidFill>
                <a:schemeClr val="accent5"/>
              </a:solidFill>
              <a:latin typeface="PF BeauSans Pro" panose="02000800000000020004" pitchFamily="2" charset="0"/>
              <a:cs typeface="Arial" panose="020B0604020202020204" pitchFamily="34" charset="0"/>
            </a:endParaRPr>
          </a:p>
          <a:p>
            <a:pPr algn="ctr"/>
            <a:r>
              <a:rPr lang="en-GB" sz="2200" b="1" cap="all" dirty="0" smtClean="0">
                <a:solidFill>
                  <a:schemeClr val="accent5"/>
                </a:solidFill>
                <a:latin typeface="PF BeauSans Pro" panose="02000800000000020004" pitchFamily="2" charset="0"/>
                <a:cs typeface="Arial" panose="020B0604020202020204" pitchFamily="34" charset="0"/>
              </a:rPr>
              <a:t>THE </a:t>
            </a:r>
            <a:r>
              <a:rPr lang="en-GB" sz="2200" b="1" cap="all" dirty="0">
                <a:solidFill>
                  <a:schemeClr val="accent5"/>
                </a:solidFill>
                <a:latin typeface="PF BeauSans Pro" panose="02000800000000020004" pitchFamily="2" charset="0"/>
                <a:cs typeface="Arial" panose="020B0604020202020204" pitchFamily="34" charset="0"/>
              </a:rPr>
              <a:t>FLOWER OF HYPERICUM PERFORATUM L. </a:t>
            </a:r>
            <a:endParaRPr lang="en-US" sz="2200" b="1" cap="all" dirty="0">
              <a:solidFill>
                <a:schemeClr val="accent5"/>
              </a:solidFill>
              <a:highlight>
                <a:srgbClr val="FFFF00"/>
              </a:highlight>
              <a:latin typeface="PF BeauSans Pro" panose="02000800000000020004" pitchFamily="2" charset="0"/>
              <a:cs typeface="Arial" panose="020B0604020202020204" pitchFamily="34" charset="0"/>
            </a:endParaRPr>
          </a:p>
        </p:txBody>
      </p:sp>
      <p:sp>
        <p:nvSpPr>
          <p:cNvPr id="6" name="Rectangle 5">
            <a:extLst>
              <a:ext uri="{FF2B5EF4-FFF2-40B4-BE49-F238E27FC236}">
                <a16:creationId xmlns="" xmlns:a16="http://schemas.microsoft.com/office/drawing/2014/main" id="{59DB8E13-B0D6-0155-E563-7BA0028420C2}"/>
              </a:ext>
            </a:extLst>
          </p:cNvPr>
          <p:cNvSpPr>
            <a:spLocks noChangeArrowheads="1"/>
          </p:cNvSpPr>
          <p:nvPr/>
        </p:nvSpPr>
        <p:spPr bwMode="auto">
          <a:xfrm>
            <a:off x="10162" y="770072"/>
            <a:ext cx="12192000" cy="738664"/>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algn="ctr"/>
            <a:r>
              <a:rPr lang="sr-Latn-RS" sz="1400" b="1" u="sng" dirty="0">
                <a:solidFill>
                  <a:srgbClr val="33CC33"/>
                </a:solidFill>
                <a:latin typeface="Arial Narrow" panose="020B0606020202030204" pitchFamily="34" charset="0"/>
              </a:rPr>
              <a:t>Milena Miljković</a:t>
            </a:r>
            <a:r>
              <a:rPr lang="sr-Latn-RS" sz="1400" b="1" baseline="30000" dirty="0">
                <a:solidFill>
                  <a:srgbClr val="33CC33"/>
                </a:solidFill>
                <a:latin typeface="Arial Narrow" panose="020B0606020202030204" pitchFamily="34" charset="0"/>
              </a:rPr>
              <a:t>1</a:t>
            </a:r>
            <a:r>
              <a:rPr lang="sr-Latn-RS" sz="1400" b="1" dirty="0">
                <a:solidFill>
                  <a:srgbClr val="33CC33"/>
                </a:solidFill>
                <a:latin typeface="Arial Narrow" panose="020B0606020202030204" pitchFamily="34" charset="0"/>
              </a:rPr>
              <a:t>, Aleksandra Pavlović</a:t>
            </a:r>
            <a:r>
              <a:rPr lang="sr-Latn-RS" sz="1400" b="1" baseline="30000" dirty="0">
                <a:solidFill>
                  <a:srgbClr val="33CC33"/>
                </a:solidFill>
                <a:latin typeface="Arial Narrow" panose="020B0606020202030204" pitchFamily="34" charset="0"/>
              </a:rPr>
              <a:t>1</a:t>
            </a:r>
            <a:r>
              <a:rPr lang="sr-Latn-RS" sz="1400" b="1" dirty="0">
                <a:solidFill>
                  <a:srgbClr val="33CC33"/>
                </a:solidFill>
                <a:latin typeface="Arial Narrow" panose="020B0606020202030204" pitchFamily="34" charset="0"/>
              </a:rPr>
              <a:t>, Vojkan Miljković</a:t>
            </a:r>
            <a:r>
              <a:rPr lang="sr-Latn-RS" sz="1400" b="1" baseline="30000" dirty="0">
                <a:solidFill>
                  <a:srgbClr val="33CC33"/>
                </a:solidFill>
                <a:latin typeface="Arial Narrow" panose="020B0606020202030204" pitchFamily="34" charset="0"/>
              </a:rPr>
              <a:t>2</a:t>
            </a:r>
            <a:r>
              <a:rPr lang="sr-Latn-RS" sz="1400" b="1" dirty="0">
                <a:solidFill>
                  <a:srgbClr val="33CC33"/>
                </a:solidFill>
                <a:latin typeface="Arial Narrow" panose="020B0606020202030204" pitchFamily="34" charset="0"/>
              </a:rPr>
              <a:t>, Katarina Milenković</a:t>
            </a:r>
            <a:r>
              <a:rPr lang="sr-Latn-RS" sz="1400" b="1" baseline="30000" dirty="0">
                <a:solidFill>
                  <a:srgbClr val="33CC33"/>
                </a:solidFill>
                <a:latin typeface="Arial Narrow" panose="020B0606020202030204" pitchFamily="34" charset="0"/>
              </a:rPr>
              <a:t>1</a:t>
            </a:r>
            <a:r>
              <a:rPr lang="sr-Latn-RS" sz="1400" b="1" u="sng" dirty="0">
                <a:solidFill>
                  <a:srgbClr val="33CC33"/>
                </a:solidFill>
                <a:latin typeface="Arial Narrow" panose="020B0606020202030204" pitchFamily="34" charset="0"/>
              </a:rPr>
              <a:t> </a:t>
            </a:r>
            <a:endParaRPr lang="en-US" sz="1400" b="1" u="sng" dirty="0">
              <a:solidFill>
                <a:srgbClr val="33CC33"/>
              </a:solidFill>
              <a:latin typeface="Arial Narrow" panose="020B0606020202030204" pitchFamily="34" charset="0"/>
            </a:endParaRPr>
          </a:p>
          <a:p>
            <a:pPr algn="ctr"/>
            <a:r>
              <a:rPr lang="en-US" sz="1400" baseline="30000" dirty="0">
                <a:solidFill>
                  <a:srgbClr val="00CC00"/>
                </a:solidFill>
                <a:latin typeface="Arial Narrow" panose="020B0606020202030204" pitchFamily="34" charset="0"/>
                <a:cs typeface="Arial" panose="020B0604020202020204" pitchFamily="34" charset="0"/>
              </a:rPr>
              <a:t>1</a:t>
            </a:r>
            <a:r>
              <a:rPr lang="en-US" sz="1400" dirty="0">
                <a:solidFill>
                  <a:srgbClr val="00CC00"/>
                </a:solidFill>
                <a:latin typeface="Arial Narrow" panose="020B0606020202030204" pitchFamily="34" charset="0"/>
                <a:cs typeface="Arial" panose="020B0604020202020204" pitchFamily="34" charset="0"/>
              </a:rPr>
              <a:t> </a:t>
            </a:r>
            <a:r>
              <a:rPr lang="en-GB" sz="1400" dirty="0">
                <a:solidFill>
                  <a:srgbClr val="00CC00"/>
                </a:solidFill>
                <a:latin typeface="Arial Narrow" panose="020B0606020202030204" pitchFamily="34" charset="0"/>
                <a:cs typeface="Arial" panose="020B0604020202020204" pitchFamily="34" charset="0"/>
              </a:rPr>
              <a:t>University of </a:t>
            </a:r>
            <a:r>
              <a:rPr lang="en-GB" sz="1400" dirty="0" err="1">
                <a:solidFill>
                  <a:srgbClr val="00CC00"/>
                </a:solidFill>
                <a:latin typeface="Arial Narrow" panose="020B0606020202030204" pitchFamily="34" charset="0"/>
                <a:cs typeface="Arial" panose="020B0604020202020204" pitchFamily="34" charset="0"/>
              </a:rPr>
              <a:t>Niš</a:t>
            </a:r>
            <a:r>
              <a:rPr lang="en-GB" sz="1400" dirty="0">
                <a:solidFill>
                  <a:srgbClr val="00CC00"/>
                </a:solidFill>
                <a:latin typeface="Arial Narrow" panose="020B0606020202030204" pitchFamily="34" charset="0"/>
                <a:cs typeface="Arial" panose="020B0604020202020204" pitchFamily="34" charset="0"/>
              </a:rPr>
              <a:t>, Faculty of Science and Mathematics, Department of Chemistry, </a:t>
            </a:r>
            <a:r>
              <a:rPr lang="en-GB" sz="1400" dirty="0" err="1">
                <a:solidFill>
                  <a:srgbClr val="00CC00"/>
                </a:solidFill>
                <a:latin typeface="Arial Narrow" panose="020B0606020202030204" pitchFamily="34" charset="0"/>
                <a:cs typeface="Arial" panose="020B0604020202020204" pitchFamily="34" charset="0"/>
              </a:rPr>
              <a:t>Višegradska</a:t>
            </a:r>
            <a:r>
              <a:rPr lang="en-GB" sz="1400" dirty="0">
                <a:solidFill>
                  <a:srgbClr val="00CC00"/>
                </a:solidFill>
                <a:latin typeface="Arial Narrow" panose="020B0606020202030204" pitchFamily="34" charset="0"/>
                <a:cs typeface="Arial" panose="020B0604020202020204" pitchFamily="34" charset="0"/>
              </a:rPr>
              <a:t> 33, </a:t>
            </a:r>
            <a:r>
              <a:rPr lang="en-GB" sz="1400" dirty="0" err="1">
                <a:solidFill>
                  <a:srgbClr val="00CC00"/>
                </a:solidFill>
                <a:latin typeface="Arial Narrow" panose="020B0606020202030204" pitchFamily="34" charset="0"/>
                <a:cs typeface="Arial" panose="020B0604020202020204" pitchFamily="34" charset="0"/>
              </a:rPr>
              <a:t>Niš</a:t>
            </a:r>
            <a:r>
              <a:rPr lang="en-GB" sz="1400" dirty="0">
                <a:solidFill>
                  <a:srgbClr val="00CC00"/>
                </a:solidFill>
                <a:latin typeface="Arial Narrow" panose="020B0606020202030204" pitchFamily="34" charset="0"/>
                <a:cs typeface="Arial" panose="020B0604020202020204" pitchFamily="34" charset="0"/>
              </a:rPr>
              <a:t>, Serbia</a:t>
            </a:r>
            <a:r>
              <a:rPr lang="en-US" sz="1400" dirty="0">
                <a:solidFill>
                  <a:srgbClr val="00CC00"/>
                </a:solidFill>
                <a:latin typeface="Arial Narrow" panose="020B0606020202030204" pitchFamily="34" charset="0"/>
                <a:cs typeface="Arial" panose="020B0604020202020204" pitchFamily="34" charset="0"/>
              </a:rPr>
              <a:t>,</a:t>
            </a:r>
            <a:r>
              <a:rPr lang="sr-Latn-RS" sz="1400" dirty="0">
                <a:solidFill>
                  <a:srgbClr val="00CC00"/>
                </a:solidFill>
                <a:latin typeface="Arial Narrow" panose="020B0606020202030204" pitchFamily="34" charset="0"/>
                <a:cs typeface="Arial" panose="020B0604020202020204" pitchFamily="34" charset="0"/>
              </a:rPr>
              <a:t> milenabmv@gmail.com</a:t>
            </a:r>
            <a:r>
              <a:rPr lang="en-US" sz="1400" dirty="0">
                <a:solidFill>
                  <a:srgbClr val="00CC00"/>
                </a:solidFill>
                <a:latin typeface="Arial Narrow" panose="020B0606020202030204" pitchFamily="34" charset="0"/>
                <a:cs typeface="Arial" panose="020B0604020202020204" pitchFamily="34" charset="0"/>
              </a:rPr>
              <a:t> </a:t>
            </a:r>
            <a:r>
              <a:rPr lang="en-US" sz="1400" baseline="30000" dirty="0">
                <a:solidFill>
                  <a:srgbClr val="00CC00"/>
                </a:solidFill>
                <a:latin typeface="Arial Narrow" panose="020B0606020202030204" pitchFamily="34" charset="0"/>
                <a:cs typeface="Arial" panose="020B0604020202020204" pitchFamily="34" charset="0"/>
              </a:rPr>
              <a:t>2</a:t>
            </a:r>
            <a:r>
              <a:rPr lang="en-US" sz="1400" dirty="0">
                <a:solidFill>
                  <a:srgbClr val="00CC00"/>
                </a:solidFill>
                <a:latin typeface="Arial Narrow" panose="020B0606020202030204" pitchFamily="34" charset="0"/>
                <a:cs typeface="Arial" panose="020B0604020202020204" pitchFamily="34" charset="0"/>
              </a:rPr>
              <a:t> </a:t>
            </a:r>
            <a:r>
              <a:rPr lang="en-GB" sz="1400" dirty="0">
                <a:solidFill>
                  <a:srgbClr val="00CC00"/>
                </a:solidFill>
                <a:latin typeface="Arial Narrow" panose="020B0606020202030204" pitchFamily="34" charset="0"/>
                <a:cs typeface="Arial" panose="020B0604020202020204" pitchFamily="34" charset="0"/>
              </a:rPr>
              <a:t>University of </a:t>
            </a:r>
            <a:r>
              <a:rPr lang="en-GB" sz="1400" dirty="0" err="1">
                <a:solidFill>
                  <a:srgbClr val="00CC00"/>
                </a:solidFill>
                <a:latin typeface="Arial Narrow" panose="020B0606020202030204" pitchFamily="34" charset="0"/>
                <a:cs typeface="Arial" panose="020B0604020202020204" pitchFamily="34" charset="0"/>
              </a:rPr>
              <a:t>Niš</a:t>
            </a:r>
            <a:r>
              <a:rPr lang="en-GB" sz="1400" dirty="0">
                <a:solidFill>
                  <a:srgbClr val="00CC00"/>
                </a:solidFill>
                <a:latin typeface="Arial Narrow" panose="020B0606020202030204" pitchFamily="34" charset="0"/>
                <a:cs typeface="Arial" panose="020B0604020202020204" pitchFamily="34" charset="0"/>
              </a:rPr>
              <a:t>, Faculty of Technology, </a:t>
            </a:r>
            <a:r>
              <a:rPr lang="en-GB" sz="1400" dirty="0" err="1">
                <a:solidFill>
                  <a:srgbClr val="00CC00"/>
                </a:solidFill>
                <a:latin typeface="Arial Narrow" panose="020B0606020202030204" pitchFamily="34" charset="0"/>
                <a:cs typeface="Arial" panose="020B0604020202020204" pitchFamily="34" charset="0"/>
              </a:rPr>
              <a:t>Bulevar</a:t>
            </a:r>
            <a:r>
              <a:rPr lang="en-GB" sz="1400" dirty="0">
                <a:solidFill>
                  <a:srgbClr val="00CC00"/>
                </a:solidFill>
                <a:latin typeface="Arial Narrow" panose="020B0606020202030204" pitchFamily="34" charset="0"/>
                <a:cs typeface="Arial" panose="020B0604020202020204" pitchFamily="34" charset="0"/>
              </a:rPr>
              <a:t> </a:t>
            </a:r>
            <a:r>
              <a:rPr lang="en-GB" sz="1400" dirty="0" err="1">
                <a:solidFill>
                  <a:srgbClr val="00CC00"/>
                </a:solidFill>
                <a:latin typeface="Arial Narrow" panose="020B0606020202030204" pitchFamily="34" charset="0"/>
                <a:cs typeface="Arial" panose="020B0604020202020204" pitchFamily="34" charset="0"/>
              </a:rPr>
              <a:t>Oslobodjenja</a:t>
            </a:r>
            <a:r>
              <a:rPr lang="en-GB" sz="1400" dirty="0">
                <a:solidFill>
                  <a:srgbClr val="00CC00"/>
                </a:solidFill>
                <a:latin typeface="Arial Narrow" panose="020B0606020202030204" pitchFamily="34" charset="0"/>
                <a:cs typeface="Arial" panose="020B0604020202020204" pitchFamily="34" charset="0"/>
              </a:rPr>
              <a:t> 124, </a:t>
            </a:r>
            <a:r>
              <a:rPr lang="en-GB" sz="1400" dirty="0" err="1">
                <a:solidFill>
                  <a:srgbClr val="00CC00"/>
                </a:solidFill>
                <a:latin typeface="Arial Narrow" panose="020B0606020202030204" pitchFamily="34" charset="0"/>
                <a:cs typeface="Arial" panose="020B0604020202020204" pitchFamily="34" charset="0"/>
              </a:rPr>
              <a:t>Leskovac</a:t>
            </a:r>
            <a:r>
              <a:rPr lang="en-GB" sz="1400" dirty="0">
                <a:solidFill>
                  <a:srgbClr val="00CC00"/>
                </a:solidFill>
                <a:latin typeface="Arial Narrow" panose="020B0606020202030204" pitchFamily="34" charset="0"/>
                <a:cs typeface="Arial" panose="020B0604020202020204" pitchFamily="34" charset="0"/>
              </a:rPr>
              <a:t>, Serbia</a:t>
            </a:r>
            <a:endParaRPr lang="en-US" sz="1400" dirty="0">
              <a:solidFill>
                <a:srgbClr val="00CC00"/>
              </a:solidFill>
              <a:latin typeface="Arial Narrow" panose="020B0606020202030204" pitchFamily="34" charset="0"/>
              <a:cs typeface="Arial" panose="020B0604020202020204" pitchFamily="34" charset="0"/>
            </a:endParaRPr>
          </a:p>
        </p:txBody>
      </p:sp>
      <p:pic>
        <p:nvPicPr>
          <p:cNvPr id="8" name="Picture 7">
            <a:extLst>
              <a:ext uri="{FF2B5EF4-FFF2-40B4-BE49-F238E27FC236}">
                <a16:creationId xmlns="" xmlns:a16="http://schemas.microsoft.com/office/drawing/2014/main" id="{BA49D361-1B43-0014-D9D6-00A7F60D79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719" y="266683"/>
            <a:ext cx="864245" cy="927582"/>
          </a:xfrm>
          <a:prstGeom prst="rect">
            <a:avLst/>
          </a:prstGeom>
        </p:spPr>
      </p:pic>
      <p:sp>
        <p:nvSpPr>
          <p:cNvPr id="9" name="Rectangle 8">
            <a:extLst>
              <a:ext uri="{FF2B5EF4-FFF2-40B4-BE49-F238E27FC236}">
                <a16:creationId xmlns="" xmlns:a16="http://schemas.microsoft.com/office/drawing/2014/main" id="{AF983C78-825F-D2EE-6074-02B63FBBE150}"/>
              </a:ext>
            </a:extLst>
          </p:cNvPr>
          <p:cNvSpPr/>
          <p:nvPr/>
        </p:nvSpPr>
        <p:spPr>
          <a:xfrm>
            <a:off x="64168" y="1994611"/>
            <a:ext cx="12056711" cy="745940"/>
          </a:xfrm>
          <a:prstGeom prst="rect">
            <a:avLst/>
          </a:prstGeom>
          <a:solidFill>
            <a:schemeClr val="bg1"/>
          </a:solidFill>
          <a:ln>
            <a:solidFill>
              <a:schemeClr val="accent5"/>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r>
              <a:rPr lang="en-GB" sz="1600" dirty="0">
                <a:solidFill>
                  <a:schemeClr val="tx1"/>
                </a:solidFill>
                <a:latin typeface="Arial Narrow" panose="020B0606020202030204" pitchFamily="34" charset="0"/>
              </a:rPr>
              <a:t>The </a:t>
            </a:r>
            <a:r>
              <a:rPr lang="en-GB" sz="1600" dirty="0" err="1">
                <a:solidFill>
                  <a:schemeClr val="tx1"/>
                </a:solidFill>
                <a:latin typeface="Arial Narrow" panose="020B0606020202030204" pitchFamily="34" charset="0"/>
              </a:rPr>
              <a:t>Hypericum</a:t>
            </a:r>
            <a:r>
              <a:rPr lang="en-GB" sz="1600" dirty="0">
                <a:solidFill>
                  <a:schemeClr val="tx1"/>
                </a:solidFill>
                <a:latin typeface="Arial Narrow" panose="020B0606020202030204" pitchFamily="34" charset="0"/>
              </a:rPr>
              <a:t> </a:t>
            </a:r>
            <a:r>
              <a:rPr lang="en-GB" sz="1600" dirty="0" err="1">
                <a:solidFill>
                  <a:schemeClr val="tx1"/>
                </a:solidFill>
                <a:latin typeface="Arial Narrow" panose="020B0606020202030204" pitchFamily="34" charset="0"/>
              </a:rPr>
              <a:t>perforatum</a:t>
            </a:r>
            <a:r>
              <a:rPr lang="en-GB" sz="1600" dirty="0">
                <a:solidFill>
                  <a:schemeClr val="tx1"/>
                </a:solidFill>
                <a:latin typeface="Arial Narrow" panose="020B0606020202030204" pitchFamily="34" charset="0"/>
              </a:rPr>
              <a:t> L. has multiple healing properties. It is recommended for cleaning wounds and blood. Because of it’s pain-relieving and astringent properties it found usage as wounds cleaner, additionally, excellent medicine for nerves and works to reduce spasm as well as dissolving mucus. It’s essential oil is highly recommended.</a:t>
            </a:r>
            <a:endParaRPr lang="en-US" sz="1600" dirty="0">
              <a:solidFill>
                <a:schemeClr val="tx1"/>
              </a:solidFill>
              <a:latin typeface="Arial Narrow" panose="020B0606020202030204" pitchFamily="34" charset="0"/>
            </a:endParaRPr>
          </a:p>
        </p:txBody>
      </p:sp>
      <p:sp>
        <p:nvSpPr>
          <p:cNvPr id="10" name="AutoShape 10">
            <a:extLst>
              <a:ext uri="{FF2B5EF4-FFF2-40B4-BE49-F238E27FC236}">
                <a16:creationId xmlns="" xmlns:a16="http://schemas.microsoft.com/office/drawing/2014/main" id="{88E02A52-A596-E72A-8F10-72B0EF929C0D}"/>
              </a:ext>
            </a:extLst>
          </p:cNvPr>
          <p:cNvSpPr>
            <a:spLocks noChangeArrowheads="1"/>
          </p:cNvSpPr>
          <p:nvPr/>
        </p:nvSpPr>
        <p:spPr bwMode="auto">
          <a:xfrm>
            <a:off x="64168" y="1460253"/>
            <a:ext cx="12056712" cy="442674"/>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0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Introduction &amp; Aim</a:t>
            </a:r>
          </a:p>
        </p:txBody>
      </p:sp>
      <p:cxnSp>
        <p:nvCxnSpPr>
          <p:cNvPr id="14" name="Straight Connector 13">
            <a:extLst>
              <a:ext uri="{FF2B5EF4-FFF2-40B4-BE49-F238E27FC236}">
                <a16:creationId xmlns="" xmlns:a16="http://schemas.microsoft.com/office/drawing/2014/main" id="{84F0C9A7-8345-AF2F-FA4B-C524DC2F0A88}"/>
              </a:ext>
            </a:extLst>
          </p:cNvPr>
          <p:cNvCxnSpPr>
            <a:cxnSpLocks/>
          </p:cNvCxnSpPr>
          <p:nvPr/>
        </p:nvCxnSpPr>
        <p:spPr>
          <a:xfrm>
            <a:off x="6075471" y="2941510"/>
            <a:ext cx="30691" cy="3769684"/>
          </a:xfrm>
          <a:prstGeom prst="line">
            <a:avLst/>
          </a:prstGeom>
          <a:ln>
            <a:solidFill>
              <a:schemeClr val="accent5"/>
            </a:solidFill>
            <a:prstDash val="sysDash"/>
          </a:ln>
        </p:spPr>
        <p:style>
          <a:lnRef idx="2">
            <a:schemeClr val="accent1"/>
          </a:lnRef>
          <a:fillRef idx="0">
            <a:schemeClr val="accent1"/>
          </a:fillRef>
          <a:effectRef idx="1">
            <a:schemeClr val="accent1"/>
          </a:effectRef>
          <a:fontRef idx="minor">
            <a:schemeClr val="tx1"/>
          </a:fontRef>
        </p:style>
      </p:cxnSp>
      <p:sp>
        <p:nvSpPr>
          <p:cNvPr id="18" name="Rectangle 17">
            <a:extLst>
              <a:ext uri="{FF2B5EF4-FFF2-40B4-BE49-F238E27FC236}">
                <a16:creationId xmlns="" xmlns:a16="http://schemas.microsoft.com/office/drawing/2014/main" id="{F6E72ACA-5BF0-C5B7-0DF2-AEAF1C81FF9D}"/>
              </a:ext>
            </a:extLst>
          </p:cNvPr>
          <p:cNvSpPr/>
          <p:nvPr/>
        </p:nvSpPr>
        <p:spPr>
          <a:xfrm>
            <a:off x="53800" y="2832235"/>
            <a:ext cx="5900655" cy="2301123"/>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r>
              <a:rPr lang="en-GB" sz="1600" dirty="0">
                <a:solidFill>
                  <a:schemeClr val="tx1"/>
                </a:solidFill>
                <a:latin typeface="Arial Narrow" panose="020B0606020202030204" pitchFamily="34" charset="0"/>
              </a:rPr>
              <a:t>In this work was used a sample of commercially available tea consisted of </a:t>
            </a:r>
            <a:r>
              <a:rPr lang="en-GB" sz="1600" dirty="0" err="1">
                <a:solidFill>
                  <a:schemeClr val="tx1"/>
                </a:solidFill>
                <a:latin typeface="Arial Narrow" panose="020B0606020202030204" pitchFamily="34" charset="0"/>
              </a:rPr>
              <a:t>Hypericum</a:t>
            </a:r>
            <a:r>
              <a:rPr lang="en-GB" sz="1600" dirty="0">
                <a:solidFill>
                  <a:schemeClr val="tx1"/>
                </a:solidFill>
                <a:latin typeface="Arial Narrow" panose="020B0606020202030204" pitchFamily="34" charset="0"/>
              </a:rPr>
              <a:t> </a:t>
            </a:r>
            <a:r>
              <a:rPr lang="en-GB" sz="1600" dirty="0" err="1">
                <a:solidFill>
                  <a:schemeClr val="tx1"/>
                </a:solidFill>
                <a:latin typeface="Arial Narrow" panose="020B0606020202030204" pitchFamily="34" charset="0"/>
              </a:rPr>
              <a:t>perforatum</a:t>
            </a:r>
            <a:r>
              <a:rPr lang="en-GB" sz="1600" dirty="0">
                <a:solidFill>
                  <a:schemeClr val="tx1"/>
                </a:solidFill>
                <a:latin typeface="Arial Narrow" panose="020B0606020202030204" pitchFamily="34" charset="0"/>
              </a:rPr>
              <a:t> L. flowers. It was produced in </a:t>
            </a:r>
            <a:r>
              <a:rPr lang="en-GB" sz="1600" dirty="0" err="1">
                <a:solidFill>
                  <a:schemeClr val="tx1"/>
                </a:solidFill>
                <a:latin typeface="Arial Narrow" panose="020B0606020202030204" pitchFamily="34" charset="0"/>
              </a:rPr>
              <a:t>Gadžin</a:t>
            </a:r>
            <a:r>
              <a:rPr lang="en-GB" sz="1600" dirty="0">
                <a:solidFill>
                  <a:schemeClr val="tx1"/>
                </a:solidFill>
                <a:latin typeface="Arial Narrow" panose="020B0606020202030204" pitchFamily="34" charset="0"/>
              </a:rPr>
              <a:t> Han, Serbia by company EKOLIFE M.D. Plus. It was prepared in a microwave digestion device, and the qualitative and quantitative determination of microelements was performed using the ICP-OES method</a:t>
            </a:r>
            <a:r>
              <a:rPr lang="en-GB" sz="1600" dirty="0" smtClean="0">
                <a:solidFill>
                  <a:schemeClr val="tx1"/>
                </a:solidFill>
                <a:latin typeface="Arial Narrow" panose="020B0606020202030204" pitchFamily="34" charset="0"/>
              </a:rPr>
              <a:t>. </a:t>
            </a:r>
            <a:endParaRPr lang="en-US" sz="1600" dirty="0">
              <a:solidFill>
                <a:schemeClr val="tx1"/>
              </a:solidFill>
              <a:latin typeface="Arial Narrow" panose="020B0606020202030204" pitchFamily="34" charset="0"/>
              <a:cs typeface="Arial"/>
            </a:endParaRPr>
          </a:p>
        </p:txBody>
      </p:sp>
      <p:sp>
        <p:nvSpPr>
          <p:cNvPr id="17" name="Rectangle 16">
            <a:extLst>
              <a:ext uri="{FF2B5EF4-FFF2-40B4-BE49-F238E27FC236}">
                <a16:creationId xmlns="" xmlns:a16="http://schemas.microsoft.com/office/drawing/2014/main" id="{98B52389-C1B3-9B2F-0B80-EBC5AFE3640A}"/>
              </a:ext>
            </a:extLst>
          </p:cNvPr>
          <p:cNvSpPr/>
          <p:nvPr/>
        </p:nvSpPr>
        <p:spPr>
          <a:xfrm>
            <a:off x="177757" y="2884110"/>
            <a:ext cx="1691489" cy="369332"/>
          </a:xfrm>
          <a:prstGeom prst="rect">
            <a:avLst/>
          </a:prstGeom>
        </p:spPr>
        <p:txBody>
          <a:bodyPr wrap="none">
            <a:spAutoFit/>
          </a:bodyPr>
          <a:lstStyle/>
          <a:p>
            <a:r>
              <a:rPr lang="en-US" dirty="0">
                <a:solidFill>
                  <a:srgbClr val="660066"/>
                </a:solidFill>
                <a:latin typeface="PF BeauSans Pro" panose="02000800000000020004" pitchFamily="2" charset="0"/>
                <a:ea typeface="Calibri" panose="020F0502020204030204" pitchFamily="34" charset="0"/>
              </a:rPr>
              <a:t>Experimental</a:t>
            </a:r>
            <a:endParaRPr lang="en-US" dirty="0">
              <a:solidFill>
                <a:srgbClr val="660066"/>
              </a:solidFill>
              <a:latin typeface="PF BeauSans Pro" panose="02000800000000020004" pitchFamily="2" charset="0"/>
            </a:endParaRPr>
          </a:p>
        </p:txBody>
      </p:sp>
      <p:sp>
        <p:nvSpPr>
          <p:cNvPr id="22" name="Rectangle 21">
            <a:extLst>
              <a:ext uri="{FF2B5EF4-FFF2-40B4-BE49-F238E27FC236}">
                <a16:creationId xmlns="" xmlns:a16="http://schemas.microsoft.com/office/drawing/2014/main" id="{952BC59B-207E-AF3C-59E7-965C6F4DF48C}"/>
              </a:ext>
            </a:extLst>
          </p:cNvPr>
          <p:cNvSpPr/>
          <p:nvPr/>
        </p:nvSpPr>
        <p:spPr>
          <a:xfrm>
            <a:off x="74536" y="5461735"/>
            <a:ext cx="5879920" cy="1351898"/>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just"/>
            <a:r>
              <a:rPr lang="en-US" sz="1600" dirty="0">
                <a:solidFill>
                  <a:schemeClr val="tx1"/>
                </a:solidFill>
                <a:latin typeface="Arial Narrow" panose="020B0606020202030204" pitchFamily="34" charset="0"/>
              </a:rPr>
              <a:t>The results obtained in this study recommend this tea since potentially toxic elements, </a:t>
            </a:r>
            <a:r>
              <a:rPr lang="en-GB" sz="1600" dirty="0">
                <a:solidFill>
                  <a:schemeClr val="tx1"/>
                </a:solidFill>
                <a:latin typeface="Arial Narrow" panose="020B0606020202030204" pitchFamily="34" charset="0"/>
              </a:rPr>
              <a:t>which can have harmful effects when their intake significantly exceeds the recommended amounts in herbs,</a:t>
            </a:r>
            <a:r>
              <a:rPr lang="en-US" sz="1600" dirty="0">
                <a:solidFill>
                  <a:schemeClr val="tx1"/>
                </a:solidFill>
                <a:latin typeface="Arial Narrow" panose="020B0606020202030204" pitchFamily="34" charset="0"/>
              </a:rPr>
              <a:t> were not detected.</a:t>
            </a:r>
            <a:endParaRPr lang="en-US" sz="1600" dirty="0">
              <a:solidFill>
                <a:schemeClr val="tx1"/>
              </a:solidFill>
              <a:highlight>
                <a:srgbClr val="FFFF00"/>
              </a:highlight>
              <a:latin typeface="Arial Narrow" panose="020B0606020202030204" pitchFamily="34" charset="0"/>
            </a:endParaRPr>
          </a:p>
        </p:txBody>
      </p:sp>
      <p:sp>
        <p:nvSpPr>
          <p:cNvPr id="23" name="Rectangle 22">
            <a:extLst>
              <a:ext uri="{FF2B5EF4-FFF2-40B4-BE49-F238E27FC236}">
                <a16:creationId xmlns="" xmlns:a16="http://schemas.microsoft.com/office/drawing/2014/main" id="{FD024CFC-F363-B55E-6E5F-FB1CD77B41F7}"/>
              </a:ext>
            </a:extLst>
          </p:cNvPr>
          <p:cNvSpPr/>
          <p:nvPr/>
        </p:nvSpPr>
        <p:spPr>
          <a:xfrm>
            <a:off x="177757" y="5461735"/>
            <a:ext cx="1527982" cy="369332"/>
          </a:xfrm>
          <a:prstGeom prst="rect">
            <a:avLst/>
          </a:prstGeom>
        </p:spPr>
        <p:txBody>
          <a:bodyPr wrap="none">
            <a:spAutoFit/>
          </a:bodyPr>
          <a:lstStyle/>
          <a:p>
            <a:r>
              <a:rPr lang="en-US" dirty="0">
                <a:solidFill>
                  <a:srgbClr val="00CC00"/>
                </a:solidFill>
                <a:latin typeface="PF BeauSans Pro" panose="02000800000000020004" pitchFamily="2" charset="0"/>
                <a:ea typeface="Calibri" panose="020F0502020204030204" pitchFamily="34" charset="0"/>
              </a:rPr>
              <a:t>Conclusions</a:t>
            </a:r>
            <a:endParaRPr lang="en-US" dirty="0">
              <a:solidFill>
                <a:srgbClr val="00CC00"/>
              </a:solidFill>
              <a:latin typeface="PF BeauSans Pro" panose="02000800000000020004" pitchFamily="2" charset="0"/>
            </a:endParaRPr>
          </a:p>
        </p:txBody>
      </p:sp>
      <p:sp>
        <p:nvSpPr>
          <p:cNvPr id="24" name="Rectangle 23">
            <a:extLst>
              <a:ext uri="{FF2B5EF4-FFF2-40B4-BE49-F238E27FC236}">
                <a16:creationId xmlns="" xmlns:a16="http://schemas.microsoft.com/office/drawing/2014/main" id="{FC1ABC05-DAF2-8CE6-DE62-C8AEF4101D5A}"/>
              </a:ext>
            </a:extLst>
          </p:cNvPr>
          <p:cNvSpPr/>
          <p:nvPr/>
        </p:nvSpPr>
        <p:spPr>
          <a:xfrm>
            <a:off x="6216809" y="2839909"/>
            <a:ext cx="5900656" cy="3116392"/>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600" dirty="0">
              <a:solidFill>
                <a:schemeClr val="tx1"/>
              </a:solidFill>
              <a:highlight>
                <a:srgbClr val="FFFF00"/>
              </a:highlight>
              <a:latin typeface="Arial Narrow" panose="020B0606020202030204" pitchFamily="34" charset="0"/>
            </a:endParaRPr>
          </a:p>
        </p:txBody>
      </p:sp>
      <p:sp>
        <p:nvSpPr>
          <p:cNvPr id="25" name="Rectangle 24">
            <a:extLst>
              <a:ext uri="{FF2B5EF4-FFF2-40B4-BE49-F238E27FC236}">
                <a16:creationId xmlns="" xmlns:a16="http://schemas.microsoft.com/office/drawing/2014/main" id="{67720194-03DF-E99C-4E34-32A3E6D0C24C}"/>
              </a:ext>
            </a:extLst>
          </p:cNvPr>
          <p:cNvSpPr/>
          <p:nvPr/>
        </p:nvSpPr>
        <p:spPr>
          <a:xfrm>
            <a:off x="6216809" y="2855339"/>
            <a:ext cx="2723823" cy="369332"/>
          </a:xfrm>
          <a:prstGeom prst="rect">
            <a:avLst/>
          </a:prstGeom>
        </p:spPr>
        <p:txBody>
          <a:bodyPr wrap="none">
            <a:spAutoFit/>
          </a:bodyPr>
          <a:lstStyle/>
          <a:p>
            <a:r>
              <a:rPr lang="en-US" dirty="0">
                <a:solidFill>
                  <a:srgbClr val="00CC00"/>
                </a:solidFill>
                <a:latin typeface="PF BeauSans Pro" panose="02000800000000020004" pitchFamily="2" charset="0"/>
                <a:ea typeface="Calibri" panose="020F0502020204030204" pitchFamily="34" charset="0"/>
              </a:rPr>
              <a:t>Results and discussion</a:t>
            </a:r>
            <a:endParaRPr lang="en-US" dirty="0">
              <a:solidFill>
                <a:srgbClr val="00CC00"/>
              </a:solidFill>
              <a:latin typeface="PF BeauSans Pro" panose="02000800000000020004" pitchFamily="2" charset="0"/>
            </a:endParaRPr>
          </a:p>
        </p:txBody>
      </p:sp>
      <p:sp>
        <p:nvSpPr>
          <p:cNvPr id="26" name="Rectangle 25">
            <a:extLst>
              <a:ext uri="{FF2B5EF4-FFF2-40B4-BE49-F238E27FC236}">
                <a16:creationId xmlns="" xmlns:a16="http://schemas.microsoft.com/office/drawing/2014/main" id="{26B2E2B0-8BEE-6E48-FBD0-63FB6F2F4572}"/>
              </a:ext>
            </a:extLst>
          </p:cNvPr>
          <p:cNvSpPr/>
          <p:nvPr/>
        </p:nvSpPr>
        <p:spPr>
          <a:xfrm>
            <a:off x="6227178" y="6086371"/>
            <a:ext cx="5890287" cy="735817"/>
          </a:xfrm>
          <a:prstGeom prst="rect">
            <a:avLst/>
          </a:prstGeom>
          <a:solidFill>
            <a:schemeClr val="accent5">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200" dirty="0">
              <a:solidFill>
                <a:schemeClr val="tx1"/>
              </a:solidFill>
              <a:latin typeface="Arial Narrow" panose="020B0606020202030204" pitchFamily="34" charset="0"/>
            </a:endParaRPr>
          </a:p>
          <a:p>
            <a:pPr algn="just"/>
            <a:r>
              <a:rPr lang="en-GB" sz="1200" dirty="0">
                <a:solidFill>
                  <a:schemeClr val="tx1"/>
                </a:solidFill>
                <a:latin typeface="Arial Narrow" panose="020B0606020202030204" pitchFamily="34" charset="0"/>
              </a:rPr>
              <a:t>The authors are grateful to Republic of Serbia—Ministry of Science, Technological Development and Innovation, for financing the scientific research work numbers: 451-03-33/2026-03/200133 and 451-03-34/2026-03/200124, University of </a:t>
            </a:r>
            <a:r>
              <a:rPr lang="en-GB" sz="1200" dirty="0" err="1">
                <a:solidFill>
                  <a:schemeClr val="tx1"/>
                </a:solidFill>
                <a:latin typeface="Arial Narrow" panose="020B0606020202030204" pitchFamily="34" charset="0"/>
              </a:rPr>
              <a:t>Niš</a:t>
            </a:r>
            <a:r>
              <a:rPr lang="en-GB" sz="1200" dirty="0">
                <a:solidFill>
                  <a:schemeClr val="tx1"/>
                </a:solidFill>
                <a:latin typeface="Arial Narrow" panose="020B0606020202030204" pitchFamily="34" charset="0"/>
              </a:rPr>
              <a:t>, Faculty of Technology.</a:t>
            </a:r>
            <a:endParaRPr lang="en-US" sz="1200" dirty="0">
              <a:solidFill>
                <a:schemeClr val="tx1"/>
              </a:solidFill>
              <a:highlight>
                <a:srgbClr val="FFFF00"/>
              </a:highlight>
              <a:latin typeface="Arial Narrow" panose="020B0606020202030204" pitchFamily="34" charset="0"/>
            </a:endParaRPr>
          </a:p>
        </p:txBody>
      </p:sp>
      <p:sp>
        <p:nvSpPr>
          <p:cNvPr id="27" name="Rectangle 26">
            <a:extLst>
              <a:ext uri="{FF2B5EF4-FFF2-40B4-BE49-F238E27FC236}">
                <a16:creationId xmlns="" xmlns:a16="http://schemas.microsoft.com/office/drawing/2014/main" id="{F5D6ACD2-6AED-89EA-1EC0-412A4FF35E61}"/>
              </a:ext>
            </a:extLst>
          </p:cNvPr>
          <p:cNvSpPr/>
          <p:nvPr/>
        </p:nvSpPr>
        <p:spPr>
          <a:xfrm>
            <a:off x="6227178" y="6004470"/>
            <a:ext cx="2246128" cy="369332"/>
          </a:xfrm>
          <a:prstGeom prst="rect">
            <a:avLst/>
          </a:prstGeom>
        </p:spPr>
        <p:txBody>
          <a:bodyPr wrap="none">
            <a:spAutoFit/>
          </a:bodyPr>
          <a:lstStyle/>
          <a:p>
            <a:r>
              <a:rPr lang="en-US" dirty="0">
                <a:solidFill>
                  <a:srgbClr val="660066"/>
                </a:solidFill>
                <a:latin typeface="PF BeauSans Pro" panose="02000800000000020004" pitchFamily="2" charset="0"/>
                <a:ea typeface="Calibri" panose="020F0502020204030204" pitchFamily="34" charset="0"/>
              </a:rPr>
              <a:t>Acknowledgement</a:t>
            </a:r>
          </a:p>
        </p:txBody>
      </p:sp>
      <p:sp>
        <p:nvSpPr>
          <p:cNvPr id="28" name="Rectangle: Rounded Corners 27">
            <a:extLst>
              <a:ext uri="{FF2B5EF4-FFF2-40B4-BE49-F238E27FC236}">
                <a16:creationId xmlns="" xmlns:a16="http://schemas.microsoft.com/office/drawing/2014/main" id="{9BD0ABDC-93B8-7986-7BC0-EF311A146136}"/>
              </a:ext>
            </a:extLst>
          </p:cNvPr>
          <p:cNvSpPr/>
          <p:nvPr/>
        </p:nvSpPr>
        <p:spPr>
          <a:xfrm>
            <a:off x="11558742" y="87808"/>
            <a:ext cx="565850"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smtClean="0">
                <a:solidFill>
                  <a:schemeClr val="tx1"/>
                </a:solidFill>
              </a:rPr>
              <a:t>088</a:t>
            </a:r>
            <a:endParaRPr lang="en-US" sz="1400" dirty="0">
              <a:solidFill>
                <a:schemeClr val="tx1"/>
              </a:solidFill>
            </a:endParaRPr>
          </a:p>
        </p:txBody>
      </p:sp>
      <p:pic>
        <p:nvPicPr>
          <p:cNvPr id="1026" name="Picture 2" descr="Čaj od Kantariona 100g Ekolife - Slika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6789" y="4363245"/>
            <a:ext cx="418800" cy="52226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394299" y="4869637"/>
            <a:ext cx="2711863" cy="553998"/>
          </a:xfrm>
          <a:prstGeom prst="rect">
            <a:avLst/>
          </a:prstGeom>
          <a:noFill/>
        </p:spPr>
        <p:txBody>
          <a:bodyPr wrap="square" rtlCol="0">
            <a:spAutoFit/>
          </a:bodyPr>
          <a:lstStyle/>
          <a:p>
            <a:r>
              <a:rPr lang="en-GB" sz="1200" dirty="0">
                <a:latin typeface="Arial Narrow" panose="020B0606020202030204" pitchFamily="34" charset="0"/>
              </a:rPr>
              <a:t>Figure 1. Commercial tea used for analysis</a:t>
            </a:r>
          </a:p>
          <a:p>
            <a:endParaRPr lang="en-US" dirty="0"/>
          </a:p>
        </p:txBody>
      </p:sp>
      <p:sp>
        <p:nvSpPr>
          <p:cNvPr id="7" name="TextBox 6"/>
          <p:cNvSpPr txBox="1"/>
          <p:nvPr/>
        </p:nvSpPr>
        <p:spPr>
          <a:xfrm>
            <a:off x="6506979" y="3705797"/>
            <a:ext cx="5122662" cy="553998"/>
          </a:xfrm>
          <a:prstGeom prst="rect">
            <a:avLst/>
          </a:prstGeom>
          <a:noFill/>
        </p:spPr>
        <p:txBody>
          <a:bodyPr wrap="square" rtlCol="0">
            <a:spAutoFit/>
          </a:bodyPr>
          <a:lstStyle/>
          <a:p>
            <a:r>
              <a:rPr lang="en-GB" sz="1200" dirty="0">
                <a:latin typeface="Arial Narrow" panose="020B0606020202030204" pitchFamily="34" charset="0"/>
              </a:rPr>
              <a:t>Table 1. Microelements detected in sample</a:t>
            </a:r>
          </a:p>
          <a:p>
            <a:endParaRPr lang="en-US" dirty="0"/>
          </a:p>
        </p:txBody>
      </p:sp>
      <p:graphicFrame>
        <p:nvGraphicFramePr>
          <p:cNvPr id="12" name="Table 11"/>
          <p:cNvGraphicFramePr>
            <a:graphicFrameLocks noGrp="1"/>
          </p:cNvGraphicFramePr>
          <p:nvPr>
            <p:extLst>
              <p:ext uri="{D42A27DB-BD31-4B8C-83A1-F6EECF244321}">
                <p14:modId xmlns:p14="http://schemas.microsoft.com/office/powerpoint/2010/main" val="2076662242"/>
              </p:ext>
            </p:extLst>
          </p:nvPr>
        </p:nvGraphicFramePr>
        <p:xfrm>
          <a:off x="6606633" y="4020434"/>
          <a:ext cx="3024067" cy="489204"/>
        </p:xfrm>
        <a:graphic>
          <a:graphicData uri="http://schemas.openxmlformats.org/drawingml/2006/table">
            <a:tbl>
              <a:tblPr firstRow="1" firstCol="1" bandRow="1"/>
              <a:tblGrid>
                <a:gridCol w="601347"/>
                <a:gridCol w="425012"/>
                <a:gridCol w="425766"/>
                <a:gridCol w="425766"/>
                <a:gridCol w="425766"/>
                <a:gridCol w="360205"/>
                <a:gridCol w="360205"/>
              </a:tblGrid>
              <a:tr h="0">
                <a:tc>
                  <a:txBody>
                    <a:bodyPr/>
                    <a:lstStyle/>
                    <a:p>
                      <a:pPr marL="0" marR="0" algn="ctr">
                        <a:lnSpc>
                          <a:spcPct val="107000"/>
                        </a:lnSpc>
                        <a:spcBef>
                          <a:spcPts val="0"/>
                        </a:spcBef>
                        <a:spcAft>
                          <a:spcPts val="0"/>
                        </a:spcAft>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Element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Mg</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Fe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Zn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err="1" smtClean="0">
                          <a:effectLst/>
                          <a:latin typeface="Times New Roman" panose="02020603050405020304" pitchFamily="18" charset="0"/>
                          <a:ea typeface="Calibri" panose="020F0502020204030204" pitchFamily="34" charset="0"/>
                          <a:cs typeface="Times New Roman" panose="02020603050405020304" pitchFamily="18" charset="0"/>
                        </a:rPr>
                        <a:t>Mn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Cu</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Ni</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ctr">
                        <a:lnSpc>
                          <a:spcPct val="107000"/>
                        </a:lnSpc>
                        <a:spcBef>
                          <a:spcPts val="0"/>
                        </a:spcBef>
                        <a:spcAft>
                          <a:spcPts val="0"/>
                        </a:spcAft>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Content [mg/kg]</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2058</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68</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39.7</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19.4</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9.6</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2.3</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90762111"/>
              </p:ext>
            </p:extLst>
          </p:nvPr>
        </p:nvGraphicFramePr>
        <p:xfrm>
          <a:off x="6598920" y="4984325"/>
          <a:ext cx="1797356" cy="326136"/>
        </p:xfrm>
        <a:graphic>
          <a:graphicData uri="http://schemas.openxmlformats.org/drawingml/2006/table">
            <a:tbl>
              <a:tblPr firstRow="1" firstCol="1" bandRow="1"/>
              <a:tblGrid>
                <a:gridCol w="449339"/>
                <a:gridCol w="449339"/>
                <a:gridCol w="449339"/>
                <a:gridCol w="449339"/>
              </a:tblGrid>
              <a:tr h="156210">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Mo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Se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Cr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smtClean="0">
                          <a:effectLst/>
                          <a:latin typeface="Times New Roman" panose="02020603050405020304" pitchFamily="18" charset="0"/>
                          <a:ea typeface="Calibri" panose="020F0502020204030204" pitchFamily="34" charset="0"/>
                          <a:cs typeface="Times New Roman" panose="02020603050405020304" pitchFamily="18" charset="0"/>
                        </a:rPr>
                        <a:t>B</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210">
                <a:tc>
                  <a:txBody>
                    <a:bodyPr/>
                    <a:lstStyle/>
                    <a:p>
                      <a:pPr marL="0" marR="0">
                        <a:lnSpc>
                          <a:spcPct val="107000"/>
                        </a:lnSpc>
                        <a:spcBef>
                          <a:spcPts val="0"/>
                        </a:spcBef>
                        <a:spcAft>
                          <a:spcPts val="0"/>
                        </a:spcAft>
                      </a:pP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n.d.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n.d.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a:effectLst/>
                          <a:latin typeface="Times New Roman" panose="02020603050405020304" pitchFamily="18" charset="0"/>
                          <a:ea typeface="Calibri" panose="020F0502020204030204" pitchFamily="34" charset="0"/>
                          <a:cs typeface="Times New Roman" panose="02020603050405020304" pitchFamily="18" charset="0"/>
                        </a:rPr>
                        <a:t>n.d.</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n.d.</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6" name="TextBox 15"/>
          <p:cNvSpPr txBox="1"/>
          <p:nvPr/>
        </p:nvSpPr>
        <p:spPr>
          <a:xfrm>
            <a:off x="6506979" y="4703241"/>
            <a:ext cx="4691777" cy="276999"/>
          </a:xfrm>
          <a:prstGeom prst="rect">
            <a:avLst/>
          </a:prstGeom>
          <a:noFill/>
        </p:spPr>
        <p:txBody>
          <a:bodyPr wrap="square" rtlCol="0">
            <a:spAutoFit/>
          </a:bodyPr>
          <a:lstStyle/>
          <a:p>
            <a:r>
              <a:rPr lang="en-US" sz="1200" dirty="0">
                <a:latin typeface="Arial Narrow" panose="020B0606020202030204" pitchFamily="34" charset="0"/>
                <a:cs typeface="Times New Roman" panose="02020603050405020304" pitchFamily="18" charset="0"/>
              </a:rPr>
              <a:t> Table 2. Microelements that were not detected in sample (* </a:t>
            </a:r>
            <a:r>
              <a:rPr lang="en-US" sz="1200" dirty="0" err="1">
                <a:latin typeface="Arial Narrow" panose="020B0606020202030204" pitchFamily="34" charset="0"/>
                <a:cs typeface="Times New Roman" panose="02020603050405020304" pitchFamily="18" charset="0"/>
              </a:rPr>
              <a:t>n.d.</a:t>
            </a:r>
            <a:r>
              <a:rPr lang="en-US" sz="1200" dirty="0">
                <a:latin typeface="Arial Narrow" panose="020B0606020202030204" pitchFamily="34" charset="0"/>
                <a:cs typeface="Times New Roman" panose="02020603050405020304" pitchFamily="18" charset="0"/>
              </a:rPr>
              <a:t> – Not detected)</a:t>
            </a:r>
            <a:endParaRPr lang="en-US" sz="1200" dirty="0"/>
          </a:p>
        </p:txBody>
      </p:sp>
    </p:spTree>
    <p:extLst>
      <p:ext uri="{BB962C8B-B14F-4D97-AF65-F5344CB8AC3E}">
        <p14:creationId xmlns:p14="http://schemas.microsoft.com/office/powerpoint/2010/main" val="42796625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DCA87D-57B8-4510-9665-9E75299929F1}">
  <ds:schemaRefs>
    <ds:schemaRef ds:uri="98621ed1-ae24-4a21-b80a-89d572d87e72"/>
    <ds:schemaRef ds:uri="http://schemas.microsoft.com/office/2006/metadata/propertie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c9b645eb-e6fe-4b35-9d45-bd7394162d21"/>
    <ds:schemaRef ds:uri="http://www.w3.org/XML/1998/namespace"/>
    <ds:schemaRef ds:uri="http://purl.org/dc/dcmitype/"/>
  </ds:schemaRefs>
</ds:datastoreItem>
</file>

<file path=customXml/itemProps2.xml><?xml version="1.0" encoding="utf-8"?>
<ds:datastoreItem xmlns:ds="http://schemas.openxmlformats.org/officeDocument/2006/customXml" ds:itemID="{CFBB685D-6988-492A-BD65-CEF42B10809E}">
  <ds:schemaRefs>
    <ds:schemaRef ds:uri="http://schemas.microsoft.com/sharepoint/v3/contenttype/forms"/>
  </ds:schemaRefs>
</ds:datastoreItem>
</file>

<file path=customXml/itemProps3.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362</TotalTime>
  <Words>322</Words>
  <Application>Microsoft Office PowerPoint</Application>
  <PresentationFormat>Widescreen</PresentationFormat>
  <Paragraphs>41</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PF BeauSans Pro</vt:lpstr>
      <vt:lpstr>Calibri</vt:lpstr>
      <vt:lpstr>Aptos</vt:lpstr>
      <vt:lpstr>Arial Narrow</vt:lpstr>
      <vt:lpstr>Times New Roman</vt:lpstr>
      <vt:lpstr>Arial</vt:lpstr>
      <vt:lpstr>Office Theme</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Vojkan</cp:lastModifiedBy>
  <cp:revision>51</cp:revision>
  <dcterms:created xsi:type="dcterms:W3CDTF">2025-07-07T08:04:39Z</dcterms:created>
  <dcterms:modified xsi:type="dcterms:W3CDTF">2026-09-07T09:59:46Z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ies>
</file>