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56" r:id="rId5"/>
    <p:sldId id="297" r:id="rId6"/>
    <p:sldId id="331" r:id="rId7"/>
    <p:sldId id="332" r:id="rId8"/>
    <p:sldId id="333" r:id="rId9"/>
    <p:sldId id="334" r:id="rId10"/>
    <p:sldId id="335" r:id="rId11"/>
    <p:sldId id="302" r:id="rId12"/>
    <p:sldId id="303" r:id="rId13"/>
    <p:sldId id="310" r:id="rId14"/>
    <p:sldId id="304" r:id="rId15"/>
    <p:sldId id="305" r:id="rId16"/>
    <p:sldId id="281" r:id="rId17"/>
    <p:sldId id="283" r:id="rId18"/>
    <p:sldId id="284" r:id="rId19"/>
    <p:sldId id="306" r:id="rId20"/>
    <p:sldId id="307" r:id="rId21"/>
    <p:sldId id="308" r:id="rId22"/>
    <p:sldId id="338" r:id="rId23"/>
    <p:sldId id="340" r:id="rId24"/>
    <p:sldId id="301" r:id="rId25"/>
    <p:sldId id="327" r:id="rId26"/>
    <p:sldId id="337" r:id="rId27"/>
    <p:sldId id="311" r:id="rId28"/>
    <p:sldId id="326" r:id="rId29"/>
    <p:sldId id="293" r:id="rId30"/>
    <p:sldId id="294" r:id="rId31"/>
    <p:sldId id="28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0000"/>
    <a:srgbClr val="000099"/>
    <a:srgbClr val="CCFF99"/>
    <a:srgbClr val="660066"/>
    <a:srgbClr val="FFB3B3"/>
    <a:srgbClr val="FF9999"/>
    <a:srgbClr val="FFCCCC"/>
    <a:srgbClr val="FFFF66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4" autoAdjust="0"/>
    <p:restoredTop sz="88415" autoAdjust="0"/>
  </p:normalViewPr>
  <p:slideViewPr>
    <p:cSldViewPr snapToGrid="0" showGuides="1">
      <p:cViewPr varScale="1">
        <p:scale>
          <a:sx n="70" d="100"/>
          <a:sy n="70" d="100"/>
        </p:scale>
        <p:origin x="64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2640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&#1058;&#1088;&#1091;&#1076;&#1086;&#1074;&#1080;%20&#1079;&#1072;%20&#1086;&#1073;&#1112;&#1072;&#1074;&#1091;&#1074;&#1072;&#1114;&#1077;\Aleksandra-Polska-Kratosija%20wines\Rezultat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&#1058;&#1088;&#1091;&#1076;&#1086;&#1074;&#1080;%20&#1079;&#1072;%20&#1086;&#1073;&#1112;&#1072;&#1074;&#1091;&#1074;&#1072;&#1114;&#1077;\Warsaw-Rezultati-UPLC-TQ-MS\standards%20MRM-Areas-Wines-20.08.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&#1058;&#1088;&#1091;&#1076;&#1086;&#1074;&#1080;%20&#1079;&#1072;%20&#1086;&#1073;&#1112;&#1072;&#1074;&#1091;&#1074;&#1072;&#1114;&#1077;\Aleksandra-Polska-Kratosija%20wines\Rezultat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&#1058;&#1088;&#1091;&#1076;&#1086;&#1074;&#1080;%20&#1079;&#1072;%20&#1086;&#1073;&#1112;&#1072;&#1074;&#1091;&#1074;&#1072;&#1114;&#1077;\Warsaw-Rezultati-UPLC-TQ-MS\standards%20MRM-Areas-Wines-20.08.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oleta\Documents\Kongresi\2025-Studentska%20konferencija%20na%20Hemicari%20i%20Tehnolozi-2025\&#1043;&#1088;&#1072;&#1092;&#1080;&#1094;&#1080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660066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Sheet1!$B$56:$D$57</c:f>
              <c:strCache>
                <c:ptCount val="3"/>
                <c:pt idx="0">
                  <c:v> Wine and table grapes (ha)</c:v>
                </c:pt>
                <c:pt idx="1">
                  <c:v>Wine grapes (ha)</c:v>
                </c:pt>
                <c:pt idx="2">
                  <c:v>Table grapes (ha)</c:v>
                </c:pt>
              </c:strCache>
            </c:strRef>
          </c:cat>
          <c:val>
            <c:numRef>
              <c:f>Sheet1!$B$58:$D$58</c:f>
              <c:numCache>
                <c:formatCode>General</c:formatCode>
                <c:ptCount val="3"/>
                <c:pt idx="0">
                  <c:v>23968</c:v>
                </c:pt>
                <c:pt idx="1">
                  <c:v>20307</c:v>
                </c:pt>
                <c:pt idx="2">
                  <c:v>3661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25624"/>
        <c:axId val="302518960"/>
      </c:barChart>
      <c:catAx>
        <c:axId val="30252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18960"/>
        <c:crosses val="autoZero"/>
        <c:auto val="1"/>
        <c:lblAlgn val="ctr"/>
        <c:lblOffset val="100"/>
        <c:noMultiLvlLbl val="0"/>
      </c:catAx>
      <c:valAx>
        <c:axId val="302518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25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Sheet1!$B$68:$E$68</c:f>
              <c:strCache>
                <c:ptCount val="4"/>
                <c:pt idx="0">
                  <c:v>Wine and tabe grapes (ha)</c:v>
                </c:pt>
                <c:pt idx="1">
                  <c:v>Vine plantations up to 15 years</c:v>
                </c:pt>
                <c:pt idx="2">
                  <c:v>Vine plantations from 15 - 25 years</c:v>
                </c:pt>
                <c:pt idx="3">
                  <c:v>Vine plantations over 25 years</c:v>
                </c:pt>
              </c:strCache>
            </c:strRef>
          </c:cat>
          <c:val>
            <c:numRef>
              <c:f>Sheet1!$B$69:$E$69</c:f>
              <c:numCache>
                <c:formatCode>General</c:formatCode>
                <c:ptCount val="4"/>
                <c:pt idx="0">
                  <c:v>23968</c:v>
                </c:pt>
                <c:pt idx="1">
                  <c:v>5072</c:v>
                </c:pt>
                <c:pt idx="2">
                  <c:v>8838</c:v>
                </c:pt>
                <c:pt idx="3">
                  <c:v>10058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19744"/>
        <c:axId val="302526016"/>
      </c:barChart>
      <c:catAx>
        <c:axId val="30251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26016"/>
        <c:crosses val="autoZero"/>
        <c:auto val="1"/>
        <c:lblAlgn val="ctr"/>
        <c:lblOffset val="100"/>
        <c:noMultiLvlLbl val="0"/>
      </c:catAx>
      <c:valAx>
        <c:axId val="302526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1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Sheet1!$B$71:$E$71</c:f>
              <c:strCache>
                <c:ptCount val="4"/>
                <c:pt idx="0">
                  <c:v>Wine grapes (ha)</c:v>
                </c:pt>
                <c:pt idx="1">
                  <c:v>Vranec + Smederevka (ha)</c:v>
                </c:pt>
                <c:pt idx="2">
                  <c:v> Vranec (ha)</c:v>
                </c:pt>
                <c:pt idx="3">
                  <c:v>Smederevka (ha)</c:v>
                </c:pt>
              </c:strCache>
            </c:strRef>
          </c:cat>
          <c:val>
            <c:numRef>
              <c:f>Sheet1!$B$72:$E$72</c:f>
              <c:numCache>
                <c:formatCode>General</c:formatCode>
                <c:ptCount val="4"/>
                <c:pt idx="1">
                  <c:v>0</c:v>
                </c:pt>
              </c:numCache>
            </c:numRef>
          </c:val>
        </c:ser>
        <c:ser>
          <c:idx val="1"/>
          <c:order val="1"/>
          <c:spPr>
            <a:solidFill>
              <a:srgbClr val="FF9966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Sheet1!$B$71:$E$71</c:f>
              <c:strCache>
                <c:ptCount val="4"/>
                <c:pt idx="0">
                  <c:v>Wine grapes (ha)</c:v>
                </c:pt>
                <c:pt idx="1">
                  <c:v>Vranec + Smederevka (ha)</c:v>
                </c:pt>
                <c:pt idx="2">
                  <c:v> Vranec (ha)</c:v>
                </c:pt>
                <c:pt idx="3">
                  <c:v>Smederevka (ha)</c:v>
                </c:pt>
              </c:strCache>
            </c:strRef>
          </c:cat>
          <c:val>
            <c:numRef>
              <c:f>Sheet1!$B$73:$E$73</c:f>
              <c:numCache>
                <c:formatCode>General</c:formatCode>
                <c:ptCount val="4"/>
                <c:pt idx="0">
                  <c:v>20307</c:v>
                </c:pt>
                <c:pt idx="1">
                  <c:v>13002</c:v>
                </c:pt>
                <c:pt idx="2">
                  <c:v>7616</c:v>
                </c:pt>
                <c:pt idx="3">
                  <c:v>5386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15432"/>
        <c:axId val="302520136"/>
      </c:barChart>
      <c:catAx>
        <c:axId val="30251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20136"/>
        <c:crosses val="autoZero"/>
        <c:auto val="1"/>
        <c:lblAlgn val="ctr"/>
        <c:lblOffset val="100"/>
        <c:noMultiLvlLbl val="0"/>
      </c:catAx>
      <c:valAx>
        <c:axId val="302520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1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8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Sheet2!$A$1:$A$11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Sheet2!$B$1:$B$11</c:f>
              <c:numCache>
                <c:formatCode>General</c:formatCode>
                <c:ptCount val="11"/>
                <c:pt idx="0">
                  <c:v>115.44</c:v>
                </c:pt>
                <c:pt idx="1">
                  <c:v>85.53</c:v>
                </c:pt>
                <c:pt idx="2">
                  <c:v>80.38</c:v>
                </c:pt>
                <c:pt idx="3">
                  <c:v>59.67</c:v>
                </c:pt>
                <c:pt idx="4">
                  <c:v>74.400000000000006</c:v>
                </c:pt>
                <c:pt idx="5">
                  <c:v>73.900000000000006</c:v>
                </c:pt>
                <c:pt idx="6">
                  <c:v>73.98</c:v>
                </c:pt>
                <c:pt idx="7">
                  <c:v>68.8</c:v>
                </c:pt>
                <c:pt idx="8">
                  <c:v>66.69</c:v>
                </c:pt>
                <c:pt idx="9">
                  <c:v>68.56</c:v>
                </c:pt>
                <c:pt idx="10">
                  <c:v>66.16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16608"/>
        <c:axId val="271842672"/>
      </c:barChart>
      <c:catAx>
        <c:axId val="30251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2672"/>
        <c:crosses val="autoZero"/>
        <c:auto val="1"/>
        <c:lblAlgn val="ctr"/>
        <c:lblOffset val="100"/>
        <c:noMultiLvlLbl val="0"/>
      </c:catAx>
      <c:valAx>
        <c:axId val="271842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0251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81F67"/>
            </a:solidFill>
            <a:ln>
              <a:solidFill>
                <a:srgbClr val="99FF9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Sheet2!$A$14:$A$24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Sheet2!$B$14:$B$24</c:f>
              <c:numCache>
                <c:formatCode>General</c:formatCode>
                <c:ptCount val="11"/>
                <c:pt idx="0">
                  <c:v>55.22</c:v>
                </c:pt>
                <c:pt idx="1">
                  <c:v>49.83</c:v>
                </c:pt>
                <c:pt idx="2">
                  <c:v>48.05</c:v>
                </c:pt>
                <c:pt idx="3">
                  <c:v>39.28</c:v>
                </c:pt>
                <c:pt idx="4">
                  <c:v>46.25</c:v>
                </c:pt>
                <c:pt idx="5">
                  <c:v>45.83</c:v>
                </c:pt>
                <c:pt idx="6">
                  <c:v>49.4</c:v>
                </c:pt>
                <c:pt idx="7">
                  <c:v>45.79</c:v>
                </c:pt>
                <c:pt idx="8">
                  <c:v>45.19</c:v>
                </c:pt>
                <c:pt idx="9">
                  <c:v>49.17</c:v>
                </c:pt>
                <c:pt idx="10">
                  <c:v>57.52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71846592"/>
        <c:axId val="271839928"/>
      </c:barChart>
      <c:catAx>
        <c:axId val="27184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39928"/>
        <c:crosses val="autoZero"/>
        <c:auto val="1"/>
        <c:lblAlgn val="ctr"/>
        <c:lblOffset val="100"/>
        <c:noMultiLvlLbl val="0"/>
      </c:catAx>
      <c:valAx>
        <c:axId val="271839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Kratošija 1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Sheet1!$E$2:$E$5</c:f>
              <c:strCache>
                <c:ptCount val="4"/>
                <c:pt idx="0">
                  <c:v>Gallic acid</c:v>
                </c:pt>
                <c:pt idx="1">
                  <c:v>Caffeic acid</c:v>
                </c:pt>
                <c:pt idx="2">
                  <c:v>p-coumaric acid</c:v>
                </c:pt>
                <c:pt idx="3">
                  <c:v>Protocatechuic acid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8.19</c:v>
                </c:pt>
                <c:pt idx="1">
                  <c:v>5.53</c:v>
                </c:pt>
                <c:pt idx="2">
                  <c:v>1.68</c:v>
                </c:pt>
                <c:pt idx="3">
                  <c:v>0.33600000000000002</c:v>
                </c:pt>
              </c:numCache>
            </c:numRef>
          </c:val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Kratošija 2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Sheet1!$E$2:$E$5</c:f>
              <c:strCache>
                <c:ptCount val="4"/>
                <c:pt idx="0">
                  <c:v>Gallic acid</c:v>
                </c:pt>
                <c:pt idx="1">
                  <c:v>Caffeic acid</c:v>
                </c:pt>
                <c:pt idx="2">
                  <c:v>p-coumaric acid</c:v>
                </c:pt>
                <c:pt idx="3">
                  <c:v>Protocatechuic acid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7.67</c:v>
                </c:pt>
                <c:pt idx="1">
                  <c:v>4.4400000000000004</c:v>
                </c:pt>
                <c:pt idx="2">
                  <c:v>2.25</c:v>
                </c:pt>
                <c:pt idx="3">
                  <c:v>0.17199999999999999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71843456"/>
        <c:axId val="271843064"/>
      </c:barChart>
      <c:catAx>
        <c:axId val="2718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cap="none" spc="20" normalizeH="0" baseline="0">
                <a:solidFill>
                  <a:srgbClr val="CC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3064"/>
        <c:crosses val="autoZero"/>
        <c:auto val="1"/>
        <c:lblAlgn val="ctr"/>
        <c:lblOffset val="100"/>
        <c:noMultiLvlLbl val="0"/>
      </c:catAx>
      <c:valAx>
        <c:axId val="27184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'Groups separation'!$F$70</c:f>
              <c:strCache>
                <c:ptCount val="1"/>
                <c:pt idx="0">
                  <c:v>Kratošija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'Groups separation'!$B$71:$B$73</c:f>
              <c:strCache>
                <c:ptCount val="3"/>
                <c:pt idx="0">
                  <c:v>Piceid</c:v>
                </c:pt>
                <c:pt idx="1">
                  <c:v>Resveratol</c:v>
                </c:pt>
                <c:pt idx="2">
                  <c:v>Viniferin</c:v>
                </c:pt>
              </c:strCache>
            </c:strRef>
          </c:cat>
          <c:val>
            <c:numRef>
              <c:f>'Groups separation'!$F$71:$F$73</c:f>
              <c:numCache>
                <c:formatCode>0</c:formatCode>
                <c:ptCount val="3"/>
                <c:pt idx="0">
                  <c:v>115500</c:v>
                </c:pt>
                <c:pt idx="1">
                  <c:v>25620</c:v>
                </c:pt>
                <c:pt idx="2">
                  <c:v>8698</c:v>
                </c:pt>
              </c:numCache>
            </c:numRef>
          </c:val>
        </c:ser>
        <c:ser>
          <c:idx val="1"/>
          <c:order val="1"/>
          <c:tx>
            <c:strRef>
              <c:f>'Groups separation'!$G$70</c:f>
              <c:strCache>
                <c:ptCount val="1"/>
                <c:pt idx="0">
                  <c:v>Kratošija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'Groups separation'!$B$71:$B$73</c:f>
              <c:strCache>
                <c:ptCount val="3"/>
                <c:pt idx="0">
                  <c:v>Piceid</c:v>
                </c:pt>
                <c:pt idx="1">
                  <c:v>Resveratol</c:v>
                </c:pt>
                <c:pt idx="2">
                  <c:v>Viniferin</c:v>
                </c:pt>
              </c:strCache>
            </c:strRef>
          </c:cat>
          <c:val>
            <c:numRef>
              <c:f>'Groups separation'!$G$71:$G$73</c:f>
              <c:numCache>
                <c:formatCode>0</c:formatCode>
                <c:ptCount val="3"/>
                <c:pt idx="0">
                  <c:v>102700</c:v>
                </c:pt>
                <c:pt idx="1">
                  <c:v>17610</c:v>
                </c:pt>
                <c:pt idx="2">
                  <c:v>7450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71845416"/>
        <c:axId val="271844632"/>
      </c:barChart>
      <c:catAx>
        <c:axId val="27184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cap="none" spc="20" normalizeH="0" baseline="0">
                <a:solidFill>
                  <a:srgbClr val="CC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4632"/>
        <c:crosses val="autoZero"/>
        <c:auto val="1"/>
        <c:lblAlgn val="ctr"/>
        <c:lblOffset val="100"/>
        <c:noMultiLvlLbl val="0"/>
      </c:catAx>
      <c:valAx>
        <c:axId val="27184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4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Kratošija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Sheet1!$I$2:$I$7</c:f>
              <c:strCache>
                <c:ptCount val="6"/>
                <c:pt idx="0">
                  <c:v>Catechin</c:v>
                </c:pt>
                <c:pt idx="1">
                  <c:v>Epicatechin</c:v>
                </c:pt>
                <c:pt idx="2">
                  <c:v>Myricetin</c:v>
                </c:pt>
                <c:pt idx="3">
                  <c:v>Kaempferol</c:v>
                </c:pt>
                <c:pt idx="4">
                  <c:v>Quercetin</c:v>
                </c:pt>
                <c:pt idx="5">
                  <c:v>Rhamnetin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0.40500000000000003</c:v>
                </c:pt>
                <c:pt idx="1">
                  <c:v>7.2999999999999995E-2</c:v>
                </c:pt>
                <c:pt idx="2">
                  <c:v>0.33700000000000002</c:v>
                </c:pt>
                <c:pt idx="3">
                  <c:v>9.0999999999999998E-2</c:v>
                </c:pt>
                <c:pt idx="4">
                  <c:v>0.104</c:v>
                </c:pt>
                <c:pt idx="5">
                  <c:v>0.112</c:v>
                </c:pt>
              </c:numCache>
            </c:numRef>
          </c:val>
        </c:ser>
        <c:ser>
          <c:idx val="1"/>
          <c:order val="1"/>
          <c:tx>
            <c:strRef>
              <c:f>Sheet1!$K$1</c:f>
              <c:strCache>
                <c:ptCount val="1"/>
                <c:pt idx="0">
                  <c:v>Kratošija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Sheet1!$I$2:$I$7</c:f>
              <c:strCache>
                <c:ptCount val="6"/>
                <c:pt idx="0">
                  <c:v>Catechin</c:v>
                </c:pt>
                <c:pt idx="1">
                  <c:v>Epicatechin</c:v>
                </c:pt>
                <c:pt idx="2">
                  <c:v>Myricetin</c:v>
                </c:pt>
                <c:pt idx="3">
                  <c:v>Kaempferol</c:v>
                </c:pt>
                <c:pt idx="4">
                  <c:v>Quercetin</c:v>
                </c:pt>
                <c:pt idx="5">
                  <c:v>Rhamnetin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0.77600000000000002</c:v>
                </c:pt>
                <c:pt idx="1">
                  <c:v>0.13</c:v>
                </c:pt>
                <c:pt idx="2">
                  <c:v>0.60299999999999998</c:v>
                </c:pt>
                <c:pt idx="3">
                  <c:v>9.7000000000000003E-2</c:v>
                </c:pt>
                <c:pt idx="4">
                  <c:v>9.8000000000000004E-2</c:v>
                </c:pt>
                <c:pt idx="5">
                  <c:v>0.23300000000000001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71843848"/>
        <c:axId val="271840320"/>
      </c:barChart>
      <c:catAx>
        <c:axId val="27184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rgbClr val="CC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0320"/>
        <c:crosses val="autoZero"/>
        <c:auto val="1"/>
        <c:lblAlgn val="ctr"/>
        <c:lblOffset val="100"/>
        <c:noMultiLvlLbl val="0"/>
      </c:catAx>
      <c:valAx>
        <c:axId val="27184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4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'Groups separation'!$F$86</c:f>
              <c:strCache>
                <c:ptCount val="1"/>
                <c:pt idx="0">
                  <c:v>Kratošija 1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'Groups separation'!$B$87:$B$90</c:f>
              <c:strCache>
                <c:ptCount val="4"/>
                <c:pt idx="0">
                  <c:v>Chrysin</c:v>
                </c:pt>
                <c:pt idx="1">
                  <c:v>Luteolin</c:v>
                </c:pt>
                <c:pt idx="2">
                  <c:v>Naringenin</c:v>
                </c:pt>
                <c:pt idx="3">
                  <c:v>Taxifolin</c:v>
                </c:pt>
              </c:strCache>
            </c:strRef>
          </c:cat>
          <c:val>
            <c:numRef>
              <c:f>'Groups separation'!$F$87:$F$90</c:f>
              <c:numCache>
                <c:formatCode>0</c:formatCode>
                <c:ptCount val="4"/>
                <c:pt idx="0">
                  <c:v>28860</c:v>
                </c:pt>
                <c:pt idx="1">
                  <c:v>23080</c:v>
                </c:pt>
                <c:pt idx="2">
                  <c:v>108400</c:v>
                </c:pt>
                <c:pt idx="3">
                  <c:v>184900</c:v>
                </c:pt>
              </c:numCache>
            </c:numRef>
          </c:val>
        </c:ser>
        <c:ser>
          <c:idx val="1"/>
          <c:order val="1"/>
          <c:tx>
            <c:strRef>
              <c:f>'Groups separation'!$G$86</c:f>
              <c:strCache>
                <c:ptCount val="1"/>
                <c:pt idx="0">
                  <c:v>Kratošija 2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'Groups separation'!$B$87:$B$90</c:f>
              <c:strCache>
                <c:ptCount val="4"/>
                <c:pt idx="0">
                  <c:v>Chrysin</c:v>
                </c:pt>
                <c:pt idx="1">
                  <c:v>Luteolin</c:v>
                </c:pt>
                <c:pt idx="2">
                  <c:v>Naringenin</c:v>
                </c:pt>
                <c:pt idx="3">
                  <c:v>Taxifolin</c:v>
                </c:pt>
              </c:strCache>
            </c:strRef>
          </c:cat>
          <c:val>
            <c:numRef>
              <c:f>'Groups separation'!$G$87:$G$90</c:f>
              <c:numCache>
                <c:formatCode>0</c:formatCode>
                <c:ptCount val="4"/>
                <c:pt idx="0">
                  <c:v>17460</c:v>
                </c:pt>
                <c:pt idx="1">
                  <c:v>25470</c:v>
                </c:pt>
                <c:pt idx="2">
                  <c:v>107900</c:v>
                </c:pt>
                <c:pt idx="3">
                  <c:v>171000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71840712"/>
        <c:axId val="271841104"/>
      </c:barChart>
      <c:catAx>
        <c:axId val="27184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20" normalizeH="0" baseline="0">
                <a:solidFill>
                  <a:srgbClr val="CC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1104"/>
        <c:crosses val="autoZero"/>
        <c:auto val="1"/>
        <c:lblAlgn val="ctr"/>
        <c:lblOffset val="100"/>
        <c:noMultiLvlLbl val="0"/>
      </c:catAx>
      <c:valAx>
        <c:axId val="27184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4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Monoglucosides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5632661683123296"/>
          <c:y val="8.48651280734192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Sheet3!$J$3</c:f>
              <c:strCache>
                <c:ptCount val="1"/>
                <c:pt idx="0">
                  <c:v>Kratosija 1</c:v>
                </c:pt>
              </c:strCache>
            </c:strRef>
          </c:tx>
          <c:spPr>
            <a:solidFill>
              <a:srgbClr val="000099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Sheet3!$I$4:$I$8</c:f>
              <c:strCache>
                <c:ptCount val="5"/>
                <c:pt idx="0">
                  <c:v>Dp-3-glc</c:v>
                </c:pt>
                <c:pt idx="1">
                  <c:v>Cy-3-glc</c:v>
                </c:pt>
                <c:pt idx="2">
                  <c:v>Pt-3-glc</c:v>
                </c:pt>
                <c:pt idx="3">
                  <c:v>Pn-3-glc</c:v>
                </c:pt>
                <c:pt idx="4">
                  <c:v>My-3-glc</c:v>
                </c:pt>
              </c:strCache>
            </c:strRef>
          </c:cat>
          <c:val>
            <c:numRef>
              <c:f>Sheet3!$J$4:$J$8</c:f>
              <c:numCache>
                <c:formatCode>General</c:formatCode>
                <c:ptCount val="5"/>
                <c:pt idx="0">
                  <c:v>9408</c:v>
                </c:pt>
                <c:pt idx="1">
                  <c:v>4615</c:v>
                </c:pt>
                <c:pt idx="2">
                  <c:v>2003</c:v>
                </c:pt>
                <c:pt idx="3">
                  <c:v>8790</c:v>
                </c:pt>
                <c:pt idx="4">
                  <c:v>1350</c:v>
                </c:pt>
              </c:numCache>
            </c:numRef>
          </c:val>
        </c:ser>
        <c:ser>
          <c:idx val="1"/>
          <c:order val="1"/>
          <c:tx>
            <c:strRef>
              <c:f>Sheet3!$K$3</c:f>
              <c:strCache>
                <c:ptCount val="1"/>
                <c:pt idx="0">
                  <c:v>Kratosija 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Sheet3!$I$4:$I$8</c:f>
              <c:strCache>
                <c:ptCount val="5"/>
                <c:pt idx="0">
                  <c:v>Dp-3-glc</c:v>
                </c:pt>
                <c:pt idx="1">
                  <c:v>Cy-3-glc</c:v>
                </c:pt>
                <c:pt idx="2">
                  <c:v>Pt-3-glc</c:v>
                </c:pt>
                <c:pt idx="3">
                  <c:v>Pn-3-glc</c:v>
                </c:pt>
                <c:pt idx="4">
                  <c:v>My-3-glc</c:v>
                </c:pt>
              </c:strCache>
            </c:strRef>
          </c:cat>
          <c:val>
            <c:numRef>
              <c:f>Sheet3!$K$4:$K$8</c:f>
              <c:numCache>
                <c:formatCode>General</c:formatCode>
                <c:ptCount val="5"/>
                <c:pt idx="0">
                  <c:v>4389</c:v>
                </c:pt>
                <c:pt idx="1">
                  <c:v>3691</c:v>
                </c:pt>
                <c:pt idx="2">
                  <c:v>2030</c:v>
                </c:pt>
                <c:pt idx="3">
                  <c:v>3743</c:v>
                </c:pt>
                <c:pt idx="4">
                  <c:v>5432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842280"/>
        <c:axId val="279302080"/>
      </c:barChart>
      <c:catAx>
        <c:axId val="27184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9302080"/>
        <c:crosses val="autoZero"/>
        <c:auto val="1"/>
        <c:lblAlgn val="ctr"/>
        <c:lblOffset val="100"/>
        <c:noMultiLvlLbl val="0"/>
      </c:catAx>
      <c:valAx>
        <c:axId val="279302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184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Acetylglucosides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5571717859244062"/>
          <c:y val="8.33333333333333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Sheet3!$J$3</c:f>
              <c:strCache>
                <c:ptCount val="1"/>
                <c:pt idx="0">
                  <c:v>Kratosija 1</c:v>
                </c:pt>
              </c:strCache>
            </c:strRef>
          </c:tx>
          <c:spPr>
            <a:solidFill>
              <a:srgbClr val="000099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Sheet3!$I$9:$I$12</c:f>
              <c:strCache>
                <c:ptCount val="4"/>
                <c:pt idx="0">
                  <c:v>Dp-3-acetylglc</c:v>
                </c:pt>
                <c:pt idx="1">
                  <c:v>Pt-3-acetylglc</c:v>
                </c:pt>
                <c:pt idx="2">
                  <c:v>Pn-3-acetylglc</c:v>
                </c:pt>
                <c:pt idx="3">
                  <c:v>Mv-3-acetylglc</c:v>
                </c:pt>
              </c:strCache>
            </c:strRef>
          </c:cat>
          <c:val>
            <c:numRef>
              <c:f>Sheet3!$J$9:$J$12</c:f>
              <c:numCache>
                <c:formatCode>General</c:formatCode>
                <c:ptCount val="4"/>
                <c:pt idx="0">
                  <c:v>5460</c:v>
                </c:pt>
                <c:pt idx="1">
                  <c:v>10864</c:v>
                </c:pt>
                <c:pt idx="2">
                  <c:v>8930</c:v>
                </c:pt>
                <c:pt idx="3">
                  <c:v>9730</c:v>
                </c:pt>
              </c:numCache>
            </c:numRef>
          </c:val>
        </c:ser>
        <c:ser>
          <c:idx val="1"/>
          <c:order val="1"/>
          <c:tx>
            <c:strRef>
              <c:f>Sheet3!$K$3</c:f>
              <c:strCache>
                <c:ptCount val="1"/>
                <c:pt idx="0">
                  <c:v>Kratosija 2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Sheet3!$I$9:$I$12</c:f>
              <c:strCache>
                <c:ptCount val="4"/>
                <c:pt idx="0">
                  <c:v>Dp-3-acetylglc</c:v>
                </c:pt>
                <c:pt idx="1">
                  <c:v>Pt-3-acetylglc</c:v>
                </c:pt>
                <c:pt idx="2">
                  <c:v>Pn-3-acetylglc</c:v>
                </c:pt>
                <c:pt idx="3">
                  <c:v>Mv-3-acetylglc</c:v>
                </c:pt>
              </c:strCache>
            </c:strRef>
          </c:cat>
          <c:val>
            <c:numRef>
              <c:f>Sheet3!$K$9:$K$12</c:f>
              <c:numCache>
                <c:formatCode>General</c:formatCode>
                <c:ptCount val="4"/>
                <c:pt idx="0">
                  <c:v>4534</c:v>
                </c:pt>
                <c:pt idx="1">
                  <c:v>9519</c:v>
                </c:pt>
                <c:pt idx="2">
                  <c:v>6966</c:v>
                </c:pt>
                <c:pt idx="3">
                  <c:v>9328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03648"/>
        <c:axId val="279302864"/>
      </c:barChart>
      <c:catAx>
        <c:axId val="2793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9302864"/>
        <c:crosses val="autoZero"/>
        <c:auto val="1"/>
        <c:lblAlgn val="ctr"/>
        <c:lblOffset val="100"/>
        <c:noMultiLvlLbl val="0"/>
      </c:catAx>
      <c:valAx>
        <c:axId val="279302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930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Vitisins</a:t>
            </a:r>
            <a:r>
              <a:rPr lang="en-US" sz="20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9163188976377961"/>
          <c:y val="9.7222222222222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Sheet3!$I$20</c:f>
              <c:strCache>
                <c:ptCount val="1"/>
                <c:pt idx="0">
                  <c:v>Kratosija 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Sheet3!$H$21:$H$23</c:f>
              <c:strCache>
                <c:ptCount val="3"/>
                <c:pt idx="0">
                  <c:v>Vitisin-A</c:v>
                </c:pt>
                <c:pt idx="1">
                  <c:v>Ac-vitisin-A</c:v>
                </c:pt>
                <c:pt idx="2">
                  <c:v>p-Cm--vitisin-A</c:v>
                </c:pt>
              </c:strCache>
            </c:strRef>
          </c:cat>
          <c:val>
            <c:numRef>
              <c:f>Sheet3!$I$21:$I$23</c:f>
              <c:numCache>
                <c:formatCode>General</c:formatCode>
                <c:ptCount val="3"/>
                <c:pt idx="0">
                  <c:v>5743</c:v>
                </c:pt>
                <c:pt idx="1">
                  <c:v>573</c:v>
                </c:pt>
                <c:pt idx="2">
                  <c:v>3421</c:v>
                </c:pt>
              </c:numCache>
            </c:numRef>
          </c:val>
        </c:ser>
        <c:ser>
          <c:idx val="1"/>
          <c:order val="1"/>
          <c:tx>
            <c:strRef>
              <c:f>Sheet3!$J$20</c:f>
              <c:strCache>
                <c:ptCount val="1"/>
                <c:pt idx="0">
                  <c:v>Kratosija 2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Sheet3!$H$21:$H$23</c:f>
              <c:strCache>
                <c:ptCount val="3"/>
                <c:pt idx="0">
                  <c:v>Vitisin-A</c:v>
                </c:pt>
                <c:pt idx="1">
                  <c:v>Ac-vitisin-A</c:v>
                </c:pt>
                <c:pt idx="2">
                  <c:v>p-Cm--vitisin-A</c:v>
                </c:pt>
              </c:strCache>
            </c:strRef>
          </c:cat>
          <c:val>
            <c:numRef>
              <c:f>Sheet3!$J$21:$J$23</c:f>
              <c:numCache>
                <c:formatCode>General</c:formatCode>
                <c:ptCount val="3"/>
                <c:pt idx="0">
                  <c:v>4928</c:v>
                </c:pt>
                <c:pt idx="1">
                  <c:v>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01688"/>
        <c:axId val="279303256"/>
      </c:barChart>
      <c:catAx>
        <c:axId val="27930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9303256"/>
        <c:crosses val="autoZero"/>
        <c:auto val="1"/>
        <c:lblAlgn val="ctr"/>
        <c:lblOffset val="100"/>
        <c:noMultiLvlLbl val="0"/>
      </c:catAx>
      <c:valAx>
        <c:axId val="279303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0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Vitisins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</a:p>
        </c:rich>
      </c:tx>
      <c:layout>
        <c:manualLayout>
          <c:xMode val="edge"/>
          <c:yMode val="edge"/>
          <c:x val="0.39551778457990105"/>
          <c:y val="8.33333333333333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Sheet3!$I$24</c:f>
              <c:strCache>
                <c:ptCount val="1"/>
                <c:pt idx="0">
                  <c:v>Kratosija 1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Sheet3!$H$25:$H$27</c:f>
              <c:strCache>
                <c:ptCount val="3"/>
                <c:pt idx="0">
                  <c:v>Vitisin-B</c:v>
                </c:pt>
                <c:pt idx="1">
                  <c:v>Ac-vitisin-B</c:v>
                </c:pt>
                <c:pt idx="2">
                  <c:v>p-Cm-vitisin-B</c:v>
                </c:pt>
              </c:strCache>
            </c:strRef>
          </c:cat>
          <c:val>
            <c:numRef>
              <c:f>Sheet3!$I$25:$I$27</c:f>
              <c:numCache>
                <c:formatCode>General</c:formatCode>
                <c:ptCount val="3"/>
                <c:pt idx="0">
                  <c:v>9926</c:v>
                </c:pt>
                <c:pt idx="1">
                  <c:v>9308</c:v>
                </c:pt>
                <c:pt idx="2">
                  <c:v>8003</c:v>
                </c:pt>
              </c:numCache>
            </c:numRef>
          </c:val>
        </c:ser>
        <c:ser>
          <c:idx val="1"/>
          <c:order val="1"/>
          <c:tx>
            <c:strRef>
              <c:f>Sheet3!$J$24</c:f>
              <c:strCache>
                <c:ptCount val="1"/>
                <c:pt idx="0">
                  <c:v>Kratosija 2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Sheet3!$H$25:$H$27</c:f>
              <c:strCache>
                <c:ptCount val="3"/>
                <c:pt idx="0">
                  <c:v>Vitisin-B</c:v>
                </c:pt>
                <c:pt idx="1">
                  <c:v>Ac-vitisin-B</c:v>
                </c:pt>
                <c:pt idx="2">
                  <c:v>p-Cm-vitisin-B</c:v>
                </c:pt>
              </c:strCache>
            </c:strRef>
          </c:cat>
          <c:val>
            <c:numRef>
              <c:f>Sheet3!$J$25:$J$27</c:f>
              <c:numCache>
                <c:formatCode>General</c:formatCode>
                <c:ptCount val="3"/>
                <c:pt idx="0">
                  <c:v>14321</c:v>
                </c:pt>
                <c:pt idx="1">
                  <c:v>4027</c:v>
                </c:pt>
                <c:pt idx="2">
                  <c:v>5924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00120"/>
        <c:axId val="279304040"/>
      </c:barChart>
      <c:catAx>
        <c:axId val="27930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79304040"/>
        <c:crosses val="autoZero"/>
        <c:auto val="1"/>
        <c:lblAlgn val="ctr"/>
        <c:lblOffset val="100"/>
        <c:noMultiLvlLbl val="0"/>
      </c:catAx>
      <c:valAx>
        <c:axId val="279304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0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9/23/2026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9/23/2026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=""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=""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804745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9">
            <a:extLst>
              <a:ext uri="{FF2B5EF4-FFF2-40B4-BE49-F238E27FC236}">
                <a16:creationId xmlns=""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=""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=""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16">
            <a:extLst>
              <a:ext uri="{FF2B5EF4-FFF2-40B4-BE49-F238E27FC236}">
                <a16:creationId xmlns=""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=""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=""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=""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=""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=""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=""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9/23/2026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=""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=""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39" name="Content Placeholder 38">
            <a:extLst>
              <a:ext uri="{FF2B5EF4-FFF2-40B4-BE49-F238E27FC236}">
                <a16:creationId xmlns=""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Graphic 2" descr="Link">
            <a:extLst>
              <a:ext uri="{FF2B5EF4-FFF2-40B4-BE49-F238E27FC236}">
                <a16:creationId xmlns=""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9/23/2026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=""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Content Placeholder 3">
            <a:extLst>
              <a:ext uri="{FF2B5EF4-FFF2-40B4-BE49-F238E27FC236}">
                <a16:creationId xmlns=""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7" name="Text Placeholder 4">
            <a:extLst>
              <a:ext uri="{FF2B5EF4-FFF2-40B4-BE49-F238E27FC236}">
                <a16:creationId xmlns=""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=""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=""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=""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Text Placeholder 3">
            <a:extLst>
              <a:ext uri="{FF2B5EF4-FFF2-40B4-BE49-F238E27FC236}">
                <a16:creationId xmlns=""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=""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Text Placeholder 3">
            <a:extLst>
              <a:ext uri="{FF2B5EF4-FFF2-40B4-BE49-F238E27FC236}">
                <a16:creationId xmlns=""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=""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emf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jpe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jpeg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jpeg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chart" Target="../charts/char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chart" Target="../charts/char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jpeg"/><Relationship Id="rId4" Type="http://schemas.openxmlformats.org/officeDocument/2006/relationships/image" Target="../media/image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jpeg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1DF7D53-1D50-48D8-B3B4-B9632324B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64" y="3520309"/>
            <a:ext cx="8405773" cy="521123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VIOLETA </a:t>
            </a:r>
            <a:r>
              <a:rPr lang="en-US" sz="26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IVANOVA-PETROPULOS</a:t>
            </a:r>
            <a:r>
              <a:rPr lang="en-US" sz="2600" b="1" baseline="30000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6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4" descr="Tikveš Kratosija 20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Tikveš Kratosija 20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https://www.vinvm.co.uk/image/cache/webp/catalog/tikves-kratosija-popup.webp?v169520519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7574" y="5989829"/>
            <a:ext cx="104271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Heavy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Ion Laboratory, University of Warsaw,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Warsaw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</a:p>
          <a:p>
            <a:pPr algn="ctr"/>
            <a:r>
              <a:rPr lang="en-US" sz="2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Faculty of Chemistry, University of Warsaw,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Warsaw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, Poland </a:t>
            </a:r>
            <a:endParaRPr lang="en-US" sz="2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5575" y="161180"/>
            <a:ext cx="11764283" cy="954107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US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Congress of Chemists and Technologists of Macedonia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23-26 September, 2026,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Metropol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Lake Resort,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Ohrid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Macedonia</a:t>
            </a:r>
          </a:p>
        </p:txBody>
      </p:sp>
      <p:sp>
        <p:nvSpPr>
          <p:cNvPr id="13" name="AutoShape 24" descr="CEEPUS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4" name="Picture 30" descr="No photo description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98" y="3074982"/>
            <a:ext cx="1457290" cy="145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14836" y="5281943"/>
            <a:ext cx="6032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Elena Bogeva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Aleksandra Sentkowska</a:t>
            </a:r>
            <a:r>
              <a:rPr 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Magdalena Biesaga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Ewa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Pobozy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43169" y="4305831"/>
            <a:ext cx="7492621" cy="769441"/>
          </a:xfrm>
          <a:prstGeom prst="rect">
            <a:avLst/>
          </a:prstGeom>
          <a:solidFill>
            <a:srgbClr val="FFB3B3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oce </a:t>
            </a:r>
            <a:r>
              <a:rPr lang="en-US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Delcev</a:t>
            </a:r>
            <a:r>
              <a:rPr lang="en-US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University, Faculty of Agriculture,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Stip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, Republic of N. Macedonia</a:t>
            </a:r>
          </a:p>
        </p:txBody>
      </p:sp>
      <p:sp>
        <p:nvSpPr>
          <p:cNvPr id="9" name="Rectangle 8"/>
          <p:cNvSpPr/>
          <p:nvPr/>
        </p:nvSpPr>
        <p:spPr>
          <a:xfrm>
            <a:off x="917575" y="1607870"/>
            <a:ext cx="10743811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LC-ESI-MS/MS DETERMINATION OF POLYPHENOLS IN KRATOŠIJA WINE </a:t>
            </a:r>
          </a:p>
        </p:txBody>
      </p:sp>
      <p:pic>
        <p:nvPicPr>
          <p:cNvPr id="23" name="Picture 2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87" y="4940900"/>
            <a:ext cx="1113312" cy="97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12" descr="C:\Users\user\Documents\backgrounds_ppt\3casi_crveno vi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785" y="3522775"/>
            <a:ext cx="15303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OVERVIEW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0" y="1546398"/>
            <a:ext cx="101643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Wingdings" panose="05000000000000000000" pitchFamily="2" charset="2"/>
              <a:buChar char="ü"/>
            </a:pP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Phenolic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compounds in red wine</a:t>
            </a:r>
          </a:p>
          <a:p>
            <a:pPr marL="457189" indent="-457189">
              <a:buFont typeface="Wingdings" panose="05000000000000000000" pitchFamily="2" charset="2"/>
              <a:buChar char="ü"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Liquid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Chromatography</a:t>
            </a:r>
          </a:p>
          <a:p>
            <a:pPr marL="457189" indent="-457189">
              <a:buFont typeface="Wingdings" panose="05000000000000000000" pitchFamily="2" charset="2"/>
              <a:buChar char="ü"/>
            </a:pP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Macedonian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viticulture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winemaking</a:t>
            </a:r>
          </a:p>
          <a:p>
            <a:pPr marL="457189" indent="-457189">
              <a:buFont typeface="Wingdings" panose="05000000000000000000" pitchFamily="2" charset="2"/>
              <a:buChar char="ü"/>
            </a:pPr>
            <a:r>
              <a:rPr lang="en-US" altLang="en-US" sz="3200" b="1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altLang="en-US" sz="32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important Balkan </a:t>
            </a:r>
            <a:r>
              <a:rPr lang="en-US" altLang="en-US" sz="32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</a:p>
          <a:p>
            <a:pPr marL="457189" indent="-457189">
              <a:buFont typeface="Wingdings" panose="05000000000000000000" pitchFamily="2" charset="2"/>
              <a:buChar char="ü"/>
            </a:pPr>
            <a:r>
              <a:rPr lang="en-US" altLang="en-US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for flavonoids and non-</a:t>
            </a:r>
            <a:r>
              <a:rPr lang="en-US" altLang="en-US" sz="32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flafonoids</a:t>
            </a:r>
            <a:r>
              <a:rPr lang="en-US" altLang="en-US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</a:p>
          <a:p>
            <a:r>
              <a:rPr lang="en-US" altLang="en-US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sz="32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altLang="en-US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wine </a:t>
            </a:r>
          </a:p>
        </p:txBody>
      </p:sp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561" y="4604084"/>
            <a:ext cx="2729249" cy="198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lum bright="7000" contrast="49000"/>
          </a:blip>
          <a:srcRect/>
          <a:stretch>
            <a:fillRect/>
          </a:stretch>
        </p:blipFill>
        <p:spPr bwMode="auto">
          <a:xfrm>
            <a:off x="9165076" y="4856106"/>
            <a:ext cx="2308411" cy="1693232"/>
          </a:xfrm>
          <a:prstGeom prst="rect">
            <a:avLst/>
          </a:prstGeom>
          <a:noFill/>
          <a:ln w="57150" cap="flat" cmpd="sng">
            <a:noFill/>
            <a:prstDash val="solid"/>
            <a:miter lim="800000"/>
            <a:headEnd type="none" w="med" len="med"/>
            <a:tailEnd type="none" w="lg" len="lg"/>
          </a:ln>
          <a:effectLst/>
        </p:spPr>
      </p:pic>
      <p:pic>
        <p:nvPicPr>
          <p:cNvPr id="10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952" y="0"/>
            <a:ext cx="990632" cy="16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525099"/>
              </p:ext>
            </p:extLst>
          </p:nvPr>
        </p:nvGraphicFramePr>
        <p:xfrm>
          <a:off x="9137525" y="1754562"/>
          <a:ext cx="2871146" cy="2871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Bitmap Image" r:id="rId6" imgW="5715000" imgH="5715000" progId="Paint.Picture">
                  <p:embed/>
                </p:oleObj>
              </mc:Choice>
              <mc:Fallback>
                <p:oleObj name="Bitmap Image" r:id="rId6" imgW="5715000" imgH="5715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37525" y="1754562"/>
                        <a:ext cx="2871146" cy="28711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0" name="Picture 4" descr="HPLC-MS: LC-MS Instrument For Sale - ANTITEC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09" y="4625708"/>
            <a:ext cx="4673099" cy="215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62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1981" y="559976"/>
            <a:ext cx="12259591" cy="9426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Phenolic 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compounds in red wine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1981" y="1666019"/>
            <a:ext cx="11771891" cy="2250610"/>
          </a:xfrm>
          <a:prstGeom prst="rect">
            <a:avLst/>
          </a:prstGeom>
          <a:noFill/>
          <a:ln w="28575">
            <a:solidFill>
              <a:srgbClr val="CC0000"/>
            </a:solidFill>
          </a:ln>
          <a:effectLst/>
        </p:spPr>
        <p:txBody>
          <a:bodyPr vert="horz" wrap="square" lIns="0" tIns="-23276" rIns="0" bIns="-23276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133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important components in wine and grapes responsible for the quality of wine, </a:t>
            </a:r>
          </a:p>
          <a:p>
            <a:pPr marL="620168" indent="-321725" algn="just" defTabSz="121917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133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the color, taste, astringency and bitterness of the wine. </a:t>
            </a:r>
          </a:p>
          <a:p>
            <a:pPr marL="620168" indent="-321725" algn="just" defTabSz="121917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133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responsible for the differences between red and white wines, especially the color and taste of reds. </a:t>
            </a:r>
          </a:p>
          <a:p>
            <a:pPr marL="620168" indent="-321725" algn="just" defTabSz="121917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133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substances are present in different parts of the grapes and are extracted during </a:t>
            </a:r>
            <a:r>
              <a:rPr lang="en-US" altLang="en-US" sz="2133" dirty="0" err="1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vinification</a:t>
            </a:r>
            <a:r>
              <a:rPr lang="en-US" altLang="en-US" sz="2133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21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0168" indent="-321725" defTabSz="121917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133" dirty="0" smtClean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 </a:t>
            </a:r>
            <a:r>
              <a:rPr lang="en-US" altLang="en-US" sz="2133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on health: antioxidant, antimicrobial, anticancer </a:t>
            </a:r>
            <a:r>
              <a:rPr lang="en-US" altLang="en-US" sz="2133" dirty="0" smtClean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en-US" altLang="en-US" sz="2133" dirty="0">
              <a:solidFill>
                <a:srgbClr val="2021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Wine is more than just a beverage: Chemical diversity, health benefits, and  immunomodulating potential of wine polyphenols - Mitrović - 2024 - Food  Safety and Health - Wiley Online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4" y="4207969"/>
            <a:ext cx="4249827" cy="250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d wine | wein.plus Lex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621" y="4482063"/>
            <a:ext cx="5369793" cy="223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952" y="174088"/>
            <a:ext cx="990632" cy="16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2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4</a:t>
            </a:fld>
            <a:endParaRPr lang="en-US" noProof="0" dirty="0"/>
          </a:p>
        </p:txBody>
      </p:sp>
      <p:grpSp>
        <p:nvGrpSpPr>
          <p:cNvPr id="4" name="Group 3"/>
          <p:cNvGrpSpPr/>
          <p:nvPr/>
        </p:nvGrpSpPr>
        <p:grpSpPr>
          <a:xfrm>
            <a:off x="433366" y="1470226"/>
            <a:ext cx="4257103" cy="726412"/>
            <a:chOff x="2092945" y="145910"/>
            <a:chExt cx="3192828" cy="544809"/>
          </a:xfrm>
        </p:grpSpPr>
        <p:sp>
          <p:nvSpPr>
            <p:cNvPr id="5" name="Rounded Rectangle 4"/>
            <p:cNvSpPr/>
            <p:nvPr/>
          </p:nvSpPr>
          <p:spPr>
            <a:xfrm>
              <a:off x="2092945" y="145910"/>
              <a:ext cx="3154102" cy="544809"/>
            </a:xfrm>
            <a:prstGeom prst="roundRect">
              <a:avLst>
                <a:gd name="adj" fmla="val 10000"/>
              </a:avLst>
            </a:pr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18"/>
            <p:cNvSpPr/>
            <p:nvPr/>
          </p:nvSpPr>
          <p:spPr>
            <a:xfrm>
              <a:off x="2163585" y="155530"/>
              <a:ext cx="3122188" cy="5128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400" b="1" dirty="0">
                  <a:latin typeface="Arial" panose="020B0604020202020204" pitchFamily="34" charset="0"/>
                  <a:cs typeface="Arial" panose="020B0604020202020204" pitchFamily="34" charset="0"/>
                </a:rPr>
                <a:t>NON-FLAVONOIDS</a:t>
              </a:r>
            </a:p>
          </p:txBody>
        </p:sp>
      </p:grpSp>
      <p:sp>
        <p:nvSpPr>
          <p:cNvPr id="7" name="Straight Connector 19"/>
          <p:cNvSpPr/>
          <p:nvPr/>
        </p:nvSpPr>
        <p:spPr>
          <a:xfrm>
            <a:off x="1093426" y="2280322"/>
            <a:ext cx="420547" cy="9748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1118"/>
                </a:lnTo>
                <a:lnTo>
                  <a:pt x="315410" y="731118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1492557" y="2367452"/>
            <a:ext cx="3214888" cy="1322885"/>
            <a:chOff x="2746520" y="818830"/>
            <a:chExt cx="2411166" cy="992164"/>
          </a:xfrm>
        </p:grpSpPr>
        <p:sp>
          <p:nvSpPr>
            <p:cNvPr id="9" name="Rounded Rectangle 8"/>
            <p:cNvSpPr/>
            <p:nvPr/>
          </p:nvSpPr>
          <p:spPr>
            <a:xfrm>
              <a:off x="2783311" y="836170"/>
              <a:ext cx="2374375" cy="97482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ounded Rectangle 21"/>
            <p:cNvSpPr/>
            <p:nvPr/>
          </p:nvSpPr>
          <p:spPr>
            <a:xfrm>
              <a:off x="2746520" y="818830"/>
              <a:ext cx="2317271" cy="9177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Phenolic acids</a:t>
              </a:r>
            </a:p>
          </p:txBody>
        </p:sp>
      </p:grpSp>
      <p:sp>
        <p:nvSpPr>
          <p:cNvPr id="11" name="Straight Connector 22"/>
          <p:cNvSpPr/>
          <p:nvPr/>
        </p:nvSpPr>
        <p:spPr>
          <a:xfrm>
            <a:off x="1093426" y="2280322"/>
            <a:ext cx="448184" cy="322212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59318"/>
                </a:lnTo>
                <a:lnTo>
                  <a:pt x="336138" y="1959318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/>
          <p:cNvGrpSpPr/>
          <p:nvPr/>
        </p:nvGrpSpPr>
        <p:grpSpPr>
          <a:xfrm>
            <a:off x="1380435" y="3827787"/>
            <a:ext cx="3346340" cy="1299766"/>
            <a:chOff x="2734482" y="1574703"/>
            <a:chExt cx="2509756" cy="974824"/>
          </a:xfrm>
        </p:grpSpPr>
        <p:sp>
          <p:nvSpPr>
            <p:cNvPr id="13" name="Rounded Rectangle 12"/>
            <p:cNvSpPr/>
            <p:nvPr/>
          </p:nvSpPr>
          <p:spPr>
            <a:xfrm>
              <a:off x="2865324" y="1574703"/>
              <a:ext cx="2378914" cy="97482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ounded Rectangle 24"/>
            <p:cNvSpPr/>
            <p:nvPr/>
          </p:nvSpPr>
          <p:spPr>
            <a:xfrm>
              <a:off x="2734482" y="1629529"/>
              <a:ext cx="2321810" cy="9177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Stilbens</a:t>
              </a:r>
              <a:endParaRPr 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itle 1"/>
          <p:cNvSpPr txBox="1">
            <a:spLocks/>
          </p:cNvSpPr>
          <p:nvPr/>
        </p:nvSpPr>
        <p:spPr>
          <a:xfrm>
            <a:off x="241981" y="609511"/>
            <a:ext cx="11480613" cy="9426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Phenolic composition of wine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lum bright="7000" contrast="49000"/>
          </a:blip>
          <a:srcRect/>
          <a:stretch>
            <a:fillRect/>
          </a:stretch>
        </p:blipFill>
        <p:spPr bwMode="auto">
          <a:xfrm>
            <a:off x="5110692" y="1921118"/>
            <a:ext cx="2308411" cy="1693232"/>
          </a:xfrm>
          <a:prstGeom prst="rect">
            <a:avLst/>
          </a:prstGeom>
          <a:noFill/>
          <a:ln w="57150" cap="flat" cmpd="sng">
            <a:noFill/>
            <a:prstDash val="solid"/>
            <a:miter lim="800000"/>
            <a:headEnd type="none" w="med" len="med"/>
            <a:tailEnd type="none" w="lg" len="lg"/>
          </a:ln>
          <a:effectLst/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71792"/>
              </p:ext>
            </p:extLst>
          </p:nvPr>
        </p:nvGraphicFramePr>
        <p:xfrm>
          <a:off x="7779708" y="2273690"/>
          <a:ext cx="3150724" cy="981456"/>
        </p:xfrm>
        <a:graphic>
          <a:graphicData uri="http://schemas.openxmlformats.org/drawingml/2006/table">
            <a:tbl>
              <a:tblPr/>
              <a:tblGrid>
                <a:gridCol w="1764405"/>
                <a:gridCol w="630145"/>
                <a:gridCol w="756174"/>
              </a:tblGrid>
              <a:tr h="285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US" sz="1400" b="1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Hydroxybenzoic</a:t>
                      </a:r>
                      <a:r>
                        <a:rPr lang="en-US" sz="1400" b="1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acids</a:t>
                      </a:r>
                      <a:endParaRPr lang="en-US" sz="1400" b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b="1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400" b="1" baseline="-250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b="1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400" b="1" baseline="-250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Gallic acid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2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Protocatechuic</a:t>
                      </a: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acid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lum bright="7000" contrast="49000"/>
          </a:blip>
          <a:srcRect/>
          <a:stretch>
            <a:fillRect/>
          </a:stretch>
        </p:blipFill>
        <p:spPr bwMode="auto">
          <a:xfrm>
            <a:off x="5054110" y="3514326"/>
            <a:ext cx="2336797" cy="16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18231"/>
              </p:ext>
            </p:extLst>
          </p:nvPr>
        </p:nvGraphicFramePr>
        <p:xfrm>
          <a:off x="7620001" y="3822570"/>
          <a:ext cx="3395348" cy="1472184"/>
        </p:xfrm>
        <a:graphic>
          <a:graphicData uri="http://schemas.openxmlformats.org/drawingml/2006/table">
            <a:tbl>
              <a:tblPr/>
              <a:tblGrid>
                <a:gridCol w="1952580"/>
                <a:gridCol w="535350"/>
                <a:gridCol w="907418"/>
              </a:tblGrid>
              <a:tr h="2260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US" sz="1400" b="1" dirty="0" err="1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Hydroxycinnamic</a:t>
                      </a:r>
                      <a:r>
                        <a:rPr lang="en-US" sz="1400" b="1" baseline="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acids</a:t>
                      </a:r>
                      <a:endParaRPr lang="en-US" sz="1400" b="1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b="1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400" b="1" baseline="-250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b="1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400" b="1" baseline="-25000" dirty="0" smtClean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2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US" sz="1400" dirty="0" err="1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Cinnamic</a:t>
                      </a:r>
                      <a:r>
                        <a:rPr lang="en-US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acid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2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US" sz="1400" i="1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dirty="0" err="1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Coumaric</a:t>
                      </a:r>
                      <a:r>
                        <a:rPr lang="en-US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acid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2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Caffeic</a:t>
                      </a: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acid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2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Ferulic</a:t>
                      </a: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acid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rgbClr val="003399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rgbClr val="003399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432798" y="5344723"/>
            <a:ext cx="5480234" cy="1214438"/>
            <a:chOff x="1730" y="12783"/>
            <a:chExt cx="3875" cy="816"/>
          </a:xfrm>
        </p:grpSpPr>
        <p:pic>
          <p:nvPicPr>
            <p:cNvPr id="21" name="Picture 35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lum contrast="23000"/>
            </a:blip>
            <a:srcRect/>
            <a:stretch>
              <a:fillRect/>
            </a:stretch>
          </p:blipFill>
          <p:spPr bwMode="auto">
            <a:xfrm>
              <a:off x="1730" y="12783"/>
              <a:ext cx="1822" cy="816"/>
            </a:xfrm>
            <a:prstGeom prst="rect">
              <a:avLst/>
            </a:prstGeom>
            <a:noFill/>
          </p:spPr>
        </p:pic>
        <p:pic>
          <p:nvPicPr>
            <p:cNvPr id="22" name="Picture 1"/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lum contrast="23000"/>
            </a:blip>
            <a:srcRect/>
            <a:stretch>
              <a:fillRect/>
            </a:stretch>
          </p:blipFill>
          <p:spPr bwMode="auto">
            <a:xfrm>
              <a:off x="3724" y="12787"/>
              <a:ext cx="1881" cy="766"/>
            </a:xfrm>
            <a:prstGeom prst="rect">
              <a:avLst/>
            </a:prstGeom>
            <a:noFill/>
          </p:spPr>
        </p:pic>
      </p:grp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541610" y="6519895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1" dirty="0" err="1">
                <a:solidFill>
                  <a:srgbClr val="003399"/>
                </a:solidFill>
              </a:rPr>
              <a:t>cis</a:t>
            </a:r>
            <a:r>
              <a:rPr lang="en-US" altLang="en-US" sz="1400" dirty="0">
                <a:solidFill>
                  <a:srgbClr val="003399"/>
                </a:solidFill>
              </a:rPr>
              <a:t>-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2547368" y="6553911"/>
            <a:ext cx="1928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rgbClr val="003399"/>
                </a:solidFill>
              </a:rPr>
              <a:t>Resveratrol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4203945" y="6519895"/>
            <a:ext cx="1500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i="1" dirty="0">
                <a:solidFill>
                  <a:srgbClr val="003399"/>
                </a:solidFill>
              </a:rPr>
              <a:t>trans-</a:t>
            </a:r>
          </a:p>
        </p:txBody>
      </p:sp>
      <p:pic>
        <p:nvPicPr>
          <p:cNvPr id="26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074" y="168516"/>
            <a:ext cx="990632" cy="16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30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BB047D-A6CD-43AB-96F0-683C726B586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bright="-17000" contrast="37000"/>
          </a:blip>
          <a:srcRect/>
          <a:stretch>
            <a:fillRect/>
          </a:stretch>
        </p:blipFill>
        <p:spPr bwMode="auto">
          <a:xfrm>
            <a:off x="4266213" y="1579691"/>
            <a:ext cx="331970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62022" y="507765"/>
            <a:ext cx="9144000" cy="13006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09563" indent="-200025" algn="l" defTabSz="457200" fontAlgn="auto">
              <a:spcAft>
                <a:spcPts val="0"/>
              </a:spcAft>
              <a:buClr>
                <a:schemeClr val="tx1"/>
              </a:buClr>
              <a:defRPr/>
            </a:pPr>
            <a:r>
              <a:rPr lang="hu-HU" sz="4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en-US" sz="4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		</a:t>
            </a:r>
            <a:r>
              <a:rPr lang="hu-HU" sz="4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Flavonoids</a:t>
            </a:r>
            <a:endParaRPr lang="hu-HU" sz="48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9563" indent="-200025" defTabSz="457200" fontAlgn="auto">
              <a:lnSpc>
                <a:spcPct val="6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hu-HU" sz="4800" dirty="0">
              <a:solidFill>
                <a:srgbClr val="0033CC"/>
              </a:solidFill>
              <a:latin typeface="Arial Narrow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0466" y="2000985"/>
            <a:ext cx="185499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Flavan</a:t>
            </a:r>
            <a:r>
              <a:rPr lang="en-US" sz="2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-3-</a:t>
            </a:r>
            <a:r>
              <a:rPr lang="hu-HU" sz="2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ols</a:t>
            </a:r>
            <a:r>
              <a:rPr lang="hu-HU" sz="2600" b="1" dirty="0" smtClean="0">
                <a:solidFill>
                  <a:srgbClr val="008000"/>
                </a:solidFill>
                <a:latin typeface="Arial Narrow" pitchFamily="34" charset="0"/>
              </a:rPr>
              <a:t> </a:t>
            </a:r>
            <a:endParaRPr lang="en-US" sz="2600" b="1" dirty="0">
              <a:solidFill>
                <a:srgbClr val="008000"/>
              </a:solidFill>
              <a:latin typeface="Arial" charset="0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 bright="-17000" contrast="12000"/>
          </a:blip>
          <a:srcRect/>
          <a:stretch>
            <a:fillRect/>
          </a:stretch>
        </p:blipFill>
        <p:spPr bwMode="auto">
          <a:xfrm>
            <a:off x="94520" y="2195139"/>
            <a:ext cx="3357586" cy="2357954"/>
          </a:xfrm>
          <a:prstGeom prst="rect">
            <a:avLst/>
          </a:prstGeom>
          <a:noFill/>
          <a:ln w="57150" cap="flat" cmpd="sng">
            <a:noFill/>
            <a:prstDash val="solid"/>
            <a:miter lim="800000"/>
            <a:headEnd type="none" w="med" len="med"/>
            <a:tailEnd type="none" w="lg" len="lg"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516274" y="4618024"/>
            <a:ext cx="280589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6763" lvl="1" indent="-200025" algn="l" defTabSz="457200" fontAlgn="auto">
              <a:spcAft>
                <a:spcPts val="0"/>
              </a:spcAft>
              <a:buClr>
                <a:srgbClr val="0000FF"/>
              </a:buClr>
              <a:defRPr/>
            </a:pPr>
            <a:r>
              <a:rPr lang="hu-HU" sz="2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Anthocyani</a:t>
            </a:r>
            <a:r>
              <a:rPr lang="en-US" sz="26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</a:t>
            </a:r>
            <a:r>
              <a:rPr lang="hu-HU" sz="2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ns</a:t>
            </a:r>
            <a:endParaRPr lang="en-US" sz="26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7410" y="2632834"/>
            <a:ext cx="14590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Flavonols</a:t>
            </a:r>
            <a:endParaRPr lang="en-US" sz="2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222770"/>
              </p:ext>
            </p:extLst>
          </p:nvPr>
        </p:nvGraphicFramePr>
        <p:xfrm>
          <a:off x="514349" y="4630313"/>
          <a:ext cx="2569749" cy="1310640"/>
        </p:xfrm>
        <a:graphic>
          <a:graphicData uri="http://schemas.openxmlformats.org/drawingml/2006/table">
            <a:tbl>
              <a:tblPr/>
              <a:tblGrid>
                <a:gridCol w="1101321"/>
                <a:gridCol w="734214"/>
                <a:gridCol w="734214"/>
              </a:tblGrid>
              <a:tr h="1928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Flavonols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Myricetin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Quercetin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Laricitrin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Kaempferol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Syringetin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107950"/>
              </p:ext>
            </p:extLst>
          </p:nvPr>
        </p:nvGraphicFramePr>
        <p:xfrm>
          <a:off x="7585918" y="2309741"/>
          <a:ext cx="4572050" cy="1310640"/>
        </p:xfrm>
        <a:graphic>
          <a:graphicData uri="http://schemas.openxmlformats.org/drawingml/2006/table">
            <a:tbl>
              <a:tblPr/>
              <a:tblGrid>
                <a:gridCol w="2049420"/>
                <a:gridCol w="887188"/>
                <a:gridCol w="1155382"/>
                <a:gridCol w="480060"/>
              </a:tblGrid>
              <a:tr h="192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Flavan-3-ols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8001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(+)-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Catechin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80010" algn="l"/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(–)-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Epicatechin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80010" algn="l"/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(–)-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Gallocatehin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80010" algn="l"/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(–)-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Epigallocatechin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80010" algn="l"/>
                          <a:tab pos="0" algn="l"/>
                          <a:tab pos="6172200" algn="l"/>
                        </a:tabLs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8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(–)-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Epicatechin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gallate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OGalloyl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80010" algn="l"/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35947"/>
              </p:ext>
            </p:extLst>
          </p:nvPr>
        </p:nvGraphicFramePr>
        <p:xfrm>
          <a:off x="7804034" y="4514395"/>
          <a:ext cx="3803975" cy="1646238"/>
        </p:xfrm>
        <a:graphic>
          <a:graphicData uri="http://schemas.openxmlformats.org/drawingml/2006/table">
            <a:tbl>
              <a:tblPr/>
              <a:tblGrid>
                <a:gridCol w="1819293"/>
                <a:gridCol w="992341"/>
                <a:gridCol w="992341"/>
              </a:tblGrid>
              <a:tr h="274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Anthocyanidins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600" b="1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Delphinidin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Cyanidin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Petunidin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Peonidin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Malvidin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6172200" algn="l"/>
                        </a:tabLs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en-GB" sz="1400" baseline="-25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4" name="Picture 2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lum bright="-17000" contrast="36000"/>
          </a:blip>
          <a:srcRect/>
          <a:stretch>
            <a:fillRect/>
          </a:stretch>
        </p:blipFill>
        <p:spPr bwMode="auto">
          <a:xfrm>
            <a:off x="4266213" y="4301686"/>
            <a:ext cx="3214710" cy="225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94520" y="1980747"/>
            <a:ext cx="3771627" cy="4179425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003108" y="1562988"/>
            <a:ext cx="8107004" cy="2561569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003108" y="4211680"/>
            <a:ext cx="8107004" cy="2561569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074" y="168516"/>
            <a:ext cx="990632" cy="16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81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1235242" y="138046"/>
            <a:ext cx="107802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8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 Methods for </a:t>
            </a:r>
            <a:r>
              <a:rPr lang="en-US" altLang="en-US" sz="38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Measuring Phenolic </a:t>
            </a:r>
            <a:r>
              <a:rPr lang="en-US" altLang="en-US" sz="38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Compounds in Red Wine</a:t>
            </a:r>
            <a:endParaRPr lang="en-US" sz="38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33137" y="2812875"/>
            <a:ext cx="4908884" cy="262597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Spectroscopic</a:t>
            </a:r>
          </a:p>
          <a:p>
            <a:pPr lvl="2"/>
            <a:endParaRPr lang="en-US" alt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alt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Chromatographic</a:t>
            </a:r>
          </a:p>
        </p:txBody>
      </p:sp>
      <p:pic>
        <p:nvPicPr>
          <p:cNvPr id="1030" name="Picture 6" descr="How Does Wine Fermentation Work – Brews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207" y="2261938"/>
            <a:ext cx="4684125" cy="372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0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BB047D-A6CD-43AB-96F0-683C726B586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19773" y="236814"/>
            <a:ext cx="570701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HPLC- ESI-Q TRAP-MS/MS</a:t>
            </a:r>
          </a:p>
        </p:txBody>
      </p:sp>
      <p:sp>
        <p:nvSpPr>
          <p:cNvPr id="6" name="Rectangle 5"/>
          <p:cNvSpPr/>
          <p:nvPr/>
        </p:nvSpPr>
        <p:spPr>
          <a:xfrm>
            <a:off x="194431" y="5027843"/>
            <a:ext cx="11935326" cy="1631216"/>
          </a:xfrm>
          <a:prstGeom prst="rect">
            <a:avLst/>
          </a:prstGeom>
          <a:solidFill>
            <a:srgbClr val="FF9999"/>
          </a:solidFill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chromatography coupled with tandem mass spectrometry (LC-MS/MS) has the advantages of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sensitivity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selectivity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throughput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reproducibility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coverage of </a:t>
            </a:r>
            <a:r>
              <a:rPr lang="en-US" sz="2000" b="1" dirty="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metabolites</a:t>
            </a:r>
            <a:r>
              <a:rPr lang="en-US" sz="2000" dirty="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targeted metabolomics, a triple quad mass spectrometer can be used with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sensitivity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reproducibility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 </a:t>
            </a:r>
            <a:r>
              <a:rPr lang="en-US" sz="2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linear dynamic range in MRM </a:t>
            </a:r>
            <a:r>
              <a:rPr lang="en-US" sz="2000" b="1" dirty="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mode.</a:t>
            </a:r>
            <a:r>
              <a:rPr lang="en-US" sz="20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4431" y="1155251"/>
            <a:ext cx="11935326" cy="1323439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High-performance liquid chromatography (HPLC)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very powerful separation method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to identify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and/or quantify one or several components in a mixture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simultaneously. </a:t>
            </a:r>
          </a:p>
          <a:p>
            <a:pPr algn="just"/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used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science, environmental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science, pharmaceutical industry, biological and chemical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research, etc.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94431" y="2603383"/>
            <a:ext cx="11935326" cy="2246769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spectrometry (MS) is a detection technique by measuring mass-to-charge ratio of ionic species. 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arenBoth"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is injected in the instrument and then evaporated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arenBoth"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species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sample are charged by certain ionized methods, such as electron ionization (EI), electrospray ionization (ESI), chemical ionization (CI), matrix-assisted laser desorption/ionization (MALDI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 algn="just">
              <a:buAutoNum type="arabicParenBoth"/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the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ionic species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analyzed depending on their mass-to-charge ratio (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 the analyzer, such as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quadrupole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time-of-flight (TOF), ion trap and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fourier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transform ion cyclotron resonance.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 descr="4.10: ESI-QTOF-MS Coupled to HPLC and its Application for Food Safety -  Chemistry LibreTex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42" y="21160"/>
            <a:ext cx="3940342" cy="113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64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033" y="278665"/>
            <a:ext cx="11465168" cy="103749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Macedonian viticulture and winemaking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033" y="2640660"/>
            <a:ext cx="98223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Grape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wine production in Republic of N. Macedonia has a very </a:t>
            </a:r>
            <a:r>
              <a:rPr lang="en-US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tradition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Viticulture and winemaking are one of the </a:t>
            </a:r>
            <a:r>
              <a:rPr lang="en-US" altLang="en-US" sz="2400" b="1" u="sng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agricultural-related economic activities </a:t>
            </a:r>
            <a:r>
              <a:rPr lang="en-US" altLang="en-US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Macedonia. With its </a:t>
            </a:r>
            <a:r>
              <a:rPr lang="en-US" altLang="en-US" sz="2400" b="1" dirty="0" err="1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terroir</a:t>
            </a:r>
            <a:r>
              <a:rPr lang="en-US" altLang="en-US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climate, soil, terrain and tradition, the country has all the conditions for the production of high-quality wine.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53" name="Picture 5" descr="Macedonische Wijnen I Online het breedste aanbod vind u bij Alexander ;) - Kratosija  gra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903" y="23415"/>
            <a:ext cx="1662097" cy="12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Macedonische Wijnen I Online het breedste aanbod vind u bij Alexander ;) - Kratosija  gra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901" y="1378795"/>
            <a:ext cx="1662097" cy="12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Macedonische Wijnen I Online het breedste aanbod vind u bij Alexander ;) - Kratosija  gra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903" y="2715218"/>
            <a:ext cx="1662097" cy="12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Macedonische Wijnen I Online het breedste aanbod vind u bij Alexander ;) - Kratosija  gra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777" y="4087896"/>
            <a:ext cx="1662097" cy="12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Macedonische Wijnen I Online het breedste aanbod vind u bij Alexander ;) - Kratosija  gra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776" y="5443276"/>
            <a:ext cx="1662097" cy="12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0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Macedonian </a:t>
            </a:r>
            <a:r>
              <a:rPr lang="en-US" alt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viticulture and </a:t>
            </a:r>
            <a:r>
              <a:rPr lang="en-US" altLang="en-US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winemaking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319" y="1783079"/>
            <a:ext cx="116942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Wine </a:t>
            </a:r>
            <a:r>
              <a:rPr lang="en-US" altLang="en-US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grape </a:t>
            </a:r>
            <a:r>
              <a:rPr lang="en-US" altLang="en-US" sz="24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varieties account for </a:t>
            </a:r>
            <a:r>
              <a:rPr lang="en-US" altLang="en-US" sz="2400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about: </a:t>
            </a:r>
            <a:r>
              <a:rPr lang="en-US" altLang="en-US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en-US" altLang="en-US" sz="2400" b="1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altLang="en-US" sz="2400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(60 % red and 40 % white)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altLang="en-US" sz="2400" b="1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altLang="en-US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grape </a:t>
            </a:r>
            <a:r>
              <a:rPr lang="en-US" altLang="en-US" sz="2400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varieties </a:t>
            </a:r>
            <a:r>
              <a:rPr lang="en-US" altLang="en-US" sz="24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 for about: </a:t>
            </a:r>
            <a:r>
              <a:rPr lang="en-US" altLang="en-US" sz="2400" b="1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en-US" altLang="en-US" sz="2400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342250" y="3238194"/>
            <a:ext cx="40473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area under vineyards and age structure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6231" y="3239021"/>
            <a:ext cx="3529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area under wine and table grapes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780356"/>
              </p:ext>
            </p:extLst>
          </p:nvPr>
        </p:nvGraphicFramePr>
        <p:xfrm>
          <a:off x="0" y="3804874"/>
          <a:ext cx="3981661" cy="172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201107"/>
              </p:ext>
            </p:extLst>
          </p:nvPr>
        </p:nvGraphicFramePr>
        <p:xfrm>
          <a:off x="3868686" y="3515193"/>
          <a:ext cx="4125387" cy="2332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8865732"/>
              </p:ext>
            </p:extLst>
          </p:nvPr>
        </p:nvGraphicFramePr>
        <p:xfrm>
          <a:off x="8069179" y="3586967"/>
          <a:ext cx="3994483" cy="2160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Rectangle 24"/>
          <p:cNvSpPr/>
          <p:nvPr/>
        </p:nvSpPr>
        <p:spPr>
          <a:xfrm>
            <a:off x="8499095" y="3234424"/>
            <a:ext cx="3540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area under </a:t>
            </a:r>
            <a:r>
              <a:rPr lang="en-US" altLang="en-US" sz="1400" b="1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wine grapes and most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 smtClean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abundant varieties </a:t>
            </a:r>
            <a:endParaRPr lang="en-US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074" y="168516"/>
            <a:ext cx="990632" cy="16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32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Macedonian </a:t>
            </a:r>
            <a:r>
              <a:rPr lang="en-US" altLang="en-US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viticulture and </a:t>
            </a:r>
            <a:r>
              <a:rPr lang="en-US" altLang="en-US" dirty="0" smtClean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winemaking</a:t>
            </a:r>
            <a:endParaRPr lang="en-US" dirty="0">
              <a:solidFill>
                <a:srgbClr val="CC0099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161876"/>
              </p:ext>
            </p:extLst>
          </p:nvPr>
        </p:nvGraphicFramePr>
        <p:xfrm>
          <a:off x="2480929" y="1779102"/>
          <a:ext cx="8125441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9327"/>
                <a:gridCol w="1075426"/>
                <a:gridCol w="1911869"/>
                <a:gridCol w="1493647"/>
                <a:gridCol w="1135172"/>
              </a:tblGrid>
              <a:tr h="42079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  <a:r>
                        <a:rPr lang="en-US" sz="1800" b="1" spc="5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wineries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wineries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en-US" sz="1400" b="1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total number of wineries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marR="52070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wine capacity (hl)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en-US" sz="1400" b="1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total wine capacity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204470">
                <a:tc>
                  <a:txBody>
                    <a:bodyPr/>
                    <a:lstStyle/>
                    <a:p>
                      <a:pPr marL="9080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en-US" sz="1400" spc="-1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151.0</a:t>
                      </a:r>
                      <a:r>
                        <a:rPr lang="en-US" sz="14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spc="-3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en-US" sz="1400" spc="-1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r>
                        <a:rPr lang="en-US" sz="14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r>
                        <a:rPr lang="en-US" sz="1400" spc="-3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03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896.0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51.83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202565">
                <a:tc>
                  <a:txBody>
                    <a:bodyPr/>
                    <a:lstStyle/>
                    <a:p>
                      <a:pPr marL="9080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en-US" sz="1400" spc="-1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51.000</a:t>
                      </a:r>
                      <a:r>
                        <a:rPr lang="en-US" sz="14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en-US" sz="1400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150.</a:t>
                      </a:r>
                      <a:r>
                        <a:rPr lang="en-US" sz="14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r>
                        <a:rPr lang="en-US" sz="1400" spc="-3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03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408.9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202565">
                <a:tc>
                  <a:txBody>
                    <a:bodyPr/>
                    <a:lstStyle/>
                    <a:p>
                      <a:pPr marL="9080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en-US" sz="1400" spc="-1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11.000</a:t>
                      </a:r>
                      <a:r>
                        <a:rPr lang="en-US" sz="14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en-US" sz="1400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50.0</a:t>
                      </a:r>
                      <a:r>
                        <a:rPr lang="en-US" sz="14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03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359.4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20.79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204470">
                <a:tc>
                  <a:txBody>
                    <a:bodyPr/>
                    <a:lstStyle/>
                    <a:p>
                      <a:pPr marL="9080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en-US" sz="1400" spc="-1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1.000</a:t>
                      </a:r>
                      <a:r>
                        <a:rPr lang="en-US" sz="1400" spc="-2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1400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en-US" sz="1400" spc="-1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r>
                        <a:rPr lang="en-US" sz="1400" spc="-3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03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47.450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202565">
                <a:tc>
                  <a:txBody>
                    <a:bodyPr/>
                    <a:lstStyle/>
                    <a:p>
                      <a:pPr marL="61595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400" spc="1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400" spc="-1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75.46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16.975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204470">
                <a:tc>
                  <a:txBody>
                    <a:bodyPr/>
                    <a:lstStyle/>
                    <a:p>
                      <a:pPr marL="0" marR="6350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5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1400" b="1" spc="-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1400" b="1" spc="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Freeform 1"/>
          <p:cNvSpPr>
            <a:spLocks/>
          </p:cNvSpPr>
          <p:nvPr/>
        </p:nvSpPr>
        <p:spPr bwMode="auto">
          <a:xfrm>
            <a:off x="3619500" y="11691938"/>
            <a:ext cx="0" cy="185737"/>
          </a:xfrm>
          <a:custGeom>
            <a:avLst/>
            <a:gdLst>
              <a:gd name="T0" fmla="*/ 0 h 292"/>
              <a:gd name="T1" fmla="*/ 292 h 292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92">
                <a:moveTo>
                  <a:pt x="0" y="0"/>
                </a:moveTo>
                <a:lnTo>
                  <a:pt x="0" y="292"/>
                </a:lnTo>
              </a:path>
            </a:pathLst>
          </a:custGeom>
          <a:noFill/>
          <a:ln w="104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2078427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Capacity of wineries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651531" y="6570090"/>
            <a:ext cx="6888938" cy="2879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Wine export by year (2012-2022) in quantity and value</a:t>
            </a: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035197"/>
              </p:ext>
            </p:extLst>
          </p:nvPr>
        </p:nvGraphicFramePr>
        <p:xfrm>
          <a:off x="186953" y="3658237"/>
          <a:ext cx="5542084" cy="2911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209781"/>
              </p:ext>
            </p:extLst>
          </p:nvPr>
        </p:nvGraphicFramePr>
        <p:xfrm>
          <a:off x="6409530" y="3735401"/>
          <a:ext cx="5419054" cy="2834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348880" y="3981172"/>
            <a:ext cx="3678699" cy="21096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Wine export in quantity (million liters)</a:t>
            </a:r>
            <a:endParaRPr kumimoji="0" lang="en-US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335026" y="3981172"/>
            <a:ext cx="3528017" cy="21096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Wine export in value (million euros)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074" y="168516"/>
            <a:ext cx="990632" cy="165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5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altLang="en-US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important Balkan </a:t>
            </a:r>
            <a:r>
              <a:rPr lang="en-US" altLang="en-US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448" y="1689811"/>
            <a:ext cx="10301162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Kratošija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considered as an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old ancient variety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grown at the Macedonian vineyards in the period when wine was produced in amphora. </a:t>
            </a:r>
            <a:endParaRPr lang="en-US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period of Yugoslavia,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Kratošija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was replaced with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Vranec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variety.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Nowadays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Kratošija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is found mainly 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combination with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Vranec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vines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small locations alone, mainly in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Tikveš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region.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Expansion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the vine areas is expecting in the coming years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6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4126" y="2305905"/>
            <a:ext cx="1667874" cy="230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868" y="3863"/>
            <a:ext cx="1667874" cy="230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82016" y="4279575"/>
            <a:ext cx="9612363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some publications, </a:t>
            </a:r>
            <a:r>
              <a:rPr lang="en-US" b="1" u="sng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Kratošija</a:t>
            </a:r>
            <a:r>
              <a:rPr lang="en-US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is considered as autochthonous Montenegrin variety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Pajović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Šćepanović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al. 2019a; 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2019b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2024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results of DNA analyses obtained by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Calò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(2008) showed that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Kratošija</a:t>
            </a: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is a synonym of Zinfandel (USA),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Primitivo</a:t>
            </a: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(Italy) and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Crljenak</a:t>
            </a: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Kaštelanski</a:t>
            </a: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(Croatia).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Moreover, previous investigations of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Maletić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(2004) indicated that </a:t>
            </a:r>
            <a:r>
              <a:rPr lang="en-US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Zinfandel has a Croatian origin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because of its microsatellite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allelas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typical for the Croatian gene pool.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Consequently, more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additional genetic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investigations are necessary to be done.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Therefore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it would be the best if </a:t>
            </a:r>
            <a:r>
              <a:rPr lang="en-US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Kratošija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is considered as a Balkan 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variety</a:t>
            </a:r>
            <a:r>
              <a:rPr lang="en-U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016" y="3847801"/>
            <a:ext cx="2821606" cy="430887"/>
          </a:xfrm>
          <a:prstGeom prst="rect">
            <a:avLst/>
          </a:prstGeom>
          <a:solidFill>
            <a:srgbClr val="FF99FF"/>
          </a:solidFill>
          <a:ln w="19050">
            <a:solidFill>
              <a:srgbClr val="660066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ORIGIN of </a:t>
            </a:r>
            <a:r>
              <a:rPr lang="en-US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9" descr="The History of Wine Contain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379" y="4913139"/>
            <a:ext cx="2379615" cy="147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8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BB047D-A6CD-43AB-96F0-683C726B586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7971" y="36183"/>
            <a:ext cx="11480613" cy="9426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Winemaking</a:t>
            </a:r>
          </a:p>
        </p:txBody>
      </p:sp>
      <p:pic>
        <p:nvPicPr>
          <p:cNvPr id="6" name="Picture 2" descr="How Wine Is Made – Witches Falls Win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579" y="2520983"/>
            <a:ext cx="5326511" cy="2789918"/>
          </a:xfrm>
          <a:prstGeom prst="rect">
            <a:avLst/>
          </a:prstGeom>
          <a:noFill/>
          <a:ln>
            <a:solidFill>
              <a:srgbClr val="0000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05931" y="2129700"/>
            <a:ext cx="5201363" cy="1323439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Yeast recommended for wines with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aromatic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purity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freshness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expression of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black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notes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great smoothness on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mouthfeel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67327" y="4775362"/>
            <a:ext cx="5234746" cy="1938992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Yeast brings high </a:t>
            </a:r>
            <a:r>
              <a:rPr lang="en-US" sz="20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foremouth</a:t>
            </a:r>
            <a:r>
              <a:rPr lang="en-US" sz="20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volume, big mid-palate </a:t>
            </a:r>
            <a:r>
              <a:rPr lang="en-US" sz="2000" dirty="0" err="1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mouthfeel</a:t>
            </a:r>
            <a:r>
              <a:rPr lang="en-US" sz="20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intense fine grain tannin to reds. </a:t>
            </a:r>
            <a:r>
              <a:rPr lang="en-US" sz="2000" b="1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one of the best strains for contributing big tannin volume </a:t>
            </a:r>
            <a:r>
              <a:rPr lang="en-US" sz="2000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is characterized by ripe fruit, smoke and a licorice finish.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81579" y="1300407"/>
            <a:ext cx="5326510" cy="1107996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n-US" sz="22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Added: </a:t>
            </a:r>
          </a:p>
          <a:p>
            <a:pPr lvl="0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Potassium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metabisulfite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</a:p>
          <a:p>
            <a:pPr lvl="0"/>
            <a:r>
              <a:rPr lang="en-US" sz="22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Enzyme </a:t>
            </a:r>
            <a:r>
              <a:rPr lang="mk-MK" sz="22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Lafaze </a:t>
            </a:r>
            <a:r>
              <a:rPr lang="mk-MK" sz="22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GRAND CRU</a:t>
            </a:r>
            <a:r>
              <a:rPr lang="mk-MK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81580" y="5375689"/>
            <a:ext cx="5326510" cy="1323439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20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 day alcoholic fermentation (18-20 °C)</a:t>
            </a:r>
          </a:p>
          <a:p>
            <a:pPr lvl="0"/>
            <a:r>
              <a:rPr lang="en-US" sz="20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Punching down:</a:t>
            </a:r>
          </a:p>
          <a:p>
            <a:pPr lvl="0"/>
            <a:r>
              <a:rPr lang="en-US" sz="20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times a day - 14 days</a:t>
            </a:r>
          </a:p>
          <a:p>
            <a:pPr lvl="0"/>
            <a:r>
              <a:rPr lang="en-US" sz="20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Once a day – 7 days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Fermentation Tank, KSS FERM at ₹ 400000 in Chennai | ID: 42748667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99" y="1930132"/>
            <a:ext cx="1042196" cy="1563685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80699" y="42230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grapes, harvest at 260 °Brix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663" y="2451399"/>
            <a:ext cx="292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endParaRPr lang="en-US" sz="3000" dirty="0"/>
          </a:p>
        </p:txBody>
      </p:sp>
      <p:pic>
        <p:nvPicPr>
          <p:cNvPr id="18" name="Picture 2" descr="Fermentation Tank, KSS FERM at ₹ 400000 in Chennai | ID: 42748667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0" y="4878488"/>
            <a:ext cx="1042196" cy="156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4016" y="5416660"/>
            <a:ext cx="3994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</a:t>
            </a:r>
            <a:endParaRPr lang="en-US" sz="3000" dirty="0"/>
          </a:p>
        </p:txBody>
      </p:sp>
      <p:sp>
        <p:nvSpPr>
          <p:cNvPr id="20" name="Rectangle 19"/>
          <p:cNvSpPr/>
          <p:nvPr/>
        </p:nvSpPr>
        <p:spPr>
          <a:xfrm>
            <a:off x="1305931" y="1300407"/>
            <a:ext cx="5196142" cy="769441"/>
          </a:xfrm>
          <a:prstGeom prst="rect">
            <a:avLst/>
          </a:prstGeom>
          <a:solidFill>
            <a:srgbClr val="CCFF99"/>
          </a:solidFill>
          <a:ln>
            <a:solidFill>
              <a:srgbClr val="CC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yeast: </a:t>
            </a:r>
            <a:r>
              <a:rPr lang="en-US" sz="2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Zymaflore</a:t>
            </a:r>
            <a:r>
              <a:rPr lang="en-US" sz="2200" b="1" baseline="30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k-MK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Xpure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Laffort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Bordeaux, France)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67328" y="3958817"/>
            <a:ext cx="5234746" cy="769441"/>
          </a:xfrm>
          <a:prstGeom prst="rect">
            <a:avLst/>
          </a:prstGeom>
          <a:solidFill>
            <a:srgbClr val="FFFF66"/>
          </a:solidFill>
          <a:ln>
            <a:solidFill>
              <a:srgbClr val="CC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sz="2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yeast: 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Lalvin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ICV </a:t>
            </a:r>
            <a:r>
              <a:rPr lang="mk-MK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D80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Lallemand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Blagnac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France) </a:t>
            </a:r>
          </a:p>
        </p:txBody>
      </p:sp>
    </p:spTree>
    <p:extLst>
      <p:ext uri="{BB962C8B-B14F-4D97-AF65-F5344CB8AC3E}">
        <p14:creationId xmlns:p14="http://schemas.microsoft.com/office/powerpoint/2010/main" val="326405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987" y="1732547"/>
            <a:ext cx="11576597" cy="4955203"/>
          </a:xfrm>
          <a:prstGeom prst="rect">
            <a:avLst/>
          </a:prstGeom>
          <a:solidFill>
            <a:srgbClr val="CCFF99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LC 20 Shimadzu, ESI-MS 3200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Negative/positive mode, ESI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Sample volume: 10 mL injection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Column: Luna, 3 µm C18 (100x2mm) (</a:t>
            </a:r>
            <a:r>
              <a:rPr lang="en-US" sz="22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Phenomenex</a:t>
            </a: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Eluent A: HCOOH pH 2.8, eluent B: ACN</a:t>
            </a:r>
          </a:p>
          <a:p>
            <a:endParaRPr lang="en-US" sz="24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Time program for gradient elution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0-2 min 5% ACN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30min   60 % ACN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 min 100% ACN 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min 100% ACN 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41 min 5% ACN 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55 stop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13</a:t>
            </a:fld>
            <a:endParaRPr lang="en-US" noProof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470" y="1193352"/>
            <a:ext cx="2969626" cy="2228076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47971" y="208458"/>
            <a:ext cx="11480613" cy="134100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sz="3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HPLC-ESI-MS/MS analysis of </a:t>
            </a:r>
            <a:r>
              <a:rPr lang="en-US" sz="34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flavonoids</a:t>
            </a:r>
            <a:r>
              <a:rPr lang="en-US" sz="3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endParaRPr lang="en-US" sz="3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400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non-flavonoids</a:t>
            </a:r>
            <a:r>
              <a:rPr lang="en-US" sz="3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168" y="3928121"/>
            <a:ext cx="2951598" cy="2214549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9508085" y="356705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471" y="3936385"/>
            <a:ext cx="2969626" cy="2174460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549168" y="6293930"/>
            <a:ext cx="627941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Biesaga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M,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Pyrzynska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K (2009) 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J </a:t>
            </a: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Chromatogr</a:t>
            </a: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1216(38): 6620-6626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322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14</a:t>
            </a:fld>
            <a:endParaRPr lang="en-US" noProof="0" dirty="0"/>
          </a:p>
        </p:txBody>
      </p:sp>
      <p:pic>
        <p:nvPicPr>
          <p:cNvPr id="4" name="Obraz 1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778" y="745787"/>
            <a:ext cx="8881606" cy="533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03779" y="95536"/>
            <a:ext cx="11704814" cy="942644"/>
          </a:xfrm>
          <a:prstGeom prst="rect">
            <a:avLst/>
          </a:prstGeom>
          <a:ln w="28575">
            <a:solidFill>
              <a:srgbClr val="008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 of standards</a:t>
            </a:r>
            <a:endParaRPr lang="en-US" sz="3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27087" y="1843363"/>
            <a:ext cx="2823209" cy="2785378"/>
          </a:xfrm>
          <a:prstGeom prst="rect">
            <a:avLst/>
          </a:prstGeom>
          <a:noFill/>
          <a:ln w="19050">
            <a:solidFill>
              <a:srgbClr val="CC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 (20 ppm)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Resveratrol</a:t>
            </a:r>
            <a:endParaRPr 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Piceid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Catechin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Epicatechin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Quercetin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Viniferin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Isoramnetin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Kaempferol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Rutin</a:t>
            </a:r>
            <a:endParaRPr 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777" y="5726316"/>
            <a:ext cx="11846519" cy="1015663"/>
          </a:xfrm>
          <a:prstGeom prst="rect">
            <a:avLst/>
          </a:prstGeom>
          <a:ln w="28575"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standards were analyzed separately in full scan in positive [M+H]</a:t>
            </a:r>
            <a:r>
              <a:rPr lang="en-US" sz="2000" baseline="30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negative [M-H]</a:t>
            </a:r>
            <a:r>
              <a:rPr lang="en-US" sz="2000" baseline="30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ionization modes to detect the precursor ions characteristic of each compound, observing maximum sensitivity in the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negative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ion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8337" y="190411"/>
            <a:ext cx="11855116" cy="94264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ion chromatogram (TIC) 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in SRM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mode </a:t>
            </a:r>
            <a:r>
              <a:rPr lang="en-US" sz="2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two wine samples</a:t>
            </a:r>
            <a:endParaRPr lang="en-US" sz="2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1" descr="Obraz zawierający tekst, diagram, linia, zrzut ekranu&#10;&#10;Opis wygenerowany automatyczni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7" y="882317"/>
            <a:ext cx="7860632" cy="597568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94359" y="2148868"/>
            <a:ext cx="4989094" cy="3693319"/>
          </a:xfrm>
          <a:prstGeom prst="rect">
            <a:avLst/>
          </a:prstGeom>
          <a:solidFill>
            <a:srgbClr val="FFB3B3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SRM (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reaction monitoring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mode)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 mode of tandem mass spectrometry used to detect and quantify specific compounds with high sensitivity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Involves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selecting a specific precursor ion (Q1), fragmenting it, and monitoring one specific product ion (Q3). 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Q1/Q3 par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called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transition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it is characteristic from the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analyte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flavonoids have same fragmentation ions, there is no problem in differentiating between them since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have characteristic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SRM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pair.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92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16</a:t>
            </a:fld>
            <a:endParaRPr lang="en-US" noProof="0" dirty="0"/>
          </a:p>
        </p:txBody>
      </p:sp>
      <p:pic>
        <p:nvPicPr>
          <p:cNvPr id="6" name="Picture 5" descr="C:\Users\Violeta\AppData\Local\Temp\aaebe825-5785-4cf8-a524-5d8a56e4059a_Re_ Draft manuscript-Red wine-phenolics (1).zip.59a\phenolic acids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410" y="758508"/>
            <a:ext cx="7716253" cy="59540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162085"/>
              </p:ext>
            </p:extLst>
          </p:nvPr>
        </p:nvGraphicFramePr>
        <p:xfrm>
          <a:off x="6794501" y="1959055"/>
          <a:ext cx="5397499" cy="3152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1722"/>
                <a:gridCol w="2098623"/>
                <a:gridCol w="974361"/>
                <a:gridCol w="860354"/>
                <a:gridCol w="107243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Phenolic acids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600" b="1" u="none" strike="noStrike" baseline="-25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/min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Gallic acid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 DHBA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Chlorogenic</a:t>
                      </a:r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Dihydroferulic</a:t>
                      </a:r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Vanillic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Caffeic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Syringic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Coumaric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14.86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Ferulic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-HBA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43398" y="6218567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1B1B1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EIC of </a:t>
            </a:r>
            <a:r>
              <a:rPr lang="en-US" b="1" dirty="0">
                <a:solidFill>
                  <a:srgbClr val="1B1B1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phenolic acids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44742"/>
            <a:ext cx="11855116" cy="942644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ion chromatogram (EIC) 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phenolic acids </a:t>
            </a:r>
            <a:r>
              <a:rPr lang="en-US" sz="2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9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sz="2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wines in SRM mode </a:t>
            </a:r>
            <a:endParaRPr lang="en-US" sz="29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62036" y="6374038"/>
            <a:ext cx="724547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Ivanova-Petropulos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(2025) </a:t>
            </a: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Food Analytical Methods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18, 2882-2892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144742"/>
            <a:ext cx="11855116" cy="942644"/>
          </a:xfrm>
          <a:prstGeom prst="rect">
            <a:avLst/>
          </a:prstGeom>
          <a:solidFill>
            <a:schemeClr val="bg1"/>
          </a:solidFill>
          <a:ln w="28575">
            <a:solidFill>
              <a:srgbClr val="CC0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ion chromatogram (EIC) </a:t>
            </a: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stilbenes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flavan-3-ols </a:t>
            </a:r>
            <a:r>
              <a:rPr lang="en-US" sz="29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900" dirty="0" err="1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Kratosija</a:t>
            </a:r>
            <a:r>
              <a:rPr lang="en-US" sz="29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wines in SRM mode </a:t>
            </a:r>
            <a:endParaRPr lang="en-US" sz="29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C:\Users\Violeta\AppData\Local\Temp\9f2d26ae-1ff2-485f-8224-5e585122b20a_Re_ Draft manuscript-Red wine-phenolics (1).zip.20a\stilbens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58" y="1649811"/>
            <a:ext cx="5943600" cy="4550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Violeta\AppData\Local\Temp\18202c51-1f69-48c4-99d2-9dac68d93acb_Re_ Draft manuscript-Red wine-phenolics (1).zip.acb\catechins and dimers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916" y="1631465"/>
            <a:ext cx="5943600" cy="45504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890471" y="6218567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EIC of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stilbenes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38408" y="6218567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EIC of flavan-3-ols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80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144742"/>
            <a:ext cx="11855116" cy="942644"/>
          </a:xfrm>
          <a:prstGeom prst="rect">
            <a:avLst/>
          </a:prstGeom>
          <a:solidFill>
            <a:srgbClr val="FFCCCC"/>
          </a:solidFill>
          <a:ln w="28575">
            <a:solidFill>
              <a:srgbClr val="CC0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ion chromatogram (EIC)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flavonols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flavones,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flavanone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flavanonol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C:\Users\Violeta\AppData\Local\Temp\364cb5e8-7928-4e4f-8627-024e268c9547_Re_ Draft manuscript-Red wine-phenolics (1).zip.547\flavonoids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955" y="1382500"/>
            <a:ext cx="7105649" cy="562520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331208"/>
              </p:ext>
            </p:extLst>
          </p:nvPr>
        </p:nvGraphicFramePr>
        <p:xfrm>
          <a:off x="6956779" y="1948107"/>
          <a:ext cx="4871805" cy="1165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834"/>
                <a:gridCol w="1703787"/>
                <a:gridCol w="1009650"/>
                <a:gridCol w="990600"/>
                <a:gridCol w="91293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Flavonols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="1" u="none" strike="noStrike" baseline="-25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Quercetin</a:t>
                      </a:r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16.85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Myricetin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Syringetin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286055"/>
              </p:ext>
            </p:extLst>
          </p:nvPr>
        </p:nvGraphicFramePr>
        <p:xfrm>
          <a:off x="6927721" y="3352800"/>
          <a:ext cx="4900863" cy="8820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334"/>
                <a:gridCol w="1644275"/>
                <a:gridCol w="1021685"/>
                <a:gridCol w="1037058"/>
                <a:gridCol w="856511"/>
              </a:tblGrid>
              <a:tr h="297361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Flavones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="1" u="none" strike="noStrike" baseline="-25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Chrysin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Luteolin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20.82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614766"/>
              </p:ext>
            </p:extLst>
          </p:nvPr>
        </p:nvGraphicFramePr>
        <p:xfrm>
          <a:off x="6921109" y="4455617"/>
          <a:ext cx="4907475" cy="598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456"/>
                <a:gridCol w="1609785"/>
                <a:gridCol w="990600"/>
                <a:gridCol w="990600"/>
                <a:gridCol w="95103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Flavanones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Naringenin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CC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215032"/>
              </p:ext>
            </p:extLst>
          </p:nvPr>
        </p:nvGraphicFramePr>
        <p:xfrm>
          <a:off x="6892120" y="5230672"/>
          <a:ext cx="4936466" cy="598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138"/>
                <a:gridCol w="1591512"/>
                <a:gridCol w="1051844"/>
                <a:gridCol w="956222"/>
                <a:gridCol w="95475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Flavanonols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</a:t>
                      </a:r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Taxifolin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762036" y="6374038"/>
            <a:ext cx="724547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Ivanova-Petropulos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(2025) </a:t>
            </a:r>
            <a:r>
              <a:rPr lang="en-US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Food Analytical Methods</a:t>
            </a: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18, 2882-2892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56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9807" y="190411"/>
            <a:ext cx="11708777" cy="710341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Quantification of non-flavonoids</a:t>
            </a:r>
            <a:endParaRPr lang="en-US" sz="35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373774"/>
              </p:ext>
            </p:extLst>
          </p:nvPr>
        </p:nvGraphicFramePr>
        <p:xfrm>
          <a:off x="284330" y="1280857"/>
          <a:ext cx="5775276" cy="3219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11"/>
          <p:cNvSpPr/>
          <p:nvPr/>
        </p:nvSpPr>
        <p:spPr>
          <a:xfrm>
            <a:off x="119805" y="4666609"/>
            <a:ext cx="57646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yeast: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Zymaflore</a:t>
            </a:r>
            <a:r>
              <a:rPr lang="en-US" sz="14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k-MK" sz="1400" dirty="0">
                <a:latin typeface="Arial" panose="020B0604020202020204" pitchFamily="34" charset="0"/>
                <a:cs typeface="Arial" panose="020B0604020202020204" pitchFamily="34" charset="0"/>
              </a:rPr>
              <a:t>Xpure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Laffort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Bordeaux, France)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9805" y="4974386"/>
            <a:ext cx="56188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yeast: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Lalvin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ICV </a:t>
            </a:r>
            <a:r>
              <a:rPr lang="mk-MK" sz="1400" dirty="0">
                <a:latin typeface="Arial" panose="020B0604020202020204" pitchFamily="34" charset="0"/>
                <a:cs typeface="Arial" panose="020B0604020202020204" pitchFamily="34" charset="0"/>
              </a:rPr>
              <a:t>D80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Lallemand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Blagnac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France)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9805" y="5510681"/>
            <a:ext cx="11917520" cy="1200329"/>
          </a:xfrm>
          <a:prstGeom prst="rect">
            <a:avLst/>
          </a:prstGeom>
          <a:ln w="38100"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Higher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content of </a:t>
            </a:r>
            <a:r>
              <a:rPr lang="en-GB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nonflavnoids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(phenolic acids and </a:t>
            </a:r>
            <a:r>
              <a:rPr lang="en-GB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stilbenes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in </a:t>
            </a:r>
            <a:r>
              <a:rPr lang="en-US" b="1" u="sng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en-US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(wine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fermented with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Zymaflore</a:t>
            </a:r>
            <a:r>
              <a:rPr lang="en-US" baseline="30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TM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XPure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yeast)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be attributed to a </a:t>
            </a: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higher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extraction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these compounds during the alcoholic </a:t>
            </a: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fermentation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Interaction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the yeast cell walls during the fermentation, followed by </a:t>
            </a: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adsorption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n-GB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nonflavonoids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which decreased their amount in </a:t>
            </a:r>
            <a:r>
              <a:rPr lang="en-US" b="1" u="sng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Kratošija</a:t>
            </a:r>
            <a:r>
              <a:rPr lang="en-US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(wine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fermented with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Lalvin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ICV 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DB80 </a:t>
            </a: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yeast).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695566"/>
              </p:ext>
            </p:extLst>
          </p:nvPr>
        </p:nvGraphicFramePr>
        <p:xfrm>
          <a:off x="6294251" y="1133335"/>
          <a:ext cx="5743074" cy="3533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612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20</a:t>
            </a:fld>
            <a:endParaRPr lang="en-US" noProof="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4556783"/>
              </p:ext>
            </p:extLst>
          </p:nvPr>
        </p:nvGraphicFramePr>
        <p:xfrm>
          <a:off x="119806" y="1420701"/>
          <a:ext cx="6575948" cy="3388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19807" y="190411"/>
            <a:ext cx="11935325" cy="710341"/>
          </a:xfrm>
          <a:prstGeom prst="rect">
            <a:avLst/>
          </a:prstGeom>
          <a:solidFill>
            <a:schemeClr val="bg1"/>
          </a:solidFill>
          <a:ln w="28575">
            <a:solidFill>
              <a:srgbClr val="008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Quantification of </a:t>
            </a:r>
            <a:r>
              <a:rPr lang="en-US" sz="3500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flavonoids</a:t>
            </a:r>
            <a:endParaRPr lang="en-US" sz="35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919692"/>
              </p:ext>
            </p:extLst>
          </p:nvPr>
        </p:nvGraphicFramePr>
        <p:xfrm>
          <a:off x="6601665" y="1501253"/>
          <a:ext cx="5226918" cy="317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119806" y="5139768"/>
            <a:ext cx="11935326" cy="1631216"/>
          </a:xfrm>
          <a:prstGeom prst="rect">
            <a:avLst/>
          </a:prstGeom>
          <a:solidFill>
            <a:srgbClr val="CCFF99"/>
          </a:solidFill>
          <a:ln w="28575"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Crysinm</a:t>
            </a:r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luteolin</a:t>
            </a:r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taxifolin</a:t>
            </a:r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naringenin</a:t>
            </a:r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 smtClean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638"/>
            <a:r>
              <a:rPr lang="en-US" sz="20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detected</a:t>
            </a:r>
            <a:r>
              <a:rPr lang="en-US" sz="2000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</a:t>
            </a:r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in Macedonian red </a:t>
            </a:r>
            <a:r>
              <a:rPr lang="en-US" sz="2000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wines.</a:t>
            </a:r>
          </a:p>
          <a:p>
            <a:pPr marL="336550"/>
            <a:r>
              <a:rPr lang="en-US" sz="2000" b="1" dirty="0" smtClean="0">
                <a:solidFill>
                  <a:srgbClr val="008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en-US" sz="2000" dirty="0" smtClean="0">
                <a:solidFill>
                  <a:srgbClr val="008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possess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anti-oxidant, anti-inflammatory and anti-cancer properties</a:t>
            </a:r>
            <a:r>
              <a:rPr lang="en-US" sz="20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000" dirty="0" smtClean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 err="1" smtClean="0">
                <a:solidFill>
                  <a:srgbClr val="CC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Taxifolin</a:t>
            </a:r>
            <a:r>
              <a:rPr lang="en-US" sz="2000" b="1" dirty="0" smtClean="0">
                <a:solidFill>
                  <a:srgbClr val="CC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CC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effective for cardiovascular and cancer diseases, inflammation, Alzheimer, diabetes, allergic reaction. </a:t>
            </a:r>
            <a:endParaRPr lang="en-US" sz="20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61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" y="0"/>
            <a:ext cx="12191998" cy="11871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8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HPLC-ESI-TQMS analysis of </a:t>
            </a:r>
            <a:r>
              <a:rPr lang="en-US" sz="3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anthocyanins</a:t>
            </a:r>
            <a:r>
              <a:rPr lang="en-US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pyranoanthocyanins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" y="1619267"/>
            <a:ext cx="5376902" cy="4647426"/>
          </a:xfrm>
          <a:prstGeom prst="rect">
            <a:avLst/>
          </a:prstGeom>
          <a:solidFill>
            <a:srgbClr val="CCFF66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LC 20 Shimadzu, ESI-TQMS 8030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Negative/positive mode, ESI-TQMS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Sample volume: 5 mL injection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Column: </a:t>
            </a: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Kinetex C18 column 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pl-PL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pl-PL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 x 2.1 mm, 2.6 µm)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Eluent A: HCOOH pH 2.8, eluent B: ACN</a:t>
            </a:r>
          </a:p>
          <a:p>
            <a:endParaRPr lang="en-US" sz="24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Time program for gradient elution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0-3 min 10% ACN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4-10 min   20 % ACN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10-15 min 25% ACN 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15-31 min 90% ACN 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32-50 min10% ACN  </a:t>
            </a:r>
          </a:p>
        </p:txBody>
      </p:sp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067" y="1619267"/>
            <a:ext cx="4032948" cy="243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667322"/>
              </p:ext>
            </p:extLst>
          </p:nvPr>
        </p:nvGraphicFramePr>
        <p:xfrm>
          <a:off x="6629830" y="4334087"/>
          <a:ext cx="4508925" cy="1802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4217"/>
                <a:gridCol w="1414425"/>
                <a:gridCol w="1380283"/>
              </a:tblGrid>
              <a:tr h="35916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Anthocyanins</a:t>
                      </a:r>
                      <a:r>
                        <a:rPr lang="mk-MK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mk-MK" sz="16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mk-MK" sz="16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</a:tr>
              <a:tr h="28470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</a:tr>
              <a:tr h="28470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</a:tr>
              <a:tr h="28470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mk-MK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</a:tr>
              <a:tr h="28470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mk-MK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</a:tr>
              <a:tr h="28470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mk-MK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OCH</a:t>
                      </a:r>
                      <a:r>
                        <a:rPr lang="mk-MK" sz="16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mk-MK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780" marR="17780" marT="825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1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4568" y="6463207"/>
            <a:ext cx="2743200" cy="249385"/>
          </a:xfrm>
        </p:spPr>
        <p:txBody>
          <a:bodyPr/>
          <a:lstStyle/>
          <a:p>
            <a:fld id="{48BB047D-A6CD-43AB-96F0-683C726B586B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" y="0"/>
            <a:ext cx="12191998" cy="887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8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MS identification of </a:t>
            </a:r>
            <a:r>
              <a:rPr lang="en-US" sz="3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anthocyanins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609"/>
              </p:ext>
            </p:extLst>
          </p:nvPr>
        </p:nvGraphicFramePr>
        <p:xfrm>
          <a:off x="480009" y="1437725"/>
          <a:ext cx="4252412" cy="4591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6209"/>
                <a:gridCol w="690316"/>
                <a:gridCol w="896600"/>
                <a:gridCol w="1059287"/>
              </a:tblGrid>
              <a:tr h="6767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Anthocyanins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pl-PL" sz="14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</a:t>
                      </a: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(min)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 (m/z) </a:t>
                      </a:r>
                      <a:b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pl-PL" sz="140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MS/MS (m/z</a:t>
                      </a:r>
                      <a:r>
                        <a:rPr lang="pl-PL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09115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Monoglucosides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449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479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75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Acetylglucosides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Dp-3-acetylglc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0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Pt-3-acetylglc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1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Pn-3-acetylglc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Mv-3-acetylglc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75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p-Coumaroylglucosides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Dp-3-p-coumglc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Cy-3-p-coumglc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90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Pt-3- p-coumglc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41" marR="429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34" name="Group 5"/>
          <p:cNvGrpSpPr>
            <a:grpSpLocks noChangeAspect="1"/>
          </p:cNvGrpSpPr>
          <p:nvPr/>
        </p:nvGrpSpPr>
        <p:grpSpPr bwMode="auto">
          <a:xfrm>
            <a:off x="5474580" y="954006"/>
            <a:ext cx="2786267" cy="2104376"/>
            <a:chOff x="0" y="604"/>
            <a:chExt cx="2400" cy="1937"/>
          </a:xfrm>
        </p:grpSpPr>
        <p:sp>
          <p:nvSpPr>
            <p:cNvPr id="235" name="AutoShape 4"/>
            <p:cNvSpPr>
              <a:spLocks noChangeAspect="1" noChangeArrowheads="1" noTextEdit="1"/>
            </p:cNvSpPr>
            <p:nvPr/>
          </p:nvSpPr>
          <p:spPr bwMode="auto">
            <a:xfrm>
              <a:off x="0" y="624"/>
              <a:ext cx="2400" cy="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Rectangle 6"/>
            <p:cNvSpPr>
              <a:spLocks noChangeArrowheads="1"/>
            </p:cNvSpPr>
            <p:nvPr/>
          </p:nvSpPr>
          <p:spPr bwMode="auto">
            <a:xfrm>
              <a:off x="334" y="637"/>
              <a:ext cx="2055" cy="1726"/>
            </a:xfrm>
            <a:prstGeom prst="rect">
              <a:avLst/>
            </a:prstGeom>
            <a:noFill/>
            <a:ln w="7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237" name="Freeform 7"/>
            <p:cNvSpPr>
              <a:spLocks/>
            </p:cNvSpPr>
            <p:nvPr/>
          </p:nvSpPr>
          <p:spPr bwMode="auto">
            <a:xfrm>
              <a:off x="340" y="840"/>
              <a:ext cx="2036" cy="1510"/>
            </a:xfrm>
            <a:custGeom>
              <a:avLst/>
              <a:gdLst>
                <a:gd name="T0" fmla="*/ 27 w 2036"/>
                <a:gd name="T1" fmla="*/ 1510 h 1510"/>
                <a:gd name="T2" fmla="*/ 60 w 2036"/>
                <a:gd name="T3" fmla="*/ 1510 h 1510"/>
                <a:gd name="T4" fmla="*/ 94 w 2036"/>
                <a:gd name="T5" fmla="*/ 1510 h 1510"/>
                <a:gd name="T6" fmla="*/ 127 w 2036"/>
                <a:gd name="T7" fmla="*/ 1510 h 1510"/>
                <a:gd name="T8" fmla="*/ 160 w 2036"/>
                <a:gd name="T9" fmla="*/ 1510 h 1510"/>
                <a:gd name="T10" fmla="*/ 194 w 2036"/>
                <a:gd name="T11" fmla="*/ 1510 h 1510"/>
                <a:gd name="T12" fmla="*/ 227 w 2036"/>
                <a:gd name="T13" fmla="*/ 1510 h 1510"/>
                <a:gd name="T14" fmla="*/ 261 w 2036"/>
                <a:gd name="T15" fmla="*/ 1510 h 1510"/>
                <a:gd name="T16" fmla="*/ 294 w 2036"/>
                <a:gd name="T17" fmla="*/ 1510 h 1510"/>
                <a:gd name="T18" fmla="*/ 327 w 2036"/>
                <a:gd name="T19" fmla="*/ 1510 h 1510"/>
                <a:gd name="T20" fmla="*/ 361 w 2036"/>
                <a:gd name="T21" fmla="*/ 1510 h 1510"/>
                <a:gd name="T22" fmla="*/ 394 w 2036"/>
                <a:gd name="T23" fmla="*/ 1510 h 1510"/>
                <a:gd name="T24" fmla="*/ 427 w 2036"/>
                <a:gd name="T25" fmla="*/ 1510 h 1510"/>
                <a:gd name="T26" fmla="*/ 461 w 2036"/>
                <a:gd name="T27" fmla="*/ 1510 h 1510"/>
                <a:gd name="T28" fmla="*/ 494 w 2036"/>
                <a:gd name="T29" fmla="*/ 1510 h 1510"/>
                <a:gd name="T30" fmla="*/ 528 w 2036"/>
                <a:gd name="T31" fmla="*/ 1510 h 1510"/>
                <a:gd name="T32" fmla="*/ 561 w 2036"/>
                <a:gd name="T33" fmla="*/ 1504 h 1510"/>
                <a:gd name="T34" fmla="*/ 594 w 2036"/>
                <a:gd name="T35" fmla="*/ 1510 h 1510"/>
                <a:gd name="T36" fmla="*/ 628 w 2036"/>
                <a:gd name="T37" fmla="*/ 1510 h 1510"/>
                <a:gd name="T38" fmla="*/ 661 w 2036"/>
                <a:gd name="T39" fmla="*/ 1510 h 1510"/>
                <a:gd name="T40" fmla="*/ 694 w 2036"/>
                <a:gd name="T41" fmla="*/ 1510 h 1510"/>
                <a:gd name="T42" fmla="*/ 728 w 2036"/>
                <a:gd name="T43" fmla="*/ 1510 h 1510"/>
                <a:gd name="T44" fmla="*/ 761 w 2036"/>
                <a:gd name="T45" fmla="*/ 1510 h 1510"/>
                <a:gd name="T46" fmla="*/ 794 w 2036"/>
                <a:gd name="T47" fmla="*/ 1510 h 1510"/>
                <a:gd name="T48" fmla="*/ 828 w 2036"/>
                <a:gd name="T49" fmla="*/ 1510 h 1510"/>
                <a:gd name="T50" fmla="*/ 861 w 2036"/>
                <a:gd name="T51" fmla="*/ 1510 h 1510"/>
                <a:gd name="T52" fmla="*/ 895 w 2036"/>
                <a:gd name="T53" fmla="*/ 1510 h 1510"/>
                <a:gd name="T54" fmla="*/ 928 w 2036"/>
                <a:gd name="T55" fmla="*/ 1510 h 1510"/>
                <a:gd name="T56" fmla="*/ 961 w 2036"/>
                <a:gd name="T57" fmla="*/ 1510 h 1510"/>
                <a:gd name="T58" fmla="*/ 995 w 2036"/>
                <a:gd name="T59" fmla="*/ 1510 h 1510"/>
                <a:gd name="T60" fmla="*/ 1028 w 2036"/>
                <a:gd name="T61" fmla="*/ 1510 h 1510"/>
                <a:gd name="T62" fmla="*/ 1061 w 2036"/>
                <a:gd name="T63" fmla="*/ 1510 h 1510"/>
                <a:gd name="T64" fmla="*/ 1095 w 2036"/>
                <a:gd name="T65" fmla="*/ 1510 h 1510"/>
                <a:gd name="T66" fmla="*/ 1128 w 2036"/>
                <a:gd name="T67" fmla="*/ 1510 h 1510"/>
                <a:gd name="T68" fmla="*/ 1161 w 2036"/>
                <a:gd name="T69" fmla="*/ 1510 h 1510"/>
                <a:gd name="T70" fmla="*/ 1195 w 2036"/>
                <a:gd name="T71" fmla="*/ 1510 h 1510"/>
                <a:gd name="T72" fmla="*/ 1228 w 2036"/>
                <a:gd name="T73" fmla="*/ 1510 h 1510"/>
                <a:gd name="T74" fmla="*/ 1262 w 2036"/>
                <a:gd name="T75" fmla="*/ 1510 h 1510"/>
                <a:gd name="T76" fmla="*/ 1295 w 2036"/>
                <a:gd name="T77" fmla="*/ 1510 h 1510"/>
                <a:gd name="T78" fmla="*/ 1328 w 2036"/>
                <a:gd name="T79" fmla="*/ 1510 h 1510"/>
                <a:gd name="T80" fmla="*/ 1362 w 2036"/>
                <a:gd name="T81" fmla="*/ 1510 h 1510"/>
                <a:gd name="T82" fmla="*/ 1395 w 2036"/>
                <a:gd name="T83" fmla="*/ 1510 h 1510"/>
                <a:gd name="T84" fmla="*/ 1428 w 2036"/>
                <a:gd name="T85" fmla="*/ 1510 h 1510"/>
                <a:gd name="T86" fmla="*/ 1462 w 2036"/>
                <a:gd name="T87" fmla="*/ 1510 h 1510"/>
                <a:gd name="T88" fmla="*/ 1495 w 2036"/>
                <a:gd name="T89" fmla="*/ 1510 h 1510"/>
                <a:gd name="T90" fmla="*/ 1529 w 2036"/>
                <a:gd name="T91" fmla="*/ 1510 h 1510"/>
                <a:gd name="T92" fmla="*/ 1562 w 2036"/>
                <a:gd name="T93" fmla="*/ 1510 h 1510"/>
                <a:gd name="T94" fmla="*/ 1595 w 2036"/>
                <a:gd name="T95" fmla="*/ 1510 h 1510"/>
                <a:gd name="T96" fmla="*/ 1629 w 2036"/>
                <a:gd name="T97" fmla="*/ 1510 h 1510"/>
                <a:gd name="T98" fmla="*/ 1662 w 2036"/>
                <a:gd name="T99" fmla="*/ 1510 h 1510"/>
                <a:gd name="T100" fmla="*/ 1695 w 2036"/>
                <a:gd name="T101" fmla="*/ 1510 h 1510"/>
                <a:gd name="T102" fmla="*/ 1729 w 2036"/>
                <a:gd name="T103" fmla="*/ 1510 h 1510"/>
                <a:gd name="T104" fmla="*/ 1762 w 2036"/>
                <a:gd name="T105" fmla="*/ 1510 h 1510"/>
                <a:gd name="T106" fmla="*/ 1795 w 2036"/>
                <a:gd name="T107" fmla="*/ 1510 h 1510"/>
                <a:gd name="T108" fmla="*/ 1829 w 2036"/>
                <a:gd name="T109" fmla="*/ 1510 h 1510"/>
                <a:gd name="T110" fmla="*/ 1862 w 2036"/>
                <a:gd name="T111" fmla="*/ 1510 h 1510"/>
                <a:gd name="T112" fmla="*/ 1896 w 2036"/>
                <a:gd name="T113" fmla="*/ 1510 h 1510"/>
                <a:gd name="T114" fmla="*/ 1929 w 2036"/>
                <a:gd name="T115" fmla="*/ 1510 h 1510"/>
                <a:gd name="T116" fmla="*/ 1962 w 2036"/>
                <a:gd name="T117" fmla="*/ 1510 h 1510"/>
                <a:gd name="T118" fmla="*/ 1996 w 2036"/>
                <a:gd name="T119" fmla="*/ 1510 h 1510"/>
                <a:gd name="T120" fmla="*/ 2029 w 2036"/>
                <a:gd name="T121" fmla="*/ 1510 h 151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36"/>
                <a:gd name="T184" fmla="*/ 0 h 1510"/>
                <a:gd name="T185" fmla="*/ 2036 w 2036"/>
                <a:gd name="T186" fmla="*/ 1510 h 151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36" h="1510">
                  <a:moveTo>
                    <a:pt x="0" y="1510"/>
                  </a:moveTo>
                  <a:lnTo>
                    <a:pt x="0" y="1510"/>
                  </a:lnTo>
                  <a:lnTo>
                    <a:pt x="7" y="1510"/>
                  </a:lnTo>
                  <a:lnTo>
                    <a:pt x="14" y="1510"/>
                  </a:lnTo>
                  <a:lnTo>
                    <a:pt x="20" y="1510"/>
                  </a:lnTo>
                  <a:lnTo>
                    <a:pt x="27" y="1510"/>
                  </a:lnTo>
                  <a:lnTo>
                    <a:pt x="34" y="1510"/>
                  </a:lnTo>
                  <a:lnTo>
                    <a:pt x="40" y="1510"/>
                  </a:lnTo>
                  <a:lnTo>
                    <a:pt x="47" y="1510"/>
                  </a:lnTo>
                  <a:lnTo>
                    <a:pt x="54" y="1510"/>
                  </a:lnTo>
                  <a:lnTo>
                    <a:pt x="60" y="1510"/>
                  </a:lnTo>
                  <a:lnTo>
                    <a:pt x="67" y="1510"/>
                  </a:lnTo>
                  <a:lnTo>
                    <a:pt x="74" y="1510"/>
                  </a:lnTo>
                  <a:lnTo>
                    <a:pt x="80" y="1510"/>
                  </a:lnTo>
                  <a:lnTo>
                    <a:pt x="87" y="1510"/>
                  </a:lnTo>
                  <a:lnTo>
                    <a:pt x="94" y="1510"/>
                  </a:lnTo>
                  <a:lnTo>
                    <a:pt x="100" y="1510"/>
                  </a:lnTo>
                  <a:lnTo>
                    <a:pt x="107" y="1510"/>
                  </a:lnTo>
                  <a:lnTo>
                    <a:pt x="114" y="1510"/>
                  </a:lnTo>
                  <a:lnTo>
                    <a:pt x="120" y="1510"/>
                  </a:lnTo>
                  <a:lnTo>
                    <a:pt x="127" y="1510"/>
                  </a:lnTo>
                  <a:lnTo>
                    <a:pt x="134" y="1510"/>
                  </a:lnTo>
                  <a:lnTo>
                    <a:pt x="140" y="1510"/>
                  </a:lnTo>
                  <a:lnTo>
                    <a:pt x="147" y="1510"/>
                  </a:lnTo>
                  <a:lnTo>
                    <a:pt x="154" y="1510"/>
                  </a:lnTo>
                  <a:lnTo>
                    <a:pt x="160" y="1510"/>
                  </a:lnTo>
                  <a:lnTo>
                    <a:pt x="167" y="1510"/>
                  </a:lnTo>
                  <a:lnTo>
                    <a:pt x="174" y="1510"/>
                  </a:lnTo>
                  <a:lnTo>
                    <a:pt x="181" y="1510"/>
                  </a:lnTo>
                  <a:lnTo>
                    <a:pt x="187" y="1510"/>
                  </a:lnTo>
                  <a:lnTo>
                    <a:pt x="194" y="1510"/>
                  </a:lnTo>
                  <a:lnTo>
                    <a:pt x="201" y="1510"/>
                  </a:lnTo>
                  <a:lnTo>
                    <a:pt x="207" y="1510"/>
                  </a:lnTo>
                  <a:lnTo>
                    <a:pt x="214" y="1510"/>
                  </a:lnTo>
                  <a:lnTo>
                    <a:pt x="221" y="1510"/>
                  </a:lnTo>
                  <a:lnTo>
                    <a:pt x="227" y="1510"/>
                  </a:lnTo>
                  <a:lnTo>
                    <a:pt x="234" y="1510"/>
                  </a:lnTo>
                  <a:lnTo>
                    <a:pt x="241" y="1510"/>
                  </a:lnTo>
                  <a:lnTo>
                    <a:pt x="247" y="1510"/>
                  </a:lnTo>
                  <a:lnTo>
                    <a:pt x="254" y="1510"/>
                  </a:lnTo>
                  <a:lnTo>
                    <a:pt x="261" y="1510"/>
                  </a:lnTo>
                  <a:lnTo>
                    <a:pt x="267" y="1510"/>
                  </a:lnTo>
                  <a:lnTo>
                    <a:pt x="274" y="1510"/>
                  </a:lnTo>
                  <a:lnTo>
                    <a:pt x="281" y="1510"/>
                  </a:lnTo>
                  <a:lnTo>
                    <a:pt x="287" y="1510"/>
                  </a:lnTo>
                  <a:lnTo>
                    <a:pt x="294" y="1510"/>
                  </a:lnTo>
                  <a:lnTo>
                    <a:pt x="301" y="1510"/>
                  </a:lnTo>
                  <a:lnTo>
                    <a:pt x="307" y="1510"/>
                  </a:lnTo>
                  <a:lnTo>
                    <a:pt x="314" y="1510"/>
                  </a:lnTo>
                  <a:lnTo>
                    <a:pt x="321" y="1510"/>
                  </a:lnTo>
                  <a:lnTo>
                    <a:pt x="327" y="1510"/>
                  </a:lnTo>
                  <a:lnTo>
                    <a:pt x="334" y="1510"/>
                  </a:lnTo>
                  <a:lnTo>
                    <a:pt x="341" y="1510"/>
                  </a:lnTo>
                  <a:lnTo>
                    <a:pt x="347" y="1510"/>
                  </a:lnTo>
                  <a:lnTo>
                    <a:pt x="354" y="1510"/>
                  </a:lnTo>
                  <a:lnTo>
                    <a:pt x="361" y="1510"/>
                  </a:lnTo>
                  <a:lnTo>
                    <a:pt x="367" y="1510"/>
                  </a:lnTo>
                  <a:lnTo>
                    <a:pt x="374" y="1510"/>
                  </a:lnTo>
                  <a:lnTo>
                    <a:pt x="381" y="1510"/>
                  </a:lnTo>
                  <a:lnTo>
                    <a:pt x="387" y="1510"/>
                  </a:lnTo>
                  <a:lnTo>
                    <a:pt x="394" y="1510"/>
                  </a:lnTo>
                  <a:lnTo>
                    <a:pt x="401" y="1510"/>
                  </a:lnTo>
                  <a:lnTo>
                    <a:pt x="407" y="1510"/>
                  </a:lnTo>
                  <a:lnTo>
                    <a:pt x="414" y="1510"/>
                  </a:lnTo>
                  <a:lnTo>
                    <a:pt x="421" y="1510"/>
                  </a:lnTo>
                  <a:lnTo>
                    <a:pt x="427" y="1510"/>
                  </a:lnTo>
                  <a:lnTo>
                    <a:pt x="434" y="1510"/>
                  </a:lnTo>
                  <a:lnTo>
                    <a:pt x="441" y="1510"/>
                  </a:lnTo>
                  <a:lnTo>
                    <a:pt x="447" y="1510"/>
                  </a:lnTo>
                  <a:lnTo>
                    <a:pt x="454" y="1510"/>
                  </a:lnTo>
                  <a:lnTo>
                    <a:pt x="461" y="1510"/>
                  </a:lnTo>
                  <a:lnTo>
                    <a:pt x="467" y="1510"/>
                  </a:lnTo>
                  <a:lnTo>
                    <a:pt x="474" y="1510"/>
                  </a:lnTo>
                  <a:lnTo>
                    <a:pt x="481" y="1510"/>
                  </a:lnTo>
                  <a:lnTo>
                    <a:pt x="487" y="1510"/>
                  </a:lnTo>
                  <a:lnTo>
                    <a:pt x="494" y="1510"/>
                  </a:lnTo>
                  <a:lnTo>
                    <a:pt x="501" y="1510"/>
                  </a:lnTo>
                  <a:lnTo>
                    <a:pt x="507" y="1510"/>
                  </a:lnTo>
                  <a:lnTo>
                    <a:pt x="514" y="1510"/>
                  </a:lnTo>
                  <a:lnTo>
                    <a:pt x="521" y="1510"/>
                  </a:lnTo>
                  <a:lnTo>
                    <a:pt x="528" y="1510"/>
                  </a:lnTo>
                  <a:lnTo>
                    <a:pt x="534" y="1510"/>
                  </a:lnTo>
                  <a:lnTo>
                    <a:pt x="541" y="1510"/>
                  </a:lnTo>
                  <a:lnTo>
                    <a:pt x="548" y="1510"/>
                  </a:lnTo>
                  <a:lnTo>
                    <a:pt x="554" y="1510"/>
                  </a:lnTo>
                  <a:lnTo>
                    <a:pt x="561" y="1510"/>
                  </a:lnTo>
                  <a:lnTo>
                    <a:pt x="561" y="1504"/>
                  </a:lnTo>
                  <a:lnTo>
                    <a:pt x="568" y="1510"/>
                  </a:lnTo>
                  <a:lnTo>
                    <a:pt x="574" y="1510"/>
                  </a:lnTo>
                  <a:lnTo>
                    <a:pt x="581" y="1510"/>
                  </a:lnTo>
                  <a:lnTo>
                    <a:pt x="588" y="1510"/>
                  </a:lnTo>
                  <a:lnTo>
                    <a:pt x="594" y="1510"/>
                  </a:lnTo>
                  <a:lnTo>
                    <a:pt x="601" y="1510"/>
                  </a:lnTo>
                  <a:lnTo>
                    <a:pt x="608" y="1510"/>
                  </a:lnTo>
                  <a:lnTo>
                    <a:pt x="614" y="1510"/>
                  </a:lnTo>
                  <a:lnTo>
                    <a:pt x="621" y="1510"/>
                  </a:lnTo>
                  <a:lnTo>
                    <a:pt x="628" y="1510"/>
                  </a:lnTo>
                  <a:lnTo>
                    <a:pt x="634" y="1510"/>
                  </a:lnTo>
                  <a:lnTo>
                    <a:pt x="641" y="1510"/>
                  </a:lnTo>
                  <a:lnTo>
                    <a:pt x="641" y="1497"/>
                  </a:lnTo>
                  <a:lnTo>
                    <a:pt x="641" y="1510"/>
                  </a:lnTo>
                  <a:lnTo>
                    <a:pt x="648" y="1510"/>
                  </a:lnTo>
                  <a:lnTo>
                    <a:pt x="654" y="1510"/>
                  </a:lnTo>
                  <a:lnTo>
                    <a:pt x="661" y="1510"/>
                  </a:lnTo>
                  <a:lnTo>
                    <a:pt x="668" y="1510"/>
                  </a:lnTo>
                  <a:lnTo>
                    <a:pt x="674" y="1510"/>
                  </a:lnTo>
                  <a:lnTo>
                    <a:pt x="681" y="1510"/>
                  </a:lnTo>
                  <a:lnTo>
                    <a:pt x="681" y="0"/>
                  </a:lnTo>
                  <a:lnTo>
                    <a:pt x="681" y="1451"/>
                  </a:lnTo>
                  <a:lnTo>
                    <a:pt x="688" y="1491"/>
                  </a:lnTo>
                  <a:lnTo>
                    <a:pt x="688" y="1510"/>
                  </a:lnTo>
                  <a:lnTo>
                    <a:pt x="688" y="1491"/>
                  </a:lnTo>
                  <a:lnTo>
                    <a:pt x="688" y="1510"/>
                  </a:lnTo>
                  <a:lnTo>
                    <a:pt x="694" y="1510"/>
                  </a:lnTo>
                  <a:lnTo>
                    <a:pt x="694" y="1504"/>
                  </a:lnTo>
                  <a:lnTo>
                    <a:pt x="694" y="1510"/>
                  </a:lnTo>
                  <a:lnTo>
                    <a:pt x="701" y="1510"/>
                  </a:lnTo>
                  <a:lnTo>
                    <a:pt x="708" y="1510"/>
                  </a:lnTo>
                  <a:lnTo>
                    <a:pt x="714" y="1510"/>
                  </a:lnTo>
                  <a:lnTo>
                    <a:pt x="721" y="1510"/>
                  </a:lnTo>
                  <a:lnTo>
                    <a:pt x="728" y="1510"/>
                  </a:lnTo>
                  <a:lnTo>
                    <a:pt x="734" y="1510"/>
                  </a:lnTo>
                  <a:lnTo>
                    <a:pt x="741" y="1510"/>
                  </a:lnTo>
                  <a:lnTo>
                    <a:pt x="748" y="1510"/>
                  </a:lnTo>
                  <a:lnTo>
                    <a:pt x="754" y="1510"/>
                  </a:lnTo>
                  <a:lnTo>
                    <a:pt x="754" y="1504"/>
                  </a:lnTo>
                  <a:lnTo>
                    <a:pt x="754" y="1510"/>
                  </a:lnTo>
                  <a:lnTo>
                    <a:pt x="761" y="1510"/>
                  </a:lnTo>
                  <a:lnTo>
                    <a:pt x="768" y="1510"/>
                  </a:lnTo>
                  <a:lnTo>
                    <a:pt x="774" y="1510"/>
                  </a:lnTo>
                  <a:lnTo>
                    <a:pt x="781" y="1510"/>
                  </a:lnTo>
                  <a:lnTo>
                    <a:pt x="788" y="1510"/>
                  </a:lnTo>
                  <a:lnTo>
                    <a:pt x="794" y="1510"/>
                  </a:lnTo>
                  <a:lnTo>
                    <a:pt x="801" y="1510"/>
                  </a:lnTo>
                  <a:lnTo>
                    <a:pt x="808" y="1510"/>
                  </a:lnTo>
                  <a:lnTo>
                    <a:pt x="814" y="1510"/>
                  </a:lnTo>
                  <a:lnTo>
                    <a:pt x="821" y="1510"/>
                  </a:lnTo>
                  <a:lnTo>
                    <a:pt x="828" y="1510"/>
                  </a:lnTo>
                  <a:lnTo>
                    <a:pt x="834" y="1510"/>
                  </a:lnTo>
                  <a:lnTo>
                    <a:pt x="841" y="1510"/>
                  </a:lnTo>
                  <a:lnTo>
                    <a:pt x="848" y="1510"/>
                  </a:lnTo>
                  <a:lnTo>
                    <a:pt x="855" y="1510"/>
                  </a:lnTo>
                  <a:lnTo>
                    <a:pt x="861" y="1510"/>
                  </a:lnTo>
                  <a:lnTo>
                    <a:pt x="868" y="1510"/>
                  </a:lnTo>
                  <a:lnTo>
                    <a:pt x="875" y="1510"/>
                  </a:lnTo>
                  <a:lnTo>
                    <a:pt x="881" y="1510"/>
                  </a:lnTo>
                  <a:lnTo>
                    <a:pt x="888" y="1510"/>
                  </a:lnTo>
                  <a:lnTo>
                    <a:pt x="895" y="1510"/>
                  </a:lnTo>
                  <a:lnTo>
                    <a:pt x="901" y="1510"/>
                  </a:lnTo>
                  <a:lnTo>
                    <a:pt x="908" y="1510"/>
                  </a:lnTo>
                  <a:lnTo>
                    <a:pt x="915" y="1510"/>
                  </a:lnTo>
                  <a:lnTo>
                    <a:pt x="921" y="1510"/>
                  </a:lnTo>
                  <a:lnTo>
                    <a:pt x="928" y="1510"/>
                  </a:lnTo>
                  <a:lnTo>
                    <a:pt x="935" y="1510"/>
                  </a:lnTo>
                  <a:lnTo>
                    <a:pt x="941" y="1510"/>
                  </a:lnTo>
                  <a:lnTo>
                    <a:pt x="948" y="1510"/>
                  </a:lnTo>
                  <a:lnTo>
                    <a:pt x="955" y="1510"/>
                  </a:lnTo>
                  <a:lnTo>
                    <a:pt x="961" y="1510"/>
                  </a:lnTo>
                  <a:lnTo>
                    <a:pt x="968" y="1510"/>
                  </a:lnTo>
                  <a:lnTo>
                    <a:pt x="975" y="1510"/>
                  </a:lnTo>
                  <a:lnTo>
                    <a:pt x="981" y="1510"/>
                  </a:lnTo>
                  <a:lnTo>
                    <a:pt x="988" y="1510"/>
                  </a:lnTo>
                  <a:lnTo>
                    <a:pt x="995" y="1510"/>
                  </a:lnTo>
                  <a:lnTo>
                    <a:pt x="1001" y="1510"/>
                  </a:lnTo>
                  <a:lnTo>
                    <a:pt x="1001" y="1504"/>
                  </a:lnTo>
                  <a:lnTo>
                    <a:pt x="1001" y="1510"/>
                  </a:lnTo>
                  <a:lnTo>
                    <a:pt x="1008" y="1510"/>
                  </a:lnTo>
                  <a:lnTo>
                    <a:pt x="1008" y="1504"/>
                  </a:lnTo>
                  <a:lnTo>
                    <a:pt x="1008" y="1510"/>
                  </a:lnTo>
                  <a:lnTo>
                    <a:pt x="1015" y="1510"/>
                  </a:lnTo>
                  <a:lnTo>
                    <a:pt x="1021" y="1510"/>
                  </a:lnTo>
                  <a:lnTo>
                    <a:pt x="1021" y="1504"/>
                  </a:lnTo>
                  <a:lnTo>
                    <a:pt x="1021" y="1510"/>
                  </a:lnTo>
                  <a:lnTo>
                    <a:pt x="1028" y="1510"/>
                  </a:lnTo>
                  <a:lnTo>
                    <a:pt x="1035" y="1510"/>
                  </a:lnTo>
                  <a:lnTo>
                    <a:pt x="1041" y="1510"/>
                  </a:lnTo>
                  <a:lnTo>
                    <a:pt x="1048" y="1510"/>
                  </a:lnTo>
                  <a:lnTo>
                    <a:pt x="1055" y="1510"/>
                  </a:lnTo>
                  <a:lnTo>
                    <a:pt x="1061" y="1510"/>
                  </a:lnTo>
                  <a:lnTo>
                    <a:pt x="1068" y="1510"/>
                  </a:lnTo>
                  <a:lnTo>
                    <a:pt x="1068" y="1504"/>
                  </a:lnTo>
                  <a:lnTo>
                    <a:pt x="1068" y="1510"/>
                  </a:lnTo>
                  <a:lnTo>
                    <a:pt x="1075" y="1510"/>
                  </a:lnTo>
                  <a:lnTo>
                    <a:pt x="1081" y="1510"/>
                  </a:lnTo>
                  <a:lnTo>
                    <a:pt x="1088" y="1510"/>
                  </a:lnTo>
                  <a:lnTo>
                    <a:pt x="1095" y="1510"/>
                  </a:lnTo>
                  <a:lnTo>
                    <a:pt x="1095" y="1504"/>
                  </a:lnTo>
                  <a:lnTo>
                    <a:pt x="1095" y="1510"/>
                  </a:lnTo>
                  <a:lnTo>
                    <a:pt x="1101" y="1510"/>
                  </a:lnTo>
                  <a:lnTo>
                    <a:pt x="1108" y="1510"/>
                  </a:lnTo>
                  <a:lnTo>
                    <a:pt x="1115" y="1510"/>
                  </a:lnTo>
                  <a:lnTo>
                    <a:pt x="1121" y="1510"/>
                  </a:lnTo>
                  <a:lnTo>
                    <a:pt x="1121" y="1504"/>
                  </a:lnTo>
                  <a:lnTo>
                    <a:pt x="1121" y="1510"/>
                  </a:lnTo>
                  <a:lnTo>
                    <a:pt x="1128" y="1510"/>
                  </a:lnTo>
                  <a:lnTo>
                    <a:pt x="1135" y="1510"/>
                  </a:lnTo>
                  <a:lnTo>
                    <a:pt x="1141" y="1510"/>
                  </a:lnTo>
                  <a:lnTo>
                    <a:pt x="1148" y="1510"/>
                  </a:lnTo>
                  <a:lnTo>
                    <a:pt x="1155" y="1510"/>
                  </a:lnTo>
                  <a:lnTo>
                    <a:pt x="1161" y="1510"/>
                  </a:lnTo>
                  <a:lnTo>
                    <a:pt x="1168" y="1510"/>
                  </a:lnTo>
                  <a:lnTo>
                    <a:pt x="1175" y="1510"/>
                  </a:lnTo>
                  <a:lnTo>
                    <a:pt x="1181" y="1510"/>
                  </a:lnTo>
                  <a:lnTo>
                    <a:pt x="1188" y="1510"/>
                  </a:lnTo>
                  <a:lnTo>
                    <a:pt x="1195" y="1510"/>
                  </a:lnTo>
                  <a:lnTo>
                    <a:pt x="1202" y="1510"/>
                  </a:lnTo>
                  <a:lnTo>
                    <a:pt x="1208" y="1510"/>
                  </a:lnTo>
                  <a:lnTo>
                    <a:pt x="1215" y="1510"/>
                  </a:lnTo>
                  <a:lnTo>
                    <a:pt x="1222" y="1510"/>
                  </a:lnTo>
                  <a:lnTo>
                    <a:pt x="1228" y="1510"/>
                  </a:lnTo>
                  <a:lnTo>
                    <a:pt x="1235" y="1510"/>
                  </a:lnTo>
                  <a:lnTo>
                    <a:pt x="1242" y="1510"/>
                  </a:lnTo>
                  <a:lnTo>
                    <a:pt x="1248" y="1510"/>
                  </a:lnTo>
                  <a:lnTo>
                    <a:pt x="1255" y="1510"/>
                  </a:lnTo>
                  <a:lnTo>
                    <a:pt x="1262" y="1510"/>
                  </a:lnTo>
                  <a:lnTo>
                    <a:pt x="1268" y="1510"/>
                  </a:lnTo>
                  <a:lnTo>
                    <a:pt x="1275" y="1510"/>
                  </a:lnTo>
                  <a:lnTo>
                    <a:pt x="1282" y="1510"/>
                  </a:lnTo>
                  <a:lnTo>
                    <a:pt x="1288" y="1510"/>
                  </a:lnTo>
                  <a:lnTo>
                    <a:pt x="1295" y="1510"/>
                  </a:lnTo>
                  <a:lnTo>
                    <a:pt x="1302" y="1510"/>
                  </a:lnTo>
                  <a:lnTo>
                    <a:pt x="1308" y="1510"/>
                  </a:lnTo>
                  <a:lnTo>
                    <a:pt x="1315" y="1510"/>
                  </a:lnTo>
                  <a:lnTo>
                    <a:pt x="1322" y="1510"/>
                  </a:lnTo>
                  <a:lnTo>
                    <a:pt x="1328" y="1510"/>
                  </a:lnTo>
                  <a:lnTo>
                    <a:pt x="1335" y="1510"/>
                  </a:lnTo>
                  <a:lnTo>
                    <a:pt x="1342" y="1510"/>
                  </a:lnTo>
                  <a:lnTo>
                    <a:pt x="1348" y="1510"/>
                  </a:lnTo>
                  <a:lnTo>
                    <a:pt x="1355" y="1510"/>
                  </a:lnTo>
                  <a:lnTo>
                    <a:pt x="1362" y="1510"/>
                  </a:lnTo>
                  <a:lnTo>
                    <a:pt x="1368" y="1510"/>
                  </a:lnTo>
                  <a:lnTo>
                    <a:pt x="1375" y="1510"/>
                  </a:lnTo>
                  <a:lnTo>
                    <a:pt x="1382" y="1510"/>
                  </a:lnTo>
                  <a:lnTo>
                    <a:pt x="1388" y="1510"/>
                  </a:lnTo>
                  <a:lnTo>
                    <a:pt x="1395" y="1510"/>
                  </a:lnTo>
                  <a:lnTo>
                    <a:pt x="1402" y="1510"/>
                  </a:lnTo>
                  <a:lnTo>
                    <a:pt x="1408" y="1510"/>
                  </a:lnTo>
                  <a:lnTo>
                    <a:pt x="1415" y="1510"/>
                  </a:lnTo>
                  <a:lnTo>
                    <a:pt x="1422" y="1510"/>
                  </a:lnTo>
                  <a:lnTo>
                    <a:pt x="1428" y="1510"/>
                  </a:lnTo>
                  <a:lnTo>
                    <a:pt x="1435" y="1510"/>
                  </a:lnTo>
                  <a:lnTo>
                    <a:pt x="1442" y="1510"/>
                  </a:lnTo>
                  <a:lnTo>
                    <a:pt x="1448" y="1510"/>
                  </a:lnTo>
                  <a:lnTo>
                    <a:pt x="1455" y="1510"/>
                  </a:lnTo>
                  <a:lnTo>
                    <a:pt x="1462" y="1510"/>
                  </a:lnTo>
                  <a:lnTo>
                    <a:pt x="1468" y="1510"/>
                  </a:lnTo>
                  <a:lnTo>
                    <a:pt x="1475" y="1510"/>
                  </a:lnTo>
                  <a:lnTo>
                    <a:pt x="1482" y="1510"/>
                  </a:lnTo>
                  <a:lnTo>
                    <a:pt x="1488" y="1510"/>
                  </a:lnTo>
                  <a:lnTo>
                    <a:pt x="1495" y="1510"/>
                  </a:lnTo>
                  <a:lnTo>
                    <a:pt x="1502" y="1510"/>
                  </a:lnTo>
                  <a:lnTo>
                    <a:pt x="1508" y="1510"/>
                  </a:lnTo>
                  <a:lnTo>
                    <a:pt x="1515" y="1510"/>
                  </a:lnTo>
                  <a:lnTo>
                    <a:pt x="1522" y="1510"/>
                  </a:lnTo>
                  <a:lnTo>
                    <a:pt x="1529" y="1510"/>
                  </a:lnTo>
                  <a:lnTo>
                    <a:pt x="1535" y="1510"/>
                  </a:lnTo>
                  <a:lnTo>
                    <a:pt x="1542" y="1510"/>
                  </a:lnTo>
                  <a:lnTo>
                    <a:pt x="1549" y="1510"/>
                  </a:lnTo>
                  <a:lnTo>
                    <a:pt x="1555" y="1510"/>
                  </a:lnTo>
                  <a:lnTo>
                    <a:pt x="1562" y="1510"/>
                  </a:lnTo>
                  <a:lnTo>
                    <a:pt x="1569" y="1510"/>
                  </a:lnTo>
                  <a:lnTo>
                    <a:pt x="1575" y="1510"/>
                  </a:lnTo>
                  <a:lnTo>
                    <a:pt x="1582" y="1510"/>
                  </a:lnTo>
                  <a:lnTo>
                    <a:pt x="1589" y="1510"/>
                  </a:lnTo>
                  <a:lnTo>
                    <a:pt x="1595" y="1510"/>
                  </a:lnTo>
                  <a:lnTo>
                    <a:pt x="1602" y="1510"/>
                  </a:lnTo>
                  <a:lnTo>
                    <a:pt x="1609" y="1510"/>
                  </a:lnTo>
                  <a:lnTo>
                    <a:pt x="1615" y="1510"/>
                  </a:lnTo>
                  <a:lnTo>
                    <a:pt x="1622" y="1510"/>
                  </a:lnTo>
                  <a:lnTo>
                    <a:pt x="1629" y="1510"/>
                  </a:lnTo>
                  <a:lnTo>
                    <a:pt x="1635" y="1510"/>
                  </a:lnTo>
                  <a:lnTo>
                    <a:pt x="1635" y="1504"/>
                  </a:lnTo>
                  <a:lnTo>
                    <a:pt x="1635" y="1510"/>
                  </a:lnTo>
                  <a:lnTo>
                    <a:pt x="1642" y="1510"/>
                  </a:lnTo>
                  <a:lnTo>
                    <a:pt x="1649" y="1510"/>
                  </a:lnTo>
                  <a:lnTo>
                    <a:pt x="1655" y="1510"/>
                  </a:lnTo>
                  <a:lnTo>
                    <a:pt x="1662" y="1510"/>
                  </a:lnTo>
                  <a:lnTo>
                    <a:pt x="1669" y="1510"/>
                  </a:lnTo>
                  <a:lnTo>
                    <a:pt x="1675" y="1510"/>
                  </a:lnTo>
                  <a:lnTo>
                    <a:pt x="1682" y="1510"/>
                  </a:lnTo>
                  <a:lnTo>
                    <a:pt x="1689" y="1510"/>
                  </a:lnTo>
                  <a:lnTo>
                    <a:pt x="1695" y="1510"/>
                  </a:lnTo>
                  <a:lnTo>
                    <a:pt x="1702" y="1510"/>
                  </a:lnTo>
                  <a:lnTo>
                    <a:pt x="1709" y="1510"/>
                  </a:lnTo>
                  <a:lnTo>
                    <a:pt x="1715" y="1510"/>
                  </a:lnTo>
                  <a:lnTo>
                    <a:pt x="1722" y="1510"/>
                  </a:lnTo>
                  <a:lnTo>
                    <a:pt x="1729" y="1510"/>
                  </a:lnTo>
                  <a:lnTo>
                    <a:pt x="1735" y="1510"/>
                  </a:lnTo>
                  <a:lnTo>
                    <a:pt x="1742" y="1510"/>
                  </a:lnTo>
                  <a:lnTo>
                    <a:pt x="1749" y="1510"/>
                  </a:lnTo>
                  <a:lnTo>
                    <a:pt x="1755" y="1510"/>
                  </a:lnTo>
                  <a:lnTo>
                    <a:pt x="1762" y="1510"/>
                  </a:lnTo>
                  <a:lnTo>
                    <a:pt x="1769" y="1510"/>
                  </a:lnTo>
                  <a:lnTo>
                    <a:pt x="1775" y="1510"/>
                  </a:lnTo>
                  <a:lnTo>
                    <a:pt x="1782" y="1510"/>
                  </a:lnTo>
                  <a:lnTo>
                    <a:pt x="1789" y="1510"/>
                  </a:lnTo>
                  <a:lnTo>
                    <a:pt x="1795" y="1510"/>
                  </a:lnTo>
                  <a:lnTo>
                    <a:pt x="1802" y="1510"/>
                  </a:lnTo>
                  <a:lnTo>
                    <a:pt x="1809" y="1510"/>
                  </a:lnTo>
                  <a:lnTo>
                    <a:pt x="1815" y="1510"/>
                  </a:lnTo>
                  <a:lnTo>
                    <a:pt x="1822" y="1510"/>
                  </a:lnTo>
                  <a:lnTo>
                    <a:pt x="1829" y="1510"/>
                  </a:lnTo>
                  <a:lnTo>
                    <a:pt x="1835" y="1510"/>
                  </a:lnTo>
                  <a:lnTo>
                    <a:pt x="1842" y="1510"/>
                  </a:lnTo>
                  <a:lnTo>
                    <a:pt x="1849" y="1510"/>
                  </a:lnTo>
                  <a:lnTo>
                    <a:pt x="1855" y="1510"/>
                  </a:lnTo>
                  <a:lnTo>
                    <a:pt x="1862" y="1510"/>
                  </a:lnTo>
                  <a:lnTo>
                    <a:pt x="1869" y="1510"/>
                  </a:lnTo>
                  <a:lnTo>
                    <a:pt x="1876" y="1510"/>
                  </a:lnTo>
                  <a:lnTo>
                    <a:pt x="1882" y="1510"/>
                  </a:lnTo>
                  <a:lnTo>
                    <a:pt x="1889" y="1510"/>
                  </a:lnTo>
                  <a:lnTo>
                    <a:pt x="1896" y="1510"/>
                  </a:lnTo>
                  <a:lnTo>
                    <a:pt x="1902" y="1510"/>
                  </a:lnTo>
                  <a:lnTo>
                    <a:pt x="1909" y="1510"/>
                  </a:lnTo>
                  <a:lnTo>
                    <a:pt x="1916" y="1510"/>
                  </a:lnTo>
                  <a:lnTo>
                    <a:pt x="1922" y="1510"/>
                  </a:lnTo>
                  <a:lnTo>
                    <a:pt x="1929" y="1510"/>
                  </a:lnTo>
                  <a:lnTo>
                    <a:pt x="1936" y="1510"/>
                  </a:lnTo>
                  <a:lnTo>
                    <a:pt x="1942" y="1510"/>
                  </a:lnTo>
                  <a:lnTo>
                    <a:pt x="1949" y="1510"/>
                  </a:lnTo>
                  <a:lnTo>
                    <a:pt x="1956" y="1510"/>
                  </a:lnTo>
                  <a:lnTo>
                    <a:pt x="1962" y="1510"/>
                  </a:lnTo>
                  <a:lnTo>
                    <a:pt x="1969" y="1510"/>
                  </a:lnTo>
                  <a:lnTo>
                    <a:pt x="1976" y="1510"/>
                  </a:lnTo>
                  <a:lnTo>
                    <a:pt x="1982" y="1510"/>
                  </a:lnTo>
                  <a:lnTo>
                    <a:pt x="1989" y="1510"/>
                  </a:lnTo>
                  <a:lnTo>
                    <a:pt x="1996" y="1510"/>
                  </a:lnTo>
                  <a:lnTo>
                    <a:pt x="2002" y="1510"/>
                  </a:lnTo>
                  <a:lnTo>
                    <a:pt x="2009" y="1510"/>
                  </a:lnTo>
                  <a:lnTo>
                    <a:pt x="2016" y="1510"/>
                  </a:lnTo>
                  <a:lnTo>
                    <a:pt x="2022" y="1510"/>
                  </a:lnTo>
                  <a:lnTo>
                    <a:pt x="2029" y="1510"/>
                  </a:lnTo>
                  <a:lnTo>
                    <a:pt x="2036" y="1510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238" name="Rectangle 9"/>
            <p:cNvSpPr>
              <a:spLocks noChangeArrowheads="1"/>
            </p:cNvSpPr>
            <p:nvPr/>
          </p:nvSpPr>
          <p:spPr bwMode="auto">
            <a:xfrm>
              <a:off x="931" y="671"/>
              <a:ext cx="21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 b="1" dirty="0">
                  <a:solidFill>
                    <a:srgbClr val="000000"/>
                  </a:solidFill>
                </a:rPr>
                <a:t>301</a:t>
              </a:r>
              <a:endParaRPr lang="en-US" altLang="en-US" sz="900" b="1" dirty="0"/>
            </a:p>
          </p:txBody>
        </p:sp>
        <p:sp>
          <p:nvSpPr>
            <p:cNvPr id="239" name="Line 11"/>
            <p:cNvSpPr>
              <a:spLocks noChangeShapeType="1"/>
            </p:cNvSpPr>
            <p:nvPr/>
          </p:nvSpPr>
          <p:spPr bwMode="auto">
            <a:xfrm>
              <a:off x="300" y="2344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Rectangle 12"/>
            <p:cNvSpPr>
              <a:spLocks noChangeArrowheads="1"/>
            </p:cNvSpPr>
            <p:nvPr/>
          </p:nvSpPr>
          <p:spPr bwMode="auto">
            <a:xfrm>
              <a:off x="206" y="2305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</a:t>
              </a:r>
              <a:endParaRPr lang="en-US" altLang="en-US" sz="900"/>
            </a:p>
          </p:txBody>
        </p:sp>
        <p:sp>
          <p:nvSpPr>
            <p:cNvPr id="241" name="Line 13"/>
            <p:cNvSpPr>
              <a:spLocks noChangeShapeType="1"/>
            </p:cNvSpPr>
            <p:nvPr/>
          </p:nvSpPr>
          <p:spPr bwMode="auto">
            <a:xfrm>
              <a:off x="314" y="216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Line 14"/>
            <p:cNvSpPr>
              <a:spLocks noChangeShapeType="1"/>
            </p:cNvSpPr>
            <p:nvPr/>
          </p:nvSpPr>
          <p:spPr bwMode="auto">
            <a:xfrm>
              <a:off x="300" y="1978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Rectangle 15"/>
            <p:cNvSpPr>
              <a:spLocks noChangeArrowheads="1"/>
            </p:cNvSpPr>
            <p:nvPr/>
          </p:nvSpPr>
          <p:spPr bwMode="auto">
            <a:xfrm>
              <a:off x="206" y="1938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</a:t>
              </a:r>
              <a:endParaRPr lang="en-US" altLang="en-US" sz="900"/>
            </a:p>
          </p:txBody>
        </p:sp>
        <p:sp>
          <p:nvSpPr>
            <p:cNvPr id="244" name="Line 16"/>
            <p:cNvSpPr>
              <a:spLocks noChangeShapeType="1"/>
            </p:cNvSpPr>
            <p:nvPr/>
          </p:nvSpPr>
          <p:spPr bwMode="auto">
            <a:xfrm>
              <a:off x="314" y="1794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Line 17"/>
            <p:cNvSpPr>
              <a:spLocks noChangeShapeType="1"/>
            </p:cNvSpPr>
            <p:nvPr/>
          </p:nvSpPr>
          <p:spPr bwMode="auto">
            <a:xfrm>
              <a:off x="300" y="1611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Rectangle 18"/>
            <p:cNvSpPr>
              <a:spLocks noChangeArrowheads="1"/>
            </p:cNvSpPr>
            <p:nvPr/>
          </p:nvSpPr>
          <p:spPr bwMode="auto">
            <a:xfrm>
              <a:off x="206" y="1572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4</a:t>
              </a:r>
              <a:endParaRPr lang="en-US" altLang="en-US" sz="900"/>
            </a:p>
          </p:txBody>
        </p:sp>
        <p:sp>
          <p:nvSpPr>
            <p:cNvPr id="247" name="Line 19"/>
            <p:cNvSpPr>
              <a:spLocks noChangeShapeType="1"/>
            </p:cNvSpPr>
            <p:nvPr/>
          </p:nvSpPr>
          <p:spPr bwMode="auto">
            <a:xfrm>
              <a:off x="314" y="142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Line 20"/>
            <p:cNvSpPr>
              <a:spLocks noChangeShapeType="1"/>
            </p:cNvSpPr>
            <p:nvPr/>
          </p:nvSpPr>
          <p:spPr bwMode="auto">
            <a:xfrm>
              <a:off x="300" y="1245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Rectangle 21"/>
            <p:cNvSpPr>
              <a:spLocks noChangeArrowheads="1"/>
            </p:cNvSpPr>
            <p:nvPr/>
          </p:nvSpPr>
          <p:spPr bwMode="auto">
            <a:xfrm>
              <a:off x="206" y="1206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</a:t>
              </a:r>
              <a:endParaRPr lang="en-US" altLang="en-US" sz="900"/>
            </a:p>
          </p:txBody>
        </p:sp>
        <p:sp>
          <p:nvSpPr>
            <p:cNvPr id="250" name="Line 22"/>
            <p:cNvSpPr>
              <a:spLocks noChangeShapeType="1"/>
            </p:cNvSpPr>
            <p:nvPr/>
          </p:nvSpPr>
          <p:spPr bwMode="auto">
            <a:xfrm>
              <a:off x="314" y="106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Line 23"/>
            <p:cNvSpPr>
              <a:spLocks noChangeShapeType="1"/>
            </p:cNvSpPr>
            <p:nvPr/>
          </p:nvSpPr>
          <p:spPr bwMode="auto">
            <a:xfrm>
              <a:off x="300" y="879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Rectangle 24"/>
            <p:cNvSpPr>
              <a:spLocks noChangeArrowheads="1"/>
            </p:cNvSpPr>
            <p:nvPr/>
          </p:nvSpPr>
          <p:spPr bwMode="auto">
            <a:xfrm>
              <a:off x="206" y="840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8</a:t>
              </a:r>
              <a:endParaRPr lang="en-US" altLang="en-US" sz="900"/>
            </a:p>
          </p:txBody>
        </p:sp>
        <p:sp>
          <p:nvSpPr>
            <p:cNvPr id="253" name="Line 25"/>
            <p:cNvSpPr>
              <a:spLocks noChangeShapeType="1"/>
            </p:cNvSpPr>
            <p:nvPr/>
          </p:nvSpPr>
          <p:spPr bwMode="auto">
            <a:xfrm>
              <a:off x="314" y="696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Rectangle 26"/>
            <p:cNvSpPr>
              <a:spLocks noChangeArrowheads="1"/>
            </p:cNvSpPr>
            <p:nvPr/>
          </p:nvSpPr>
          <p:spPr bwMode="auto">
            <a:xfrm>
              <a:off x="264" y="604"/>
              <a:ext cx="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</a:t>
              </a:r>
              <a:endParaRPr lang="en-US" altLang="en-US" sz="900"/>
            </a:p>
          </p:txBody>
        </p:sp>
        <p:sp>
          <p:nvSpPr>
            <p:cNvPr id="255" name="Rectangle 27"/>
            <p:cNvSpPr>
              <a:spLocks noChangeArrowheads="1"/>
            </p:cNvSpPr>
            <p:nvPr/>
          </p:nvSpPr>
          <p:spPr bwMode="auto">
            <a:xfrm>
              <a:off x="144" y="624"/>
              <a:ext cx="20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x10</a:t>
              </a:r>
              <a:endParaRPr lang="en-US" altLang="en-US" sz="900"/>
            </a:p>
          </p:txBody>
        </p:sp>
        <p:sp>
          <p:nvSpPr>
            <p:cNvPr id="256" name="Line 29"/>
            <p:cNvSpPr>
              <a:spLocks noChangeShapeType="1"/>
            </p:cNvSpPr>
            <p:nvPr/>
          </p:nvSpPr>
          <p:spPr bwMode="auto">
            <a:xfrm>
              <a:off x="380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Line 30"/>
            <p:cNvSpPr>
              <a:spLocks noChangeShapeType="1"/>
            </p:cNvSpPr>
            <p:nvPr/>
          </p:nvSpPr>
          <p:spPr bwMode="auto">
            <a:xfrm>
              <a:off x="434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Line 31"/>
            <p:cNvSpPr>
              <a:spLocks noChangeShapeType="1"/>
            </p:cNvSpPr>
            <p:nvPr/>
          </p:nvSpPr>
          <p:spPr bwMode="auto">
            <a:xfrm>
              <a:off x="487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Rectangle 32"/>
            <p:cNvSpPr>
              <a:spLocks noChangeArrowheads="1"/>
            </p:cNvSpPr>
            <p:nvPr/>
          </p:nvSpPr>
          <p:spPr bwMode="auto">
            <a:xfrm>
              <a:off x="411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dirty="0">
                  <a:solidFill>
                    <a:srgbClr val="000000"/>
                  </a:solidFill>
                </a:rPr>
                <a:t>100</a:t>
              </a:r>
              <a:endParaRPr lang="en-US" altLang="en-US" sz="800" dirty="0"/>
            </a:p>
          </p:txBody>
        </p:sp>
        <p:sp>
          <p:nvSpPr>
            <p:cNvPr id="260" name="Line 33"/>
            <p:cNvSpPr>
              <a:spLocks noChangeShapeType="1"/>
            </p:cNvSpPr>
            <p:nvPr/>
          </p:nvSpPr>
          <p:spPr bwMode="auto">
            <a:xfrm>
              <a:off x="541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Line 34"/>
            <p:cNvSpPr>
              <a:spLocks noChangeShapeType="1"/>
            </p:cNvSpPr>
            <p:nvPr/>
          </p:nvSpPr>
          <p:spPr bwMode="auto">
            <a:xfrm>
              <a:off x="594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Line 35"/>
            <p:cNvSpPr>
              <a:spLocks noChangeShapeType="1"/>
            </p:cNvSpPr>
            <p:nvPr/>
          </p:nvSpPr>
          <p:spPr bwMode="auto">
            <a:xfrm>
              <a:off x="647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Line 36"/>
            <p:cNvSpPr>
              <a:spLocks noChangeShapeType="1"/>
            </p:cNvSpPr>
            <p:nvPr/>
          </p:nvSpPr>
          <p:spPr bwMode="auto">
            <a:xfrm>
              <a:off x="701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Line 37"/>
            <p:cNvSpPr>
              <a:spLocks noChangeShapeType="1"/>
            </p:cNvSpPr>
            <p:nvPr/>
          </p:nvSpPr>
          <p:spPr bwMode="auto">
            <a:xfrm>
              <a:off x="754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Rectangle 38"/>
            <p:cNvSpPr>
              <a:spLocks noChangeArrowheads="1"/>
            </p:cNvSpPr>
            <p:nvPr/>
          </p:nvSpPr>
          <p:spPr bwMode="auto">
            <a:xfrm>
              <a:off x="678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dirty="0">
                  <a:solidFill>
                    <a:srgbClr val="000000"/>
                  </a:solidFill>
                </a:rPr>
                <a:t>200</a:t>
              </a:r>
              <a:endParaRPr lang="en-US" altLang="en-US" sz="800" dirty="0"/>
            </a:p>
          </p:txBody>
        </p:sp>
        <p:sp>
          <p:nvSpPr>
            <p:cNvPr id="266" name="Line 39"/>
            <p:cNvSpPr>
              <a:spLocks noChangeShapeType="1"/>
            </p:cNvSpPr>
            <p:nvPr/>
          </p:nvSpPr>
          <p:spPr bwMode="auto">
            <a:xfrm>
              <a:off x="807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Line 40"/>
            <p:cNvSpPr>
              <a:spLocks noChangeShapeType="1"/>
            </p:cNvSpPr>
            <p:nvPr/>
          </p:nvSpPr>
          <p:spPr bwMode="auto">
            <a:xfrm>
              <a:off x="861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Line 41"/>
            <p:cNvSpPr>
              <a:spLocks noChangeShapeType="1"/>
            </p:cNvSpPr>
            <p:nvPr/>
          </p:nvSpPr>
          <p:spPr bwMode="auto">
            <a:xfrm>
              <a:off x="914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Line 42"/>
            <p:cNvSpPr>
              <a:spLocks noChangeShapeType="1"/>
            </p:cNvSpPr>
            <p:nvPr/>
          </p:nvSpPr>
          <p:spPr bwMode="auto">
            <a:xfrm>
              <a:off x="968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Line 43"/>
            <p:cNvSpPr>
              <a:spLocks noChangeShapeType="1"/>
            </p:cNvSpPr>
            <p:nvPr/>
          </p:nvSpPr>
          <p:spPr bwMode="auto">
            <a:xfrm>
              <a:off x="1021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Rectangle 44"/>
            <p:cNvSpPr>
              <a:spLocks noChangeArrowheads="1"/>
            </p:cNvSpPr>
            <p:nvPr/>
          </p:nvSpPr>
          <p:spPr bwMode="auto">
            <a:xfrm>
              <a:off x="945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300</a:t>
              </a:r>
              <a:endParaRPr lang="en-US" altLang="en-US" sz="800"/>
            </a:p>
          </p:txBody>
        </p:sp>
        <p:sp>
          <p:nvSpPr>
            <p:cNvPr id="272" name="Line 45"/>
            <p:cNvSpPr>
              <a:spLocks noChangeShapeType="1"/>
            </p:cNvSpPr>
            <p:nvPr/>
          </p:nvSpPr>
          <p:spPr bwMode="auto">
            <a:xfrm>
              <a:off x="1074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Line 46"/>
            <p:cNvSpPr>
              <a:spLocks noChangeShapeType="1"/>
            </p:cNvSpPr>
            <p:nvPr/>
          </p:nvSpPr>
          <p:spPr bwMode="auto">
            <a:xfrm>
              <a:off x="1128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Line 47"/>
            <p:cNvSpPr>
              <a:spLocks noChangeShapeType="1"/>
            </p:cNvSpPr>
            <p:nvPr/>
          </p:nvSpPr>
          <p:spPr bwMode="auto">
            <a:xfrm>
              <a:off x="1181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Line 48"/>
            <p:cNvSpPr>
              <a:spLocks noChangeShapeType="1"/>
            </p:cNvSpPr>
            <p:nvPr/>
          </p:nvSpPr>
          <p:spPr bwMode="auto">
            <a:xfrm>
              <a:off x="1235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Line 49"/>
            <p:cNvSpPr>
              <a:spLocks noChangeShapeType="1"/>
            </p:cNvSpPr>
            <p:nvPr/>
          </p:nvSpPr>
          <p:spPr bwMode="auto">
            <a:xfrm>
              <a:off x="1288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Rectangle 50"/>
            <p:cNvSpPr>
              <a:spLocks noChangeArrowheads="1"/>
            </p:cNvSpPr>
            <p:nvPr/>
          </p:nvSpPr>
          <p:spPr bwMode="auto">
            <a:xfrm>
              <a:off x="1212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400</a:t>
              </a:r>
              <a:endParaRPr lang="en-US" altLang="en-US" sz="800"/>
            </a:p>
          </p:txBody>
        </p:sp>
        <p:sp>
          <p:nvSpPr>
            <p:cNvPr id="278" name="Line 51"/>
            <p:cNvSpPr>
              <a:spLocks noChangeShapeType="1"/>
            </p:cNvSpPr>
            <p:nvPr/>
          </p:nvSpPr>
          <p:spPr bwMode="auto">
            <a:xfrm>
              <a:off x="1341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Line 52"/>
            <p:cNvSpPr>
              <a:spLocks noChangeShapeType="1"/>
            </p:cNvSpPr>
            <p:nvPr/>
          </p:nvSpPr>
          <p:spPr bwMode="auto">
            <a:xfrm>
              <a:off x="1395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Line 53"/>
            <p:cNvSpPr>
              <a:spLocks noChangeShapeType="1"/>
            </p:cNvSpPr>
            <p:nvPr/>
          </p:nvSpPr>
          <p:spPr bwMode="auto">
            <a:xfrm>
              <a:off x="1448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Line 54"/>
            <p:cNvSpPr>
              <a:spLocks noChangeShapeType="1"/>
            </p:cNvSpPr>
            <p:nvPr/>
          </p:nvSpPr>
          <p:spPr bwMode="auto">
            <a:xfrm>
              <a:off x="1501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Line 55"/>
            <p:cNvSpPr>
              <a:spLocks noChangeShapeType="1"/>
            </p:cNvSpPr>
            <p:nvPr/>
          </p:nvSpPr>
          <p:spPr bwMode="auto">
            <a:xfrm>
              <a:off x="1555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Rectangle 56"/>
            <p:cNvSpPr>
              <a:spLocks noChangeArrowheads="1"/>
            </p:cNvSpPr>
            <p:nvPr/>
          </p:nvSpPr>
          <p:spPr bwMode="auto">
            <a:xfrm>
              <a:off x="1479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500</a:t>
              </a:r>
              <a:endParaRPr lang="en-US" altLang="en-US" sz="800"/>
            </a:p>
          </p:txBody>
        </p:sp>
        <p:sp>
          <p:nvSpPr>
            <p:cNvPr id="284" name="Line 57"/>
            <p:cNvSpPr>
              <a:spLocks noChangeShapeType="1"/>
            </p:cNvSpPr>
            <p:nvPr/>
          </p:nvSpPr>
          <p:spPr bwMode="auto">
            <a:xfrm>
              <a:off x="1608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Line 58"/>
            <p:cNvSpPr>
              <a:spLocks noChangeShapeType="1"/>
            </p:cNvSpPr>
            <p:nvPr/>
          </p:nvSpPr>
          <p:spPr bwMode="auto">
            <a:xfrm>
              <a:off x="1662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Line 59"/>
            <p:cNvSpPr>
              <a:spLocks noChangeShapeType="1"/>
            </p:cNvSpPr>
            <p:nvPr/>
          </p:nvSpPr>
          <p:spPr bwMode="auto">
            <a:xfrm>
              <a:off x="1715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Line 60"/>
            <p:cNvSpPr>
              <a:spLocks noChangeShapeType="1"/>
            </p:cNvSpPr>
            <p:nvPr/>
          </p:nvSpPr>
          <p:spPr bwMode="auto">
            <a:xfrm>
              <a:off x="1775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Line 61"/>
            <p:cNvSpPr>
              <a:spLocks noChangeShapeType="1"/>
            </p:cNvSpPr>
            <p:nvPr/>
          </p:nvSpPr>
          <p:spPr bwMode="auto">
            <a:xfrm>
              <a:off x="1828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Rectangle 62"/>
            <p:cNvSpPr>
              <a:spLocks noChangeArrowheads="1"/>
            </p:cNvSpPr>
            <p:nvPr/>
          </p:nvSpPr>
          <p:spPr bwMode="auto">
            <a:xfrm>
              <a:off x="1752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dirty="0">
                  <a:solidFill>
                    <a:srgbClr val="000000"/>
                  </a:solidFill>
                </a:rPr>
                <a:t>600</a:t>
              </a:r>
              <a:endParaRPr lang="en-US" altLang="en-US" sz="800" dirty="0"/>
            </a:p>
          </p:txBody>
        </p:sp>
        <p:sp>
          <p:nvSpPr>
            <p:cNvPr id="290" name="Line 63"/>
            <p:cNvSpPr>
              <a:spLocks noChangeShapeType="1"/>
            </p:cNvSpPr>
            <p:nvPr/>
          </p:nvSpPr>
          <p:spPr bwMode="auto">
            <a:xfrm>
              <a:off x="1882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Line 64"/>
            <p:cNvSpPr>
              <a:spLocks noChangeShapeType="1"/>
            </p:cNvSpPr>
            <p:nvPr/>
          </p:nvSpPr>
          <p:spPr bwMode="auto">
            <a:xfrm>
              <a:off x="1935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Line 65"/>
            <p:cNvSpPr>
              <a:spLocks noChangeShapeType="1"/>
            </p:cNvSpPr>
            <p:nvPr/>
          </p:nvSpPr>
          <p:spPr bwMode="auto">
            <a:xfrm>
              <a:off x="1989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Line 66"/>
            <p:cNvSpPr>
              <a:spLocks noChangeShapeType="1"/>
            </p:cNvSpPr>
            <p:nvPr/>
          </p:nvSpPr>
          <p:spPr bwMode="auto">
            <a:xfrm>
              <a:off x="2042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Line 67"/>
            <p:cNvSpPr>
              <a:spLocks noChangeShapeType="1"/>
            </p:cNvSpPr>
            <p:nvPr/>
          </p:nvSpPr>
          <p:spPr bwMode="auto">
            <a:xfrm>
              <a:off x="2095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Rectangle 68"/>
            <p:cNvSpPr>
              <a:spLocks noChangeArrowheads="1"/>
            </p:cNvSpPr>
            <p:nvPr/>
          </p:nvSpPr>
          <p:spPr bwMode="auto">
            <a:xfrm>
              <a:off x="2019" y="2403"/>
              <a:ext cx="19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dirty="0">
                  <a:solidFill>
                    <a:srgbClr val="000000"/>
                  </a:solidFill>
                </a:rPr>
                <a:t>700</a:t>
              </a:r>
              <a:endParaRPr lang="en-US" altLang="en-US" sz="800" dirty="0"/>
            </a:p>
          </p:txBody>
        </p:sp>
        <p:sp>
          <p:nvSpPr>
            <p:cNvPr id="296" name="Line 69"/>
            <p:cNvSpPr>
              <a:spLocks noChangeShapeType="1"/>
            </p:cNvSpPr>
            <p:nvPr/>
          </p:nvSpPr>
          <p:spPr bwMode="auto">
            <a:xfrm>
              <a:off x="2149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Line 70"/>
            <p:cNvSpPr>
              <a:spLocks noChangeShapeType="1"/>
            </p:cNvSpPr>
            <p:nvPr/>
          </p:nvSpPr>
          <p:spPr bwMode="auto">
            <a:xfrm>
              <a:off x="2202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Line 71"/>
            <p:cNvSpPr>
              <a:spLocks noChangeShapeType="1"/>
            </p:cNvSpPr>
            <p:nvPr/>
          </p:nvSpPr>
          <p:spPr bwMode="auto">
            <a:xfrm>
              <a:off x="2256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Line 72"/>
            <p:cNvSpPr>
              <a:spLocks noChangeShapeType="1"/>
            </p:cNvSpPr>
            <p:nvPr/>
          </p:nvSpPr>
          <p:spPr bwMode="auto">
            <a:xfrm>
              <a:off x="2309" y="2370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Line 73"/>
            <p:cNvSpPr>
              <a:spLocks noChangeShapeType="1"/>
            </p:cNvSpPr>
            <p:nvPr/>
          </p:nvSpPr>
          <p:spPr bwMode="auto">
            <a:xfrm>
              <a:off x="2362" y="2370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Rectangle 74"/>
            <p:cNvSpPr>
              <a:spLocks noChangeArrowheads="1"/>
            </p:cNvSpPr>
            <p:nvPr/>
          </p:nvSpPr>
          <p:spPr bwMode="auto">
            <a:xfrm>
              <a:off x="2216" y="2403"/>
              <a:ext cx="18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i="1">
                  <a:solidFill>
                    <a:srgbClr val="000000"/>
                  </a:solidFill>
                </a:rPr>
                <a:t>m/z</a:t>
              </a:r>
              <a:endParaRPr lang="en-US" altLang="en-US" sz="800" i="1"/>
            </a:p>
          </p:txBody>
        </p:sp>
      </p:grpSp>
      <p:sp>
        <p:nvSpPr>
          <p:cNvPr id="302" name="Rectangle 26"/>
          <p:cNvSpPr>
            <a:spLocks noChangeArrowheads="1"/>
          </p:cNvSpPr>
          <p:nvPr/>
        </p:nvSpPr>
        <p:spPr bwMode="auto">
          <a:xfrm rot="16200000">
            <a:off x="5353984" y="1646692"/>
            <a:ext cx="538342" cy="17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>
                <a:solidFill>
                  <a:srgbClr val="000000"/>
                </a:solidFill>
              </a:rPr>
              <a:t>Intensity</a:t>
            </a:r>
            <a:endParaRPr lang="en-US" altLang="en-US" sz="900"/>
          </a:p>
        </p:txBody>
      </p:sp>
      <p:sp>
        <p:nvSpPr>
          <p:cNvPr id="303" name="TextBox 76"/>
          <p:cNvSpPr txBox="1">
            <a:spLocks noChangeArrowheads="1"/>
          </p:cNvSpPr>
          <p:nvPr/>
        </p:nvSpPr>
        <p:spPr bwMode="auto">
          <a:xfrm>
            <a:off x="6817545" y="1065999"/>
            <a:ext cx="111142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b="1" dirty="0"/>
              <a:t>M</a:t>
            </a:r>
            <a:r>
              <a:rPr lang="en-US" altLang="en-US" sz="900" b="1" baseline="30000" dirty="0"/>
              <a:t> +</a:t>
            </a:r>
            <a:r>
              <a:rPr lang="en-US" altLang="en-US" sz="900" b="1" dirty="0"/>
              <a:t> = 463</a:t>
            </a:r>
            <a:endParaRPr lang="mk-MK" altLang="en-US" sz="900" b="1" dirty="0"/>
          </a:p>
          <a:p>
            <a:pPr algn="ctr" eaLnBrk="1" hangingPunct="1"/>
            <a:r>
              <a:rPr lang="en-US" altLang="en-US" sz="900" b="1" dirty="0"/>
              <a:t>Peonidin-3-glucoside</a:t>
            </a:r>
          </a:p>
          <a:p>
            <a:pPr eaLnBrk="1" hangingPunct="1"/>
            <a:endParaRPr lang="en-US" altLang="en-US" sz="900" baseline="30000" dirty="0"/>
          </a:p>
          <a:p>
            <a:pPr eaLnBrk="1" hangingPunct="1"/>
            <a:endParaRPr lang="en-US" altLang="en-US" sz="900" baseline="30000" dirty="0"/>
          </a:p>
        </p:txBody>
      </p:sp>
      <p:pic>
        <p:nvPicPr>
          <p:cNvPr id="304" name="Picture 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927" y="1602687"/>
            <a:ext cx="1482858" cy="107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5" name="Group 80"/>
          <p:cNvGrpSpPr>
            <a:grpSpLocks noChangeAspect="1"/>
          </p:cNvGrpSpPr>
          <p:nvPr/>
        </p:nvGrpSpPr>
        <p:grpSpPr bwMode="auto">
          <a:xfrm>
            <a:off x="8517278" y="956759"/>
            <a:ext cx="2658200" cy="2099788"/>
            <a:chOff x="2916" y="624"/>
            <a:chExt cx="2310" cy="1878"/>
          </a:xfrm>
        </p:grpSpPr>
        <p:sp>
          <p:nvSpPr>
            <p:cNvPr id="306" name="AutoShape 79"/>
            <p:cNvSpPr>
              <a:spLocks noChangeAspect="1" noChangeArrowheads="1" noTextEdit="1"/>
            </p:cNvSpPr>
            <p:nvPr/>
          </p:nvSpPr>
          <p:spPr bwMode="auto">
            <a:xfrm>
              <a:off x="2916" y="624"/>
              <a:ext cx="2304" cy="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Rectangle 81"/>
            <p:cNvSpPr>
              <a:spLocks noChangeArrowheads="1"/>
            </p:cNvSpPr>
            <p:nvPr/>
          </p:nvSpPr>
          <p:spPr bwMode="auto">
            <a:xfrm>
              <a:off x="3152" y="637"/>
              <a:ext cx="2074" cy="1691"/>
            </a:xfrm>
            <a:prstGeom prst="rect">
              <a:avLst/>
            </a:prstGeom>
            <a:noFill/>
            <a:ln w="6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308" name="Freeform 82"/>
            <p:cNvSpPr>
              <a:spLocks/>
            </p:cNvSpPr>
            <p:nvPr/>
          </p:nvSpPr>
          <p:spPr bwMode="auto">
            <a:xfrm>
              <a:off x="3159" y="835"/>
              <a:ext cx="1954" cy="1480"/>
            </a:xfrm>
            <a:custGeom>
              <a:avLst/>
              <a:gdLst>
                <a:gd name="T0" fmla="*/ 25 w 1954"/>
                <a:gd name="T1" fmla="*/ 1480 h 1480"/>
                <a:gd name="T2" fmla="*/ 57 w 1954"/>
                <a:gd name="T3" fmla="*/ 1480 h 1480"/>
                <a:gd name="T4" fmla="*/ 89 w 1954"/>
                <a:gd name="T5" fmla="*/ 1480 h 1480"/>
                <a:gd name="T6" fmla="*/ 121 w 1954"/>
                <a:gd name="T7" fmla="*/ 1480 h 1480"/>
                <a:gd name="T8" fmla="*/ 153 w 1954"/>
                <a:gd name="T9" fmla="*/ 1480 h 1480"/>
                <a:gd name="T10" fmla="*/ 186 w 1954"/>
                <a:gd name="T11" fmla="*/ 1480 h 1480"/>
                <a:gd name="T12" fmla="*/ 218 w 1954"/>
                <a:gd name="T13" fmla="*/ 1480 h 1480"/>
                <a:gd name="T14" fmla="*/ 250 w 1954"/>
                <a:gd name="T15" fmla="*/ 1480 h 1480"/>
                <a:gd name="T16" fmla="*/ 282 w 1954"/>
                <a:gd name="T17" fmla="*/ 1480 h 1480"/>
                <a:gd name="T18" fmla="*/ 314 w 1954"/>
                <a:gd name="T19" fmla="*/ 1480 h 1480"/>
                <a:gd name="T20" fmla="*/ 346 w 1954"/>
                <a:gd name="T21" fmla="*/ 1480 h 1480"/>
                <a:gd name="T22" fmla="*/ 378 w 1954"/>
                <a:gd name="T23" fmla="*/ 1480 h 1480"/>
                <a:gd name="T24" fmla="*/ 410 w 1954"/>
                <a:gd name="T25" fmla="*/ 1480 h 1480"/>
                <a:gd name="T26" fmla="*/ 442 w 1954"/>
                <a:gd name="T27" fmla="*/ 1480 h 1480"/>
                <a:gd name="T28" fmla="*/ 474 w 1954"/>
                <a:gd name="T29" fmla="*/ 1480 h 1480"/>
                <a:gd name="T30" fmla="*/ 506 w 1954"/>
                <a:gd name="T31" fmla="*/ 1480 h 1480"/>
                <a:gd name="T32" fmla="*/ 538 w 1954"/>
                <a:gd name="T33" fmla="*/ 1480 h 1480"/>
                <a:gd name="T34" fmla="*/ 570 w 1954"/>
                <a:gd name="T35" fmla="*/ 1480 h 1480"/>
                <a:gd name="T36" fmla="*/ 602 w 1954"/>
                <a:gd name="T37" fmla="*/ 1480 h 1480"/>
                <a:gd name="T38" fmla="*/ 634 w 1954"/>
                <a:gd name="T39" fmla="*/ 1480 h 1480"/>
                <a:gd name="T40" fmla="*/ 666 w 1954"/>
                <a:gd name="T41" fmla="*/ 1480 h 1480"/>
                <a:gd name="T42" fmla="*/ 698 w 1954"/>
                <a:gd name="T43" fmla="*/ 1480 h 1480"/>
                <a:gd name="T44" fmla="*/ 730 w 1954"/>
                <a:gd name="T45" fmla="*/ 1179 h 1480"/>
                <a:gd name="T46" fmla="*/ 762 w 1954"/>
                <a:gd name="T47" fmla="*/ 1480 h 1480"/>
                <a:gd name="T48" fmla="*/ 794 w 1954"/>
                <a:gd name="T49" fmla="*/ 1480 h 1480"/>
                <a:gd name="T50" fmla="*/ 826 w 1954"/>
                <a:gd name="T51" fmla="*/ 1480 h 1480"/>
                <a:gd name="T52" fmla="*/ 858 w 1954"/>
                <a:gd name="T53" fmla="*/ 1480 h 1480"/>
                <a:gd name="T54" fmla="*/ 890 w 1954"/>
                <a:gd name="T55" fmla="*/ 1480 h 1480"/>
                <a:gd name="T56" fmla="*/ 922 w 1954"/>
                <a:gd name="T57" fmla="*/ 1480 h 1480"/>
                <a:gd name="T58" fmla="*/ 954 w 1954"/>
                <a:gd name="T59" fmla="*/ 1480 h 1480"/>
                <a:gd name="T60" fmla="*/ 986 w 1954"/>
                <a:gd name="T61" fmla="*/ 1480 h 1480"/>
                <a:gd name="T62" fmla="*/ 1018 w 1954"/>
                <a:gd name="T63" fmla="*/ 1480 h 1480"/>
                <a:gd name="T64" fmla="*/ 1050 w 1954"/>
                <a:gd name="T65" fmla="*/ 1480 h 1480"/>
                <a:gd name="T66" fmla="*/ 1082 w 1954"/>
                <a:gd name="T67" fmla="*/ 1480 h 1480"/>
                <a:gd name="T68" fmla="*/ 1114 w 1954"/>
                <a:gd name="T69" fmla="*/ 1480 h 1480"/>
                <a:gd name="T70" fmla="*/ 1146 w 1954"/>
                <a:gd name="T71" fmla="*/ 1480 h 1480"/>
                <a:gd name="T72" fmla="*/ 1178 w 1954"/>
                <a:gd name="T73" fmla="*/ 1480 h 1480"/>
                <a:gd name="T74" fmla="*/ 1211 w 1954"/>
                <a:gd name="T75" fmla="*/ 1480 h 1480"/>
                <a:gd name="T76" fmla="*/ 1243 w 1954"/>
                <a:gd name="T77" fmla="*/ 1480 h 1480"/>
                <a:gd name="T78" fmla="*/ 1275 w 1954"/>
                <a:gd name="T79" fmla="*/ 1480 h 1480"/>
                <a:gd name="T80" fmla="*/ 1307 w 1954"/>
                <a:gd name="T81" fmla="*/ 1480 h 1480"/>
                <a:gd name="T82" fmla="*/ 1339 w 1954"/>
                <a:gd name="T83" fmla="*/ 1480 h 1480"/>
                <a:gd name="T84" fmla="*/ 1371 w 1954"/>
                <a:gd name="T85" fmla="*/ 1480 h 1480"/>
                <a:gd name="T86" fmla="*/ 1403 w 1954"/>
                <a:gd name="T87" fmla="*/ 1480 h 1480"/>
                <a:gd name="T88" fmla="*/ 1435 w 1954"/>
                <a:gd name="T89" fmla="*/ 1480 h 1480"/>
                <a:gd name="T90" fmla="*/ 1467 w 1954"/>
                <a:gd name="T91" fmla="*/ 1480 h 1480"/>
                <a:gd name="T92" fmla="*/ 1499 w 1954"/>
                <a:gd name="T93" fmla="*/ 1480 h 1480"/>
                <a:gd name="T94" fmla="*/ 1531 w 1954"/>
                <a:gd name="T95" fmla="*/ 1480 h 1480"/>
                <a:gd name="T96" fmla="*/ 1563 w 1954"/>
                <a:gd name="T97" fmla="*/ 1480 h 1480"/>
                <a:gd name="T98" fmla="*/ 1595 w 1954"/>
                <a:gd name="T99" fmla="*/ 1480 h 1480"/>
                <a:gd name="T100" fmla="*/ 1627 w 1954"/>
                <a:gd name="T101" fmla="*/ 1480 h 1480"/>
                <a:gd name="T102" fmla="*/ 1659 w 1954"/>
                <a:gd name="T103" fmla="*/ 1480 h 1480"/>
                <a:gd name="T104" fmla="*/ 1691 w 1954"/>
                <a:gd name="T105" fmla="*/ 1480 h 1480"/>
                <a:gd name="T106" fmla="*/ 1723 w 1954"/>
                <a:gd name="T107" fmla="*/ 1480 h 1480"/>
                <a:gd name="T108" fmla="*/ 1755 w 1954"/>
                <a:gd name="T109" fmla="*/ 1480 h 1480"/>
                <a:gd name="T110" fmla="*/ 1787 w 1954"/>
                <a:gd name="T111" fmla="*/ 1480 h 1480"/>
                <a:gd name="T112" fmla="*/ 1819 w 1954"/>
                <a:gd name="T113" fmla="*/ 1480 h 1480"/>
                <a:gd name="T114" fmla="*/ 1851 w 1954"/>
                <a:gd name="T115" fmla="*/ 1480 h 1480"/>
                <a:gd name="T116" fmla="*/ 1883 w 1954"/>
                <a:gd name="T117" fmla="*/ 1480 h 1480"/>
                <a:gd name="T118" fmla="*/ 1915 w 1954"/>
                <a:gd name="T119" fmla="*/ 1480 h 1480"/>
                <a:gd name="T120" fmla="*/ 1947 w 1954"/>
                <a:gd name="T121" fmla="*/ 1480 h 14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54"/>
                <a:gd name="T184" fmla="*/ 0 h 1480"/>
                <a:gd name="T185" fmla="*/ 1954 w 1954"/>
                <a:gd name="T186" fmla="*/ 1480 h 148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54" h="1480">
                  <a:moveTo>
                    <a:pt x="0" y="1480"/>
                  </a:moveTo>
                  <a:lnTo>
                    <a:pt x="0" y="1480"/>
                  </a:lnTo>
                  <a:lnTo>
                    <a:pt x="6" y="1480"/>
                  </a:lnTo>
                  <a:lnTo>
                    <a:pt x="13" y="1480"/>
                  </a:lnTo>
                  <a:lnTo>
                    <a:pt x="19" y="1480"/>
                  </a:lnTo>
                  <a:lnTo>
                    <a:pt x="25" y="1480"/>
                  </a:lnTo>
                  <a:lnTo>
                    <a:pt x="32" y="1480"/>
                  </a:lnTo>
                  <a:lnTo>
                    <a:pt x="38" y="1480"/>
                  </a:lnTo>
                  <a:lnTo>
                    <a:pt x="45" y="1480"/>
                  </a:lnTo>
                  <a:lnTo>
                    <a:pt x="51" y="1480"/>
                  </a:lnTo>
                  <a:lnTo>
                    <a:pt x="57" y="1480"/>
                  </a:lnTo>
                  <a:lnTo>
                    <a:pt x="64" y="1480"/>
                  </a:lnTo>
                  <a:lnTo>
                    <a:pt x="70" y="1480"/>
                  </a:lnTo>
                  <a:lnTo>
                    <a:pt x="77" y="1480"/>
                  </a:lnTo>
                  <a:lnTo>
                    <a:pt x="83" y="1480"/>
                  </a:lnTo>
                  <a:lnTo>
                    <a:pt x="89" y="1480"/>
                  </a:lnTo>
                  <a:lnTo>
                    <a:pt x="96" y="1480"/>
                  </a:lnTo>
                  <a:lnTo>
                    <a:pt x="102" y="1480"/>
                  </a:lnTo>
                  <a:lnTo>
                    <a:pt x="109" y="1480"/>
                  </a:lnTo>
                  <a:lnTo>
                    <a:pt x="115" y="1480"/>
                  </a:lnTo>
                  <a:lnTo>
                    <a:pt x="121" y="1480"/>
                  </a:lnTo>
                  <a:lnTo>
                    <a:pt x="128" y="1480"/>
                  </a:lnTo>
                  <a:lnTo>
                    <a:pt x="134" y="1480"/>
                  </a:lnTo>
                  <a:lnTo>
                    <a:pt x="141" y="1480"/>
                  </a:lnTo>
                  <a:lnTo>
                    <a:pt x="147" y="1480"/>
                  </a:lnTo>
                  <a:lnTo>
                    <a:pt x="153" y="1480"/>
                  </a:lnTo>
                  <a:lnTo>
                    <a:pt x="160" y="1480"/>
                  </a:lnTo>
                  <a:lnTo>
                    <a:pt x="166" y="1480"/>
                  </a:lnTo>
                  <a:lnTo>
                    <a:pt x="173" y="1480"/>
                  </a:lnTo>
                  <a:lnTo>
                    <a:pt x="179" y="1480"/>
                  </a:lnTo>
                  <a:lnTo>
                    <a:pt x="186" y="1480"/>
                  </a:lnTo>
                  <a:lnTo>
                    <a:pt x="192" y="1480"/>
                  </a:lnTo>
                  <a:lnTo>
                    <a:pt x="198" y="1480"/>
                  </a:lnTo>
                  <a:lnTo>
                    <a:pt x="205" y="1480"/>
                  </a:lnTo>
                  <a:lnTo>
                    <a:pt x="211" y="1480"/>
                  </a:lnTo>
                  <a:lnTo>
                    <a:pt x="218" y="1480"/>
                  </a:lnTo>
                  <a:lnTo>
                    <a:pt x="224" y="1480"/>
                  </a:lnTo>
                  <a:lnTo>
                    <a:pt x="230" y="1480"/>
                  </a:lnTo>
                  <a:lnTo>
                    <a:pt x="237" y="1480"/>
                  </a:lnTo>
                  <a:lnTo>
                    <a:pt x="243" y="1480"/>
                  </a:lnTo>
                  <a:lnTo>
                    <a:pt x="250" y="1480"/>
                  </a:lnTo>
                  <a:lnTo>
                    <a:pt x="256" y="1480"/>
                  </a:lnTo>
                  <a:lnTo>
                    <a:pt x="262" y="1480"/>
                  </a:lnTo>
                  <a:lnTo>
                    <a:pt x="269" y="1480"/>
                  </a:lnTo>
                  <a:lnTo>
                    <a:pt x="275" y="1480"/>
                  </a:lnTo>
                  <a:lnTo>
                    <a:pt x="282" y="1480"/>
                  </a:lnTo>
                  <a:lnTo>
                    <a:pt x="288" y="1480"/>
                  </a:lnTo>
                  <a:lnTo>
                    <a:pt x="294" y="1480"/>
                  </a:lnTo>
                  <a:lnTo>
                    <a:pt x="301" y="1480"/>
                  </a:lnTo>
                  <a:lnTo>
                    <a:pt x="307" y="1480"/>
                  </a:lnTo>
                  <a:lnTo>
                    <a:pt x="314" y="1480"/>
                  </a:lnTo>
                  <a:lnTo>
                    <a:pt x="320" y="1480"/>
                  </a:lnTo>
                  <a:lnTo>
                    <a:pt x="326" y="1480"/>
                  </a:lnTo>
                  <a:lnTo>
                    <a:pt x="333" y="1480"/>
                  </a:lnTo>
                  <a:lnTo>
                    <a:pt x="339" y="1480"/>
                  </a:lnTo>
                  <a:lnTo>
                    <a:pt x="346" y="1480"/>
                  </a:lnTo>
                  <a:lnTo>
                    <a:pt x="352" y="1480"/>
                  </a:lnTo>
                  <a:lnTo>
                    <a:pt x="358" y="1480"/>
                  </a:lnTo>
                  <a:lnTo>
                    <a:pt x="365" y="1480"/>
                  </a:lnTo>
                  <a:lnTo>
                    <a:pt x="371" y="1480"/>
                  </a:lnTo>
                  <a:lnTo>
                    <a:pt x="378" y="1480"/>
                  </a:lnTo>
                  <a:lnTo>
                    <a:pt x="384" y="1480"/>
                  </a:lnTo>
                  <a:lnTo>
                    <a:pt x="391" y="1480"/>
                  </a:lnTo>
                  <a:lnTo>
                    <a:pt x="397" y="1480"/>
                  </a:lnTo>
                  <a:lnTo>
                    <a:pt x="403" y="1480"/>
                  </a:lnTo>
                  <a:lnTo>
                    <a:pt x="410" y="1480"/>
                  </a:lnTo>
                  <a:lnTo>
                    <a:pt x="416" y="1480"/>
                  </a:lnTo>
                  <a:lnTo>
                    <a:pt x="423" y="1480"/>
                  </a:lnTo>
                  <a:lnTo>
                    <a:pt x="429" y="1480"/>
                  </a:lnTo>
                  <a:lnTo>
                    <a:pt x="435" y="1480"/>
                  </a:lnTo>
                  <a:lnTo>
                    <a:pt x="442" y="1480"/>
                  </a:lnTo>
                  <a:lnTo>
                    <a:pt x="448" y="1480"/>
                  </a:lnTo>
                  <a:lnTo>
                    <a:pt x="448" y="1473"/>
                  </a:lnTo>
                  <a:lnTo>
                    <a:pt x="448" y="1480"/>
                  </a:lnTo>
                  <a:lnTo>
                    <a:pt x="455" y="1480"/>
                  </a:lnTo>
                  <a:lnTo>
                    <a:pt x="461" y="1480"/>
                  </a:lnTo>
                  <a:lnTo>
                    <a:pt x="467" y="1480"/>
                  </a:lnTo>
                  <a:lnTo>
                    <a:pt x="474" y="1480"/>
                  </a:lnTo>
                  <a:lnTo>
                    <a:pt x="480" y="1480"/>
                  </a:lnTo>
                  <a:lnTo>
                    <a:pt x="487" y="1480"/>
                  </a:lnTo>
                  <a:lnTo>
                    <a:pt x="493" y="1480"/>
                  </a:lnTo>
                  <a:lnTo>
                    <a:pt x="499" y="1480"/>
                  </a:lnTo>
                  <a:lnTo>
                    <a:pt x="506" y="1480"/>
                  </a:lnTo>
                  <a:lnTo>
                    <a:pt x="512" y="1480"/>
                  </a:lnTo>
                  <a:lnTo>
                    <a:pt x="519" y="1480"/>
                  </a:lnTo>
                  <a:lnTo>
                    <a:pt x="525" y="1480"/>
                  </a:lnTo>
                  <a:lnTo>
                    <a:pt x="531" y="1480"/>
                  </a:lnTo>
                  <a:lnTo>
                    <a:pt x="538" y="1480"/>
                  </a:lnTo>
                  <a:lnTo>
                    <a:pt x="544" y="1480"/>
                  </a:lnTo>
                  <a:lnTo>
                    <a:pt x="551" y="1480"/>
                  </a:lnTo>
                  <a:lnTo>
                    <a:pt x="557" y="1480"/>
                  </a:lnTo>
                  <a:lnTo>
                    <a:pt x="563" y="1480"/>
                  </a:lnTo>
                  <a:lnTo>
                    <a:pt x="570" y="1480"/>
                  </a:lnTo>
                  <a:lnTo>
                    <a:pt x="576" y="1480"/>
                  </a:lnTo>
                  <a:lnTo>
                    <a:pt x="583" y="1480"/>
                  </a:lnTo>
                  <a:lnTo>
                    <a:pt x="589" y="1480"/>
                  </a:lnTo>
                  <a:lnTo>
                    <a:pt x="596" y="1480"/>
                  </a:lnTo>
                  <a:lnTo>
                    <a:pt x="602" y="1480"/>
                  </a:lnTo>
                  <a:lnTo>
                    <a:pt x="608" y="1480"/>
                  </a:lnTo>
                  <a:lnTo>
                    <a:pt x="615" y="1480"/>
                  </a:lnTo>
                  <a:lnTo>
                    <a:pt x="621" y="1480"/>
                  </a:lnTo>
                  <a:lnTo>
                    <a:pt x="628" y="1480"/>
                  </a:lnTo>
                  <a:lnTo>
                    <a:pt x="634" y="1480"/>
                  </a:lnTo>
                  <a:lnTo>
                    <a:pt x="640" y="1480"/>
                  </a:lnTo>
                  <a:lnTo>
                    <a:pt x="647" y="1480"/>
                  </a:lnTo>
                  <a:lnTo>
                    <a:pt x="653" y="1480"/>
                  </a:lnTo>
                  <a:lnTo>
                    <a:pt x="660" y="1480"/>
                  </a:lnTo>
                  <a:lnTo>
                    <a:pt x="666" y="1480"/>
                  </a:lnTo>
                  <a:lnTo>
                    <a:pt x="672" y="1480"/>
                  </a:lnTo>
                  <a:lnTo>
                    <a:pt x="679" y="1480"/>
                  </a:lnTo>
                  <a:lnTo>
                    <a:pt x="685" y="1480"/>
                  </a:lnTo>
                  <a:lnTo>
                    <a:pt x="692" y="1480"/>
                  </a:lnTo>
                  <a:lnTo>
                    <a:pt x="692" y="1473"/>
                  </a:lnTo>
                  <a:lnTo>
                    <a:pt x="692" y="1480"/>
                  </a:lnTo>
                  <a:lnTo>
                    <a:pt x="698" y="1480"/>
                  </a:lnTo>
                  <a:lnTo>
                    <a:pt x="704" y="1480"/>
                  </a:lnTo>
                  <a:lnTo>
                    <a:pt x="711" y="1480"/>
                  </a:lnTo>
                  <a:lnTo>
                    <a:pt x="717" y="1480"/>
                  </a:lnTo>
                  <a:lnTo>
                    <a:pt x="724" y="1480"/>
                  </a:lnTo>
                  <a:lnTo>
                    <a:pt x="730" y="1480"/>
                  </a:lnTo>
                  <a:lnTo>
                    <a:pt x="730" y="0"/>
                  </a:lnTo>
                  <a:lnTo>
                    <a:pt x="730" y="1179"/>
                  </a:lnTo>
                  <a:lnTo>
                    <a:pt x="736" y="1262"/>
                  </a:lnTo>
                  <a:lnTo>
                    <a:pt x="736" y="1480"/>
                  </a:lnTo>
                  <a:lnTo>
                    <a:pt x="736" y="1262"/>
                  </a:lnTo>
                  <a:lnTo>
                    <a:pt x="736" y="1473"/>
                  </a:lnTo>
                  <a:lnTo>
                    <a:pt x="743" y="1480"/>
                  </a:lnTo>
                  <a:lnTo>
                    <a:pt x="743" y="1473"/>
                  </a:lnTo>
                  <a:lnTo>
                    <a:pt x="743" y="1480"/>
                  </a:lnTo>
                  <a:lnTo>
                    <a:pt x="749" y="1480"/>
                  </a:lnTo>
                  <a:lnTo>
                    <a:pt x="756" y="1480"/>
                  </a:lnTo>
                  <a:lnTo>
                    <a:pt x="756" y="1473"/>
                  </a:lnTo>
                  <a:lnTo>
                    <a:pt x="756" y="1480"/>
                  </a:lnTo>
                  <a:lnTo>
                    <a:pt x="762" y="1480"/>
                  </a:lnTo>
                  <a:lnTo>
                    <a:pt x="768" y="1480"/>
                  </a:lnTo>
                  <a:lnTo>
                    <a:pt x="775" y="1480"/>
                  </a:lnTo>
                  <a:lnTo>
                    <a:pt x="781" y="1480"/>
                  </a:lnTo>
                  <a:lnTo>
                    <a:pt x="788" y="1480"/>
                  </a:lnTo>
                  <a:lnTo>
                    <a:pt x="794" y="1480"/>
                  </a:lnTo>
                  <a:lnTo>
                    <a:pt x="801" y="1480"/>
                  </a:lnTo>
                  <a:lnTo>
                    <a:pt x="807" y="1480"/>
                  </a:lnTo>
                  <a:lnTo>
                    <a:pt x="813" y="1480"/>
                  </a:lnTo>
                  <a:lnTo>
                    <a:pt x="820" y="1480"/>
                  </a:lnTo>
                  <a:lnTo>
                    <a:pt x="826" y="1480"/>
                  </a:lnTo>
                  <a:lnTo>
                    <a:pt x="833" y="1480"/>
                  </a:lnTo>
                  <a:lnTo>
                    <a:pt x="839" y="1480"/>
                  </a:lnTo>
                  <a:lnTo>
                    <a:pt x="845" y="1480"/>
                  </a:lnTo>
                  <a:lnTo>
                    <a:pt x="852" y="1480"/>
                  </a:lnTo>
                  <a:lnTo>
                    <a:pt x="858" y="1480"/>
                  </a:lnTo>
                  <a:lnTo>
                    <a:pt x="865" y="1480"/>
                  </a:lnTo>
                  <a:lnTo>
                    <a:pt x="871" y="1480"/>
                  </a:lnTo>
                  <a:lnTo>
                    <a:pt x="877" y="1480"/>
                  </a:lnTo>
                  <a:lnTo>
                    <a:pt x="884" y="1480"/>
                  </a:lnTo>
                  <a:lnTo>
                    <a:pt x="890" y="1480"/>
                  </a:lnTo>
                  <a:lnTo>
                    <a:pt x="897" y="1480"/>
                  </a:lnTo>
                  <a:lnTo>
                    <a:pt x="903" y="1480"/>
                  </a:lnTo>
                  <a:lnTo>
                    <a:pt x="909" y="1480"/>
                  </a:lnTo>
                  <a:lnTo>
                    <a:pt x="916" y="1480"/>
                  </a:lnTo>
                  <a:lnTo>
                    <a:pt x="922" y="1480"/>
                  </a:lnTo>
                  <a:lnTo>
                    <a:pt x="929" y="1480"/>
                  </a:lnTo>
                  <a:lnTo>
                    <a:pt x="935" y="1480"/>
                  </a:lnTo>
                  <a:lnTo>
                    <a:pt x="941" y="1480"/>
                  </a:lnTo>
                  <a:lnTo>
                    <a:pt x="948" y="1480"/>
                  </a:lnTo>
                  <a:lnTo>
                    <a:pt x="954" y="1480"/>
                  </a:lnTo>
                  <a:lnTo>
                    <a:pt x="954" y="1473"/>
                  </a:lnTo>
                  <a:lnTo>
                    <a:pt x="954" y="1480"/>
                  </a:lnTo>
                  <a:lnTo>
                    <a:pt x="961" y="1480"/>
                  </a:lnTo>
                  <a:lnTo>
                    <a:pt x="967" y="1480"/>
                  </a:lnTo>
                  <a:lnTo>
                    <a:pt x="973" y="1480"/>
                  </a:lnTo>
                  <a:lnTo>
                    <a:pt x="980" y="1480"/>
                  </a:lnTo>
                  <a:lnTo>
                    <a:pt x="986" y="1480"/>
                  </a:lnTo>
                  <a:lnTo>
                    <a:pt x="993" y="1480"/>
                  </a:lnTo>
                  <a:lnTo>
                    <a:pt x="999" y="1480"/>
                  </a:lnTo>
                  <a:lnTo>
                    <a:pt x="1006" y="1480"/>
                  </a:lnTo>
                  <a:lnTo>
                    <a:pt x="1012" y="1480"/>
                  </a:lnTo>
                  <a:lnTo>
                    <a:pt x="1018" y="1480"/>
                  </a:lnTo>
                  <a:lnTo>
                    <a:pt x="1025" y="1480"/>
                  </a:lnTo>
                  <a:lnTo>
                    <a:pt x="1031" y="1480"/>
                  </a:lnTo>
                  <a:lnTo>
                    <a:pt x="1038" y="1480"/>
                  </a:lnTo>
                  <a:lnTo>
                    <a:pt x="1044" y="1480"/>
                  </a:lnTo>
                  <a:lnTo>
                    <a:pt x="1050" y="1480"/>
                  </a:lnTo>
                  <a:lnTo>
                    <a:pt x="1057" y="1480"/>
                  </a:lnTo>
                  <a:lnTo>
                    <a:pt x="1063" y="1480"/>
                  </a:lnTo>
                  <a:lnTo>
                    <a:pt x="1063" y="1473"/>
                  </a:lnTo>
                  <a:lnTo>
                    <a:pt x="1063" y="1480"/>
                  </a:lnTo>
                  <a:lnTo>
                    <a:pt x="1070" y="1480"/>
                  </a:lnTo>
                  <a:lnTo>
                    <a:pt x="1076" y="1480"/>
                  </a:lnTo>
                  <a:lnTo>
                    <a:pt x="1082" y="1480"/>
                  </a:lnTo>
                  <a:lnTo>
                    <a:pt x="1089" y="1480"/>
                  </a:lnTo>
                  <a:lnTo>
                    <a:pt x="1095" y="1480"/>
                  </a:lnTo>
                  <a:lnTo>
                    <a:pt x="1102" y="1480"/>
                  </a:lnTo>
                  <a:lnTo>
                    <a:pt x="1108" y="1480"/>
                  </a:lnTo>
                  <a:lnTo>
                    <a:pt x="1114" y="1480"/>
                  </a:lnTo>
                  <a:lnTo>
                    <a:pt x="1121" y="1480"/>
                  </a:lnTo>
                  <a:lnTo>
                    <a:pt x="1127" y="1480"/>
                  </a:lnTo>
                  <a:lnTo>
                    <a:pt x="1134" y="1480"/>
                  </a:lnTo>
                  <a:lnTo>
                    <a:pt x="1140" y="1480"/>
                  </a:lnTo>
                  <a:lnTo>
                    <a:pt x="1146" y="1480"/>
                  </a:lnTo>
                  <a:lnTo>
                    <a:pt x="1153" y="1480"/>
                  </a:lnTo>
                  <a:lnTo>
                    <a:pt x="1159" y="1480"/>
                  </a:lnTo>
                  <a:lnTo>
                    <a:pt x="1166" y="1480"/>
                  </a:lnTo>
                  <a:lnTo>
                    <a:pt x="1172" y="1480"/>
                  </a:lnTo>
                  <a:lnTo>
                    <a:pt x="1178" y="1480"/>
                  </a:lnTo>
                  <a:lnTo>
                    <a:pt x="1185" y="1480"/>
                  </a:lnTo>
                  <a:lnTo>
                    <a:pt x="1191" y="1480"/>
                  </a:lnTo>
                  <a:lnTo>
                    <a:pt x="1198" y="1480"/>
                  </a:lnTo>
                  <a:lnTo>
                    <a:pt x="1204" y="1480"/>
                  </a:lnTo>
                  <a:lnTo>
                    <a:pt x="1211" y="1480"/>
                  </a:lnTo>
                  <a:lnTo>
                    <a:pt x="1217" y="1480"/>
                  </a:lnTo>
                  <a:lnTo>
                    <a:pt x="1223" y="1480"/>
                  </a:lnTo>
                  <a:lnTo>
                    <a:pt x="1230" y="1480"/>
                  </a:lnTo>
                  <a:lnTo>
                    <a:pt x="1236" y="1480"/>
                  </a:lnTo>
                  <a:lnTo>
                    <a:pt x="1243" y="1480"/>
                  </a:lnTo>
                  <a:lnTo>
                    <a:pt x="1249" y="1480"/>
                  </a:lnTo>
                  <a:lnTo>
                    <a:pt x="1255" y="1480"/>
                  </a:lnTo>
                  <a:lnTo>
                    <a:pt x="1262" y="1480"/>
                  </a:lnTo>
                  <a:lnTo>
                    <a:pt x="1268" y="1480"/>
                  </a:lnTo>
                  <a:lnTo>
                    <a:pt x="1275" y="1480"/>
                  </a:lnTo>
                  <a:lnTo>
                    <a:pt x="1281" y="1480"/>
                  </a:lnTo>
                  <a:lnTo>
                    <a:pt x="1287" y="1480"/>
                  </a:lnTo>
                  <a:lnTo>
                    <a:pt x="1294" y="1480"/>
                  </a:lnTo>
                  <a:lnTo>
                    <a:pt x="1300" y="1480"/>
                  </a:lnTo>
                  <a:lnTo>
                    <a:pt x="1307" y="1480"/>
                  </a:lnTo>
                  <a:lnTo>
                    <a:pt x="1313" y="1480"/>
                  </a:lnTo>
                  <a:lnTo>
                    <a:pt x="1319" y="1480"/>
                  </a:lnTo>
                  <a:lnTo>
                    <a:pt x="1326" y="1480"/>
                  </a:lnTo>
                  <a:lnTo>
                    <a:pt x="1332" y="1480"/>
                  </a:lnTo>
                  <a:lnTo>
                    <a:pt x="1339" y="1480"/>
                  </a:lnTo>
                  <a:lnTo>
                    <a:pt x="1345" y="1480"/>
                  </a:lnTo>
                  <a:lnTo>
                    <a:pt x="1351" y="1480"/>
                  </a:lnTo>
                  <a:lnTo>
                    <a:pt x="1358" y="1480"/>
                  </a:lnTo>
                  <a:lnTo>
                    <a:pt x="1364" y="1480"/>
                  </a:lnTo>
                  <a:lnTo>
                    <a:pt x="1371" y="1480"/>
                  </a:lnTo>
                  <a:lnTo>
                    <a:pt x="1377" y="1480"/>
                  </a:lnTo>
                  <a:lnTo>
                    <a:pt x="1383" y="1480"/>
                  </a:lnTo>
                  <a:lnTo>
                    <a:pt x="1390" y="1480"/>
                  </a:lnTo>
                  <a:lnTo>
                    <a:pt x="1396" y="1480"/>
                  </a:lnTo>
                  <a:lnTo>
                    <a:pt x="1403" y="1480"/>
                  </a:lnTo>
                  <a:lnTo>
                    <a:pt x="1409" y="1480"/>
                  </a:lnTo>
                  <a:lnTo>
                    <a:pt x="1416" y="1480"/>
                  </a:lnTo>
                  <a:lnTo>
                    <a:pt x="1422" y="1480"/>
                  </a:lnTo>
                  <a:lnTo>
                    <a:pt x="1428" y="1480"/>
                  </a:lnTo>
                  <a:lnTo>
                    <a:pt x="1435" y="1480"/>
                  </a:lnTo>
                  <a:lnTo>
                    <a:pt x="1441" y="1480"/>
                  </a:lnTo>
                  <a:lnTo>
                    <a:pt x="1448" y="1480"/>
                  </a:lnTo>
                  <a:lnTo>
                    <a:pt x="1454" y="1480"/>
                  </a:lnTo>
                  <a:lnTo>
                    <a:pt x="1460" y="1480"/>
                  </a:lnTo>
                  <a:lnTo>
                    <a:pt x="1467" y="1480"/>
                  </a:lnTo>
                  <a:lnTo>
                    <a:pt x="1473" y="1480"/>
                  </a:lnTo>
                  <a:lnTo>
                    <a:pt x="1480" y="1480"/>
                  </a:lnTo>
                  <a:lnTo>
                    <a:pt x="1486" y="1480"/>
                  </a:lnTo>
                  <a:lnTo>
                    <a:pt x="1492" y="1480"/>
                  </a:lnTo>
                  <a:lnTo>
                    <a:pt x="1499" y="1480"/>
                  </a:lnTo>
                  <a:lnTo>
                    <a:pt x="1505" y="1480"/>
                  </a:lnTo>
                  <a:lnTo>
                    <a:pt x="1512" y="1480"/>
                  </a:lnTo>
                  <a:lnTo>
                    <a:pt x="1518" y="1480"/>
                  </a:lnTo>
                  <a:lnTo>
                    <a:pt x="1524" y="1480"/>
                  </a:lnTo>
                  <a:lnTo>
                    <a:pt x="1531" y="1480"/>
                  </a:lnTo>
                  <a:lnTo>
                    <a:pt x="1537" y="1480"/>
                  </a:lnTo>
                  <a:lnTo>
                    <a:pt x="1544" y="1480"/>
                  </a:lnTo>
                  <a:lnTo>
                    <a:pt x="1550" y="1480"/>
                  </a:lnTo>
                  <a:lnTo>
                    <a:pt x="1556" y="1480"/>
                  </a:lnTo>
                  <a:lnTo>
                    <a:pt x="1563" y="1480"/>
                  </a:lnTo>
                  <a:lnTo>
                    <a:pt x="1569" y="1480"/>
                  </a:lnTo>
                  <a:lnTo>
                    <a:pt x="1576" y="1480"/>
                  </a:lnTo>
                  <a:lnTo>
                    <a:pt x="1582" y="1480"/>
                  </a:lnTo>
                  <a:lnTo>
                    <a:pt x="1588" y="1480"/>
                  </a:lnTo>
                  <a:lnTo>
                    <a:pt x="1595" y="1480"/>
                  </a:lnTo>
                  <a:lnTo>
                    <a:pt x="1601" y="1480"/>
                  </a:lnTo>
                  <a:lnTo>
                    <a:pt x="1608" y="1480"/>
                  </a:lnTo>
                  <a:lnTo>
                    <a:pt x="1614" y="1480"/>
                  </a:lnTo>
                  <a:lnTo>
                    <a:pt x="1621" y="1480"/>
                  </a:lnTo>
                  <a:lnTo>
                    <a:pt x="1627" y="1480"/>
                  </a:lnTo>
                  <a:lnTo>
                    <a:pt x="1633" y="1480"/>
                  </a:lnTo>
                  <a:lnTo>
                    <a:pt x="1633" y="1473"/>
                  </a:lnTo>
                  <a:lnTo>
                    <a:pt x="1640" y="1480"/>
                  </a:lnTo>
                  <a:lnTo>
                    <a:pt x="1646" y="1473"/>
                  </a:lnTo>
                  <a:lnTo>
                    <a:pt x="1646" y="1480"/>
                  </a:lnTo>
                  <a:lnTo>
                    <a:pt x="1646" y="1473"/>
                  </a:lnTo>
                  <a:lnTo>
                    <a:pt x="1646" y="1480"/>
                  </a:lnTo>
                  <a:lnTo>
                    <a:pt x="1653" y="1480"/>
                  </a:lnTo>
                  <a:lnTo>
                    <a:pt x="1659" y="1480"/>
                  </a:lnTo>
                  <a:lnTo>
                    <a:pt x="1665" y="1480"/>
                  </a:lnTo>
                  <a:lnTo>
                    <a:pt x="1672" y="1480"/>
                  </a:lnTo>
                  <a:lnTo>
                    <a:pt x="1678" y="1480"/>
                  </a:lnTo>
                  <a:lnTo>
                    <a:pt x="1685" y="1480"/>
                  </a:lnTo>
                  <a:lnTo>
                    <a:pt x="1691" y="1480"/>
                  </a:lnTo>
                  <a:lnTo>
                    <a:pt x="1697" y="1480"/>
                  </a:lnTo>
                  <a:lnTo>
                    <a:pt x="1704" y="1480"/>
                  </a:lnTo>
                  <a:lnTo>
                    <a:pt x="1710" y="1480"/>
                  </a:lnTo>
                  <a:lnTo>
                    <a:pt x="1717" y="1480"/>
                  </a:lnTo>
                  <a:lnTo>
                    <a:pt x="1723" y="1480"/>
                  </a:lnTo>
                  <a:lnTo>
                    <a:pt x="1729" y="1480"/>
                  </a:lnTo>
                  <a:lnTo>
                    <a:pt x="1736" y="1480"/>
                  </a:lnTo>
                  <a:lnTo>
                    <a:pt x="1742" y="1480"/>
                  </a:lnTo>
                  <a:lnTo>
                    <a:pt x="1749" y="1480"/>
                  </a:lnTo>
                  <a:lnTo>
                    <a:pt x="1755" y="1480"/>
                  </a:lnTo>
                  <a:lnTo>
                    <a:pt x="1761" y="1480"/>
                  </a:lnTo>
                  <a:lnTo>
                    <a:pt x="1768" y="1480"/>
                  </a:lnTo>
                  <a:lnTo>
                    <a:pt x="1774" y="1480"/>
                  </a:lnTo>
                  <a:lnTo>
                    <a:pt x="1781" y="1480"/>
                  </a:lnTo>
                  <a:lnTo>
                    <a:pt x="1787" y="1480"/>
                  </a:lnTo>
                  <a:lnTo>
                    <a:pt x="1793" y="1480"/>
                  </a:lnTo>
                  <a:lnTo>
                    <a:pt x="1800" y="1480"/>
                  </a:lnTo>
                  <a:lnTo>
                    <a:pt x="1806" y="1480"/>
                  </a:lnTo>
                  <a:lnTo>
                    <a:pt x="1813" y="1480"/>
                  </a:lnTo>
                  <a:lnTo>
                    <a:pt x="1819" y="1480"/>
                  </a:lnTo>
                  <a:lnTo>
                    <a:pt x="1826" y="1480"/>
                  </a:lnTo>
                  <a:lnTo>
                    <a:pt x="1832" y="1480"/>
                  </a:lnTo>
                  <a:lnTo>
                    <a:pt x="1838" y="1480"/>
                  </a:lnTo>
                  <a:lnTo>
                    <a:pt x="1845" y="1480"/>
                  </a:lnTo>
                  <a:lnTo>
                    <a:pt x="1851" y="1480"/>
                  </a:lnTo>
                  <a:lnTo>
                    <a:pt x="1858" y="1480"/>
                  </a:lnTo>
                  <a:lnTo>
                    <a:pt x="1864" y="1480"/>
                  </a:lnTo>
                  <a:lnTo>
                    <a:pt x="1870" y="1480"/>
                  </a:lnTo>
                  <a:lnTo>
                    <a:pt x="1877" y="1480"/>
                  </a:lnTo>
                  <a:lnTo>
                    <a:pt x="1883" y="1480"/>
                  </a:lnTo>
                  <a:lnTo>
                    <a:pt x="1890" y="1480"/>
                  </a:lnTo>
                  <a:lnTo>
                    <a:pt x="1896" y="1480"/>
                  </a:lnTo>
                  <a:lnTo>
                    <a:pt x="1902" y="1480"/>
                  </a:lnTo>
                  <a:lnTo>
                    <a:pt x="1909" y="1480"/>
                  </a:lnTo>
                  <a:lnTo>
                    <a:pt x="1915" y="1480"/>
                  </a:lnTo>
                  <a:lnTo>
                    <a:pt x="1922" y="1480"/>
                  </a:lnTo>
                  <a:lnTo>
                    <a:pt x="1928" y="1480"/>
                  </a:lnTo>
                  <a:lnTo>
                    <a:pt x="1934" y="1480"/>
                  </a:lnTo>
                  <a:lnTo>
                    <a:pt x="1941" y="1480"/>
                  </a:lnTo>
                  <a:lnTo>
                    <a:pt x="1947" y="1480"/>
                  </a:lnTo>
                  <a:lnTo>
                    <a:pt x="1954" y="1480"/>
                  </a:lnTo>
                </a:path>
              </a:pathLst>
            </a:cu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309" name="Rectangle 84"/>
            <p:cNvSpPr>
              <a:spLocks noChangeArrowheads="1"/>
            </p:cNvSpPr>
            <p:nvPr/>
          </p:nvSpPr>
          <p:spPr bwMode="auto">
            <a:xfrm>
              <a:off x="3725" y="701"/>
              <a:ext cx="3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mk-MK" altLang="en-US" sz="900" dirty="0">
                  <a:solidFill>
                    <a:srgbClr val="000000"/>
                  </a:solidFill>
                </a:rPr>
                <a:t> </a:t>
              </a:r>
              <a:r>
                <a:rPr lang="en-US" altLang="en-US" sz="900" b="1" dirty="0">
                  <a:solidFill>
                    <a:srgbClr val="000000"/>
                  </a:solidFill>
                </a:rPr>
                <a:t>331</a:t>
              </a:r>
              <a:endParaRPr lang="en-US" altLang="en-US" sz="900" b="1" dirty="0"/>
            </a:p>
          </p:txBody>
        </p:sp>
        <p:sp>
          <p:nvSpPr>
            <p:cNvPr id="310" name="Line 86"/>
            <p:cNvSpPr>
              <a:spLocks noChangeShapeType="1"/>
            </p:cNvSpPr>
            <p:nvPr/>
          </p:nvSpPr>
          <p:spPr bwMode="auto">
            <a:xfrm>
              <a:off x="3120" y="2309"/>
              <a:ext cx="32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Rectangle 87"/>
            <p:cNvSpPr>
              <a:spLocks noChangeArrowheads="1"/>
            </p:cNvSpPr>
            <p:nvPr/>
          </p:nvSpPr>
          <p:spPr bwMode="auto">
            <a:xfrm>
              <a:off x="3037" y="2270"/>
              <a:ext cx="7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</a:t>
              </a:r>
              <a:endParaRPr lang="en-US" altLang="en-US" sz="900"/>
            </a:p>
          </p:txBody>
        </p:sp>
        <p:sp>
          <p:nvSpPr>
            <p:cNvPr id="312" name="Line 88"/>
            <p:cNvSpPr>
              <a:spLocks noChangeShapeType="1"/>
            </p:cNvSpPr>
            <p:nvPr/>
          </p:nvSpPr>
          <p:spPr bwMode="auto">
            <a:xfrm>
              <a:off x="3133" y="2219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Line 89"/>
            <p:cNvSpPr>
              <a:spLocks noChangeShapeType="1"/>
            </p:cNvSpPr>
            <p:nvPr/>
          </p:nvSpPr>
          <p:spPr bwMode="auto">
            <a:xfrm>
              <a:off x="3133" y="2129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Line 90"/>
            <p:cNvSpPr>
              <a:spLocks noChangeShapeType="1"/>
            </p:cNvSpPr>
            <p:nvPr/>
          </p:nvSpPr>
          <p:spPr bwMode="auto">
            <a:xfrm>
              <a:off x="3133" y="2039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Line 91"/>
            <p:cNvSpPr>
              <a:spLocks noChangeShapeType="1"/>
            </p:cNvSpPr>
            <p:nvPr/>
          </p:nvSpPr>
          <p:spPr bwMode="auto">
            <a:xfrm>
              <a:off x="3133" y="1950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Line 92"/>
            <p:cNvSpPr>
              <a:spLocks noChangeShapeType="1"/>
            </p:cNvSpPr>
            <p:nvPr/>
          </p:nvSpPr>
          <p:spPr bwMode="auto">
            <a:xfrm>
              <a:off x="3120" y="1860"/>
              <a:ext cx="32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Rectangle 93"/>
            <p:cNvSpPr>
              <a:spLocks noChangeArrowheads="1"/>
            </p:cNvSpPr>
            <p:nvPr/>
          </p:nvSpPr>
          <p:spPr bwMode="auto">
            <a:xfrm>
              <a:off x="3037" y="1822"/>
              <a:ext cx="7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</a:t>
              </a:r>
              <a:endParaRPr lang="en-US" altLang="en-US" sz="900"/>
            </a:p>
          </p:txBody>
        </p:sp>
        <p:sp>
          <p:nvSpPr>
            <p:cNvPr id="318" name="Line 94"/>
            <p:cNvSpPr>
              <a:spLocks noChangeShapeType="1"/>
            </p:cNvSpPr>
            <p:nvPr/>
          </p:nvSpPr>
          <p:spPr bwMode="auto">
            <a:xfrm>
              <a:off x="3133" y="1770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Line 95"/>
            <p:cNvSpPr>
              <a:spLocks noChangeShapeType="1"/>
            </p:cNvSpPr>
            <p:nvPr/>
          </p:nvSpPr>
          <p:spPr bwMode="auto">
            <a:xfrm>
              <a:off x="3133" y="1681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Line 96"/>
            <p:cNvSpPr>
              <a:spLocks noChangeShapeType="1"/>
            </p:cNvSpPr>
            <p:nvPr/>
          </p:nvSpPr>
          <p:spPr bwMode="auto">
            <a:xfrm>
              <a:off x="3133" y="1598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Line 97"/>
            <p:cNvSpPr>
              <a:spLocks noChangeShapeType="1"/>
            </p:cNvSpPr>
            <p:nvPr/>
          </p:nvSpPr>
          <p:spPr bwMode="auto">
            <a:xfrm>
              <a:off x="3133" y="1508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Line 98"/>
            <p:cNvSpPr>
              <a:spLocks noChangeShapeType="1"/>
            </p:cNvSpPr>
            <p:nvPr/>
          </p:nvSpPr>
          <p:spPr bwMode="auto">
            <a:xfrm>
              <a:off x="3120" y="1418"/>
              <a:ext cx="32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Rectangle 99"/>
            <p:cNvSpPr>
              <a:spLocks noChangeArrowheads="1"/>
            </p:cNvSpPr>
            <p:nvPr/>
          </p:nvSpPr>
          <p:spPr bwMode="auto">
            <a:xfrm>
              <a:off x="3037" y="1380"/>
              <a:ext cx="7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</a:t>
              </a:r>
              <a:endParaRPr lang="en-US" altLang="en-US" sz="900"/>
            </a:p>
          </p:txBody>
        </p:sp>
        <p:sp>
          <p:nvSpPr>
            <p:cNvPr id="324" name="Line 100"/>
            <p:cNvSpPr>
              <a:spLocks noChangeShapeType="1"/>
            </p:cNvSpPr>
            <p:nvPr/>
          </p:nvSpPr>
          <p:spPr bwMode="auto">
            <a:xfrm>
              <a:off x="3133" y="1329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Line 101"/>
            <p:cNvSpPr>
              <a:spLocks noChangeShapeType="1"/>
            </p:cNvSpPr>
            <p:nvPr/>
          </p:nvSpPr>
          <p:spPr bwMode="auto">
            <a:xfrm>
              <a:off x="3133" y="1239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Line 102"/>
            <p:cNvSpPr>
              <a:spLocks noChangeShapeType="1"/>
            </p:cNvSpPr>
            <p:nvPr/>
          </p:nvSpPr>
          <p:spPr bwMode="auto">
            <a:xfrm>
              <a:off x="3133" y="1149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Line 103"/>
            <p:cNvSpPr>
              <a:spLocks noChangeShapeType="1"/>
            </p:cNvSpPr>
            <p:nvPr/>
          </p:nvSpPr>
          <p:spPr bwMode="auto">
            <a:xfrm>
              <a:off x="3133" y="1060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Line 104"/>
            <p:cNvSpPr>
              <a:spLocks noChangeShapeType="1"/>
            </p:cNvSpPr>
            <p:nvPr/>
          </p:nvSpPr>
          <p:spPr bwMode="auto">
            <a:xfrm>
              <a:off x="3120" y="970"/>
              <a:ext cx="32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Rectangle 105"/>
            <p:cNvSpPr>
              <a:spLocks noChangeArrowheads="1"/>
            </p:cNvSpPr>
            <p:nvPr/>
          </p:nvSpPr>
          <p:spPr bwMode="auto">
            <a:xfrm>
              <a:off x="3037" y="931"/>
              <a:ext cx="7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</a:t>
              </a:r>
              <a:endParaRPr lang="en-US" altLang="en-US" sz="900"/>
            </a:p>
          </p:txBody>
        </p:sp>
        <p:sp>
          <p:nvSpPr>
            <p:cNvPr id="330" name="Line 106"/>
            <p:cNvSpPr>
              <a:spLocks noChangeShapeType="1"/>
            </p:cNvSpPr>
            <p:nvPr/>
          </p:nvSpPr>
          <p:spPr bwMode="auto">
            <a:xfrm>
              <a:off x="3133" y="880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" name="Line 107"/>
            <p:cNvSpPr>
              <a:spLocks noChangeShapeType="1"/>
            </p:cNvSpPr>
            <p:nvPr/>
          </p:nvSpPr>
          <p:spPr bwMode="auto">
            <a:xfrm>
              <a:off x="3133" y="797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" name="Line 108"/>
            <p:cNvSpPr>
              <a:spLocks noChangeShapeType="1"/>
            </p:cNvSpPr>
            <p:nvPr/>
          </p:nvSpPr>
          <p:spPr bwMode="auto">
            <a:xfrm>
              <a:off x="3133" y="707"/>
              <a:ext cx="19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" name="Rectangle 109"/>
            <p:cNvSpPr>
              <a:spLocks noChangeArrowheads="1"/>
            </p:cNvSpPr>
            <p:nvPr/>
          </p:nvSpPr>
          <p:spPr bwMode="auto">
            <a:xfrm>
              <a:off x="3050" y="688"/>
              <a:ext cx="11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mk-MK" altLang="en-US" sz="900">
                  <a:solidFill>
                    <a:srgbClr val="000000"/>
                  </a:solidFill>
                </a:rPr>
                <a:t> </a:t>
              </a:r>
              <a:r>
                <a:rPr lang="en-US" altLang="en-US" sz="900">
                  <a:solidFill>
                    <a:srgbClr val="000000"/>
                  </a:solidFill>
                </a:rPr>
                <a:t>7</a:t>
              </a:r>
              <a:endParaRPr lang="en-US" altLang="en-US" sz="900"/>
            </a:p>
          </p:txBody>
        </p:sp>
        <p:sp>
          <p:nvSpPr>
            <p:cNvPr id="334" name="Rectangle 110"/>
            <p:cNvSpPr>
              <a:spLocks noChangeArrowheads="1"/>
            </p:cNvSpPr>
            <p:nvPr/>
          </p:nvSpPr>
          <p:spPr bwMode="auto">
            <a:xfrm>
              <a:off x="2947" y="720"/>
              <a:ext cx="173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x10</a:t>
              </a:r>
              <a:endParaRPr lang="en-US" altLang="en-US" sz="900"/>
            </a:p>
          </p:txBody>
        </p:sp>
        <p:sp>
          <p:nvSpPr>
            <p:cNvPr id="335" name="Line 112"/>
            <p:cNvSpPr>
              <a:spLocks noChangeShapeType="1"/>
            </p:cNvSpPr>
            <p:nvPr/>
          </p:nvSpPr>
          <p:spPr bwMode="auto">
            <a:xfrm>
              <a:off x="3197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Line 113"/>
            <p:cNvSpPr>
              <a:spLocks noChangeShapeType="1"/>
            </p:cNvSpPr>
            <p:nvPr/>
          </p:nvSpPr>
          <p:spPr bwMode="auto">
            <a:xfrm>
              <a:off x="3248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Line 114"/>
            <p:cNvSpPr>
              <a:spLocks noChangeShapeType="1"/>
            </p:cNvSpPr>
            <p:nvPr/>
          </p:nvSpPr>
          <p:spPr bwMode="auto">
            <a:xfrm>
              <a:off x="3300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Rectangle 115"/>
            <p:cNvSpPr>
              <a:spLocks noChangeArrowheads="1"/>
            </p:cNvSpPr>
            <p:nvPr/>
          </p:nvSpPr>
          <p:spPr bwMode="auto">
            <a:xfrm>
              <a:off x="3233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dirty="0">
                  <a:solidFill>
                    <a:srgbClr val="000000"/>
                  </a:solidFill>
                </a:rPr>
                <a:t>100</a:t>
              </a:r>
              <a:endParaRPr lang="en-US" altLang="en-US" sz="800" dirty="0"/>
            </a:p>
          </p:txBody>
        </p:sp>
        <p:sp>
          <p:nvSpPr>
            <p:cNvPr id="339" name="Line 116"/>
            <p:cNvSpPr>
              <a:spLocks noChangeShapeType="1"/>
            </p:cNvSpPr>
            <p:nvPr/>
          </p:nvSpPr>
          <p:spPr bwMode="auto">
            <a:xfrm>
              <a:off x="3351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0" name="Line 117"/>
            <p:cNvSpPr>
              <a:spLocks noChangeShapeType="1"/>
            </p:cNvSpPr>
            <p:nvPr/>
          </p:nvSpPr>
          <p:spPr bwMode="auto">
            <a:xfrm>
              <a:off x="3402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Line 118"/>
            <p:cNvSpPr>
              <a:spLocks noChangeShapeType="1"/>
            </p:cNvSpPr>
            <p:nvPr/>
          </p:nvSpPr>
          <p:spPr bwMode="auto">
            <a:xfrm>
              <a:off x="3453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Line 119"/>
            <p:cNvSpPr>
              <a:spLocks noChangeShapeType="1"/>
            </p:cNvSpPr>
            <p:nvPr/>
          </p:nvSpPr>
          <p:spPr bwMode="auto">
            <a:xfrm>
              <a:off x="3505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" name="Line 120"/>
            <p:cNvSpPr>
              <a:spLocks noChangeShapeType="1"/>
            </p:cNvSpPr>
            <p:nvPr/>
          </p:nvSpPr>
          <p:spPr bwMode="auto">
            <a:xfrm>
              <a:off x="3556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Rectangle 121"/>
            <p:cNvSpPr>
              <a:spLocks noChangeArrowheads="1"/>
            </p:cNvSpPr>
            <p:nvPr/>
          </p:nvSpPr>
          <p:spPr bwMode="auto">
            <a:xfrm>
              <a:off x="3489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200</a:t>
              </a:r>
              <a:endParaRPr lang="en-US" altLang="en-US" sz="800"/>
            </a:p>
          </p:txBody>
        </p:sp>
        <p:sp>
          <p:nvSpPr>
            <p:cNvPr id="345" name="Line 122"/>
            <p:cNvSpPr>
              <a:spLocks noChangeShapeType="1"/>
            </p:cNvSpPr>
            <p:nvPr/>
          </p:nvSpPr>
          <p:spPr bwMode="auto">
            <a:xfrm>
              <a:off x="3607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Line 123"/>
            <p:cNvSpPr>
              <a:spLocks noChangeShapeType="1"/>
            </p:cNvSpPr>
            <p:nvPr/>
          </p:nvSpPr>
          <p:spPr bwMode="auto">
            <a:xfrm>
              <a:off x="3658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Line 124"/>
            <p:cNvSpPr>
              <a:spLocks noChangeShapeType="1"/>
            </p:cNvSpPr>
            <p:nvPr/>
          </p:nvSpPr>
          <p:spPr bwMode="auto">
            <a:xfrm>
              <a:off x="3710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Line 125"/>
            <p:cNvSpPr>
              <a:spLocks noChangeShapeType="1"/>
            </p:cNvSpPr>
            <p:nvPr/>
          </p:nvSpPr>
          <p:spPr bwMode="auto">
            <a:xfrm>
              <a:off x="3761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Line 126"/>
            <p:cNvSpPr>
              <a:spLocks noChangeShapeType="1"/>
            </p:cNvSpPr>
            <p:nvPr/>
          </p:nvSpPr>
          <p:spPr bwMode="auto">
            <a:xfrm>
              <a:off x="3812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Rectangle 127"/>
            <p:cNvSpPr>
              <a:spLocks noChangeArrowheads="1"/>
            </p:cNvSpPr>
            <p:nvPr/>
          </p:nvSpPr>
          <p:spPr bwMode="auto">
            <a:xfrm>
              <a:off x="3745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300</a:t>
              </a:r>
              <a:endParaRPr lang="en-US" altLang="en-US" sz="800"/>
            </a:p>
          </p:txBody>
        </p:sp>
        <p:sp>
          <p:nvSpPr>
            <p:cNvPr id="351" name="Line 128"/>
            <p:cNvSpPr>
              <a:spLocks noChangeShapeType="1"/>
            </p:cNvSpPr>
            <p:nvPr/>
          </p:nvSpPr>
          <p:spPr bwMode="auto">
            <a:xfrm>
              <a:off x="3863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Line 129"/>
            <p:cNvSpPr>
              <a:spLocks noChangeShapeType="1"/>
            </p:cNvSpPr>
            <p:nvPr/>
          </p:nvSpPr>
          <p:spPr bwMode="auto">
            <a:xfrm>
              <a:off x="3915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3" name="Line 130"/>
            <p:cNvSpPr>
              <a:spLocks noChangeShapeType="1"/>
            </p:cNvSpPr>
            <p:nvPr/>
          </p:nvSpPr>
          <p:spPr bwMode="auto">
            <a:xfrm>
              <a:off x="3966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Line 131"/>
            <p:cNvSpPr>
              <a:spLocks noChangeShapeType="1"/>
            </p:cNvSpPr>
            <p:nvPr/>
          </p:nvSpPr>
          <p:spPr bwMode="auto">
            <a:xfrm>
              <a:off x="4017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Line 132"/>
            <p:cNvSpPr>
              <a:spLocks noChangeShapeType="1"/>
            </p:cNvSpPr>
            <p:nvPr/>
          </p:nvSpPr>
          <p:spPr bwMode="auto">
            <a:xfrm>
              <a:off x="4068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Rectangle 133"/>
            <p:cNvSpPr>
              <a:spLocks noChangeArrowheads="1"/>
            </p:cNvSpPr>
            <p:nvPr/>
          </p:nvSpPr>
          <p:spPr bwMode="auto">
            <a:xfrm>
              <a:off x="4001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400</a:t>
              </a:r>
              <a:endParaRPr lang="en-US" altLang="en-US" sz="800"/>
            </a:p>
          </p:txBody>
        </p:sp>
        <p:sp>
          <p:nvSpPr>
            <p:cNvPr id="357" name="Line 134"/>
            <p:cNvSpPr>
              <a:spLocks noChangeShapeType="1"/>
            </p:cNvSpPr>
            <p:nvPr/>
          </p:nvSpPr>
          <p:spPr bwMode="auto">
            <a:xfrm>
              <a:off x="4120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" name="Line 135"/>
            <p:cNvSpPr>
              <a:spLocks noChangeShapeType="1"/>
            </p:cNvSpPr>
            <p:nvPr/>
          </p:nvSpPr>
          <p:spPr bwMode="auto">
            <a:xfrm>
              <a:off x="4171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Line 136"/>
            <p:cNvSpPr>
              <a:spLocks noChangeShapeType="1"/>
            </p:cNvSpPr>
            <p:nvPr/>
          </p:nvSpPr>
          <p:spPr bwMode="auto">
            <a:xfrm>
              <a:off x="4222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Line 137"/>
            <p:cNvSpPr>
              <a:spLocks noChangeShapeType="1"/>
            </p:cNvSpPr>
            <p:nvPr/>
          </p:nvSpPr>
          <p:spPr bwMode="auto">
            <a:xfrm>
              <a:off x="4273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Line 138"/>
            <p:cNvSpPr>
              <a:spLocks noChangeShapeType="1"/>
            </p:cNvSpPr>
            <p:nvPr/>
          </p:nvSpPr>
          <p:spPr bwMode="auto">
            <a:xfrm>
              <a:off x="4325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Rectangle 139"/>
            <p:cNvSpPr>
              <a:spLocks noChangeArrowheads="1"/>
            </p:cNvSpPr>
            <p:nvPr/>
          </p:nvSpPr>
          <p:spPr bwMode="auto">
            <a:xfrm>
              <a:off x="4258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500</a:t>
              </a:r>
              <a:endParaRPr lang="en-US" altLang="en-US" sz="800"/>
            </a:p>
          </p:txBody>
        </p:sp>
        <p:sp>
          <p:nvSpPr>
            <p:cNvPr id="363" name="Line 140"/>
            <p:cNvSpPr>
              <a:spLocks noChangeShapeType="1"/>
            </p:cNvSpPr>
            <p:nvPr/>
          </p:nvSpPr>
          <p:spPr bwMode="auto">
            <a:xfrm>
              <a:off x="4376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Line 141"/>
            <p:cNvSpPr>
              <a:spLocks noChangeShapeType="1"/>
            </p:cNvSpPr>
            <p:nvPr/>
          </p:nvSpPr>
          <p:spPr bwMode="auto">
            <a:xfrm>
              <a:off x="4427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Line 142"/>
            <p:cNvSpPr>
              <a:spLocks noChangeShapeType="1"/>
            </p:cNvSpPr>
            <p:nvPr/>
          </p:nvSpPr>
          <p:spPr bwMode="auto">
            <a:xfrm>
              <a:off x="4478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Line 143"/>
            <p:cNvSpPr>
              <a:spLocks noChangeShapeType="1"/>
            </p:cNvSpPr>
            <p:nvPr/>
          </p:nvSpPr>
          <p:spPr bwMode="auto">
            <a:xfrm>
              <a:off x="4536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Line 144"/>
            <p:cNvSpPr>
              <a:spLocks noChangeShapeType="1"/>
            </p:cNvSpPr>
            <p:nvPr/>
          </p:nvSpPr>
          <p:spPr bwMode="auto">
            <a:xfrm>
              <a:off x="4587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8" name="Rectangle 145"/>
            <p:cNvSpPr>
              <a:spLocks noChangeArrowheads="1"/>
            </p:cNvSpPr>
            <p:nvPr/>
          </p:nvSpPr>
          <p:spPr bwMode="auto">
            <a:xfrm>
              <a:off x="4520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600</a:t>
              </a:r>
              <a:endParaRPr lang="en-US" altLang="en-US" sz="800"/>
            </a:p>
          </p:txBody>
        </p:sp>
        <p:sp>
          <p:nvSpPr>
            <p:cNvPr id="369" name="Line 146"/>
            <p:cNvSpPr>
              <a:spLocks noChangeShapeType="1"/>
            </p:cNvSpPr>
            <p:nvPr/>
          </p:nvSpPr>
          <p:spPr bwMode="auto">
            <a:xfrm>
              <a:off x="4639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Line 147"/>
            <p:cNvSpPr>
              <a:spLocks noChangeShapeType="1"/>
            </p:cNvSpPr>
            <p:nvPr/>
          </p:nvSpPr>
          <p:spPr bwMode="auto">
            <a:xfrm>
              <a:off x="4690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Line 148"/>
            <p:cNvSpPr>
              <a:spLocks noChangeShapeType="1"/>
            </p:cNvSpPr>
            <p:nvPr/>
          </p:nvSpPr>
          <p:spPr bwMode="auto">
            <a:xfrm>
              <a:off x="4741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Line 149"/>
            <p:cNvSpPr>
              <a:spLocks noChangeShapeType="1"/>
            </p:cNvSpPr>
            <p:nvPr/>
          </p:nvSpPr>
          <p:spPr bwMode="auto">
            <a:xfrm>
              <a:off x="4792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Line 150"/>
            <p:cNvSpPr>
              <a:spLocks noChangeShapeType="1"/>
            </p:cNvSpPr>
            <p:nvPr/>
          </p:nvSpPr>
          <p:spPr bwMode="auto">
            <a:xfrm>
              <a:off x="4844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Rectangle 151"/>
            <p:cNvSpPr>
              <a:spLocks noChangeArrowheads="1"/>
            </p:cNvSpPr>
            <p:nvPr/>
          </p:nvSpPr>
          <p:spPr bwMode="auto">
            <a:xfrm>
              <a:off x="4777" y="2366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>
                  <a:solidFill>
                    <a:srgbClr val="000000"/>
                  </a:solidFill>
                </a:rPr>
                <a:t>700</a:t>
              </a:r>
              <a:endParaRPr lang="en-US" altLang="en-US" sz="800"/>
            </a:p>
          </p:txBody>
        </p:sp>
        <p:sp>
          <p:nvSpPr>
            <p:cNvPr id="375" name="Line 152"/>
            <p:cNvSpPr>
              <a:spLocks noChangeShapeType="1"/>
            </p:cNvSpPr>
            <p:nvPr/>
          </p:nvSpPr>
          <p:spPr bwMode="auto">
            <a:xfrm>
              <a:off x="4895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Line 153"/>
            <p:cNvSpPr>
              <a:spLocks noChangeShapeType="1"/>
            </p:cNvSpPr>
            <p:nvPr/>
          </p:nvSpPr>
          <p:spPr bwMode="auto">
            <a:xfrm>
              <a:off x="4946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Line 154"/>
            <p:cNvSpPr>
              <a:spLocks noChangeShapeType="1"/>
            </p:cNvSpPr>
            <p:nvPr/>
          </p:nvSpPr>
          <p:spPr bwMode="auto">
            <a:xfrm>
              <a:off x="4997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" name="Line 155"/>
            <p:cNvSpPr>
              <a:spLocks noChangeShapeType="1"/>
            </p:cNvSpPr>
            <p:nvPr/>
          </p:nvSpPr>
          <p:spPr bwMode="auto">
            <a:xfrm>
              <a:off x="5049" y="2334"/>
              <a:ext cx="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" name="Line 156"/>
            <p:cNvSpPr>
              <a:spLocks noChangeShapeType="1"/>
            </p:cNvSpPr>
            <p:nvPr/>
          </p:nvSpPr>
          <p:spPr bwMode="auto">
            <a:xfrm>
              <a:off x="5100" y="2334"/>
              <a:ext cx="1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Rectangle 157"/>
            <p:cNvSpPr>
              <a:spLocks noChangeArrowheads="1"/>
            </p:cNvSpPr>
            <p:nvPr/>
          </p:nvSpPr>
          <p:spPr bwMode="auto">
            <a:xfrm>
              <a:off x="4978" y="2366"/>
              <a:ext cx="18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800" i="1">
                  <a:solidFill>
                    <a:srgbClr val="000000"/>
                  </a:solidFill>
                </a:rPr>
                <a:t>m/z</a:t>
              </a:r>
              <a:endParaRPr lang="en-US" altLang="en-US" sz="800" i="1"/>
            </a:p>
          </p:txBody>
        </p:sp>
      </p:grpSp>
      <p:sp>
        <p:nvSpPr>
          <p:cNvPr id="381" name="TextBox 159"/>
          <p:cNvSpPr txBox="1">
            <a:spLocks noChangeArrowheads="1"/>
          </p:cNvSpPr>
          <p:nvPr/>
        </p:nvSpPr>
        <p:spPr bwMode="auto">
          <a:xfrm>
            <a:off x="9713561" y="1110724"/>
            <a:ext cx="111142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b="1" dirty="0"/>
              <a:t>M</a:t>
            </a:r>
            <a:r>
              <a:rPr lang="en-US" altLang="en-US" sz="900" b="1" baseline="30000" dirty="0"/>
              <a:t> +</a:t>
            </a:r>
            <a:r>
              <a:rPr lang="en-US" altLang="en-US" sz="900" b="1" dirty="0"/>
              <a:t> = 493</a:t>
            </a:r>
            <a:endParaRPr lang="mk-MK" altLang="en-US" sz="900" b="1" dirty="0"/>
          </a:p>
          <a:p>
            <a:pPr algn="ctr" eaLnBrk="1" hangingPunct="1"/>
            <a:r>
              <a:rPr lang="en-US" altLang="en-US" sz="900" b="1" dirty="0"/>
              <a:t>Malvidin-3-glucoside</a:t>
            </a:r>
          </a:p>
          <a:p>
            <a:pPr eaLnBrk="1" hangingPunct="1"/>
            <a:endParaRPr lang="en-US" altLang="en-US" sz="900" baseline="30000" dirty="0"/>
          </a:p>
          <a:p>
            <a:pPr eaLnBrk="1" hangingPunct="1"/>
            <a:endParaRPr lang="en-US" altLang="en-US" sz="900" baseline="30000" dirty="0"/>
          </a:p>
        </p:txBody>
      </p:sp>
      <p:sp>
        <p:nvSpPr>
          <p:cNvPr id="382" name="Rectangle 26"/>
          <p:cNvSpPr>
            <a:spLocks noChangeArrowheads="1"/>
          </p:cNvSpPr>
          <p:nvPr/>
        </p:nvSpPr>
        <p:spPr bwMode="auto">
          <a:xfrm rot="16200000">
            <a:off x="8294770" y="1714488"/>
            <a:ext cx="538342" cy="17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000000"/>
                </a:solidFill>
              </a:rPr>
              <a:t>Intensity</a:t>
            </a:r>
            <a:endParaRPr lang="en-US" altLang="en-US" sz="900" dirty="0"/>
          </a:p>
        </p:txBody>
      </p:sp>
      <p:pic>
        <p:nvPicPr>
          <p:cNvPr id="383" name="Picture 1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943" y="1592438"/>
            <a:ext cx="1435584" cy="103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4" name="TextBox 4"/>
          <p:cNvSpPr txBox="1">
            <a:spLocks noChangeArrowheads="1"/>
          </p:cNvSpPr>
          <p:nvPr/>
        </p:nvSpPr>
        <p:spPr bwMode="auto">
          <a:xfrm>
            <a:off x="6676800" y="3307417"/>
            <a:ext cx="158467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b="1" dirty="0"/>
              <a:t>M</a:t>
            </a:r>
            <a:r>
              <a:rPr lang="en-US" altLang="en-US" sz="900" b="1" baseline="30000" dirty="0"/>
              <a:t> +</a:t>
            </a:r>
            <a:r>
              <a:rPr lang="en-US" altLang="en-US" sz="900" b="1" dirty="0"/>
              <a:t> = </a:t>
            </a:r>
            <a:r>
              <a:rPr lang="mk-MK" altLang="en-US" sz="900" b="1" dirty="0"/>
              <a:t>535</a:t>
            </a:r>
          </a:p>
          <a:p>
            <a:pPr algn="ctr" eaLnBrk="1" hangingPunct="1"/>
            <a:r>
              <a:rPr lang="en-US" altLang="en-US" sz="900" b="1" dirty="0" err="1"/>
              <a:t>Malvidin</a:t>
            </a:r>
            <a:r>
              <a:rPr lang="en-US" altLang="en-US" sz="900" b="1" dirty="0"/>
              <a:t>-</a:t>
            </a:r>
            <a:r>
              <a:rPr lang="mk-MK" altLang="en-US" sz="900" b="1" dirty="0"/>
              <a:t>3-</a:t>
            </a:r>
            <a:r>
              <a:rPr lang="en-US" altLang="en-US" sz="900" b="1" dirty="0" err="1"/>
              <a:t>acetylglucoside</a:t>
            </a:r>
            <a:endParaRPr lang="en-US" altLang="en-US" sz="900" b="1" dirty="0"/>
          </a:p>
          <a:p>
            <a:pPr eaLnBrk="1" hangingPunct="1"/>
            <a:endParaRPr lang="en-US" altLang="en-US" sz="900" baseline="30000" dirty="0"/>
          </a:p>
          <a:p>
            <a:pPr eaLnBrk="1" hangingPunct="1"/>
            <a:endParaRPr lang="en-US" altLang="en-US" sz="900" baseline="30000" dirty="0"/>
          </a:p>
        </p:txBody>
      </p:sp>
      <p:grpSp>
        <p:nvGrpSpPr>
          <p:cNvPr id="385" name="Group 6"/>
          <p:cNvGrpSpPr>
            <a:grpSpLocks noChangeAspect="1"/>
          </p:cNvGrpSpPr>
          <p:nvPr/>
        </p:nvGrpSpPr>
        <p:grpSpPr bwMode="auto">
          <a:xfrm>
            <a:off x="5595409" y="3135288"/>
            <a:ext cx="2715195" cy="1785240"/>
            <a:chOff x="100" y="1213"/>
            <a:chExt cx="2289" cy="1948"/>
          </a:xfrm>
        </p:grpSpPr>
        <p:sp>
          <p:nvSpPr>
            <p:cNvPr id="386" name="Rectangle 7"/>
            <p:cNvSpPr>
              <a:spLocks noChangeArrowheads="1"/>
            </p:cNvSpPr>
            <p:nvPr/>
          </p:nvSpPr>
          <p:spPr bwMode="auto">
            <a:xfrm>
              <a:off x="334" y="1213"/>
              <a:ext cx="2055" cy="1733"/>
            </a:xfrm>
            <a:prstGeom prst="rect">
              <a:avLst/>
            </a:prstGeom>
            <a:noFill/>
            <a:ln w="7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387" name="Freeform 8"/>
            <p:cNvSpPr>
              <a:spLocks/>
            </p:cNvSpPr>
            <p:nvPr/>
          </p:nvSpPr>
          <p:spPr bwMode="auto">
            <a:xfrm>
              <a:off x="340" y="1561"/>
              <a:ext cx="2036" cy="1372"/>
            </a:xfrm>
            <a:custGeom>
              <a:avLst/>
              <a:gdLst>
                <a:gd name="T0" fmla="*/ 27 w 2036"/>
                <a:gd name="T1" fmla="*/ 1372 h 1372"/>
                <a:gd name="T2" fmla="*/ 60 w 2036"/>
                <a:gd name="T3" fmla="*/ 1372 h 1372"/>
                <a:gd name="T4" fmla="*/ 94 w 2036"/>
                <a:gd name="T5" fmla="*/ 1372 h 1372"/>
                <a:gd name="T6" fmla="*/ 127 w 2036"/>
                <a:gd name="T7" fmla="*/ 1372 h 1372"/>
                <a:gd name="T8" fmla="*/ 160 w 2036"/>
                <a:gd name="T9" fmla="*/ 1372 h 1372"/>
                <a:gd name="T10" fmla="*/ 194 w 2036"/>
                <a:gd name="T11" fmla="*/ 1372 h 1372"/>
                <a:gd name="T12" fmla="*/ 227 w 2036"/>
                <a:gd name="T13" fmla="*/ 1372 h 1372"/>
                <a:gd name="T14" fmla="*/ 261 w 2036"/>
                <a:gd name="T15" fmla="*/ 1372 h 1372"/>
                <a:gd name="T16" fmla="*/ 294 w 2036"/>
                <a:gd name="T17" fmla="*/ 1372 h 1372"/>
                <a:gd name="T18" fmla="*/ 327 w 2036"/>
                <a:gd name="T19" fmla="*/ 1372 h 1372"/>
                <a:gd name="T20" fmla="*/ 361 w 2036"/>
                <a:gd name="T21" fmla="*/ 1372 h 1372"/>
                <a:gd name="T22" fmla="*/ 394 w 2036"/>
                <a:gd name="T23" fmla="*/ 1372 h 1372"/>
                <a:gd name="T24" fmla="*/ 427 w 2036"/>
                <a:gd name="T25" fmla="*/ 1372 h 1372"/>
                <a:gd name="T26" fmla="*/ 461 w 2036"/>
                <a:gd name="T27" fmla="*/ 1372 h 1372"/>
                <a:gd name="T28" fmla="*/ 494 w 2036"/>
                <a:gd name="T29" fmla="*/ 1372 h 1372"/>
                <a:gd name="T30" fmla="*/ 528 w 2036"/>
                <a:gd name="T31" fmla="*/ 1372 h 1372"/>
                <a:gd name="T32" fmla="*/ 561 w 2036"/>
                <a:gd name="T33" fmla="*/ 1372 h 1372"/>
                <a:gd name="T34" fmla="*/ 594 w 2036"/>
                <a:gd name="T35" fmla="*/ 1372 h 1372"/>
                <a:gd name="T36" fmla="*/ 628 w 2036"/>
                <a:gd name="T37" fmla="*/ 1372 h 1372"/>
                <a:gd name="T38" fmla="*/ 661 w 2036"/>
                <a:gd name="T39" fmla="*/ 1372 h 1372"/>
                <a:gd name="T40" fmla="*/ 694 w 2036"/>
                <a:gd name="T41" fmla="*/ 1372 h 1372"/>
                <a:gd name="T42" fmla="*/ 728 w 2036"/>
                <a:gd name="T43" fmla="*/ 1372 h 1372"/>
                <a:gd name="T44" fmla="*/ 761 w 2036"/>
                <a:gd name="T45" fmla="*/ 1109 h 1372"/>
                <a:gd name="T46" fmla="*/ 794 w 2036"/>
                <a:gd name="T47" fmla="*/ 1372 h 1372"/>
                <a:gd name="T48" fmla="*/ 828 w 2036"/>
                <a:gd name="T49" fmla="*/ 1372 h 1372"/>
                <a:gd name="T50" fmla="*/ 861 w 2036"/>
                <a:gd name="T51" fmla="*/ 1372 h 1372"/>
                <a:gd name="T52" fmla="*/ 895 w 2036"/>
                <a:gd name="T53" fmla="*/ 1372 h 1372"/>
                <a:gd name="T54" fmla="*/ 928 w 2036"/>
                <a:gd name="T55" fmla="*/ 1372 h 1372"/>
                <a:gd name="T56" fmla="*/ 961 w 2036"/>
                <a:gd name="T57" fmla="*/ 1372 h 1372"/>
                <a:gd name="T58" fmla="*/ 995 w 2036"/>
                <a:gd name="T59" fmla="*/ 1372 h 1372"/>
                <a:gd name="T60" fmla="*/ 1028 w 2036"/>
                <a:gd name="T61" fmla="*/ 1372 h 1372"/>
                <a:gd name="T62" fmla="*/ 1061 w 2036"/>
                <a:gd name="T63" fmla="*/ 1372 h 1372"/>
                <a:gd name="T64" fmla="*/ 1095 w 2036"/>
                <a:gd name="T65" fmla="*/ 1372 h 1372"/>
                <a:gd name="T66" fmla="*/ 1128 w 2036"/>
                <a:gd name="T67" fmla="*/ 1372 h 1372"/>
                <a:gd name="T68" fmla="*/ 1161 w 2036"/>
                <a:gd name="T69" fmla="*/ 1372 h 1372"/>
                <a:gd name="T70" fmla="*/ 1195 w 2036"/>
                <a:gd name="T71" fmla="*/ 1372 h 1372"/>
                <a:gd name="T72" fmla="*/ 1228 w 2036"/>
                <a:gd name="T73" fmla="*/ 1372 h 1372"/>
                <a:gd name="T74" fmla="*/ 1262 w 2036"/>
                <a:gd name="T75" fmla="*/ 1372 h 1372"/>
                <a:gd name="T76" fmla="*/ 1295 w 2036"/>
                <a:gd name="T77" fmla="*/ 1372 h 1372"/>
                <a:gd name="T78" fmla="*/ 1328 w 2036"/>
                <a:gd name="T79" fmla="*/ 1372 h 1372"/>
                <a:gd name="T80" fmla="*/ 1362 w 2036"/>
                <a:gd name="T81" fmla="*/ 1372 h 1372"/>
                <a:gd name="T82" fmla="*/ 1395 w 2036"/>
                <a:gd name="T83" fmla="*/ 1372 h 1372"/>
                <a:gd name="T84" fmla="*/ 1428 w 2036"/>
                <a:gd name="T85" fmla="*/ 1372 h 1372"/>
                <a:gd name="T86" fmla="*/ 1462 w 2036"/>
                <a:gd name="T87" fmla="*/ 1372 h 1372"/>
                <a:gd name="T88" fmla="*/ 1495 w 2036"/>
                <a:gd name="T89" fmla="*/ 1372 h 1372"/>
                <a:gd name="T90" fmla="*/ 1529 w 2036"/>
                <a:gd name="T91" fmla="*/ 1372 h 1372"/>
                <a:gd name="T92" fmla="*/ 1562 w 2036"/>
                <a:gd name="T93" fmla="*/ 1372 h 1372"/>
                <a:gd name="T94" fmla="*/ 1595 w 2036"/>
                <a:gd name="T95" fmla="*/ 1372 h 1372"/>
                <a:gd name="T96" fmla="*/ 1629 w 2036"/>
                <a:gd name="T97" fmla="*/ 1372 h 1372"/>
                <a:gd name="T98" fmla="*/ 1662 w 2036"/>
                <a:gd name="T99" fmla="*/ 1372 h 1372"/>
                <a:gd name="T100" fmla="*/ 1695 w 2036"/>
                <a:gd name="T101" fmla="*/ 1372 h 1372"/>
                <a:gd name="T102" fmla="*/ 1729 w 2036"/>
                <a:gd name="T103" fmla="*/ 1372 h 1372"/>
                <a:gd name="T104" fmla="*/ 1762 w 2036"/>
                <a:gd name="T105" fmla="*/ 1372 h 1372"/>
                <a:gd name="T106" fmla="*/ 1795 w 2036"/>
                <a:gd name="T107" fmla="*/ 1372 h 1372"/>
                <a:gd name="T108" fmla="*/ 1829 w 2036"/>
                <a:gd name="T109" fmla="*/ 1372 h 1372"/>
                <a:gd name="T110" fmla="*/ 1862 w 2036"/>
                <a:gd name="T111" fmla="*/ 1372 h 1372"/>
                <a:gd name="T112" fmla="*/ 1896 w 2036"/>
                <a:gd name="T113" fmla="*/ 1372 h 1372"/>
                <a:gd name="T114" fmla="*/ 1929 w 2036"/>
                <a:gd name="T115" fmla="*/ 1372 h 1372"/>
                <a:gd name="T116" fmla="*/ 1962 w 2036"/>
                <a:gd name="T117" fmla="*/ 1372 h 1372"/>
                <a:gd name="T118" fmla="*/ 1996 w 2036"/>
                <a:gd name="T119" fmla="*/ 1372 h 1372"/>
                <a:gd name="T120" fmla="*/ 2029 w 2036"/>
                <a:gd name="T121" fmla="*/ 1372 h 13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36"/>
                <a:gd name="T184" fmla="*/ 0 h 1372"/>
                <a:gd name="T185" fmla="*/ 2036 w 2036"/>
                <a:gd name="T186" fmla="*/ 1372 h 13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36" h="1372">
                  <a:moveTo>
                    <a:pt x="0" y="1372"/>
                  </a:moveTo>
                  <a:lnTo>
                    <a:pt x="0" y="1372"/>
                  </a:lnTo>
                  <a:lnTo>
                    <a:pt x="7" y="1372"/>
                  </a:lnTo>
                  <a:lnTo>
                    <a:pt x="14" y="1372"/>
                  </a:lnTo>
                  <a:lnTo>
                    <a:pt x="20" y="1372"/>
                  </a:lnTo>
                  <a:lnTo>
                    <a:pt x="27" y="1372"/>
                  </a:lnTo>
                  <a:lnTo>
                    <a:pt x="34" y="1372"/>
                  </a:lnTo>
                  <a:lnTo>
                    <a:pt x="40" y="1372"/>
                  </a:lnTo>
                  <a:lnTo>
                    <a:pt x="47" y="1372"/>
                  </a:lnTo>
                  <a:lnTo>
                    <a:pt x="54" y="1372"/>
                  </a:lnTo>
                  <a:lnTo>
                    <a:pt x="60" y="1372"/>
                  </a:lnTo>
                  <a:lnTo>
                    <a:pt x="67" y="1372"/>
                  </a:lnTo>
                  <a:lnTo>
                    <a:pt x="74" y="1372"/>
                  </a:lnTo>
                  <a:lnTo>
                    <a:pt x="80" y="1372"/>
                  </a:lnTo>
                  <a:lnTo>
                    <a:pt x="87" y="1372"/>
                  </a:lnTo>
                  <a:lnTo>
                    <a:pt x="94" y="1372"/>
                  </a:lnTo>
                  <a:lnTo>
                    <a:pt x="100" y="1372"/>
                  </a:lnTo>
                  <a:lnTo>
                    <a:pt x="107" y="1372"/>
                  </a:lnTo>
                  <a:lnTo>
                    <a:pt x="114" y="1372"/>
                  </a:lnTo>
                  <a:lnTo>
                    <a:pt x="120" y="1372"/>
                  </a:lnTo>
                  <a:lnTo>
                    <a:pt x="127" y="1372"/>
                  </a:lnTo>
                  <a:lnTo>
                    <a:pt x="134" y="1372"/>
                  </a:lnTo>
                  <a:lnTo>
                    <a:pt x="140" y="1372"/>
                  </a:lnTo>
                  <a:lnTo>
                    <a:pt x="147" y="1372"/>
                  </a:lnTo>
                  <a:lnTo>
                    <a:pt x="154" y="1372"/>
                  </a:lnTo>
                  <a:lnTo>
                    <a:pt x="160" y="1372"/>
                  </a:lnTo>
                  <a:lnTo>
                    <a:pt x="167" y="1372"/>
                  </a:lnTo>
                  <a:lnTo>
                    <a:pt x="174" y="1372"/>
                  </a:lnTo>
                  <a:lnTo>
                    <a:pt x="181" y="1372"/>
                  </a:lnTo>
                  <a:lnTo>
                    <a:pt x="187" y="1372"/>
                  </a:lnTo>
                  <a:lnTo>
                    <a:pt x="194" y="1372"/>
                  </a:lnTo>
                  <a:lnTo>
                    <a:pt x="201" y="1372"/>
                  </a:lnTo>
                  <a:lnTo>
                    <a:pt x="207" y="1372"/>
                  </a:lnTo>
                  <a:lnTo>
                    <a:pt x="214" y="1372"/>
                  </a:lnTo>
                  <a:lnTo>
                    <a:pt x="221" y="1372"/>
                  </a:lnTo>
                  <a:lnTo>
                    <a:pt x="227" y="1372"/>
                  </a:lnTo>
                  <a:lnTo>
                    <a:pt x="234" y="1372"/>
                  </a:lnTo>
                  <a:lnTo>
                    <a:pt x="241" y="1372"/>
                  </a:lnTo>
                  <a:lnTo>
                    <a:pt x="247" y="1372"/>
                  </a:lnTo>
                  <a:lnTo>
                    <a:pt x="254" y="1372"/>
                  </a:lnTo>
                  <a:lnTo>
                    <a:pt x="261" y="1372"/>
                  </a:lnTo>
                  <a:lnTo>
                    <a:pt x="267" y="1372"/>
                  </a:lnTo>
                  <a:lnTo>
                    <a:pt x="274" y="1372"/>
                  </a:lnTo>
                  <a:lnTo>
                    <a:pt x="281" y="1372"/>
                  </a:lnTo>
                  <a:lnTo>
                    <a:pt x="287" y="1372"/>
                  </a:lnTo>
                  <a:lnTo>
                    <a:pt x="294" y="1372"/>
                  </a:lnTo>
                  <a:lnTo>
                    <a:pt x="301" y="1372"/>
                  </a:lnTo>
                  <a:lnTo>
                    <a:pt x="307" y="1372"/>
                  </a:lnTo>
                  <a:lnTo>
                    <a:pt x="314" y="1372"/>
                  </a:lnTo>
                  <a:lnTo>
                    <a:pt x="321" y="1372"/>
                  </a:lnTo>
                  <a:lnTo>
                    <a:pt x="327" y="1372"/>
                  </a:lnTo>
                  <a:lnTo>
                    <a:pt x="334" y="1372"/>
                  </a:lnTo>
                  <a:lnTo>
                    <a:pt x="341" y="1372"/>
                  </a:lnTo>
                  <a:lnTo>
                    <a:pt x="347" y="1372"/>
                  </a:lnTo>
                  <a:lnTo>
                    <a:pt x="354" y="1372"/>
                  </a:lnTo>
                  <a:lnTo>
                    <a:pt x="361" y="1372"/>
                  </a:lnTo>
                  <a:lnTo>
                    <a:pt x="367" y="1372"/>
                  </a:lnTo>
                  <a:lnTo>
                    <a:pt x="374" y="1372"/>
                  </a:lnTo>
                  <a:lnTo>
                    <a:pt x="381" y="1372"/>
                  </a:lnTo>
                  <a:lnTo>
                    <a:pt x="387" y="1372"/>
                  </a:lnTo>
                  <a:lnTo>
                    <a:pt x="394" y="1372"/>
                  </a:lnTo>
                  <a:lnTo>
                    <a:pt x="401" y="1372"/>
                  </a:lnTo>
                  <a:lnTo>
                    <a:pt x="407" y="1372"/>
                  </a:lnTo>
                  <a:lnTo>
                    <a:pt x="414" y="1372"/>
                  </a:lnTo>
                  <a:lnTo>
                    <a:pt x="421" y="1372"/>
                  </a:lnTo>
                  <a:lnTo>
                    <a:pt x="427" y="1372"/>
                  </a:lnTo>
                  <a:lnTo>
                    <a:pt x="434" y="1372"/>
                  </a:lnTo>
                  <a:lnTo>
                    <a:pt x="441" y="1372"/>
                  </a:lnTo>
                  <a:lnTo>
                    <a:pt x="447" y="1372"/>
                  </a:lnTo>
                  <a:lnTo>
                    <a:pt x="454" y="1372"/>
                  </a:lnTo>
                  <a:lnTo>
                    <a:pt x="461" y="1372"/>
                  </a:lnTo>
                  <a:lnTo>
                    <a:pt x="467" y="1372"/>
                  </a:lnTo>
                  <a:lnTo>
                    <a:pt x="474" y="1372"/>
                  </a:lnTo>
                  <a:lnTo>
                    <a:pt x="481" y="1372"/>
                  </a:lnTo>
                  <a:lnTo>
                    <a:pt x="487" y="1372"/>
                  </a:lnTo>
                  <a:lnTo>
                    <a:pt x="494" y="1372"/>
                  </a:lnTo>
                  <a:lnTo>
                    <a:pt x="501" y="1372"/>
                  </a:lnTo>
                  <a:lnTo>
                    <a:pt x="507" y="1372"/>
                  </a:lnTo>
                  <a:lnTo>
                    <a:pt x="514" y="1372"/>
                  </a:lnTo>
                  <a:lnTo>
                    <a:pt x="521" y="1372"/>
                  </a:lnTo>
                  <a:lnTo>
                    <a:pt x="528" y="1372"/>
                  </a:lnTo>
                  <a:lnTo>
                    <a:pt x="534" y="1372"/>
                  </a:lnTo>
                  <a:lnTo>
                    <a:pt x="541" y="1372"/>
                  </a:lnTo>
                  <a:lnTo>
                    <a:pt x="548" y="1372"/>
                  </a:lnTo>
                  <a:lnTo>
                    <a:pt x="554" y="1372"/>
                  </a:lnTo>
                  <a:lnTo>
                    <a:pt x="561" y="1372"/>
                  </a:lnTo>
                  <a:lnTo>
                    <a:pt x="568" y="1372"/>
                  </a:lnTo>
                  <a:lnTo>
                    <a:pt x="574" y="1372"/>
                  </a:lnTo>
                  <a:lnTo>
                    <a:pt x="581" y="1372"/>
                  </a:lnTo>
                  <a:lnTo>
                    <a:pt x="588" y="1372"/>
                  </a:lnTo>
                  <a:lnTo>
                    <a:pt x="594" y="1372"/>
                  </a:lnTo>
                  <a:lnTo>
                    <a:pt x="594" y="1365"/>
                  </a:lnTo>
                  <a:lnTo>
                    <a:pt x="594" y="1372"/>
                  </a:lnTo>
                  <a:lnTo>
                    <a:pt x="601" y="1372"/>
                  </a:lnTo>
                  <a:lnTo>
                    <a:pt x="608" y="1372"/>
                  </a:lnTo>
                  <a:lnTo>
                    <a:pt x="614" y="1372"/>
                  </a:lnTo>
                  <a:lnTo>
                    <a:pt x="621" y="1372"/>
                  </a:lnTo>
                  <a:lnTo>
                    <a:pt x="628" y="1372"/>
                  </a:lnTo>
                  <a:lnTo>
                    <a:pt x="634" y="1372"/>
                  </a:lnTo>
                  <a:lnTo>
                    <a:pt x="641" y="1372"/>
                  </a:lnTo>
                  <a:lnTo>
                    <a:pt x="641" y="1359"/>
                  </a:lnTo>
                  <a:lnTo>
                    <a:pt x="641" y="1372"/>
                  </a:lnTo>
                  <a:lnTo>
                    <a:pt x="648" y="1372"/>
                  </a:lnTo>
                  <a:lnTo>
                    <a:pt x="648" y="1365"/>
                  </a:lnTo>
                  <a:lnTo>
                    <a:pt x="648" y="1372"/>
                  </a:lnTo>
                  <a:lnTo>
                    <a:pt x="654" y="1372"/>
                  </a:lnTo>
                  <a:lnTo>
                    <a:pt x="661" y="1372"/>
                  </a:lnTo>
                  <a:lnTo>
                    <a:pt x="668" y="1372"/>
                  </a:lnTo>
                  <a:lnTo>
                    <a:pt x="674" y="1372"/>
                  </a:lnTo>
                  <a:lnTo>
                    <a:pt x="674" y="1365"/>
                  </a:lnTo>
                  <a:lnTo>
                    <a:pt x="681" y="1365"/>
                  </a:lnTo>
                  <a:lnTo>
                    <a:pt x="681" y="1372"/>
                  </a:lnTo>
                  <a:lnTo>
                    <a:pt x="681" y="1365"/>
                  </a:lnTo>
                  <a:lnTo>
                    <a:pt x="681" y="1372"/>
                  </a:lnTo>
                  <a:lnTo>
                    <a:pt x="688" y="1372"/>
                  </a:lnTo>
                  <a:lnTo>
                    <a:pt x="694" y="1372"/>
                  </a:lnTo>
                  <a:lnTo>
                    <a:pt x="701" y="1372"/>
                  </a:lnTo>
                  <a:lnTo>
                    <a:pt x="708" y="1372"/>
                  </a:lnTo>
                  <a:lnTo>
                    <a:pt x="714" y="1372"/>
                  </a:lnTo>
                  <a:lnTo>
                    <a:pt x="714" y="1365"/>
                  </a:lnTo>
                  <a:lnTo>
                    <a:pt x="721" y="1372"/>
                  </a:lnTo>
                  <a:lnTo>
                    <a:pt x="721" y="1365"/>
                  </a:lnTo>
                  <a:lnTo>
                    <a:pt x="721" y="1372"/>
                  </a:lnTo>
                  <a:lnTo>
                    <a:pt x="728" y="1372"/>
                  </a:lnTo>
                  <a:lnTo>
                    <a:pt x="734" y="1372"/>
                  </a:lnTo>
                  <a:lnTo>
                    <a:pt x="741" y="1372"/>
                  </a:lnTo>
                  <a:lnTo>
                    <a:pt x="748" y="1372"/>
                  </a:lnTo>
                  <a:lnTo>
                    <a:pt x="754" y="1372"/>
                  </a:lnTo>
                  <a:lnTo>
                    <a:pt x="761" y="1372"/>
                  </a:lnTo>
                  <a:lnTo>
                    <a:pt x="761" y="0"/>
                  </a:lnTo>
                  <a:lnTo>
                    <a:pt x="761" y="1109"/>
                  </a:lnTo>
                  <a:lnTo>
                    <a:pt x="768" y="1188"/>
                  </a:lnTo>
                  <a:lnTo>
                    <a:pt x="768" y="1372"/>
                  </a:lnTo>
                  <a:lnTo>
                    <a:pt x="768" y="1188"/>
                  </a:lnTo>
                  <a:lnTo>
                    <a:pt x="768" y="1372"/>
                  </a:lnTo>
                  <a:lnTo>
                    <a:pt x="774" y="1372"/>
                  </a:lnTo>
                  <a:lnTo>
                    <a:pt x="781" y="1372"/>
                  </a:lnTo>
                  <a:lnTo>
                    <a:pt x="788" y="1372"/>
                  </a:lnTo>
                  <a:lnTo>
                    <a:pt x="794" y="1372"/>
                  </a:lnTo>
                  <a:lnTo>
                    <a:pt x="801" y="1372"/>
                  </a:lnTo>
                  <a:lnTo>
                    <a:pt x="808" y="1372"/>
                  </a:lnTo>
                  <a:lnTo>
                    <a:pt x="814" y="1372"/>
                  </a:lnTo>
                  <a:lnTo>
                    <a:pt x="821" y="1372"/>
                  </a:lnTo>
                  <a:lnTo>
                    <a:pt x="828" y="1372"/>
                  </a:lnTo>
                  <a:lnTo>
                    <a:pt x="834" y="1372"/>
                  </a:lnTo>
                  <a:lnTo>
                    <a:pt x="841" y="1372"/>
                  </a:lnTo>
                  <a:lnTo>
                    <a:pt x="848" y="1372"/>
                  </a:lnTo>
                  <a:lnTo>
                    <a:pt x="855" y="1372"/>
                  </a:lnTo>
                  <a:lnTo>
                    <a:pt x="861" y="1372"/>
                  </a:lnTo>
                  <a:lnTo>
                    <a:pt x="868" y="1372"/>
                  </a:lnTo>
                  <a:lnTo>
                    <a:pt x="875" y="1372"/>
                  </a:lnTo>
                  <a:lnTo>
                    <a:pt x="881" y="1372"/>
                  </a:lnTo>
                  <a:lnTo>
                    <a:pt x="888" y="1372"/>
                  </a:lnTo>
                  <a:lnTo>
                    <a:pt x="895" y="1372"/>
                  </a:lnTo>
                  <a:lnTo>
                    <a:pt x="901" y="1372"/>
                  </a:lnTo>
                  <a:lnTo>
                    <a:pt x="908" y="1372"/>
                  </a:lnTo>
                  <a:lnTo>
                    <a:pt x="915" y="1372"/>
                  </a:lnTo>
                  <a:lnTo>
                    <a:pt x="921" y="1372"/>
                  </a:lnTo>
                  <a:lnTo>
                    <a:pt x="928" y="1372"/>
                  </a:lnTo>
                  <a:lnTo>
                    <a:pt x="935" y="1372"/>
                  </a:lnTo>
                  <a:lnTo>
                    <a:pt x="941" y="1372"/>
                  </a:lnTo>
                  <a:lnTo>
                    <a:pt x="948" y="1372"/>
                  </a:lnTo>
                  <a:lnTo>
                    <a:pt x="955" y="1372"/>
                  </a:lnTo>
                  <a:lnTo>
                    <a:pt x="961" y="1372"/>
                  </a:lnTo>
                  <a:lnTo>
                    <a:pt x="968" y="1372"/>
                  </a:lnTo>
                  <a:lnTo>
                    <a:pt x="975" y="1372"/>
                  </a:lnTo>
                  <a:lnTo>
                    <a:pt x="981" y="1372"/>
                  </a:lnTo>
                  <a:lnTo>
                    <a:pt x="988" y="1372"/>
                  </a:lnTo>
                  <a:lnTo>
                    <a:pt x="995" y="1372"/>
                  </a:lnTo>
                  <a:lnTo>
                    <a:pt x="1001" y="1372"/>
                  </a:lnTo>
                  <a:lnTo>
                    <a:pt x="1008" y="1372"/>
                  </a:lnTo>
                  <a:lnTo>
                    <a:pt x="1015" y="1372"/>
                  </a:lnTo>
                  <a:lnTo>
                    <a:pt x="1021" y="1372"/>
                  </a:lnTo>
                  <a:lnTo>
                    <a:pt x="1028" y="1372"/>
                  </a:lnTo>
                  <a:lnTo>
                    <a:pt x="1028" y="1365"/>
                  </a:lnTo>
                  <a:lnTo>
                    <a:pt x="1028" y="1372"/>
                  </a:lnTo>
                  <a:lnTo>
                    <a:pt x="1035" y="1372"/>
                  </a:lnTo>
                  <a:lnTo>
                    <a:pt x="1041" y="1372"/>
                  </a:lnTo>
                  <a:lnTo>
                    <a:pt x="1048" y="1372"/>
                  </a:lnTo>
                  <a:lnTo>
                    <a:pt x="1055" y="1372"/>
                  </a:lnTo>
                  <a:lnTo>
                    <a:pt x="1061" y="1372"/>
                  </a:lnTo>
                  <a:lnTo>
                    <a:pt x="1068" y="1365"/>
                  </a:lnTo>
                  <a:lnTo>
                    <a:pt x="1068" y="1372"/>
                  </a:lnTo>
                  <a:lnTo>
                    <a:pt x="1068" y="1365"/>
                  </a:lnTo>
                  <a:lnTo>
                    <a:pt x="1068" y="1372"/>
                  </a:lnTo>
                  <a:lnTo>
                    <a:pt x="1075" y="1372"/>
                  </a:lnTo>
                  <a:lnTo>
                    <a:pt x="1081" y="1372"/>
                  </a:lnTo>
                  <a:lnTo>
                    <a:pt x="1088" y="1372"/>
                  </a:lnTo>
                  <a:lnTo>
                    <a:pt x="1095" y="1372"/>
                  </a:lnTo>
                  <a:lnTo>
                    <a:pt x="1101" y="1372"/>
                  </a:lnTo>
                  <a:lnTo>
                    <a:pt x="1108" y="1372"/>
                  </a:lnTo>
                  <a:lnTo>
                    <a:pt x="1115" y="1372"/>
                  </a:lnTo>
                  <a:lnTo>
                    <a:pt x="1121" y="1372"/>
                  </a:lnTo>
                  <a:lnTo>
                    <a:pt x="1128" y="1372"/>
                  </a:lnTo>
                  <a:lnTo>
                    <a:pt x="1135" y="1372"/>
                  </a:lnTo>
                  <a:lnTo>
                    <a:pt x="1141" y="1372"/>
                  </a:lnTo>
                  <a:lnTo>
                    <a:pt x="1148" y="1372"/>
                  </a:lnTo>
                  <a:lnTo>
                    <a:pt x="1155" y="1372"/>
                  </a:lnTo>
                  <a:lnTo>
                    <a:pt x="1161" y="1372"/>
                  </a:lnTo>
                  <a:lnTo>
                    <a:pt x="1168" y="1372"/>
                  </a:lnTo>
                  <a:lnTo>
                    <a:pt x="1175" y="1372"/>
                  </a:lnTo>
                  <a:lnTo>
                    <a:pt x="1181" y="1372"/>
                  </a:lnTo>
                  <a:lnTo>
                    <a:pt x="1188" y="1372"/>
                  </a:lnTo>
                  <a:lnTo>
                    <a:pt x="1195" y="1372"/>
                  </a:lnTo>
                  <a:lnTo>
                    <a:pt x="1202" y="1372"/>
                  </a:lnTo>
                  <a:lnTo>
                    <a:pt x="1208" y="1372"/>
                  </a:lnTo>
                  <a:lnTo>
                    <a:pt x="1215" y="1372"/>
                  </a:lnTo>
                  <a:lnTo>
                    <a:pt x="1222" y="1372"/>
                  </a:lnTo>
                  <a:lnTo>
                    <a:pt x="1228" y="1372"/>
                  </a:lnTo>
                  <a:lnTo>
                    <a:pt x="1235" y="1372"/>
                  </a:lnTo>
                  <a:lnTo>
                    <a:pt x="1242" y="1372"/>
                  </a:lnTo>
                  <a:lnTo>
                    <a:pt x="1248" y="1372"/>
                  </a:lnTo>
                  <a:lnTo>
                    <a:pt x="1255" y="1372"/>
                  </a:lnTo>
                  <a:lnTo>
                    <a:pt x="1262" y="1372"/>
                  </a:lnTo>
                  <a:lnTo>
                    <a:pt x="1268" y="1372"/>
                  </a:lnTo>
                  <a:lnTo>
                    <a:pt x="1275" y="1372"/>
                  </a:lnTo>
                  <a:lnTo>
                    <a:pt x="1282" y="1372"/>
                  </a:lnTo>
                  <a:lnTo>
                    <a:pt x="1288" y="1372"/>
                  </a:lnTo>
                  <a:lnTo>
                    <a:pt x="1295" y="1372"/>
                  </a:lnTo>
                  <a:lnTo>
                    <a:pt x="1302" y="1372"/>
                  </a:lnTo>
                  <a:lnTo>
                    <a:pt x="1308" y="1372"/>
                  </a:lnTo>
                  <a:lnTo>
                    <a:pt x="1315" y="1372"/>
                  </a:lnTo>
                  <a:lnTo>
                    <a:pt x="1322" y="1372"/>
                  </a:lnTo>
                  <a:lnTo>
                    <a:pt x="1328" y="1372"/>
                  </a:lnTo>
                  <a:lnTo>
                    <a:pt x="1335" y="1372"/>
                  </a:lnTo>
                  <a:lnTo>
                    <a:pt x="1342" y="1372"/>
                  </a:lnTo>
                  <a:lnTo>
                    <a:pt x="1348" y="1372"/>
                  </a:lnTo>
                  <a:lnTo>
                    <a:pt x="1355" y="1372"/>
                  </a:lnTo>
                  <a:lnTo>
                    <a:pt x="1362" y="1372"/>
                  </a:lnTo>
                  <a:lnTo>
                    <a:pt x="1368" y="1372"/>
                  </a:lnTo>
                  <a:lnTo>
                    <a:pt x="1375" y="1372"/>
                  </a:lnTo>
                  <a:lnTo>
                    <a:pt x="1382" y="1372"/>
                  </a:lnTo>
                  <a:lnTo>
                    <a:pt x="1388" y="1372"/>
                  </a:lnTo>
                  <a:lnTo>
                    <a:pt x="1395" y="1372"/>
                  </a:lnTo>
                  <a:lnTo>
                    <a:pt x="1402" y="1372"/>
                  </a:lnTo>
                  <a:lnTo>
                    <a:pt x="1408" y="1372"/>
                  </a:lnTo>
                  <a:lnTo>
                    <a:pt x="1415" y="1372"/>
                  </a:lnTo>
                  <a:lnTo>
                    <a:pt x="1422" y="1372"/>
                  </a:lnTo>
                  <a:lnTo>
                    <a:pt x="1428" y="1372"/>
                  </a:lnTo>
                  <a:lnTo>
                    <a:pt x="1435" y="1372"/>
                  </a:lnTo>
                  <a:lnTo>
                    <a:pt x="1442" y="1372"/>
                  </a:lnTo>
                  <a:lnTo>
                    <a:pt x="1448" y="1372"/>
                  </a:lnTo>
                  <a:lnTo>
                    <a:pt x="1455" y="1372"/>
                  </a:lnTo>
                  <a:lnTo>
                    <a:pt x="1462" y="1372"/>
                  </a:lnTo>
                  <a:lnTo>
                    <a:pt x="1468" y="1372"/>
                  </a:lnTo>
                  <a:lnTo>
                    <a:pt x="1475" y="1372"/>
                  </a:lnTo>
                  <a:lnTo>
                    <a:pt x="1482" y="1372"/>
                  </a:lnTo>
                  <a:lnTo>
                    <a:pt x="1488" y="1372"/>
                  </a:lnTo>
                  <a:lnTo>
                    <a:pt x="1495" y="1372"/>
                  </a:lnTo>
                  <a:lnTo>
                    <a:pt x="1502" y="1372"/>
                  </a:lnTo>
                  <a:lnTo>
                    <a:pt x="1508" y="1372"/>
                  </a:lnTo>
                  <a:lnTo>
                    <a:pt x="1515" y="1372"/>
                  </a:lnTo>
                  <a:lnTo>
                    <a:pt x="1522" y="1372"/>
                  </a:lnTo>
                  <a:lnTo>
                    <a:pt x="1529" y="1372"/>
                  </a:lnTo>
                  <a:lnTo>
                    <a:pt x="1535" y="1372"/>
                  </a:lnTo>
                  <a:lnTo>
                    <a:pt x="1542" y="1372"/>
                  </a:lnTo>
                  <a:lnTo>
                    <a:pt x="1549" y="1372"/>
                  </a:lnTo>
                  <a:lnTo>
                    <a:pt x="1555" y="1372"/>
                  </a:lnTo>
                  <a:lnTo>
                    <a:pt x="1562" y="1372"/>
                  </a:lnTo>
                  <a:lnTo>
                    <a:pt x="1569" y="1372"/>
                  </a:lnTo>
                  <a:lnTo>
                    <a:pt x="1575" y="1372"/>
                  </a:lnTo>
                  <a:lnTo>
                    <a:pt x="1582" y="1372"/>
                  </a:lnTo>
                  <a:lnTo>
                    <a:pt x="1589" y="1372"/>
                  </a:lnTo>
                  <a:lnTo>
                    <a:pt x="1595" y="1372"/>
                  </a:lnTo>
                  <a:lnTo>
                    <a:pt x="1602" y="1372"/>
                  </a:lnTo>
                  <a:lnTo>
                    <a:pt x="1609" y="1372"/>
                  </a:lnTo>
                  <a:lnTo>
                    <a:pt x="1615" y="1372"/>
                  </a:lnTo>
                  <a:lnTo>
                    <a:pt x="1622" y="1372"/>
                  </a:lnTo>
                  <a:lnTo>
                    <a:pt x="1629" y="1372"/>
                  </a:lnTo>
                  <a:lnTo>
                    <a:pt x="1635" y="1372"/>
                  </a:lnTo>
                  <a:lnTo>
                    <a:pt x="1642" y="1372"/>
                  </a:lnTo>
                  <a:lnTo>
                    <a:pt x="1649" y="1372"/>
                  </a:lnTo>
                  <a:lnTo>
                    <a:pt x="1655" y="1372"/>
                  </a:lnTo>
                  <a:lnTo>
                    <a:pt x="1662" y="1372"/>
                  </a:lnTo>
                  <a:lnTo>
                    <a:pt x="1669" y="1372"/>
                  </a:lnTo>
                  <a:lnTo>
                    <a:pt x="1675" y="1372"/>
                  </a:lnTo>
                  <a:lnTo>
                    <a:pt x="1682" y="1372"/>
                  </a:lnTo>
                  <a:lnTo>
                    <a:pt x="1689" y="1372"/>
                  </a:lnTo>
                  <a:lnTo>
                    <a:pt x="1695" y="1372"/>
                  </a:lnTo>
                  <a:lnTo>
                    <a:pt x="1702" y="1372"/>
                  </a:lnTo>
                  <a:lnTo>
                    <a:pt x="1709" y="1372"/>
                  </a:lnTo>
                  <a:lnTo>
                    <a:pt x="1715" y="1372"/>
                  </a:lnTo>
                  <a:lnTo>
                    <a:pt x="1722" y="1372"/>
                  </a:lnTo>
                  <a:lnTo>
                    <a:pt x="1729" y="1372"/>
                  </a:lnTo>
                  <a:lnTo>
                    <a:pt x="1735" y="1372"/>
                  </a:lnTo>
                  <a:lnTo>
                    <a:pt x="1742" y="1372"/>
                  </a:lnTo>
                  <a:lnTo>
                    <a:pt x="1749" y="1372"/>
                  </a:lnTo>
                  <a:lnTo>
                    <a:pt x="1755" y="1372"/>
                  </a:lnTo>
                  <a:lnTo>
                    <a:pt x="1762" y="1372"/>
                  </a:lnTo>
                  <a:lnTo>
                    <a:pt x="1769" y="1372"/>
                  </a:lnTo>
                  <a:lnTo>
                    <a:pt x="1775" y="1372"/>
                  </a:lnTo>
                  <a:lnTo>
                    <a:pt x="1782" y="1372"/>
                  </a:lnTo>
                  <a:lnTo>
                    <a:pt x="1789" y="1372"/>
                  </a:lnTo>
                  <a:lnTo>
                    <a:pt x="1795" y="1372"/>
                  </a:lnTo>
                  <a:lnTo>
                    <a:pt x="1802" y="1372"/>
                  </a:lnTo>
                  <a:lnTo>
                    <a:pt x="1809" y="1372"/>
                  </a:lnTo>
                  <a:lnTo>
                    <a:pt x="1815" y="1372"/>
                  </a:lnTo>
                  <a:lnTo>
                    <a:pt x="1822" y="1372"/>
                  </a:lnTo>
                  <a:lnTo>
                    <a:pt x="1829" y="1372"/>
                  </a:lnTo>
                  <a:lnTo>
                    <a:pt x="1835" y="1372"/>
                  </a:lnTo>
                  <a:lnTo>
                    <a:pt x="1842" y="1372"/>
                  </a:lnTo>
                  <a:lnTo>
                    <a:pt x="1849" y="1372"/>
                  </a:lnTo>
                  <a:lnTo>
                    <a:pt x="1855" y="1372"/>
                  </a:lnTo>
                  <a:lnTo>
                    <a:pt x="1862" y="1372"/>
                  </a:lnTo>
                  <a:lnTo>
                    <a:pt x="1869" y="1372"/>
                  </a:lnTo>
                  <a:lnTo>
                    <a:pt x="1876" y="1372"/>
                  </a:lnTo>
                  <a:lnTo>
                    <a:pt x="1882" y="1372"/>
                  </a:lnTo>
                  <a:lnTo>
                    <a:pt x="1889" y="1372"/>
                  </a:lnTo>
                  <a:lnTo>
                    <a:pt x="1896" y="1372"/>
                  </a:lnTo>
                  <a:lnTo>
                    <a:pt x="1902" y="1372"/>
                  </a:lnTo>
                  <a:lnTo>
                    <a:pt x="1909" y="1372"/>
                  </a:lnTo>
                  <a:lnTo>
                    <a:pt x="1916" y="1372"/>
                  </a:lnTo>
                  <a:lnTo>
                    <a:pt x="1922" y="1372"/>
                  </a:lnTo>
                  <a:lnTo>
                    <a:pt x="1929" y="1372"/>
                  </a:lnTo>
                  <a:lnTo>
                    <a:pt x="1936" y="1372"/>
                  </a:lnTo>
                  <a:lnTo>
                    <a:pt x="1942" y="1372"/>
                  </a:lnTo>
                  <a:lnTo>
                    <a:pt x="1949" y="1372"/>
                  </a:lnTo>
                  <a:lnTo>
                    <a:pt x="1956" y="1372"/>
                  </a:lnTo>
                  <a:lnTo>
                    <a:pt x="1962" y="1372"/>
                  </a:lnTo>
                  <a:lnTo>
                    <a:pt x="1969" y="1372"/>
                  </a:lnTo>
                  <a:lnTo>
                    <a:pt x="1976" y="1372"/>
                  </a:lnTo>
                  <a:lnTo>
                    <a:pt x="1982" y="1372"/>
                  </a:lnTo>
                  <a:lnTo>
                    <a:pt x="1989" y="1372"/>
                  </a:lnTo>
                  <a:lnTo>
                    <a:pt x="1996" y="1372"/>
                  </a:lnTo>
                  <a:lnTo>
                    <a:pt x="2002" y="1372"/>
                  </a:lnTo>
                  <a:lnTo>
                    <a:pt x="2009" y="1372"/>
                  </a:lnTo>
                  <a:lnTo>
                    <a:pt x="2016" y="1372"/>
                  </a:lnTo>
                  <a:lnTo>
                    <a:pt x="2022" y="1372"/>
                  </a:lnTo>
                  <a:lnTo>
                    <a:pt x="2029" y="1372"/>
                  </a:lnTo>
                  <a:lnTo>
                    <a:pt x="2036" y="1372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388" name="Rectangle 10"/>
            <p:cNvSpPr>
              <a:spLocks noChangeArrowheads="1"/>
            </p:cNvSpPr>
            <p:nvPr/>
          </p:nvSpPr>
          <p:spPr bwMode="auto">
            <a:xfrm>
              <a:off x="1008" y="1320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 dirty="0">
                  <a:solidFill>
                    <a:srgbClr val="000000"/>
                  </a:solidFill>
                </a:rPr>
                <a:t>331</a:t>
              </a:r>
              <a:endParaRPr lang="en-US" altLang="en-US" sz="1000" b="1" dirty="0"/>
            </a:p>
          </p:txBody>
        </p:sp>
        <p:sp>
          <p:nvSpPr>
            <p:cNvPr id="389" name="Line 12"/>
            <p:cNvSpPr>
              <a:spLocks noChangeShapeType="1"/>
            </p:cNvSpPr>
            <p:nvPr/>
          </p:nvSpPr>
          <p:spPr bwMode="auto">
            <a:xfrm>
              <a:off x="300" y="2926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Rectangle 13"/>
            <p:cNvSpPr>
              <a:spLocks noChangeArrowheads="1"/>
            </p:cNvSpPr>
            <p:nvPr/>
          </p:nvSpPr>
          <p:spPr bwMode="auto">
            <a:xfrm>
              <a:off x="146" y="2887"/>
              <a:ext cx="13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0.0</a:t>
              </a:r>
              <a:endParaRPr lang="en-US" altLang="en-US" sz="900"/>
            </a:p>
          </p:txBody>
        </p:sp>
        <p:sp>
          <p:nvSpPr>
            <p:cNvPr id="391" name="Line 14"/>
            <p:cNvSpPr>
              <a:spLocks noChangeShapeType="1"/>
            </p:cNvSpPr>
            <p:nvPr/>
          </p:nvSpPr>
          <p:spPr bwMode="auto">
            <a:xfrm>
              <a:off x="314" y="284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2" name="Line 15"/>
            <p:cNvSpPr>
              <a:spLocks noChangeShapeType="1"/>
            </p:cNvSpPr>
            <p:nvPr/>
          </p:nvSpPr>
          <p:spPr bwMode="auto">
            <a:xfrm>
              <a:off x="314" y="276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3" name="Line 16"/>
            <p:cNvSpPr>
              <a:spLocks noChangeShapeType="1"/>
            </p:cNvSpPr>
            <p:nvPr/>
          </p:nvSpPr>
          <p:spPr bwMode="auto">
            <a:xfrm>
              <a:off x="314" y="267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Line 17"/>
            <p:cNvSpPr>
              <a:spLocks noChangeShapeType="1"/>
            </p:cNvSpPr>
            <p:nvPr/>
          </p:nvSpPr>
          <p:spPr bwMode="auto">
            <a:xfrm>
              <a:off x="314" y="259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5" name="Line 18"/>
            <p:cNvSpPr>
              <a:spLocks noChangeShapeType="1"/>
            </p:cNvSpPr>
            <p:nvPr/>
          </p:nvSpPr>
          <p:spPr bwMode="auto">
            <a:xfrm>
              <a:off x="300" y="2513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Rectangle 19"/>
            <p:cNvSpPr>
              <a:spLocks noChangeArrowheads="1"/>
            </p:cNvSpPr>
            <p:nvPr/>
          </p:nvSpPr>
          <p:spPr bwMode="auto">
            <a:xfrm>
              <a:off x="146" y="2473"/>
              <a:ext cx="13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0.5</a:t>
              </a:r>
              <a:endParaRPr lang="en-US" altLang="en-US" sz="900"/>
            </a:p>
          </p:txBody>
        </p:sp>
        <p:sp>
          <p:nvSpPr>
            <p:cNvPr id="397" name="Line 20"/>
            <p:cNvSpPr>
              <a:spLocks noChangeShapeType="1"/>
            </p:cNvSpPr>
            <p:nvPr/>
          </p:nvSpPr>
          <p:spPr bwMode="auto">
            <a:xfrm>
              <a:off x="314" y="2434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8" name="Line 21"/>
            <p:cNvSpPr>
              <a:spLocks noChangeShapeType="1"/>
            </p:cNvSpPr>
            <p:nvPr/>
          </p:nvSpPr>
          <p:spPr bwMode="auto">
            <a:xfrm>
              <a:off x="314" y="2349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" name="Line 22"/>
            <p:cNvSpPr>
              <a:spLocks noChangeShapeType="1"/>
            </p:cNvSpPr>
            <p:nvPr/>
          </p:nvSpPr>
          <p:spPr bwMode="auto">
            <a:xfrm>
              <a:off x="314" y="2263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0" name="Line 23"/>
            <p:cNvSpPr>
              <a:spLocks noChangeShapeType="1"/>
            </p:cNvSpPr>
            <p:nvPr/>
          </p:nvSpPr>
          <p:spPr bwMode="auto">
            <a:xfrm>
              <a:off x="314" y="218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Line 24"/>
            <p:cNvSpPr>
              <a:spLocks noChangeShapeType="1"/>
            </p:cNvSpPr>
            <p:nvPr/>
          </p:nvSpPr>
          <p:spPr bwMode="auto">
            <a:xfrm>
              <a:off x="300" y="2099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Rectangle 25"/>
            <p:cNvSpPr>
              <a:spLocks noChangeArrowheads="1"/>
            </p:cNvSpPr>
            <p:nvPr/>
          </p:nvSpPr>
          <p:spPr bwMode="auto">
            <a:xfrm>
              <a:off x="146" y="2060"/>
              <a:ext cx="13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1.0</a:t>
              </a:r>
              <a:endParaRPr lang="en-US" altLang="en-US" sz="900"/>
            </a:p>
          </p:txBody>
        </p:sp>
        <p:sp>
          <p:nvSpPr>
            <p:cNvPr id="403" name="Line 26"/>
            <p:cNvSpPr>
              <a:spLocks noChangeShapeType="1"/>
            </p:cNvSpPr>
            <p:nvPr/>
          </p:nvSpPr>
          <p:spPr bwMode="auto">
            <a:xfrm>
              <a:off x="314" y="202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Line 27"/>
            <p:cNvSpPr>
              <a:spLocks noChangeShapeType="1"/>
            </p:cNvSpPr>
            <p:nvPr/>
          </p:nvSpPr>
          <p:spPr bwMode="auto">
            <a:xfrm>
              <a:off x="314" y="193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Line 28"/>
            <p:cNvSpPr>
              <a:spLocks noChangeShapeType="1"/>
            </p:cNvSpPr>
            <p:nvPr/>
          </p:nvSpPr>
          <p:spPr bwMode="auto">
            <a:xfrm>
              <a:off x="314" y="1856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Line 29"/>
            <p:cNvSpPr>
              <a:spLocks noChangeShapeType="1"/>
            </p:cNvSpPr>
            <p:nvPr/>
          </p:nvSpPr>
          <p:spPr bwMode="auto">
            <a:xfrm>
              <a:off x="314" y="177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Line 30"/>
            <p:cNvSpPr>
              <a:spLocks noChangeShapeType="1"/>
            </p:cNvSpPr>
            <p:nvPr/>
          </p:nvSpPr>
          <p:spPr bwMode="auto">
            <a:xfrm>
              <a:off x="300" y="1692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8" name="Rectangle 31"/>
            <p:cNvSpPr>
              <a:spLocks noChangeArrowheads="1"/>
            </p:cNvSpPr>
            <p:nvPr/>
          </p:nvSpPr>
          <p:spPr bwMode="auto">
            <a:xfrm>
              <a:off x="146" y="1653"/>
              <a:ext cx="13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1.5</a:t>
              </a:r>
              <a:endParaRPr lang="en-US" altLang="en-US" sz="900"/>
            </a:p>
          </p:txBody>
        </p:sp>
        <p:sp>
          <p:nvSpPr>
            <p:cNvPr id="409" name="Line 32"/>
            <p:cNvSpPr>
              <a:spLocks noChangeShapeType="1"/>
            </p:cNvSpPr>
            <p:nvPr/>
          </p:nvSpPr>
          <p:spPr bwMode="auto">
            <a:xfrm>
              <a:off x="314" y="160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" name="Line 33"/>
            <p:cNvSpPr>
              <a:spLocks noChangeShapeType="1"/>
            </p:cNvSpPr>
            <p:nvPr/>
          </p:nvSpPr>
          <p:spPr bwMode="auto">
            <a:xfrm>
              <a:off x="314" y="152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Line 34"/>
            <p:cNvSpPr>
              <a:spLocks noChangeShapeType="1"/>
            </p:cNvSpPr>
            <p:nvPr/>
          </p:nvSpPr>
          <p:spPr bwMode="auto">
            <a:xfrm>
              <a:off x="314" y="1443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" name="Line 35"/>
            <p:cNvSpPr>
              <a:spLocks noChangeShapeType="1"/>
            </p:cNvSpPr>
            <p:nvPr/>
          </p:nvSpPr>
          <p:spPr bwMode="auto">
            <a:xfrm>
              <a:off x="314" y="135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" name="Line 36"/>
            <p:cNvSpPr>
              <a:spLocks noChangeShapeType="1"/>
            </p:cNvSpPr>
            <p:nvPr/>
          </p:nvSpPr>
          <p:spPr bwMode="auto">
            <a:xfrm>
              <a:off x="300" y="1279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Rectangle 37"/>
            <p:cNvSpPr>
              <a:spLocks noChangeArrowheads="1"/>
            </p:cNvSpPr>
            <p:nvPr/>
          </p:nvSpPr>
          <p:spPr bwMode="auto">
            <a:xfrm>
              <a:off x="220" y="1266"/>
              <a:ext cx="5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7</a:t>
              </a:r>
              <a:endParaRPr lang="en-US" altLang="en-US" sz="900"/>
            </a:p>
          </p:txBody>
        </p:sp>
        <p:sp>
          <p:nvSpPr>
            <p:cNvPr id="415" name="Rectangle 38"/>
            <p:cNvSpPr>
              <a:spLocks noChangeArrowheads="1"/>
            </p:cNvSpPr>
            <p:nvPr/>
          </p:nvSpPr>
          <p:spPr bwMode="auto">
            <a:xfrm>
              <a:off x="100" y="1285"/>
              <a:ext cx="15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x10</a:t>
              </a:r>
              <a:endParaRPr lang="en-US" altLang="en-US" sz="900"/>
            </a:p>
          </p:txBody>
        </p:sp>
        <p:sp>
          <p:nvSpPr>
            <p:cNvPr id="416" name="Line 40"/>
            <p:cNvSpPr>
              <a:spLocks noChangeShapeType="1"/>
            </p:cNvSpPr>
            <p:nvPr/>
          </p:nvSpPr>
          <p:spPr bwMode="auto">
            <a:xfrm>
              <a:off x="380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Line 41"/>
            <p:cNvSpPr>
              <a:spLocks noChangeShapeType="1"/>
            </p:cNvSpPr>
            <p:nvPr/>
          </p:nvSpPr>
          <p:spPr bwMode="auto">
            <a:xfrm>
              <a:off x="434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Line 42"/>
            <p:cNvSpPr>
              <a:spLocks noChangeShapeType="1"/>
            </p:cNvSpPr>
            <p:nvPr/>
          </p:nvSpPr>
          <p:spPr bwMode="auto">
            <a:xfrm>
              <a:off x="487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9" name="Rectangle 43"/>
            <p:cNvSpPr>
              <a:spLocks noChangeArrowheads="1"/>
            </p:cNvSpPr>
            <p:nvPr/>
          </p:nvSpPr>
          <p:spPr bwMode="auto">
            <a:xfrm>
              <a:off x="411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100</a:t>
              </a:r>
              <a:endParaRPr lang="en-US" altLang="en-US" sz="900"/>
            </a:p>
          </p:txBody>
        </p:sp>
        <p:sp>
          <p:nvSpPr>
            <p:cNvPr id="420" name="Line 44"/>
            <p:cNvSpPr>
              <a:spLocks noChangeShapeType="1"/>
            </p:cNvSpPr>
            <p:nvPr/>
          </p:nvSpPr>
          <p:spPr bwMode="auto">
            <a:xfrm>
              <a:off x="541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Line 45"/>
            <p:cNvSpPr>
              <a:spLocks noChangeShapeType="1"/>
            </p:cNvSpPr>
            <p:nvPr/>
          </p:nvSpPr>
          <p:spPr bwMode="auto">
            <a:xfrm>
              <a:off x="594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Line 46"/>
            <p:cNvSpPr>
              <a:spLocks noChangeShapeType="1"/>
            </p:cNvSpPr>
            <p:nvPr/>
          </p:nvSpPr>
          <p:spPr bwMode="auto">
            <a:xfrm>
              <a:off x="647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Line 47"/>
            <p:cNvSpPr>
              <a:spLocks noChangeShapeType="1"/>
            </p:cNvSpPr>
            <p:nvPr/>
          </p:nvSpPr>
          <p:spPr bwMode="auto">
            <a:xfrm>
              <a:off x="701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Line 48"/>
            <p:cNvSpPr>
              <a:spLocks noChangeShapeType="1"/>
            </p:cNvSpPr>
            <p:nvPr/>
          </p:nvSpPr>
          <p:spPr bwMode="auto">
            <a:xfrm>
              <a:off x="754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5" name="Rectangle 49"/>
            <p:cNvSpPr>
              <a:spLocks noChangeArrowheads="1"/>
            </p:cNvSpPr>
            <p:nvPr/>
          </p:nvSpPr>
          <p:spPr bwMode="auto">
            <a:xfrm>
              <a:off x="678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200</a:t>
              </a:r>
              <a:endParaRPr lang="en-US" altLang="en-US" sz="900"/>
            </a:p>
          </p:txBody>
        </p:sp>
        <p:sp>
          <p:nvSpPr>
            <p:cNvPr id="426" name="Line 50"/>
            <p:cNvSpPr>
              <a:spLocks noChangeShapeType="1"/>
            </p:cNvSpPr>
            <p:nvPr/>
          </p:nvSpPr>
          <p:spPr bwMode="auto">
            <a:xfrm>
              <a:off x="807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7" name="Line 51"/>
            <p:cNvSpPr>
              <a:spLocks noChangeShapeType="1"/>
            </p:cNvSpPr>
            <p:nvPr/>
          </p:nvSpPr>
          <p:spPr bwMode="auto">
            <a:xfrm>
              <a:off x="861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8" name="Line 52"/>
            <p:cNvSpPr>
              <a:spLocks noChangeShapeType="1"/>
            </p:cNvSpPr>
            <p:nvPr/>
          </p:nvSpPr>
          <p:spPr bwMode="auto">
            <a:xfrm>
              <a:off x="914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9" name="Line 53"/>
            <p:cNvSpPr>
              <a:spLocks noChangeShapeType="1"/>
            </p:cNvSpPr>
            <p:nvPr/>
          </p:nvSpPr>
          <p:spPr bwMode="auto">
            <a:xfrm>
              <a:off x="968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Line 54"/>
            <p:cNvSpPr>
              <a:spLocks noChangeShapeType="1"/>
            </p:cNvSpPr>
            <p:nvPr/>
          </p:nvSpPr>
          <p:spPr bwMode="auto">
            <a:xfrm>
              <a:off x="1021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Rectangle 55"/>
            <p:cNvSpPr>
              <a:spLocks noChangeArrowheads="1"/>
            </p:cNvSpPr>
            <p:nvPr/>
          </p:nvSpPr>
          <p:spPr bwMode="auto">
            <a:xfrm>
              <a:off x="945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300</a:t>
              </a:r>
              <a:endParaRPr lang="en-US" altLang="en-US" sz="900"/>
            </a:p>
          </p:txBody>
        </p:sp>
        <p:sp>
          <p:nvSpPr>
            <p:cNvPr id="432" name="Line 56"/>
            <p:cNvSpPr>
              <a:spLocks noChangeShapeType="1"/>
            </p:cNvSpPr>
            <p:nvPr/>
          </p:nvSpPr>
          <p:spPr bwMode="auto">
            <a:xfrm>
              <a:off x="1074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Line 57"/>
            <p:cNvSpPr>
              <a:spLocks noChangeShapeType="1"/>
            </p:cNvSpPr>
            <p:nvPr/>
          </p:nvSpPr>
          <p:spPr bwMode="auto">
            <a:xfrm>
              <a:off x="1128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Line 58"/>
            <p:cNvSpPr>
              <a:spLocks noChangeShapeType="1"/>
            </p:cNvSpPr>
            <p:nvPr/>
          </p:nvSpPr>
          <p:spPr bwMode="auto">
            <a:xfrm>
              <a:off x="1181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Line 59"/>
            <p:cNvSpPr>
              <a:spLocks noChangeShapeType="1"/>
            </p:cNvSpPr>
            <p:nvPr/>
          </p:nvSpPr>
          <p:spPr bwMode="auto">
            <a:xfrm>
              <a:off x="1235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Line 60"/>
            <p:cNvSpPr>
              <a:spLocks noChangeShapeType="1"/>
            </p:cNvSpPr>
            <p:nvPr/>
          </p:nvSpPr>
          <p:spPr bwMode="auto">
            <a:xfrm>
              <a:off x="1288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Rectangle 61"/>
            <p:cNvSpPr>
              <a:spLocks noChangeArrowheads="1"/>
            </p:cNvSpPr>
            <p:nvPr/>
          </p:nvSpPr>
          <p:spPr bwMode="auto">
            <a:xfrm>
              <a:off x="1212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400</a:t>
              </a:r>
              <a:endParaRPr lang="en-US" altLang="en-US" sz="900"/>
            </a:p>
          </p:txBody>
        </p:sp>
        <p:sp>
          <p:nvSpPr>
            <p:cNvPr id="438" name="Line 62"/>
            <p:cNvSpPr>
              <a:spLocks noChangeShapeType="1"/>
            </p:cNvSpPr>
            <p:nvPr/>
          </p:nvSpPr>
          <p:spPr bwMode="auto">
            <a:xfrm>
              <a:off x="1341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Line 63"/>
            <p:cNvSpPr>
              <a:spLocks noChangeShapeType="1"/>
            </p:cNvSpPr>
            <p:nvPr/>
          </p:nvSpPr>
          <p:spPr bwMode="auto">
            <a:xfrm>
              <a:off x="1395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0" name="Line 64"/>
            <p:cNvSpPr>
              <a:spLocks noChangeShapeType="1"/>
            </p:cNvSpPr>
            <p:nvPr/>
          </p:nvSpPr>
          <p:spPr bwMode="auto">
            <a:xfrm>
              <a:off x="1448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Line 65"/>
            <p:cNvSpPr>
              <a:spLocks noChangeShapeType="1"/>
            </p:cNvSpPr>
            <p:nvPr/>
          </p:nvSpPr>
          <p:spPr bwMode="auto">
            <a:xfrm>
              <a:off x="1501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2" name="Line 66"/>
            <p:cNvSpPr>
              <a:spLocks noChangeShapeType="1"/>
            </p:cNvSpPr>
            <p:nvPr/>
          </p:nvSpPr>
          <p:spPr bwMode="auto">
            <a:xfrm>
              <a:off x="1555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3" name="Rectangle 67"/>
            <p:cNvSpPr>
              <a:spLocks noChangeArrowheads="1"/>
            </p:cNvSpPr>
            <p:nvPr/>
          </p:nvSpPr>
          <p:spPr bwMode="auto">
            <a:xfrm>
              <a:off x="1479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500</a:t>
              </a:r>
              <a:endParaRPr lang="en-US" altLang="en-US" sz="900"/>
            </a:p>
          </p:txBody>
        </p:sp>
        <p:sp>
          <p:nvSpPr>
            <p:cNvPr id="444" name="Line 68"/>
            <p:cNvSpPr>
              <a:spLocks noChangeShapeType="1"/>
            </p:cNvSpPr>
            <p:nvPr/>
          </p:nvSpPr>
          <p:spPr bwMode="auto">
            <a:xfrm>
              <a:off x="1608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Line 69"/>
            <p:cNvSpPr>
              <a:spLocks noChangeShapeType="1"/>
            </p:cNvSpPr>
            <p:nvPr/>
          </p:nvSpPr>
          <p:spPr bwMode="auto">
            <a:xfrm>
              <a:off x="1662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6" name="Line 70"/>
            <p:cNvSpPr>
              <a:spLocks noChangeShapeType="1"/>
            </p:cNvSpPr>
            <p:nvPr/>
          </p:nvSpPr>
          <p:spPr bwMode="auto">
            <a:xfrm>
              <a:off x="1715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Line 71"/>
            <p:cNvSpPr>
              <a:spLocks noChangeShapeType="1"/>
            </p:cNvSpPr>
            <p:nvPr/>
          </p:nvSpPr>
          <p:spPr bwMode="auto">
            <a:xfrm>
              <a:off x="1775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Line 72"/>
            <p:cNvSpPr>
              <a:spLocks noChangeShapeType="1"/>
            </p:cNvSpPr>
            <p:nvPr/>
          </p:nvSpPr>
          <p:spPr bwMode="auto">
            <a:xfrm>
              <a:off x="1828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Rectangle 73"/>
            <p:cNvSpPr>
              <a:spLocks noChangeArrowheads="1"/>
            </p:cNvSpPr>
            <p:nvPr/>
          </p:nvSpPr>
          <p:spPr bwMode="auto">
            <a:xfrm>
              <a:off x="1752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600</a:t>
              </a:r>
              <a:endParaRPr lang="en-US" altLang="en-US" sz="900"/>
            </a:p>
          </p:txBody>
        </p:sp>
        <p:sp>
          <p:nvSpPr>
            <p:cNvPr id="450" name="Line 74"/>
            <p:cNvSpPr>
              <a:spLocks noChangeShapeType="1"/>
            </p:cNvSpPr>
            <p:nvPr/>
          </p:nvSpPr>
          <p:spPr bwMode="auto">
            <a:xfrm>
              <a:off x="1882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1" name="Line 75"/>
            <p:cNvSpPr>
              <a:spLocks noChangeShapeType="1"/>
            </p:cNvSpPr>
            <p:nvPr/>
          </p:nvSpPr>
          <p:spPr bwMode="auto">
            <a:xfrm>
              <a:off x="1935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Line 76"/>
            <p:cNvSpPr>
              <a:spLocks noChangeShapeType="1"/>
            </p:cNvSpPr>
            <p:nvPr/>
          </p:nvSpPr>
          <p:spPr bwMode="auto">
            <a:xfrm>
              <a:off x="1989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Line 77"/>
            <p:cNvSpPr>
              <a:spLocks noChangeShapeType="1"/>
            </p:cNvSpPr>
            <p:nvPr/>
          </p:nvSpPr>
          <p:spPr bwMode="auto">
            <a:xfrm>
              <a:off x="2042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Line 78"/>
            <p:cNvSpPr>
              <a:spLocks noChangeShapeType="1"/>
            </p:cNvSpPr>
            <p:nvPr/>
          </p:nvSpPr>
          <p:spPr bwMode="auto">
            <a:xfrm>
              <a:off x="2095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Rectangle 79"/>
            <p:cNvSpPr>
              <a:spLocks noChangeArrowheads="1"/>
            </p:cNvSpPr>
            <p:nvPr/>
          </p:nvSpPr>
          <p:spPr bwMode="auto">
            <a:xfrm>
              <a:off x="2019" y="2985"/>
              <a:ext cx="1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700</a:t>
              </a:r>
              <a:endParaRPr lang="en-US" altLang="en-US" sz="900"/>
            </a:p>
          </p:txBody>
        </p:sp>
        <p:sp>
          <p:nvSpPr>
            <p:cNvPr id="456" name="Line 80"/>
            <p:cNvSpPr>
              <a:spLocks noChangeShapeType="1"/>
            </p:cNvSpPr>
            <p:nvPr/>
          </p:nvSpPr>
          <p:spPr bwMode="auto">
            <a:xfrm>
              <a:off x="2149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7" name="Line 81"/>
            <p:cNvSpPr>
              <a:spLocks noChangeShapeType="1"/>
            </p:cNvSpPr>
            <p:nvPr/>
          </p:nvSpPr>
          <p:spPr bwMode="auto">
            <a:xfrm>
              <a:off x="2202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Line 82"/>
            <p:cNvSpPr>
              <a:spLocks noChangeShapeType="1"/>
            </p:cNvSpPr>
            <p:nvPr/>
          </p:nvSpPr>
          <p:spPr bwMode="auto">
            <a:xfrm>
              <a:off x="2256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9" name="Line 83"/>
            <p:cNvSpPr>
              <a:spLocks noChangeShapeType="1"/>
            </p:cNvSpPr>
            <p:nvPr/>
          </p:nvSpPr>
          <p:spPr bwMode="auto">
            <a:xfrm>
              <a:off x="2309" y="295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0" name="Line 84"/>
            <p:cNvSpPr>
              <a:spLocks noChangeShapeType="1"/>
            </p:cNvSpPr>
            <p:nvPr/>
          </p:nvSpPr>
          <p:spPr bwMode="auto">
            <a:xfrm>
              <a:off x="2362" y="295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Rectangle 85"/>
            <p:cNvSpPr>
              <a:spLocks noChangeArrowheads="1"/>
            </p:cNvSpPr>
            <p:nvPr/>
          </p:nvSpPr>
          <p:spPr bwMode="auto">
            <a:xfrm>
              <a:off x="2216" y="2985"/>
              <a:ext cx="15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m/z</a:t>
              </a:r>
              <a:endParaRPr lang="en-US" altLang="en-US" sz="900"/>
            </a:p>
          </p:txBody>
        </p:sp>
      </p:grpSp>
      <p:sp>
        <p:nvSpPr>
          <p:cNvPr id="462" name="Rectangle 26"/>
          <p:cNvSpPr>
            <a:spLocks noChangeArrowheads="1"/>
          </p:cNvSpPr>
          <p:nvPr/>
        </p:nvSpPr>
        <p:spPr bwMode="auto">
          <a:xfrm rot="16200000">
            <a:off x="5366598" y="3944277"/>
            <a:ext cx="4296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000000"/>
                </a:solidFill>
              </a:rPr>
              <a:t>Intensity</a:t>
            </a:r>
            <a:endParaRPr lang="en-US" altLang="en-US" sz="900" dirty="0"/>
          </a:p>
        </p:txBody>
      </p:sp>
      <p:pic>
        <p:nvPicPr>
          <p:cNvPr id="463" name="Picture 1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0" y="3724564"/>
            <a:ext cx="1286960" cy="84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4" name="Group 10"/>
          <p:cNvGrpSpPr>
            <a:grpSpLocks noChangeAspect="1"/>
          </p:cNvGrpSpPr>
          <p:nvPr/>
        </p:nvGrpSpPr>
        <p:grpSpPr bwMode="auto">
          <a:xfrm>
            <a:off x="8412464" y="3138367"/>
            <a:ext cx="2796485" cy="1786569"/>
            <a:chOff x="0" y="240"/>
            <a:chExt cx="2400" cy="1993"/>
          </a:xfrm>
        </p:grpSpPr>
        <p:sp>
          <p:nvSpPr>
            <p:cNvPr id="465" name="AutoShape 9"/>
            <p:cNvSpPr>
              <a:spLocks noChangeAspect="1" noChangeArrowheads="1" noTextEdit="1"/>
            </p:cNvSpPr>
            <p:nvPr/>
          </p:nvSpPr>
          <p:spPr bwMode="auto">
            <a:xfrm>
              <a:off x="0" y="240"/>
              <a:ext cx="2400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Rectangle 11"/>
            <p:cNvSpPr>
              <a:spLocks noChangeArrowheads="1"/>
            </p:cNvSpPr>
            <p:nvPr/>
          </p:nvSpPr>
          <p:spPr bwMode="auto">
            <a:xfrm>
              <a:off x="334" y="253"/>
              <a:ext cx="2055" cy="1762"/>
            </a:xfrm>
            <a:prstGeom prst="rect">
              <a:avLst/>
            </a:prstGeom>
            <a:noFill/>
            <a:ln w="7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Freeform 12"/>
            <p:cNvSpPr>
              <a:spLocks/>
            </p:cNvSpPr>
            <p:nvPr/>
          </p:nvSpPr>
          <p:spPr bwMode="auto">
            <a:xfrm>
              <a:off x="340" y="467"/>
              <a:ext cx="2036" cy="1535"/>
            </a:xfrm>
            <a:custGeom>
              <a:avLst/>
              <a:gdLst>
                <a:gd name="T0" fmla="*/ 27 w 2036"/>
                <a:gd name="T1" fmla="*/ 1535 h 1535"/>
                <a:gd name="T2" fmla="*/ 60 w 2036"/>
                <a:gd name="T3" fmla="*/ 1535 h 1535"/>
                <a:gd name="T4" fmla="*/ 94 w 2036"/>
                <a:gd name="T5" fmla="*/ 1535 h 1535"/>
                <a:gd name="T6" fmla="*/ 127 w 2036"/>
                <a:gd name="T7" fmla="*/ 1535 h 1535"/>
                <a:gd name="T8" fmla="*/ 160 w 2036"/>
                <a:gd name="T9" fmla="*/ 1535 h 1535"/>
                <a:gd name="T10" fmla="*/ 194 w 2036"/>
                <a:gd name="T11" fmla="*/ 1535 h 1535"/>
                <a:gd name="T12" fmla="*/ 227 w 2036"/>
                <a:gd name="T13" fmla="*/ 1535 h 1535"/>
                <a:gd name="T14" fmla="*/ 261 w 2036"/>
                <a:gd name="T15" fmla="*/ 1535 h 1535"/>
                <a:gd name="T16" fmla="*/ 294 w 2036"/>
                <a:gd name="T17" fmla="*/ 1535 h 1535"/>
                <a:gd name="T18" fmla="*/ 327 w 2036"/>
                <a:gd name="T19" fmla="*/ 1535 h 1535"/>
                <a:gd name="T20" fmla="*/ 361 w 2036"/>
                <a:gd name="T21" fmla="*/ 1535 h 1535"/>
                <a:gd name="T22" fmla="*/ 394 w 2036"/>
                <a:gd name="T23" fmla="*/ 1535 h 1535"/>
                <a:gd name="T24" fmla="*/ 427 w 2036"/>
                <a:gd name="T25" fmla="*/ 1535 h 1535"/>
                <a:gd name="T26" fmla="*/ 461 w 2036"/>
                <a:gd name="T27" fmla="*/ 1535 h 1535"/>
                <a:gd name="T28" fmla="*/ 494 w 2036"/>
                <a:gd name="T29" fmla="*/ 1535 h 1535"/>
                <a:gd name="T30" fmla="*/ 528 w 2036"/>
                <a:gd name="T31" fmla="*/ 1535 h 1535"/>
                <a:gd name="T32" fmla="*/ 561 w 2036"/>
                <a:gd name="T33" fmla="*/ 1535 h 1535"/>
                <a:gd name="T34" fmla="*/ 594 w 2036"/>
                <a:gd name="T35" fmla="*/ 1528 h 1535"/>
                <a:gd name="T36" fmla="*/ 628 w 2036"/>
                <a:gd name="T37" fmla="*/ 1535 h 1535"/>
                <a:gd name="T38" fmla="*/ 661 w 2036"/>
                <a:gd name="T39" fmla="*/ 1535 h 1535"/>
                <a:gd name="T40" fmla="*/ 694 w 2036"/>
                <a:gd name="T41" fmla="*/ 1535 h 1535"/>
                <a:gd name="T42" fmla="*/ 728 w 2036"/>
                <a:gd name="T43" fmla="*/ 1535 h 1535"/>
                <a:gd name="T44" fmla="*/ 761 w 2036"/>
                <a:gd name="T45" fmla="*/ 1201 h 1535"/>
                <a:gd name="T46" fmla="*/ 794 w 2036"/>
                <a:gd name="T47" fmla="*/ 1535 h 1535"/>
                <a:gd name="T48" fmla="*/ 828 w 2036"/>
                <a:gd name="T49" fmla="*/ 1535 h 1535"/>
                <a:gd name="T50" fmla="*/ 861 w 2036"/>
                <a:gd name="T51" fmla="*/ 1535 h 1535"/>
                <a:gd name="T52" fmla="*/ 895 w 2036"/>
                <a:gd name="T53" fmla="*/ 1535 h 1535"/>
                <a:gd name="T54" fmla="*/ 928 w 2036"/>
                <a:gd name="T55" fmla="*/ 1535 h 1535"/>
                <a:gd name="T56" fmla="*/ 961 w 2036"/>
                <a:gd name="T57" fmla="*/ 1535 h 1535"/>
                <a:gd name="T58" fmla="*/ 995 w 2036"/>
                <a:gd name="T59" fmla="*/ 1535 h 1535"/>
                <a:gd name="T60" fmla="*/ 1028 w 2036"/>
                <a:gd name="T61" fmla="*/ 1535 h 1535"/>
                <a:gd name="T62" fmla="*/ 1061 w 2036"/>
                <a:gd name="T63" fmla="*/ 1535 h 1535"/>
                <a:gd name="T64" fmla="*/ 1095 w 2036"/>
                <a:gd name="T65" fmla="*/ 1535 h 1535"/>
                <a:gd name="T66" fmla="*/ 1128 w 2036"/>
                <a:gd name="T67" fmla="*/ 1535 h 1535"/>
                <a:gd name="T68" fmla="*/ 1161 w 2036"/>
                <a:gd name="T69" fmla="*/ 1535 h 1535"/>
                <a:gd name="T70" fmla="*/ 1195 w 2036"/>
                <a:gd name="T71" fmla="*/ 1535 h 1535"/>
                <a:gd name="T72" fmla="*/ 1228 w 2036"/>
                <a:gd name="T73" fmla="*/ 1535 h 1535"/>
                <a:gd name="T74" fmla="*/ 1262 w 2036"/>
                <a:gd name="T75" fmla="*/ 1535 h 1535"/>
                <a:gd name="T76" fmla="*/ 1295 w 2036"/>
                <a:gd name="T77" fmla="*/ 1535 h 1535"/>
                <a:gd name="T78" fmla="*/ 1328 w 2036"/>
                <a:gd name="T79" fmla="*/ 1535 h 1535"/>
                <a:gd name="T80" fmla="*/ 1362 w 2036"/>
                <a:gd name="T81" fmla="*/ 1535 h 1535"/>
                <a:gd name="T82" fmla="*/ 1395 w 2036"/>
                <a:gd name="T83" fmla="*/ 1535 h 1535"/>
                <a:gd name="T84" fmla="*/ 1428 w 2036"/>
                <a:gd name="T85" fmla="*/ 1535 h 1535"/>
                <a:gd name="T86" fmla="*/ 1462 w 2036"/>
                <a:gd name="T87" fmla="*/ 1535 h 1535"/>
                <a:gd name="T88" fmla="*/ 1495 w 2036"/>
                <a:gd name="T89" fmla="*/ 1535 h 1535"/>
                <a:gd name="T90" fmla="*/ 1529 w 2036"/>
                <a:gd name="T91" fmla="*/ 1535 h 1535"/>
                <a:gd name="T92" fmla="*/ 1562 w 2036"/>
                <a:gd name="T93" fmla="*/ 1535 h 1535"/>
                <a:gd name="T94" fmla="*/ 1595 w 2036"/>
                <a:gd name="T95" fmla="*/ 1535 h 1535"/>
                <a:gd name="T96" fmla="*/ 1629 w 2036"/>
                <a:gd name="T97" fmla="*/ 1535 h 1535"/>
                <a:gd name="T98" fmla="*/ 1662 w 2036"/>
                <a:gd name="T99" fmla="*/ 1535 h 1535"/>
                <a:gd name="T100" fmla="*/ 1695 w 2036"/>
                <a:gd name="T101" fmla="*/ 1535 h 1535"/>
                <a:gd name="T102" fmla="*/ 1729 w 2036"/>
                <a:gd name="T103" fmla="*/ 1535 h 1535"/>
                <a:gd name="T104" fmla="*/ 1762 w 2036"/>
                <a:gd name="T105" fmla="*/ 1535 h 1535"/>
                <a:gd name="T106" fmla="*/ 1795 w 2036"/>
                <a:gd name="T107" fmla="*/ 1535 h 1535"/>
                <a:gd name="T108" fmla="*/ 1829 w 2036"/>
                <a:gd name="T109" fmla="*/ 1535 h 1535"/>
                <a:gd name="T110" fmla="*/ 1862 w 2036"/>
                <a:gd name="T111" fmla="*/ 1535 h 1535"/>
                <a:gd name="T112" fmla="*/ 1896 w 2036"/>
                <a:gd name="T113" fmla="*/ 1535 h 1535"/>
                <a:gd name="T114" fmla="*/ 1929 w 2036"/>
                <a:gd name="T115" fmla="*/ 1535 h 1535"/>
                <a:gd name="T116" fmla="*/ 1962 w 2036"/>
                <a:gd name="T117" fmla="*/ 1535 h 1535"/>
                <a:gd name="T118" fmla="*/ 1996 w 2036"/>
                <a:gd name="T119" fmla="*/ 1535 h 1535"/>
                <a:gd name="T120" fmla="*/ 2029 w 2036"/>
                <a:gd name="T121" fmla="*/ 1535 h 153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36"/>
                <a:gd name="T184" fmla="*/ 0 h 1535"/>
                <a:gd name="T185" fmla="*/ 2036 w 2036"/>
                <a:gd name="T186" fmla="*/ 1535 h 153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36" h="1535">
                  <a:moveTo>
                    <a:pt x="0" y="1535"/>
                  </a:moveTo>
                  <a:lnTo>
                    <a:pt x="0" y="1535"/>
                  </a:lnTo>
                  <a:lnTo>
                    <a:pt x="7" y="1535"/>
                  </a:lnTo>
                  <a:lnTo>
                    <a:pt x="14" y="1535"/>
                  </a:lnTo>
                  <a:lnTo>
                    <a:pt x="20" y="1535"/>
                  </a:lnTo>
                  <a:lnTo>
                    <a:pt x="27" y="1535"/>
                  </a:lnTo>
                  <a:lnTo>
                    <a:pt x="34" y="1535"/>
                  </a:lnTo>
                  <a:lnTo>
                    <a:pt x="40" y="1535"/>
                  </a:lnTo>
                  <a:lnTo>
                    <a:pt x="47" y="1535"/>
                  </a:lnTo>
                  <a:lnTo>
                    <a:pt x="54" y="1535"/>
                  </a:lnTo>
                  <a:lnTo>
                    <a:pt x="60" y="1535"/>
                  </a:lnTo>
                  <a:lnTo>
                    <a:pt x="67" y="1535"/>
                  </a:lnTo>
                  <a:lnTo>
                    <a:pt x="74" y="1535"/>
                  </a:lnTo>
                  <a:lnTo>
                    <a:pt x="80" y="1535"/>
                  </a:lnTo>
                  <a:lnTo>
                    <a:pt x="87" y="1535"/>
                  </a:lnTo>
                  <a:lnTo>
                    <a:pt x="94" y="1535"/>
                  </a:lnTo>
                  <a:lnTo>
                    <a:pt x="100" y="1535"/>
                  </a:lnTo>
                  <a:lnTo>
                    <a:pt x="107" y="1535"/>
                  </a:lnTo>
                  <a:lnTo>
                    <a:pt x="114" y="1535"/>
                  </a:lnTo>
                  <a:lnTo>
                    <a:pt x="120" y="1535"/>
                  </a:lnTo>
                  <a:lnTo>
                    <a:pt x="127" y="1535"/>
                  </a:lnTo>
                  <a:lnTo>
                    <a:pt x="134" y="1535"/>
                  </a:lnTo>
                  <a:lnTo>
                    <a:pt x="140" y="1535"/>
                  </a:lnTo>
                  <a:lnTo>
                    <a:pt x="147" y="1535"/>
                  </a:lnTo>
                  <a:lnTo>
                    <a:pt x="154" y="1535"/>
                  </a:lnTo>
                  <a:lnTo>
                    <a:pt x="160" y="1535"/>
                  </a:lnTo>
                  <a:lnTo>
                    <a:pt x="167" y="1535"/>
                  </a:lnTo>
                  <a:lnTo>
                    <a:pt x="174" y="1535"/>
                  </a:lnTo>
                  <a:lnTo>
                    <a:pt x="181" y="1535"/>
                  </a:lnTo>
                  <a:lnTo>
                    <a:pt x="187" y="1535"/>
                  </a:lnTo>
                  <a:lnTo>
                    <a:pt x="194" y="1535"/>
                  </a:lnTo>
                  <a:lnTo>
                    <a:pt x="201" y="1535"/>
                  </a:lnTo>
                  <a:lnTo>
                    <a:pt x="207" y="1535"/>
                  </a:lnTo>
                  <a:lnTo>
                    <a:pt x="214" y="1535"/>
                  </a:lnTo>
                  <a:lnTo>
                    <a:pt x="221" y="1535"/>
                  </a:lnTo>
                  <a:lnTo>
                    <a:pt x="227" y="1535"/>
                  </a:lnTo>
                  <a:lnTo>
                    <a:pt x="234" y="1535"/>
                  </a:lnTo>
                  <a:lnTo>
                    <a:pt x="241" y="1535"/>
                  </a:lnTo>
                  <a:lnTo>
                    <a:pt x="247" y="1535"/>
                  </a:lnTo>
                  <a:lnTo>
                    <a:pt x="254" y="1535"/>
                  </a:lnTo>
                  <a:lnTo>
                    <a:pt x="261" y="1535"/>
                  </a:lnTo>
                  <a:lnTo>
                    <a:pt x="267" y="1535"/>
                  </a:lnTo>
                  <a:lnTo>
                    <a:pt x="274" y="1535"/>
                  </a:lnTo>
                  <a:lnTo>
                    <a:pt x="281" y="1535"/>
                  </a:lnTo>
                  <a:lnTo>
                    <a:pt x="287" y="1535"/>
                  </a:lnTo>
                  <a:lnTo>
                    <a:pt x="294" y="1535"/>
                  </a:lnTo>
                  <a:lnTo>
                    <a:pt x="301" y="1535"/>
                  </a:lnTo>
                  <a:lnTo>
                    <a:pt x="307" y="1535"/>
                  </a:lnTo>
                  <a:lnTo>
                    <a:pt x="314" y="1535"/>
                  </a:lnTo>
                  <a:lnTo>
                    <a:pt x="321" y="1535"/>
                  </a:lnTo>
                  <a:lnTo>
                    <a:pt x="327" y="1535"/>
                  </a:lnTo>
                  <a:lnTo>
                    <a:pt x="334" y="1535"/>
                  </a:lnTo>
                  <a:lnTo>
                    <a:pt x="341" y="1535"/>
                  </a:lnTo>
                  <a:lnTo>
                    <a:pt x="347" y="1535"/>
                  </a:lnTo>
                  <a:lnTo>
                    <a:pt x="347" y="1528"/>
                  </a:lnTo>
                  <a:lnTo>
                    <a:pt x="347" y="1535"/>
                  </a:lnTo>
                  <a:lnTo>
                    <a:pt x="354" y="1535"/>
                  </a:lnTo>
                  <a:lnTo>
                    <a:pt x="361" y="1535"/>
                  </a:lnTo>
                  <a:lnTo>
                    <a:pt x="367" y="1535"/>
                  </a:lnTo>
                  <a:lnTo>
                    <a:pt x="374" y="1535"/>
                  </a:lnTo>
                  <a:lnTo>
                    <a:pt x="381" y="1535"/>
                  </a:lnTo>
                  <a:lnTo>
                    <a:pt x="381" y="1528"/>
                  </a:lnTo>
                  <a:lnTo>
                    <a:pt x="381" y="1535"/>
                  </a:lnTo>
                  <a:lnTo>
                    <a:pt x="387" y="1535"/>
                  </a:lnTo>
                  <a:lnTo>
                    <a:pt x="387" y="1528"/>
                  </a:lnTo>
                  <a:lnTo>
                    <a:pt x="387" y="1535"/>
                  </a:lnTo>
                  <a:lnTo>
                    <a:pt x="394" y="1535"/>
                  </a:lnTo>
                  <a:lnTo>
                    <a:pt x="401" y="1535"/>
                  </a:lnTo>
                  <a:lnTo>
                    <a:pt x="407" y="1535"/>
                  </a:lnTo>
                  <a:lnTo>
                    <a:pt x="414" y="1535"/>
                  </a:lnTo>
                  <a:lnTo>
                    <a:pt x="414" y="1528"/>
                  </a:lnTo>
                  <a:lnTo>
                    <a:pt x="414" y="1535"/>
                  </a:lnTo>
                  <a:lnTo>
                    <a:pt x="421" y="1535"/>
                  </a:lnTo>
                  <a:lnTo>
                    <a:pt x="427" y="1535"/>
                  </a:lnTo>
                  <a:lnTo>
                    <a:pt x="434" y="1535"/>
                  </a:lnTo>
                  <a:lnTo>
                    <a:pt x="441" y="1535"/>
                  </a:lnTo>
                  <a:lnTo>
                    <a:pt x="441" y="1528"/>
                  </a:lnTo>
                  <a:lnTo>
                    <a:pt x="441" y="1535"/>
                  </a:lnTo>
                  <a:lnTo>
                    <a:pt x="447" y="1535"/>
                  </a:lnTo>
                  <a:lnTo>
                    <a:pt x="447" y="1528"/>
                  </a:lnTo>
                  <a:lnTo>
                    <a:pt x="447" y="1535"/>
                  </a:lnTo>
                  <a:lnTo>
                    <a:pt x="454" y="1535"/>
                  </a:lnTo>
                  <a:lnTo>
                    <a:pt x="454" y="1528"/>
                  </a:lnTo>
                  <a:lnTo>
                    <a:pt x="454" y="1535"/>
                  </a:lnTo>
                  <a:lnTo>
                    <a:pt x="461" y="1535"/>
                  </a:lnTo>
                  <a:lnTo>
                    <a:pt x="467" y="1535"/>
                  </a:lnTo>
                  <a:lnTo>
                    <a:pt x="474" y="1535"/>
                  </a:lnTo>
                  <a:lnTo>
                    <a:pt x="481" y="1535"/>
                  </a:lnTo>
                  <a:lnTo>
                    <a:pt x="487" y="1535"/>
                  </a:lnTo>
                  <a:lnTo>
                    <a:pt x="487" y="1528"/>
                  </a:lnTo>
                  <a:lnTo>
                    <a:pt x="487" y="1535"/>
                  </a:lnTo>
                  <a:lnTo>
                    <a:pt x="494" y="1535"/>
                  </a:lnTo>
                  <a:lnTo>
                    <a:pt x="501" y="1535"/>
                  </a:lnTo>
                  <a:lnTo>
                    <a:pt x="507" y="1535"/>
                  </a:lnTo>
                  <a:lnTo>
                    <a:pt x="514" y="1535"/>
                  </a:lnTo>
                  <a:lnTo>
                    <a:pt x="514" y="1528"/>
                  </a:lnTo>
                  <a:lnTo>
                    <a:pt x="521" y="1528"/>
                  </a:lnTo>
                  <a:lnTo>
                    <a:pt x="521" y="1535"/>
                  </a:lnTo>
                  <a:lnTo>
                    <a:pt x="521" y="1501"/>
                  </a:lnTo>
                  <a:lnTo>
                    <a:pt x="521" y="1535"/>
                  </a:lnTo>
                  <a:lnTo>
                    <a:pt x="528" y="1535"/>
                  </a:lnTo>
                  <a:lnTo>
                    <a:pt x="534" y="1535"/>
                  </a:lnTo>
                  <a:lnTo>
                    <a:pt x="541" y="1535"/>
                  </a:lnTo>
                  <a:lnTo>
                    <a:pt x="548" y="1535"/>
                  </a:lnTo>
                  <a:lnTo>
                    <a:pt x="548" y="1528"/>
                  </a:lnTo>
                  <a:lnTo>
                    <a:pt x="554" y="1535"/>
                  </a:lnTo>
                  <a:lnTo>
                    <a:pt x="561" y="1535"/>
                  </a:lnTo>
                  <a:lnTo>
                    <a:pt x="561" y="1528"/>
                  </a:lnTo>
                  <a:lnTo>
                    <a:pt x="561" y="1535"/>
                  </a:lnTo>
                  <a:lnTo>
                    <a:pt x="568" y="1535"/>
                  </a:lnTo>
                  <a:lnTo>
                    <a:pt x="574" y="1535"/>
                  </a:lnTo>
                  <a:lnTo>
                    <a:pt x="581" y="1535"/>
                  </a:lnTo>
                  <a:lnTo>
                    <a:pt x="588" y="1535"/>
                  </a:lnTo>
                  <a:lnTo>
                    <a:pt x="594" y="1535"/>
                  </a:lnTo>
                  <a:lnTo>
                    <a:pt x="594" y="1515"/>
                  </a:lnTo>
                  <a:lnTo>
                    <a:pt x="594" y="1528"/>
                  </a:lnTo>
                  <a:lnTo>
                    <a:pt x="601" y="1528"/>
                  </a:lnTo>
                  <a:lnTo>
                    <a:pt x="601" y="1535"/>
                  </a:lnTo>
                  <a:lnTo>
                    <a:pt x="601" y="1521"/>
                  </a:lnTo>
                  <a:lnTo>
                    <a:pt x="601" y="1528"/>
                  </a:lnTo>
                  <a:lnTo>
                    <a:pt x="608" y="1535"/>
                  </a:lnTo>
                  <a:lnTo>
                    <a:pt x="608" y="1528"/>
                  </a:lnTo>
                  <a:lnTo>
                    <a:pt x="608" y="1535"/>
                  </a:lnTo>
                  <a:lnTo>
                    <a:pt x="614" y="1535"/>
                  </a:lnTo>
                  <a:lnTo>
                    <a:pt x="621" y="1535"/>
                  </a:lnTo>
                  <a:lnTo>
                    <a:pt x="628" y="1535"/>
                  </a:lnTo>
                  <a:lnTo>
                    <a:pt x="628" y="1528"/>
                  </a:lnTo>
                  <a:lnTo>
                    <a:pt x="628" y="1535"/>
                  </a:lnTo>
                  <a:lnTo>
                    <a:pt x="634" y="1535"/>
                  </a:lnTo>
                  <a:lnTo>
                    <a:pt x="641" y="1535"/>
                  </a:lnTo>
                  <a:lnTo>
                    <a:pt x="641" y="1475"/>
                  </a:lnTo>
                  <a:lnTo>
                    <a:pt x="641" y="1528"/>
                  </a:lnTo>
                  <a:lnTo>
                    <a:pt x="648" y="1528"/>
                  </a:lnTo>
                  <a:lnTo>
                    <a:pt x="648" y="1535"/>
                  </a:lnTo>
                  <a:lnTo>
                    <a:pt x="648" y="1528"/>
                  </a:lnTo>
                  <a:lnTo>
                    <a:pt x="648" y="1535"/>
                  </a:lnTo>
                  <a:lnTo>
                    <a:pt x="654" y="1535"/>
                  </a:lnTo>
                  <a:lnTo>
                    <a:pt x="661" y="1535"/>
                  </a:lnTo>
                  <a:lnTo>
                    <a:pt x="668" y="1535"/>
                  </a:lnTo>
                  <a:lnTo>
                    <a:pt x="674" y="1528"/>
                  </a:lnTo>
                  <a:lnTo>
                    <a:pt x="674" y="1535"/>
                  </a:lnTo>
                  <a:lnTo>
                    <a:pt x="674" y="1481"/>
                  </a:lnTo>
                  <a:lnTo>
                    <a:pt x="674" y="1528"/>
                  </a:lnTo>
                  <a:lnTo>
                    <a:pt x="681" y="1528"/>
                  </a:lnTo>
                  <a:lnTo>
                    <a:pt x="681" y="1535"/>
                  </a:lnTo>
                  <a:lnTo>
                    <a:pt x="681" y="1528"/>
                  </a:lnTo>
                  <a:lnTo>
                    <a:pt x="681" y="1535"/>
                  </a:lnTo>
                  <a:lnTo>
                    <a:pt x="688" y="1535"/>
                  </a:lnTo>
                  <a:lnTo>
                    <a:pt x="694" y="1535"/>
                  </a:lnTo>
                  <a:lnTo>
                    <a:pt x="701" y="1535"/>
                  </a:lnTo>
                  <a:lnTo>
                    <a:pt x="708" y="1535"/>
                  </a:lnTo>
                  <a:lnTo>
                    <a:pt x="714" y="1535"/>
                  </a:lnTo>
                  <a:lnTo>
                    <a:pt x="714" y="1521"/>
                  </a:lnTo>
                  <a:lnTo>
                    <a:pt x="721" y="1475"/>
                  </a:lnTo>
                  <a:lnTo>
                    <a:pt x="721" y="1528"/>
                  </a:lnTo>
                  <a:lnTo>
                    <a:pt x="721" y="1461"/>
                  </a:lnTo>
                  <a:lnTo>
                    <a:pt x="721" y="1528"/>
                  </a:lnTo>
                  <a:lnTo>
                    <a:pt x="728" y="1528"/>
                  </a:lnTo>
                  <a:lnTo>
                    <a:pt x="728" y="1535"/>
                  </a:lnTo>
                  <a:lnTo>
                    <a:pt x="728" y="1528"/>
                  </a:lnTo>
                  <a:lnTo>
                    <a:pt x="728" y="1535"/>
                  </a:lnTo>
                  <a:lnTo>
                    <a:pt x="734" y="1535"/>
                  </a:lnTo>
                  <a:lnTo>
                    <a:pt x="741" y="1535"/>
                  </a:lnTo>
                  <a:lnTo>
                    <a:pt x="748" y="1535"/>
                  </a:lnTo>
                  <a:lnTo>
                    <a:pt x="754" y="1535"/>
                  </a:lnTo>
                  <a:lnTo>
                    <a:pt x="761" y="1535"/>
                  </a:lnTo>
                  <a:lnTo>
                    <a:pt x="761" y="0"/>
                  </a:lnTo>
                  <a:lnTo>
                    <a:pt x="761" y="1201"/>
                  </a:lnTo>
                  <a:lnTo>
                    <a:pt x="768" y="1301"/>
                  </a:lnTo>
                  <a:lnTo>
                    <a:pt x="768" y="1535"/>
                  </a:lnTo>
                  <a:lnTo>
                    <a:pt x="768" y="1301"/>
                  </a:lnTo>
                  <a:lnTo>
                    <a:pt x="768" y="1535"/>
                  </a:lnTo>
                  <a:lnTo>
                    <a:pt x="774" y="1535"/>
                  </a:lnTo>
                  <a:lnTo>
                    <a:pt x="781" y="1528"/>
                  </a:lnTo>
                  <a:lnTo>
                    <a:pt x="781" y="1535"/>
                  </a:lnTo>
                  <a:lnTo>
                    <a:pt x="781" y="1528"/>
                  </a:lnTo>
                  <a:lnTo>
                    <a:pt x="781" y="1535"/>
                  </a:lnTo>
                  <a:lnTo>
                    <a:pt x="788" y="1535"/>
                  </a:lnTo>
                  <a:lnTo>
                    <a:pt x="794" y="1535"/>
                  </a:lnTo>
                  <a:lnTo>
                    <a:pt x="801" y="1535"/>
                  </a:lnTo>
                  <a:lnTo>
                    <a:pt x="808" y="1535"/>
                  </a:lnTo>
                  <a:lnTo>
                    <a:pt x="814" y="1535"/>
                  </a:lnTo>
                  <a:lnTo>
                    <a:pt x="821" y="1535"/>
                  </a:lnTo>
                  <a:lnTo>
                    <a:pt x="828" y="1535"/>
                  </a:lnTo>
                  <a:lnTo>
                    <a:pt x="834" y="1535"/>
                  </a:lnTo>
                  <a:lnTo>
                    <a:pt x="841" y="1535"/>
                  </a:lnTo>
                  <a:lnTo>
                    <a:pt x="848" y="1535"/>
                  </a:lnTo>
                  <a:lnTo>
                    <a:pt x="855" y="1535"/>
                  </a:lnTo>
                  <a:lnTo>
                    <a:pt x="861" y="1535"/>
                  </a:lnTo>
                  <a:lnTo>
                    <a:pt x="868" y="1535"/>
                  </a:lnTo>
                  <a:lnTo>
                    <a:pt x="875" y="1535"/>
                  </a:lnTo>
                  <a:lnTo>
                    <a:pt x="881" y="1535"/>
                  </a:lnTo>
                  <a:lnTo>
                    <a:pt x="888" y="1535"/>
                  </a:lnTo>
                  <a:lnTo>
                    <a:pt x="895" y="1535"/>
                  </a:lnTo>
                  <a:lnTo>
                    <a:pt x="901" y="1535"/>
                  </a:lnTo>
                  <a:lnTo>
                    <a:pt x="908" y="1535"/>
                  </a:lnTo>
                  <a:lnTo>
                    <a:pt x="915" y="1535"/>
                  </a:lnTo>
                  <a:lnTo>
                    <a:pt x="921" y="1535"/>
                  </a:lnTo>
                  <a:lnTo>
                    <a:pt x="928" y="1535"/>
                  </a:lnTo>
                  <a:lnTo>
                    <a:pt x="935" y="1535"/>
                  </a:lnTo>
                  <a:lnTo>
                    <a:pt x="941" y="1535"/>
                  </a:lnTo>
                  <a:lnTo>
                    <a:pt x="948" y="1535"/>
                  </a:lnTo>
                  <a:lnTo>
                    <a:pt x="955" y="1535"/>
                  </a:lnTo>
                  <a:lnTo>
                    <a:pt x="961" y="1535"/>
                  </a:lnTo>
                  <a:lnTo>
                    <a:pt x="968" y="1535"/>
                  </a:lnTo>
                  <a:lnTo>
                    <a:pt x="975" y="1535"/>
                  </a:lnTo>
                  <a:lnTo>
                    <a:pt x="981" y="1535"/>
                  </a:lnTo>
                  <a:lnTo>
                    <a:pt x="988" y="1535"/>
                  </a:lnTo>
                  <a:lnTo>
                    <a:pt x="995" y="1535"/>
                  </a:lnTo>
                  <a:lnTo>
                    <a:pt x="1001" y="1535"/>
                  </a:lnTo>
                  <a:lnTo>
                    <a:pt x="1008" y="1535"/>
                  </a:lnTo>
                  <a:lnTo>
                    <a:pt x="1015" y="1535"/>
                  </a:lnTo>
                  <a:lnTo>
                    <a:pt x="1021" y="1535"/>
                  </a:lnTo>
                  <a:lnTo>
                    <a:pt x="1028" y="1535"/>
                  </a:lnTo>
                  <a:lnTo>
                    <a:pt x="1035" y="1535"/>
                  </a:lnTo>
                  <a:lnTo>
                    <a:pt x="1041" y="1535"/>
                  </a:lnTo>
                  <a:lnTo>
                    <a:pt x="1048" y="1535"/>
                  </a:lnTo>
                  <a:lnTo>
                    <a:pt x="1055" y="1535"/>
                  </a:lnTo>
                  <a:lnTo>
                    <a:pt x="1061" y="1535"/>
                  </a:lnTo>
                  <a:lnTo>
                    <a:pt x="1068" y="1535"/>
                  </a:lnTo>
                  <a:lnTo>
                    <a:pt x="1075" y="1535"/>
                  </a:lnTo>
                  <a:lnTo>
                    <a:pt x="1081" y="1535"/>
                  </a:lnTo>
                  <a:lnTo>
                    <a:pt x="1088" y="1535"/>
                  </a:lnTo>
                  <a:lnTo>
                    <a:pt x="1095" y="1535"/>
                  </a:lnTo>
                  <a:lnTo>
                    <a:pt x="1101" y="1535"/>
                  </a:lnTo>
                  <a:lnTo>
                    <a:pt x="1101" y="1528"/>
                  </a:lnTo>
                  <a:lnTo>
                    <a:pt x="1101" y="1535"/>
                  </a:lnTo>
                  <a:lnTo>
                    <a:pt x="1108" y="1535"/>
                  </a:lnTo>
                  <a:lnTo>
                    <a:pt x="1115" y="1535"/>
                  </a:lnTo>
                  <a:lnTo>
                    <a:pt x="1121" y="1535"/>
                  </a:lnTo>
                  <a:lnTo>
                    <a:pt x="1128" y="1535"/>
                  </a:lnTo>
                  <a:lnTo>
                    <a:pt x="1135" y="1535"/>
                  </a:lnTo>
                  <a:lnTo>
                    <a:pt x="1141" y="1535"/>
                  </a:lnTo>
                  <a:lnTo>
                    <a:pt x="1148" y="1535"/>
                  </a:lnTo>
                  <a:lnTo>
                    <a:pt x="1155" y="1535"/>
                  </a:lnTo>
                  <a:lnTo>
                    <a:pt x="1161" y="1535"/>
                  </a:lnTo>
                  <a:lnTo>
                    <a:pt x="1161" y="1528"/>
                  </a:lnTo>
                  <a:lnTo>
                    <a:pt x="1161" y="1535"/>
                  </a:lnTo>
                  <a:lnTo>
                    <a:pt x="1168" y="1535"/>
                  </a:lnTo>
                  <a:lnTo>
                    <a:pt x="1175" y="1535"/>
                  </a:lnTo>
                  <a:lnTo>
                    <a:pt x="1181" y="1535"/>
                  </a:lnTo>
                  <a:lnTo>
                    <a:pt x="1188" y="1535"/>
                  </a:lnTo>
                  <a:lnTo>
                    <a:pt x="1195" y="1535"/>
                  </a:lnTo>
                  <a:lnTo>
                    <a:pt x="1195" y="1528"/>
                  </a:lnTo>
                  <a:lnTo>
                    <a:pt x="1195" y="1535"/>
                  </a:lnTo>
                  <a:lnTo>
                    <a:pt x="1202" y="1535"/>
                  </a:lnTo>
                  <a:lnTo>
                    <a:pt x="1208" y="1535"/>
                  </a:lnTo>
                  <a:lnTo>
                    <a:pt x="1215" y="1535"/>
                  </a:lnTo>
                  <a:lnTo>
                    <a:pt x="1222" y="1535"/>
                  </a:lnTo>
                  <a:lnTo>
                    <a:pt x="1228" y="1535"/>
                  </a:lnTo>
                  <a:lnTo>
                    <a:pt x="1228" y="1528"/>
                  </a:lnTo>
                  <a:lnTo>
                    <a:pt x="1228" y="1535"/>
                  </a:lnTo>
                  <a:lnTo>
                    <a:pt x="1235" y="1535"/>
                  </a:lnTo>
                  <a:lnTo>
                    <a:pt x="1242" y="1535"/>
                  </a:lnTo>
                  <a:lnTo>
                    <a:pt x="1248" y="1535"/>
                  </a:lnTo>
                  <a:lnTo>
                    <a:pt x="1255" y="1535"/>
                  </a:lnTo>
                  <a:lnTo>
                    <a:pt x="1262" y="1535"/>
                  </a:lnTo>
                  <a:lnTo>
                    <a:pt x="1268" y="1535"/>
                  </a:lnTo>
                  <a:lnTo>
                    <a:pt x="1275" y="1535"/>
                  </a:lnTo>
                  <a:lnTo>
                    <a:pt x="1282" y="1535"/>
                  </a:lnTo>
                  <a:lnTo>
                    <a:pt x="1288" y="1535"/>
                  </a:lnTo>
                  <a:lnTo>
                    <a:pt x="1295" y="1535"/>
                  </a:lnTo>
                  <a:lnTo>
                    <a:pt x="1302" y="1535"/>
                  </a:lnTo>
                  <a:lnTo>
                    <a:pt x="1308" y="1535"/>
                  </a:lnTo>
                  <a:lnTo>
                    <a:pt x="1315" y="1535"/>
                  </a:lnTo>
                  <a:lnTo>
                    <a:pt x="1322" y="1535"/>
                  </a:lnTo>
                  <a:lnTo>
                    <a:pt x="1328" y="1535"/>
                  </a:lnTo>
                  <a:lnTo>
                    <a:pt x="1335" y="1535"/>
                  </a:lnTo>
                  <a:lnTo>
                    <a:pt x="1342" y="1535"/>
                  </a:lnTo>
                  <a:lnTo>
                    <a:pt x="1348" y="1535"/>
                  </a:lnTo>
                  <a:lnTo>
                    <a:pt x="1355" y="1535"/>
                  </a:lnTo>
                  <a:lnTo>
                    <a:pt x="1362" y="1535"/>
                  </a:lnTo>
                  <a:lnTo>
                    <a:pt x="1368" y="1535"/>
                  </a:lnTo>
                  <a:lnTo>
                    <a:pt x="1375" y="1535"/>
                  </a:lnTo>
                  <a:lnTo>
                    <a:pt x="1382" y="1535"/>
                  </a:lnTo>
                  <a:lnTo>
                    <a:pt x="1382" y="1528"/>
                  </a:lnTo>
                  <a:lnTo>
                    <a:pt x="1388" y="1535"/>
                  </a:lnTo>
                  <a:lnTo>
                    <a:pt x="1395" y="1535"/>
                  </a:lnTo>
                  <a:lnTo>
                    <a:pt x="1402" y="1535"/>
                  </a:lnTo>
                  <a:lnTo>
                    <a:pt x="1408" y="1535"/>
                  </a:lnTo>
                  <a:lnTo>
                    <a:pt x="1408" y="1528"/>
                  </a:lnTo>
                  <a:lnTo>
                    <a:pt x="1408" y="1535"/>
                  </a:lnTo>
                  <a:lnTo>
                    <a:pt x="1415" y="1535"/>
                  </a:lnTo>
                  <a:lnTo>
                    <a:pt x="1422" y="1535"/>
                  </a:lnTo>
                  <a:lnTo>
                    <a:pt x="1422" y="1528"/>
                  </a:lnTo>
                  <a:lnTo>
                    <a:pt x="1422" y="1535"/>
                  </a:lnTo>
                  <a:lnTo>
                    <a:pt x="1428" y="1535"/>
                  </a:lnTo>
                  <a:lnTo>
                    <a:pt x="1435" y="1535"/>
                  </a:lnTo>
                  <a:lnTo>
                    <a:pt x="1442" y="1535"/>
                  </a:lnTo>
                  <a:lnTo>
                    <a:pt x="1448" y="1535"/>
                  </a:lnTo>
                  <a:lnTo>
                    <a:pt x="1455" y="1535"/>
                  </a:lnTo>
                  <a:lnTo>
                    <a:pt x="1462" y="1535"/>
                  </a:lnTo>
                  <a:lnTo>
                    <a:pt x="1468" y="1535"/>
                  </a:lnTo>
                  <a:lnTo>
                    <a:pt x="1475" y="1535"/>
                  </a:lnTo>
                  <a:lnTo>
                    <a:pt x="1475" y="1528"/>
                  </a:lnTo>
                  <a:lnTo>
                    <a:pt x="1475" y="1535"/>
                  </a:lnTo>
                  <a:lnTo>
                    <a:pt x="1482" y="1535"/>
                  </a:lnTo>
                  <a:lnTo>
                    <a:pt x="1488" y="1535"/>
                  </a:lnTo>
                  <a:lnTo>
                    <a:pt x="1495" y="1535"/>
                  </a:lnTo>
                  <a:lnTo>
                    <a:pt x="1502" y="1535"/>
                  </a:lnTo>
                  <a:lnTo>
                    <a:pt x="1508" y="1535"/>
                  </a:lnTo>
                  <a:lnTo>
                    <a:pt x="1515" y="1535"/>
                  </a:lnTo>
                  <a:lnTo>
                    <a:pt x="1522" y="1535"/>
                  </a:lnTo>
                  <a:lnTo>
                    <a:pt x="1529" y="1535"/>
                  </a:lnTo>
                  <a:lnTo>
                    <a:pt x="1535" y="1535"/>
                  </a:lnTo>
                  <a:lnTo>
                    <a:pt x="1542" y="1535"/>
                  </a:lnTo>
                  <a:lnTo>
                    <a:pt x="1549" y="1535"/>
                  </a:lnTo>
                  <a:lnTo>
                    <a:pt x="1555" y="1535"/>
                  </a:lnTo>
                  <a:lnTo>
                    <a:pt x="1562" y="1535"/>
                  </a:lnTo>
                  <a:lnTo>
                    <a:pt x="1569" y="1535"/>
                  </a:lnTo>
                  <a:lnTo>
                    <a:pt x="1575" y="1535"/>
                  </a:lnTo>
                  <a:lnTo>
                    <a:pt x="1582" y="1535"/>
                  </a:lnTo>
                  <a:lnTo>
                    <a:pt x="1589" y="1535"/>
                  </a:lnTo>
                  <a:lnTo>
                    <a:pt x="1595" y="1535"/>
                  </a:lnTo>
                  <a:lnTo>
                    <a:pt x="1602" y="1535"/>
                  </a:lnTo>
                  <a:lnTo>
                    <a:pt x="1609" y="1535"/>
                  </a:lnTo>
                  <a:lnTo>
                    <a:pt x="1615" y="1535"/>
                  </a:lnTo>
                  <a:lnTo>
                    <a:pt x="1622" y="1535"/>
                  </a:lnTo>
                  <a:lnTo>
                    <a:pt x="1629" y="1535"/>
                  </a:lnTo>
                  <a:lnTo>
                    <a:pt x="1635" y="1535"/>
                  </a:lnTo>
                  <a:lnTo>
                    <a:pt x="1635" y="1528"/>
                  </a:lnTo>
                  <a:lnTo>
                    <a:pt x="1635" y="1535"/>
                  </a:lnTo>
                  <a:lnTo>
                    <a:pt x="1642" y="1535"/>
                  </a:lnTo>
                  <a:lnTo>
                    <a:pt x="1649" y="1535"/>
                  </a:lnTo>
                  <a:lnTo>
                    <a:pt x="1655" y="1535"/>
                  </a:lnTo>
                  <a:lnTo>
                    <a:pt x="1662" y="1535"/>
                  </a:lnTo>
                  <a:lnTo>
                    <a:pt x="1669" y="1535"/>
                  </a:lnTo>
                  <a:lnTo>
                    <a:pt x="1675" y="1535"/>
                  </a:lnTo>
                  <a:lnTo>
                    <a:pt x="1682" y="1535"/>
                  </a:lnTo>
                  <a:lnTo>
                    <a:pt x="1689" y="1535"/>
                  </a:lnTo>
                  <a:lnTo>
                    <a:pt x="1695" y="1535"/>
                  </a:lnTo>
                  <a:lnTo>
                    <a:pt x="1702" y="1535"/>
                  </a:lnTo>
                  <a:lnTo>
                    <a:pt x="1709" y="1535"/>
                  </a:lnTo>
                  <a:lnTo>
                    <a:pt x="1715" y="1535"/>
                  </a:lnTo>
                  <a:lnTo>
                    <a:pt x="1715" y="1528"/>
                  </a:lnTo>
                  <a:lnTo>
                    <a:pt x="1715" y="1535"/>
                  </a:lnTo>
                  <a:lnTo>
                    <a:pt x="1722" y="1535"/>
                  </a:lnTo>
                  <a:lnTo>
                    <a:pt x="1729" y="1535"/>
                  </a:lnTo>
                  <a:lnTo>
                    <a:pt x="1735" y="1535"/>
                  </a:lnTo>
                  <a:lnTo>
                    <a:pt x="1742" y="1535"/>
                  </a:lnTo>
                  <a:lnTo>
                    <a:pt x="1749" y="1535"/>
                  </a:lnTo>
                  <a:lnTo>
                    <a:pt x="1755" y="1535"/>
                  </a:lnTo>
                  <a:lnTo>
                    <a:pt x="1762" y="1535"/>
                  </a:lnTo>
                  <a:lnTo>
                    <a:pt x="1769" y="1535"/>
                  </a:lnTo>
                  <a:lnTo>
                    <a:pt x="1775" y="1535"/>
                  </a:lnTo>
                  <a:lnTo>
                    <a:pt x="1782" y="1535"/>
                  </a:lnTo>
                  <a:lnTo>
                    <a:pt x="1789" y="1535"/>
                  </a:lnTo>
                  <a:lnTo>
                    <a:pt x="1789" y="1528"/>
                  </a:lnTo>
                  <a:lnTo>
                    <a:pt x="1789" y="1535"/>
                  </a:lnTo>
                  <a:lnTo>
                    <a:pt x="1795" y="1535"/>
                  </a:lnTo>
                  <a:lnTo>
                    <a:pt x="1802" y="1535"/>
                  </a:lnTo>
                  <a:lnTo>
                    <a:pt x="1809" y="1535"/>
                  </a:lnTo>
                  <a:lnTo>
                    <a:pt x="1815" y="1535"/>
                  </a:lnTo>
                  <a:lnTo>
                    <a:pt x="1822" y="1535"/>
                  </a:lnTo>
                  <a:lnTo>
                    <a:pt x="1829" y="1535"/>
                  </a:lnTo>
                  <a:lnTo>
                    <a:pt x="1835" y="1535"/>
                  </a:lnTo>
                  <a:lnTo>
                    <a:pt x="1842" y="1535"/>
                  </a:lnTo>
                  <a:lnTo>
                    <a:pt x="1849" y="1535"/>
                  </a:lnTo>
                  <a:lnTo>
                    <a:pt x="1855" y="1535"/>
                  </a:lnTo>
                  <a:lnTo>
                    <a:pt x="1862" y="1535"/>
                  </a:lnTo>
                  <a:lnTo>
                    <a:pt x="1869" y="1535"/>
                  </a:lnTo>
                  <a:lnTo>
                    <a:pt x="1876" y="1535"/>
                  </a:lnTo>
                  <a:lnTo>
                    <a:pt x="1882" y="1535"/>
                  </a:lnTo>
                  <a:lnTo>
                    <a:pt x="1889" y="1535"/>
                  </a:lnTo>
                  <a:lnTo>
                    <a:pt x="1896" y="1535"/>
                  </a:lnTo>
                  <a:lnTo>
                    <a:pt x="1902" y="1535"/>
                  </a:lnTo>
                  <a:lnTo>
                    <a:pt x="1909" y="1535"/>
                  </a:lnTo>
                  <a:lnTo>
                    <a:pt x="1916" y="1535"/>
                  </a:lnTo>
                  <a:lnTo>
                    <a:pt x="1922" y="1535"/>
                  </a:lnTo>
                  <a:lnTo>
                    <a:pt x="1929" y="1535"/>
                  </a:lnTo>
                  <a:lnTo>
                    <a:pt x="1936" y="1535"/>
                  </a:lnTo>
                  <a:lnTo>
                    <a:pt x="1942" y="1535"/>
                  </a:lnTo>
                  <a:lnTo>
                    <a:pt x="1949" y="1535"/>
                  </a:lnTo>
                  <a:lnTo>
                    <a:pt x="1956" y="1535"/>
                  </a:lnTo>
                  <a:lnTo>
                    <a:pt x="1962" y="1535"/>
                  </a:lnTo>
                  <a:lnTo>
                    <a:pt x="1969" y="1535"/>
                  </a:lnTo>
                  <a:lnTo>
                    <a:pt x="1976" y="1535"/>
                  </a:lnTo>
                  <a:lnTo>
                    <a:pt x="1982" y="1535"/>
                  </a:lnTo>
                  <a:lnTo>
                    <a:pt x="1989" y="1535"/>
                  </a:lnTo>
                  <a:lnTo>
                    <a:pt x="1996" y="1535"/>
                  </a:lnTo>
                  <a:lnTo>
                    <a:pt x="2002" y="1535"/>
                  </a:lnTo>
                  <a:lnTo>
                    <a:pt x="2009" y="1535"/>
                  </a:lnTo>
                  <a:lnTo>
                    <a:pt x="2016" y="1535"/>
                  </a:lnTo>
                  <a:lnTo>
                    <a:pt x="2022" y="1535"/>
                  </a:lnTo>
                  <a:lnTo>
                    <a:pt x="2029" y="1535"/>
                  </a:lnTo>
                  <a:lnTo>
                    <a:pt x="2036" y="1535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468" name="Rectangle 14"/>
            <p:cNvSpPr>
              <a:spLocks noChangeArrowheads="1"/>
            </p:cNvSpPr>
            <p:nvPr/>
          </p:nvSpPr>
          <p:spPr bwMode="auto">
            <a:xfrm>
              <a:off x="1008" y="336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331</a:t>
              </a:r>
              <a:endParaRPr lang="en-US" altLang="en-US" sz="900"/>
            </a:p>
          </p:txBody>
        </p:sp>
        <p:sp>
          <p:nvSpPr>
            <p:cNvPr id="469" name="Line 16"/>
            <p:cNvSpPr>
              <a:spLocks noChangeShapeType="1"/>
            </p:cNvSpPr>
            <p:nvPr/>
          </p:nvSpPr>
          <p:spPr bwMode="auto">
            <a:xfrm>
              <a:off x="300" y="1995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Rectangle 17"/>
            <p:cNvSpPr>
              <a:spLocks noChangeArrowheads="1"/>
            </p:cNvSpPr>
            <p:nvPr/>
          </p:nvSpPr>
          <p:spPr bwMode="auto">
            <a:xfrm>
              <a:off x="106" y="1955"/>
              <a:ext cx="19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0.00</a:t>
              </a:r>
              <a:endParaRPr lang="en-US" altLang="en-US" sz="900"/>
            </a:p>
          </p:txBody>
        </p:sp>
        <p:sp>
          <p:nvSpPr>
            <p:cNvPr id="471" name="Line 18"/>
            <p:cNvSpPr>
              <a:spLocks noChangeShapeType="1"/>
            </p:cNvSpPr>
            <p:nvPr/>
          </p:nvSpPr>
          <p:spPr bwMode="auto">
            <a:xfrm>
              <a:off x="314" y="193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Line 19"/>
            <p:cNvSpPr>
              <a:spLocks noChangeShapeType="1"/>
            </p:cNvSpPr>
            <p:nvPr/>
          </p:nvSpPr>
          <p:spPr bwMode="auto">
            <a:xfrm>
              <a:off x="314" y="187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3" name="Line 20"/>
            <p:cNvSpPr>
              <a:spLocks noChangeShapeType="1"/>
            </p:cNvSpPr>
            <p:nvPr/>
          </p:nvSpPr>
          <p:spPr bwMode="auto">
            <a:xfrm>
              <a:off x="314" y="180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Line 21"/>
            <p:cNvSpPr>
              <a:spLocks noChangeShapeType="1"/>
            </p:cNvSpPr>
            <p:nvPr/>
          </p:nvSpPr>
          <p:spPr bwMode="auto">
            <a:xfrm>
              <a:off x="314" y="174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5" name="Line 22"/>
            <p:cNvSpPr>
              <a:spLocks noChangeShapeType="1"/>
            </p:cNvSpPr>
            <p:nvPr/>
          </p:nvSpPr>
          <p:spPr bwMode="auto">
            <a:xfrm>
              <a:off x="300" y="1688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6" name="Rectangle 23"/>
            <p:cNvSpPr>
              <a:spLocks noChangeArrowheads="1"/>
            </p:cNvSpPr>
            <p:nvPr/>
          </p:nvSpPr>
          <p:spPr bwMode="auto">
            <a:xfrm>
              <a:off x="106" y="1648"/>
              <a:ext cx="19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0.25</a:t>
              </a:r>
              <a:endParaRPr lang="en-US" altLang="en-US" sz="900"/>
            </a:p>
          </p:txBody>
        </p:sp>
        <p:sp>
          <p:nvSpPr>
            <p:cNvPr id="477" name="Line 24"/>
            <p:cNvSpPr>
              <a:spLocks noChangeShapeType="1"/>
            </p:cNvSpPr>
            <p:nvPr/>
          </p:nvSpPr>
          <p:spPr bwMode="auto">
            <a:xfrm>
              <a:off x="314" y="162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Line 25"/>
            <p:cNvSpPr>
              <a:spLocks noChangeShapeType="1"/>
            </p:cNvSpPr>
            <p:nvPr/>
          </p:nvSpPr>
          <p:spPr bwMode="auto">
            <a:xfrm>
              <a:off x="314" y="156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9" name="Line 26"/>
            <p:cNvSpPr>
              <a:spLocks noChangeShapeType="1"/>
            </p:cNvSpPr>
            <p:nvPr/>
          </p:nvSpPr>
          <p:spPr bwMode="auto">
            <a:xfrm>
              <a:off x="314" y="150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Line 27"/>
            <p:cNvSpPr>
              <a:spLocks noChangeShapeType="1"/>
            </p:cNvSpPr>
            <p:nvPr/>
          </p:nvSpPr>
          <p:spPr bwMode="auto">
            <a:xfrm>
              <a:off x="314" y="144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Line 28"/>
            <p:cNvSpPr>
              <a:spLocks noChangeShapeType="1"/>
            </p:cNvSpPr>
            <p:nvPr/>
          </p:nvSpPr>
          <p:spPr bwMode="auto">
            <a:xfrm>
              <a:off x="300" y="1388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2" name="Rectangle 29"/>
            <p:cNvSpPr>
              <a:spLocks noChangeArrowheads="1"/>
            </p:cNvSpPr>
            <p:nvPr/>
          </p:nvSpPr>
          <p:spPr bwMode="auto">
            <a:xfrm>
              <a:off x="106" y="1348"/>
              <a:ext cx="19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0.50</a:t>
              </a:r>
              <a:endParaRPr lang="en-US" altLang="en-US" sz="900"/>
            </a:p>
          </p:txBody>
        </p:sp>
        <p:sp>
          <p:nvSpPr>
            <p:cNvPr id="483" name="Line 30"/>
            <p:cNvSpPr>
              <a:spLocks noChangeShapeType="1"/>
            </p:cNvSpPr>
            <p:nvPr/>
          </p:nvSpPr>
          <p:spPr bwMode="auto">
            <a:xfrm>
              <a:off x="314" y="132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4" name="Line 31"/>
            <p:cNvSpPr>
              <a:spLocks noChangeShapeType="1"/>
            </p:cNvSpPr>
            <p:nvPr/>
          </p:nvSpPr>
          <p:spPr bwMode="auto">
            <a:xfrm>
              <a:off x="314" y="126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5" name="Line 32"/>
            <p:cNvSpPr>
              <a:spLocks noChangeShapeType="1"/>
            </p:cNvSpPr>
            <p:nvPr/>
          </p:nvSpPr>
          <p:spPr bwMode="auto">
            <a:xfrm>
              <a:off x="314" y="120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6" name="Line 33"/>
            <p:cNvSpPr>
              <a:spLocks noChangeShapeType="1"/>
            </p:cNvSpPr>
            <p:nvPr/>
          </p:nvSpPr>
          <p:spPr bwMode="auto">
            <a:xfrm>
              <a:off x="314" y="114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7" name="Line 34"/>
            <p:cNvSpPr>
              <a:spLocks noChangeShapeType="1"/>
            </p:cNvSpPr>
            <p:nvPr/>
          </p:nvSpPr>
          <p:spPr bwMode="auto">
            <a:xfrm>
              <a:off x="300" y="1081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8" name="Rectangle 35"/>
            <p:cNvSpPr>
              <a:spLocks noChangeArrowheads="1"/>
            </p:cNvSpPr>
            <p:nvPr/>
          </p:nvSpPr>
          <p:spPr bwMode="auto">
            <a:xfrm>
              <a:off x="106" y="1041"/>
              <a:ext cx="19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0.75</a:t>
              </a:r>
              <a:endParaRPr lang="en-US" altLang="en-US" sz="900"/>
            </a:p>
          </p:txBody>
        </p:sp>
        <p:sp>
          <p:nvSpPr>
            <p:cNvPr id="489" name="Line 36"/>
            <p:cNvSpPr>
              <a:spLocks noChangeShapeType="1"/>
            </p:cNvSpPr>
            <p:nvPr/>
          </p:nvSpPr>
          <p:spPr bwMode="auto">
            <a:xfrm>
              <a:off x="314" y="102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Line 37"/>
            <p:cNvSpPr>
              <a:spLocks noChangeShapeType="1"/>
            </p:cNvSpPr>
            <p:nvPr/>
          </p:nvSpPr>
          <p:spPr bwMode="auto">
            <a:xfrm>
              <a:off x="314" y="96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1" name="Line 38"/>
            <p:cNvSpPr>
              <a:spLocks noChangeShapeType="1"/>
            </p:cNvSpPr>
            <p:nvPr/>
          </p:nvSpPr>
          <p:spPr bwMode="auto">
            <a:xfrm>
              <a:off x="314" y="90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2" name="Line 39"/>
            <p:cNvSpPr>
              <a:spLocks noChangeShapeType="1"/>
            </p:cNvSpPr>
            <p:nvPr/>
          </p:nvSpPr>
          <p:spPr bwMode="auto">
            <a:xfrm>
              <a:off x="314" y="84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3" name="Line 40"/>
            <p:cNvSpPr>
              <a:spLocks noChangeShapeType="1"/>
            </p:cNvSpPr>
            <p:nvPr/>
          </p:nvSpPr>
          <p:spPr bwMode="auto">
            <a:xfrm>
              <a:off x="300" y="781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4" name="Rectangle 41"/>
            <p:cNvSpPr>
              <a:spLocks noChangeArrowheads="1"/>
            </p:cNvSpPr>
            <p:nvPr/>
          </p:nvSpPr>
          <p:spPr bwMode="auto">
            <a:xfrm>
              <a:off x="106" y="740"/>
              <a:ext cx="19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1.00</a:t>
              </a:r>
              <a:endParaRPr lang="en-US" altLang="en-US" sz="900"/>
            </a:p>
          </p:txBody>
        </p:sp>
        <p:sp>
          <p:nvSpPr>
            <p:cNvPr id="495" name="Line 42"/>
            <p:cNvSpPr>
              <a:spLocks noChangeShapeType="1"/>
            </p:cNvSpPr>
            <p:nvPr/>
          </p:nvSpPr>
          <p:spPr bwMode="auto">
            <a:xfrm>
              <a:off x="314" y="72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6" name="Line 43"/>
            <p:cNvSpPr>
              <a:spLocks noChangeShapeType="1"/>
            </p:cNvSpPr>
            <p:nvPr/>
          </p:nvSpPr>
          <p:spPr bwMode="auto">
            <a:xfrm>
              <a:off x="314" y="66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7" name="Line 44"/>
            <p:cNvSpPr>
              <a:spLocks noChangeShapeType="1"/>
            </p:cNvSpPr>
            <p:nvPr/>
          </p:nvSpPr>
          <p:spPr bwMode="auto">
            <a:xfrm>
              <a:off x="314" y="60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Line 45"/>
            <p:cNvSpPr>
              <a:spLocks noChangeShapeType="1"/>
            </p:cNvSpPr>
            <p:nvPr/>
          </p:nvSpPr>
          <p:spPr bwMode="auto">
            <a:xfrm>
              <a:off x="314" y="54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9" name="Line 46"/>
            <p:cNvSpPr>
              <a:spLocks noChangeShapeType="1"/>
            </p:cNvSpPr>
            <p:nvPr/>
          </p:nvSpPr>
          <p:spPr bwMode="auto">
            <a:xfrm>
              <a:off x="300" y="480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0" name="Rectangle 47"/>
            <p:cNvSpPr>
              <a:spLocks noChangeArrowheads="1"/>
            </p:cNvSpPr>
            <p:nvPr/>
          </p:nvSpPr>
          <p:spPr bwMode="auto">
            <a:xfrm>
              <a:off x="106" y="440"/>
              <a:ext cx="19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1.25</a:t>
              </a:r>
              <a:endParaRPr lang="en-US" altLang="en-US" sz="900"/>
            </a:p>
          </p:txBody>
        </p:sp>
        <p:sp>
          <p:nvSpPr>
            <p:cNvPr id="501" name="Line 48"/>
            <p:cNvSpPr>
              <a:spLocks noChangeShapeType="1"/>
            </p:cNvSpPr>
            <p:nvPr/>
          </p:nvSpPr>
          <p:spPr bwMode="auto">
            <a:xfrm>
              <a:off x="314" y="42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2" name="Line 49"/>
            <p:cNvSpPr>
              <a:spLocks noChangeShapeType="1"/>
            </p:cNvSpPr>
            <p:nvPr/>
          </p:nvSpPr>
          <p:spPr bwMode="auto">
            <a:xfrm>
              <a:off x="314" y="36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3" name="Line 50"/>
            <p:cNvSpPr>
              <a:spLocks noChangeShapeType="1"/>
            </p:cNvSpPr>
            <p:nvPr/>
          </p:nvSpPr>
          <p:spPr bwMode="auto">
            <a:xfrm>
              <a:off x="314" y="293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4" name="Rectangle 51"/>
            <p:cNvSpPr>
              <a:spLocks noChangeArrowheads="1"/>
            </p:cNvSpPr>
            <p:nvPr/>
          </p:nvSpPr>
          <p:spPr bwMode="auto">
            <a:xfrm>
              <a:off x="220" y="307"/>
              <a:ext cx="5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7</a:t>
              </a:r>
              <a:endParaRPr lang="en-US" altLang="en-US" sz="900"/>
            </a:p>
          </p:txBody>
        </p:sp>
        <p:sp>
          <p:nvSpPr>
            <p:cNvPr id="505" name="Rectangle 52"/>
            <p:cNvSpPr>
              <a:spLocks noChangeArrowheads="1"/>
            </p:cNvSpPr>
            <p:nvPr/>
          </p:nvSpPr>
          <p:spPr bwMode="auto">
            <a:xfrm>
              <a:off x="100" y="327"/>
              <a:ext cx="160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x10</a:t>
              </a:r>
              <a:endParaRPr lang="en-US" altLang="en-US" sz="900"/>
            </a:p>
          </p:txBody>
        </p:sp>
        <p:sp>
          <p:nvSpPr>
            <p:cNvPr id="506" name="Line 54"/>
            <p:cNvSpPr>
              <a:spLocks noChangeShapeType="1"/>
            </p:cNvSpPr>
            <p:nvPr/>
          </p:nvSpPr>
          <p:spPr bwMode="auto">
            <a:xfrm>
              <a:off x="380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7" name="Line 55"/>
            <p:cNvSpPr>
              <a:spLocks noChangeShapeType="1"/>
            </p:cNvSpPr>
            <p:nvPr/>
          </p:nvSpPr>
          <p:spPr bwMode="auto">
            <a:xfrm>
              <a:off x="434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8" name="Line 56"/>
            <p:cNvSpPr>
              <a:spLocks noChangeShapeType="1"/>
            </p:cNvSpPr>
            <p:nvPr/>
          </p:nvSpPr>
          <p:spPr bwMode="auto">
            <a:xfrm>
              <a:off x="487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9" name="Rectangle 57"/>
            <p:cNvSpPr>
              <a:spLocks noChangeArrowheads="1"/>
            </p:cNvSpPr>
            <p:nvPr/>
          </p:nvSpPr>
          <p:spPr bwMode="auto">
            <a:xfrm>
              <a:off x="411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100</a:t>
              </a:r>
              <a:endParaRPr lang="en-US" altLang="en-US" sz="900"/>
            </a:p>
          </p:txBody>
        </p:sp>
        <p:sp>
          <p:nvSpPr>
            <p:cNvPr id="510" name="Line 58"/>
            <p:cNvSpPr>
              <a:spLocks noChangeShapeType="1"/>
            </p:cNvSpPr>
            <p:nvPr/>
          </p:nvSpPr>
          <p:spPr bwMode="auto">
            <a:xfrm>
              <a:off x="541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1" name="Line 59"/>
            <p:cNvSpPr>
              <a:spLocks noChangeShapeType="1"/>
            </p:cNvSpPr>
            <p:nvPr/>
          </p:nvSpPr>
          <p:spPr bwMode="auto">
            <a:xfrm>
              <a:off x="594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2" name="Line 60"/>
            <p:cNvSpPr>
              <a:spLocks noChangeShapeType="1"/>
            </p:cNvSpPr>
            <p:nvPr/>
          </p:nvSpPr>
          <p:spPr bwMode="auto">
            <a:xfrm>
              <a:off x="647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3" name="Line 61"/>
            <p:cNvSpPr>
              <a:spLocks noChangeShapeType="1"/>
            </p:cNvSpPr>
            <p:nvPr/>
          </p:nvSpPr>
          <p:spPr bwMode="auto">
            <a:xfrm>
              <a:off x="701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4" name="Line 62"/>
            <p:cNvSpPr>
              <a:spLocks noChangeShapeType="1"/>
            </p:cNvSpPr>
            <p:nvPr/>
          </p:nvSpPr>
          <p:spPr bwMode="auto">
            <a:xfrm>
              <a:off x="754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5" name="Rectangle 63"/>
            <p:cNvSpPr>
              <a:spLocks noChangeArrowheads="1"/>
            </p:cNvSpPr>
            <p:nvPr/>
          </p:nvSpPr>
          <p:spPr bwMode="auto">
            <a:xfrm>
              <a:off x="678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200</a:t>
              </a:r>
              <a:endParaRPr lang="en-US" altLang="en-US" sz="900"/>
            </a:p>
          </p:txBody>
        </p:sp>
        <p:sp>
          <p:nvSpPr>
            <p:cNvPr id="516" name="Line 64"/>
            <p:cNvSpPr>
              <a:spLocks noChangeShapeType="1"/>
            </p:cNvSpPr>
            <p:nvPr/>
          </p:nvSpPr>
          <p:spPr bwMode="auto">
            <a:xfrm>
              <a:off x="807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7" name="Line 65"/>
            <p:cNvSpPr>
              <a:spLocks noChangeShapeType="1"/>
            </p:cNvSpPr>
            <p:nvPr/>
          </p:nvSpPr>
          <p:spPr bwMode="auto">
            <a:xfrm>
              <a:off x="861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8" name="Line 66"/>
            <p:cNvSpPr>
              <a:spLocks noChangeShapeType="1"/>
            </p:cNvSpPr>
            <p:nvPr/>
          </p:nvSpPr>
          <p:spPr bwMode="auto">
            <a:xfrm>
              <a:off x="914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9" name="Line 67"/>
            <p:cNvSpPr>
              <a:spLocks noChangeShapeType="1"/>
            </p:cNvSpPr>
            <p:nvPr/>
          </p:nvSpPr>
          <p:spPr bwMode="auto">
            <a:xfrm>
              <a:off x="968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0" name="Line 68"/>
            <p:cNvSpPr>
              <a:spLocks noChangeShapeType="1"/>
            </p:cNvSpPr>
            <p:nvPr/>
          </p:nvSpPr>
          <p:spPr bwMode="auto">
            <a:xfrm>
              <a:off x="1021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1" name="Rectangle 69"/>
            <p:cNvSpPr>
              <a:spLocks noChangeArrowheads="1"/>
            </p:cNvSpPr>
            <p:nvPr/>
          </p:nvSpPr>
          <p:spPr bwMode="auto">
            <a:xfrm>
              <a:off x="945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300</a:t>
              </a:r>
              <a:endParaRPr lang="en-US" altLang="en-US" sz="900"/>
            </a:p>
          </p:txBody>
        </p:sp>
        <p:sp>
          <p:nvSpPr>
            <p:cNvPr id="522" name="Line 70"/>
            <p:cNvSpPr>
              <a:spLocks noChangeShapeType="1"/>
            </p:cNvSpPr>
            <p:nvPr/>
          </p:nvSpPr>
          <p:spPr bwMode="auto">
            <a:xfrm>
              <a:off x="1074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3" name="Line 71"/>
            <p:cNvSpPr>
              <a:spLocks noChangeShapeType="1"/>
            </p:cNvSpPr>
            <p:nvPr/>
          </p:nvSpPr>
          <p:spPr bwMode="auto">
            <a:xfrm>
              <a:off x="1128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4" name="Line 72"/>
            <p:cNvSpPr>
              <a:spLocks noChangeShapeType="1"/>
            </p:cNvSpPr>
            <p:nvPr/>
          </p:nvSpPr>
          <p:spPr bwMode="auto">
            <a:xfrm>
              <a:off x="1181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5" name="Line 73"/>
            <p:cNvSpPr>
              <a:spLocks noChangeShapeType="1"/>
            </p:cNvSpPr>
            <p:nvPr/>
          </p:nvSpPr>
          <p:spPr bwMode="auto">
            <a:xfrm>
              <a:off x="1235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6" name="Line 74"/>
            <p:cNvSpPr>
              <a:spLocks noChangeShapeType="1"/>
            </p:cNvSpPr>
            <p:nvPr/>
          </p:nvSpPr>
          <p:spPr bwMode="auto">
            <a:xfrm>
              <a:off x="1288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7" name="Rectangle 75"/>
            <p:cNvSpPr>
              <a:spLocks noChangeArrowheads="1"/>
            </p:cNvSpPr>
            <p:nvPr/>
          </p:nvSpPr>
          <p:spPr bwMode="auto">
            <a:xfrm>
              <a:off x="1212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400</a:t>
              </a:r>
              <a:endParaRPr lang="en-US" altLang="en-US" sz="900"/>
            </a:p>
          </p:txBody>
        </p:sp>
        <p:sp>
          <p:nvSpPr>
            <p:cNvPr id="528" name="Line 76"/>
            <p:cNvSpPr>
              <a:spLocks noChangeShapeType="1"/>
            </p:cNvSpPr>
            <p:nvPr/>
          </p:nvSpPr>
          <p:spPr bwMode="auto">
            <a:xfrm>
              <a:off x="1341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9" name="Line 77"/>
            <p:cNvSpPr>
              <a:spLocks noChangeShapeType="1"/>
            </p:cNvSpPr>
            <p:nvPr/>
          </p:nvSpPr>
          <p:spPr bwMode="auto">
            <a:xfrm>
              <a:off x="1395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0" name="Line 78"/>
            <p:cNvSpPr>
              <a:spLocks noChangeShapeType="1"/>
            </p:cNvSpPr>
            <p:nvPr/>
          </p:nvSpPr>
          <p:spPr bwMode="auto">
            <a:xfrm>
              <a:off x="1448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1" name="Line 79"/>
            <p:cNvSpPr>
              <a:spLocks noChangeShapeType="1"/>
            </p:cNvSpPr>
            <p:nvPr/>
          </p:nvSpPr>
          <p:spPr bwMode="auto">
            <a:xfrm>
              <a:off x="1501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2" name="Line 80"/>
            <p:cNvSpPr>
              <a:spLocks noChangeShapeType="1"/>
            </p:cNvSpPr>
            <p:nvPr/>
          </p:nvSpPr>
          <p:spPr bwMode="auto">
            <a:xfrm>
              <a:off x="1555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3" name="Rectangle 81"/>
            <p:cNvSpPr>
              <a:spLocks noChangeArrowheads="1"/>
            </p:cNvSpPr>
            <p:nvPr/>
          </p:nvSpPr>
          <p:spPr bwMode="auto">
            <a:xfrm>
              <a:off x="1479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500</a:t>
              </a:r>
              <a:endParaRPr lang="en-US" altLang="en-US" sz="900"/>
            </a:p>
          </p:txBody>
        </p:sp>
        <p:sp>
          <p:nvSpPr>
            <p:cNvPr id="534" name="Line 82"/>
            <p:cNvSpPr>
              <a:spLocks noChangeShapeType="1"/>
            </p:cNvSpPr>
            <p:nvPr/>
          </p:nvSpPr>
          <p:spPr bwMode="auto">
            <a:xfrm>
              <a:off x="1608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5" name="Line 83"/>
            <p:cNvSpPr>
              <a:spLocks noChangeShapeType="1"/>
            </p:cNvSpPr>
            <p:nvPr/>
          </p:nvSpPr>
          <p:spPr bwMode="auto">
            <a:xfrm>
              <a:off x="1662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6" name="Line 84"/>
            <p:cNvSpPr>
              <a:spLocks noChangeShapeType="1"/>
            </p:cNvSpPr>
            <p:nvPr/>
          </p:nvSpPr>
          <p:spPr bwMode="auto">
            <a:xfrm>
              <a:off x="1715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7" name="Line 85"/>
            <p:cNvSpPr>
              <a:spLocks noChangeShapeType="1"/>
            </p:cNvSpPr>
            <p:nvPr/>
          </p:nvSpPr>
          <p:spPr bwMode="auto">
            <a:xfrm>
              <a:off x="1775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8" name="Line 86"/>
            <p:cNvSpPr>
              <a:spLocks noChangeShapeType="1"/>
            </p:cNvSpPr>
            <p:nvPr/>
          </p:nvSpPr>
          <p:spPr bwMode="auto">
            <a:xfrm>
              <a:off x="1828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9" name="Rectangle 87"/>
            <p:cNvSpPr>
              <a:spLocks noChangeArrowheads="1"/>
            </p:cNvSpPr>
            <p:nvPr/>
          </p:nvSpPr>
          <p:spPr bwMode="auto">
            <a:xfrm>
              <a:off x="1752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600</a:t>
              </a:r>
              <a:endParaRPr lang="en-US" altLang="en-US" sz="900"/>
            </a:p>
          </p:txBody>
        </p:sp>
        <p:sp>
          <p:nvSpPr>
            <p:cNvPr id="540" name="Line 88"/>
            <p:cNvSpPr>
              <a:spLocks noChangeShapeType="1"/>
            </p:cNvSpPr>
            <p:nvPr/>
          </p:nvSpPr>
          <p:spPr bwMode="auto">
            <a:xfrm>
              <a:off x="1882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1" name="Line 89"/>
            <p:cNvSpPr>
              <a:spLocks noChangeShapeType="1"/>
            </p:cNvSpPr>
            <p:nvPr/>
          </p:nvSpPr>
          <p:spPr bwMode="auto">
            <a:xfrm>
              <a:off x="1935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" name="Line 90"/>
            <p:cNvSpPr>
              <a:spLocks noChangeShapeType="1"/>
            </p:cNvSpPr>
            <p:nvPr/>
          </p:nvSpPr>
          <p:spPr bwMode="auto">
            <a:xfrm>
              <a:off x="1989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3" name="Line 91"/>
            <p:cNvSpPr>
              <a:spLocks noChangeShapeType="1"/>
            </p:cNvSpPr>
            <p:nvPr/>
          </p:nvSpPr>
          <p:spPr bwMode="auto">
            <a:xfrm>
              <a:off x="2042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4" name="Line 92"/>
            <p:cNvSpPr>
              <a:spLocks noChangeShapeType="1"/>
            </p:cNvSpPr>
            <p:nvPr/>
          </p:nvSpPr>
          <p:spPr bwMode="auto">
            <a:xfrm>
              <a:off x="2095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5" name="Rectangle 93"/>
            <p:cNvSpPr>
              <a:spLocks noChangeArrowheads="1"/>
            </p:cNvSpPr>
            <p:nvPr/>
          </p:nvSpPr>
          <p:spPr bwMode="auto">
            <a:xfrm>
              <a:off x="2019" y="2055"/>
              <a:ext cx="165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700</a:t>
              </a:r>
              <a:endParaRPr lang="en-US" altLang="en-US" sz="900"/>
            </a:p>
          </p:txBody>
        </p:sp>
        <p:sp>
          <p:nvSpPr>
            <p:cNvPr id="546" name="Line 94"/>
            <p:cNvSpPr>
              <a:spLocks noChangeShapeType="1"/>
            </p:cNvSpPr>
            <p:nvPr/>
          </p:nvSpPr>
          <p:spPr bwMode="auto">
            <a:xfrm>
              <a:off x="2149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7" name="Line 95"/>
            <p:cNvSpPr>
              <a:spLocks noChangeShapeType="1"/>
            </p:cNvSpPr>
            <p:nvPr/>
          </p:nvSpPr>
          <p:spPr bwMode="auto">
            <a:xfrm>
              <a:off x="2202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8" name="Line 96"/>
            <p:cNvSpPr>
              <a:spLocks noChangeShapeType="1"/>
            </p:cNvSpPr>
            <p:nvPr/>
          </p:nvSpPr>
          <p:spPr bwMode="auto">
            <a:xfrm>
              <a:off x="2256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9" name="Line 97"/>
            <p:cNvSpPr>
              <a:spLocks noChangeShapeType="1"/>
            </p:cNvSpPr>
            <p:nvPr/>
          </p:nvSpPr>
          <p:spPr bwMode="auto">
            <a:xfrm>
              <a:off x="2309" y="2022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0" name="Line 98"/>
            <p:cNvSpPr>
              <a:spLocks noChangeShapeType="1"/>
            </p:cNvSpPr>
            <p:nvPr/>
          </p:nvSpPr>
          <p:spPr bwMode="auto">
            <a:xfrm>
              <a:off x="2362" y="2022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1" name="Rectangle 99"/>
            <p:cNvSpPr>
              <a:spLocks noChangeArrowheads="1"/>
            </p:cNvSpPr>
            <p:nvPr/>
          </p:nvSpPr>
          <p:spPr bwMode="auto">
            <a:xfrm>
              <a:off x="2222" y="2055"/>
              <a:ext cx="160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m/z</a:t>
              </a:r>
              <a:endParaRPr lang="en-US" altLang="en-US" sz="900"/>
            </a:p>
          </p:txBody>
        </p:sp>
      </p:grpSp>
      <p:sp>
        <p:nvSpPr>
          <p:cNvPr id="552" name="Rectangle 26"/>
          <p:cNvSpPr>
            <a:spLocks noChangeArrowheads="1"/>
          </p:cNvSpPr>
          <p:nvPr/>
        </p:nvSpPr>
        <p:spPr bwMode="auto">
          <a:xfrm rot="16200000">
            <a:off x="8226684" y="4004745"/>
            <a:ext cx="4296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000000"/>
                </a:solidFill>
              </a:rPr>
              <a:t>Intensity</a:t>
            </a:r>
            <a:endParaRPr lang="en-US" altLang="en-US" sz="900" dirty="0"/>
          </a:p>
        </p:txBody>
      </p:sp>
      <p:sp>
        <p:nvSpPr>
          <p:cNvPr id="553" name="TextBox 102"/>
          <p:cNvSpPr txBox="1">
            <a:spLocks noChangeArrowheads="1"/>
          </p:cNvSpPr>
          <p:nvPr/>
        </p:nvSpPr>
        <p:spPr bwMode="auto">
          <a:xfrm>
            <a:off x="9678620" y="3246173"/>
            <a:ext cx="1612551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b="1" dirty="0"/>
              <a:t>M</a:t>
            </a:r>
            <a:r>
              <a:rPr lang="en-US" altLang="en-US" sz="900" b="1" baseline="30000" dirty="0"/>
              <a:t> +</a:t>
            </a:r>
            <a:r>
              <a:rPr lang="en-US" altLang="en-US" sz="900" b="1" dirty="0"/>
              <a:t> = 639</a:t>
            </a:r>
            <a:endParaRPr lang="mk-MK" altLang="en-US" sz="900" b="1" dirty="0"/>
          </a:p>
          <a:p>
            <a:pPr algn="ctr" eaLnBrk="1" hangingPunct="1"/>
            <a:r>
              <a:rPr lang="en-US" altLang="en-US" sz="900" b="1" dirty="0" err="1"/>
              <a:t>Malvidin</a:t>
            </a:r>
            <a:r>
              <a:rPr lang="en-US" altLang="en-US" sz="900" b="1" dirty="0"/>
              <a:t>-</a:t>
            </a:r>
            <a:r>
              <a:rPr lang="mk-MK" altLang="en-US" sz="900" b="1" dirty="0"/>
              <a:t>3-</a:t>
            </a:r>
            <a:r>
              <a:rPr lang="en-US" altLang="en-US" sz="900" b="1" dirty="0" err="1"/>
              <a:t>coumaroylglucoside</a:t>
            </a:r>
            <a:endParaRPr lang="en-US" altLang="en-US" sz="900" b="1" dirty="0"/>
          </a:p>
          <a:p>
            <a:pPr eaLnBrk="1" hangingPunct="1"/>
            <a:endParaRPr lang="en-US" altLang="en-US" sz="900" baseline="30000" dirty="0"/>
          </a:p>
          <a:p>
            <a:pPr eaLnBrk="1" hangingPunct="1"/>
            <a:endParaRPr lang="en-US" altLang="en-US" sz="900" baseline="30000" dirty="0"/>
          </a:p>
        </p:txBody>
      </p:sp>
      <p:pic>
        <p:nvPicPr>
          <p:cNvPr id="554" name="Picture 1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103" y="3856803"/>
            <a:ext cx="1383211" cy="77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5" name="Group 90"/>
          <p:cNvGrpSpPr>
            <a:grpSpLocks noChangeAspect="1"/>
          </p:cNvGrpSpPr>
          <p:nvPr/>
        </p:nvGrpSpPr>
        <p:grpSpPr bwMode="auto">
          <a:xfrm>
            <a:off x="5474580" y="5008817"/>
            <a:ext cx="2839337" cy="1821906"/>
            <a:chOff x="2688" y="1200"/>
            <a:chExt cx="2352" cy="1953"/>
          </a:xfrm>
        </p:grpSpPr>
        <p:sp>
          <p:nvSpPr>
            <p:cNvPr id="556" name="AutoShape 89"/>
            <p:cNvSpPr>
              <a:spLocks noChangeAspect="1" noChangeArrowheads="1" noTextEdit="1"/>
            </p:cNvSpPr>
            <p:nvPr/>
          </p:nvSpPr>
          <p:spPr bwMode="auto">
            <a:xfrm>
              <a:off x="2688" y="1200"/>
              <a:ext cx="2352" cy="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7" name="Rectangle 91"/>
            <p:cNvSpPr>
              <a:spLocks noChangeArrowheads="1"/>
            </p:cNvSpPr>
            <p:nvPr/>
          </p:nvSpPr>
          <p:spPr bwMode="auto">
            <a:xfrm>
              <a:off x="3015" y="1213"/>
              <a:ext cx="2014" cy="1726"/>
            </a:xfrm>
            <a:prstGeom prst="rect">
              <a:avLst/>
            </a:prstGeom>
            <a:noFill/>
            <a:ln w="7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8" name="Freeform 92"/>
            <p:cNvSpPr>
              <a:spLocks/>
            </p:cNvSpPr>
            <p:nvPr/>
          </p:nvSpPr>
          <p:spPr bwMode="auto">
            <a:xfrm>
              <a:off x="3022" y="1422"/>
              <a:ext cx="1994" cy="1504"/>
            </a:xfrm>
            <a:custGeom>
              <a:avLst/>
              <a:gdLst>
                <a:gd name="T0" fmla="*/ 26 w 1994"/>
                <a:gd name="T1" fmla="*/ 1504 h 1504"/>
                <a:gd name="T2" fmla="*/ 58 w 1994"/>
                <a:gd name="T3" fmla="*/ 1504 h 1504"/>
                <a:gd name="T4" fmla="*/ 91 w 1994"/>
                <a:gd name="T5" fmla="*/ 1504 h 1504"/>
                <a:gd name="T6" fmla="*/ 124 w 1994"/>
                <a:gd name="T7" fmla="*/ 1504 h 1504"/>
                <a:gd name="T8" fmla="*/ 156 w 1994"/>
                <a:gd name="T9" fmla="*/ 1504 h 1504"/>
                <a:gd name="T10" fmla="*/ 189 w 1994"/>
                <a:gd name="T11" fmla="*/ 1504 h 1504"/>
                <a:gd name="T12" fmla="*/ 222 w 1994"/>
                <a:gd name="T13" fmla="*/ 1504 h 1504"/>
                <a:gd name="T14" fmla="*/ 255 w 1994"/>
                <a:gd name="T15" fmla="*/ 1504 h 1504"/>
                <a:gd name="T16" fmla="*/ 287 w 1994"/>
                <a:gd name="T17" fmla="*/ 1504 h 1504"/>
                <a:gd name="T18" fmla="*/ 320 w 1994"/>
                <a:gd name="T19" fmla="*/ 1504 h 1504"/>
                <a:gd name="T20" fmla="*/ 353 w 1994"/>
                <a:gd name="T21" fmla="*/ 1504 h 1504"/>
                <a:gd name="T22" fmla="*/ 385 w 1994"/>
                <a:gd name="T23" fmla="*/ 1504 h 1504"/>
                <a:gd name="T24" fmla="*/ 418 w 1994"/>
                <a:gd name="T25" fmla="*/ 1504 h 1504"/>
                <a:gd name="T26" fmla="*/ 451 w 1994"/>
                <a:gd name="T27" fmla="*/ 1504 h 1504"/>
                <a:gd name="T28" fmla="*/ 483 w 1994"/>
                <a:gd name="T29" fmla="*/ 1504 h 1504"/>
                <a:gd name="T30" fmla="*/ 516 w 1994"/>
                <a:gd name="T31" fmla="*/ 1504 h 1504"/>
                <a:gd name="T32" fmla="*/ 549 w 1994"/>
                <a:gd name="T33" fmla="*/ 1504 h 1504"/>
                <a:gd name="T34" fmla="*/ 582 w 1994"/>
                <a:gd name="T35" fmla="*/ 1504 h 1504"/>
                <a:gd name="T36" fmla="*/ 614 w 1994"/>
                <a:gd name="T37" fmla="*/ 1504 h 1504"/>
                <a:gd name="T38" fmla="*/ 647 w 1994"/>
                <a:gd name="T39" fmla="*/ 1504 h 1504"/>
                <a:gd name="T40" fmla="*/ 680 w 1994"/>
                <a:gd name="T41" fmla="*/ 1504 h 1504"/>
                <a:gd name="T42" fmla="*/ 712 w 1994"/>
                <a:gd name="T43" fmla="*/ 1504 h 1504"/>
                <a:gd name="T44" fmla="*/ 745 w 1994"/>
                <a:gd name="T45" fmla="*/ 1504 h 1504"/>
                <a:gd name="T46" fmla="*/ 778 w 1994"/>
                <a:gd name="T47" fmla="*/ 1504 h 1504"/>
                <a:gd name="T48" fmla="*/ 810 w 1994"/>
                <a:gd name="T49" fmla="*/ 1504 h 1504"/>
                <a:gd name="T50" fmla="*/ 843 w 1994"/>
                <a:gd name="T51" fmla="*/ 1504 h 1504"/>
                <a:gd name="T52" fmla="*/ 876 w 1994"/>
                <a:gd name="T53" fmla="*/ 1504 h 1504"/>
                <a:gd name="T54" fmla="*/ 909 w 1994"/>
                <a:gd name="T55" fmla="*/ 1504 h 1504"/>
                <a:gd name="T56" fmla="*/ 941 w 1994"/>
                <a:gd name="T57" fmla="*/ 1504 h 1504"/>
                <a:gd name="T58" fmla="*/ 974 w 1994"/>
                <a:gd name="T59" fmla="*/ 1504 h 1504"/>
                <a:gd name="T60" fmla="*/ 1007 w 1994"/>
                <a:gd name="T61" fmla="*/ 1504 h 1504"/>
                <a:gd name="T62" fmla="*/ 1039 w 1994"/>
                <a:gd name="T63" fmla="*/ 1504 h 1504"/>
                <a:gd name="T64" fmla="*/ 1072 w 1994"/>
                <a:gd name="T65" fmla="*/ 1504 h 1504"/>
                <a:gd name="T66" fmla="*/ 1105 w 1994"/>
                <a:gd name="T67" fmla="*/ 1504 h 1504"/>
                <a:gd name="T68" fmla="*/ 1137 w 1994"/>
                <a:gd name="T69" fmla="*/ 1504 h 1504"/>
                <a:gd name="T70" fmla="*/ 1170 w 1994"/>
                <a:gd name="T71" fmla="*/ 1504 h 1504"/>
                <a:gd name="T72" fmla="*/ 1203 w 1994"/>
                <a:gd name="T73" fmla="*/ 1498 h 1504"/>
                <a:gd name="T74" fmla="*/ 1236 w 1994"/>
                <a:gd name="T75" fmla="*/ 1498 h 1504"/>
                <a:gd name="T76" fmla="*/ 1268 w 1994"/>
                <a:gd name="T77" fmla="*/ 1504 h 1504"/>
                <a:gd name="T78" fmla="*/ 1301 w 1994"/>
                <a:gd name="T79" fmla="*/ 1504 h 1504"/>
                <a:gd name="T80" fmla="*/ 1334 w 1994"/>
                <a:gd name="T81" fmla="*/ 1498 h 1504"/>
                <a:gd name="T82" fmla="*/ 1366 w 1994"/>
                <a:gd name="T83" fmla="*/ 1498 h 1504"/>
                <a:gd name="T84" fmla="*/ 1399 w 1994"/>
                <a:gd name="T85" fmla="*/ 1504 h 1504"/>
                <a:gd name="T86" fmla="*/ 1432 w 1994"/>
                <a:gd name="T87" fmla="*/ 1504 h 1504"/>
                <a:gd name="T88" fmla="*/ 1464 w 1994"/>
                <a:gd name="T89" fmla="*/ 1504 h 1504"/>
                <a:gd name="T90" fmla="*/ 1497 w 1994"/>
                <a:gd name="T91" fmla="*/ 1504 h 1504"/>
                <a:gd name="T92" fmla="*/ 1530 w 1994"/>
                <a:gd name="T93" fmla="*/ 1504 h 1504"/>
                <a:gd name="T94" fmla="*/ 1563 w 1994"/>
                <a:gd name="T95" fmla="*/ 1504 h 1504"/>
                <a:gd name="T96" fmla="*/ 1595 w 1994"/>
                <a:gd name="T97" fmla="*/ 1504 h 1504"/>
                <a:gd name="T98" fmla="*/ 1628 w 1994"/>
                <a:gd name="T99" fmla="*/ 1504 h 1504"/>
                <a:gd name="T100" fmla="*/ 1661 w 1994"/>
                <a:gd name="T101" fmla="*/ 1504 h 1504"/>
                <a:gd name="T102" fmla="*/ 1693 w 1994"/>
                <a:gd name="T103" fmla="*/ 1504 h 1504"/>
                <a:gd name="T104" fmla="*/ 1726 w 1994"/>
                <a:gd name="T105" fmla="*/ 1504 h 1504"/>
                <a:gd name="T106" fmla="*/ 1759 w 1994"/>
                <a:gd name="T107" fmla="*/ 1504 h 1504"/>
                <a:gd name="T108" fmla="*/ 1791 w 1994"/>
                <a:gd name="T109" fmla="*/ 1504 h 1504"/>
                <a:gd name="T110" fmla="*/ 1824 w 1994"/>
                <a:gd name="T111" fmla="*/ 1504 h 1504"/>
                <a:gd name="T112" fmla="*/ 1857 w 1994"/>
                <a:gd name="T113" fmla="*/ 1504 h 1504"/>
                <a:gd name="T114" fmla="*/ 1890 w 1994"/>
                <a:gd name="T115" fmla="*/ 1504 h 1504"/>
                <a:gd name="T116" fmla="*/ 1922 w 1994"/>
                <a:gd name="T117" fmla="*/ 1504 h 1504"/>
                <a:gd name="T118" fmla="*/ 1955 w 1994"/>
                <a:gd name="T119" fmla="*/ 1504 h 1504"/>
                <a:gd name="T120" fmla="*/ 1988 w 1994"/>
                <a:gd name="T121" fmla="*/ 1504 h 15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94"/>
                <a:gd name="T184" fmla="*/ 0 h 1504"/>
                <a:gd name="T185" fmla="*/ 1994 w 1994"/>
                <a:gd name="T186" fmla="*/ 1504 h 15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94" h="1504">
                  <a:moveTo>
                    <a:pt x="0" y="1504"/>
                  </a:moveTo>
                  <a:lnTo>
                    <a:pt x="0" y="1504"/>
                  </a:lnTo>
                  <a:lnTo>
                    <a:pt x="6" y="1504"/>
                  </a:lnTo>
                  <a:lnTo>
                    <a:pt x="13" y="1504"/>
                  </a:lnTo>
                  <a:lnTo>
                    <a:pt x="19" y="1504"/>
                  </a:lnTo>
                  <a:lnTo>
                    <a:pt x="26" y="1504"/>
                  </a:lnTo>
                  <a:lnTo>
                    <a:pt x="32" y="1504"/>
                  </a:lnTo>
                  <a:lnTo>
                    <a:pt x="39" y="1504"/>
                  </a:lnTo>
                  <a:lnTo>
                    <a:pt x="45" y="1504"/>
                  </a:lnTo>
                  <a:lnTo>
                    <a:pt x="52" y="1504"/>
                  </a:lnTo>
                  <a:lnTo>
                    <a:pt x="58" y="1504"/>
                  </a:lnTo>
                  <a:lnTo>
                    <a:pt x="65" y="1504"/>
                  </a:lnTo>
                  <a:lnTo>
                    <a:pt x="71" y="1504"/>
                  </a:lnTo>
                  <a:lnTo>
                    <a:pt x="78" y="1504"/>
                  </a:lnTo>
                  <a:lnTo>
                    <a:pt x="85" y="1504"/>
                  </a:lnTo>
                  <a:lnTo>
                    <a:pt x="91" y="1504"/>
                  </a:lnTo>
                  <a:lnTo>
                    <a:pt x="98" y="1504"/>
                  </a:lnTo>
                  <a:lnTo>
                    <a:pt x="104" y="1504"/>
                  </a:lnTo>
                  <a:lnTo>
                    <a:pt x="111" y="1504"/>
                  </a:lnTo>
                  <a:lnTo>
                    <a:pt x="117" y="1504"/>
                  </a:lnTo>
                  <a:lnTo>
                    <a:pt x="124" y="1504"/>
                  </a:lnTo>
                  <a:lnTo>
                    <a:pt x="130" y="1504"/>
                  </a:lnTo>
                  <a:lnTo>
                    <a:pt x="137" y="1504"/>
                  </a:lnTo>
                  <a:lnTo>
                    <a:pt x="143" y="1504"/>
                  </a:lnTo>
                  <a:lnTo>
                    <a:pt x="150" y="1504"/>
                  </a:lnTo>
                  <a:lnTo>
                    <a:pt x="156" y="1504"/>
                  </a:lnTo>
                  <a:lnTo>
                    <a:pt x="163" y="1504"/>
                  </a:lnTo>
                  <a:lnTo>
                    <a:pt x="170" y="1504"/>
                  </a:lnTo>
                  <a:lnTo>
                    <a:pt x="176" y="1504"/>
                  </a:lnTo>
                  <a:lnTo>
                    <a:pt x="183" y="1504"/>
                  </a:lnTo>
                  <a:lnTo>
                    <a:pt x="189" y="1504"/>
                  </a:lnTo>
                  <a:lnTo>
                    <a:pt x="196" y="1504"/>
                  </a:lnTo>
                  <a:lnTo>
                    <a:pt x="202" y="1504"/>
                  </a:lnTo>
                  <a:lnTo>
                    <a:pt x="209" y="1504"/>
                  </a:lnTo>
                  <a:lnTo>
                    <a:pt x="215" y="1504"/>
                  </a:lnTo>
                  <a:lnTo>
                    <a:pt x="222" y="1504"/>
                  </a:lnTo>
                  <a:lnTo>
                    <a:pt x="228" y="1504"/>
                  </a:lnTo>
                  <a:lnTo>
                    <a:pt x="235" y="1504"/>
                  </a:lnTo>
                  <a:lnTo>
                    <a:pt x="241" y="1504"/>
                  </a:lnTo>
                  <a:lnTo>
                    <a:pt x="248" y="1504"/>
                  </a:lnTo>
                  <a:lnTo>
                    <a:pt x="255" y="1504"/>
                  </a:lnTo>
                  <a:lnTo>
                    <a:pt x="261" y="1504"/>
                  </a:lnTo>
                  <a:lnTo>
                    <a:pt x="268" y="1504"/>
                  </a:lnTo>
                  <a:lnTo>
                    <a:pt x="274" y="1504"/>
                  </a:lnTo>
                  <a:lnTo>
                    <a:pt x="281" y="1504"/>
                  </a:lnTo>
                  <a:lnTo>
                    <a:pt x="287" y="1504"/>
                  </a:lnTo>
                  <a:lnTo>
                    <a:pt x="294" y="1504"/>
                  </a:lnTo>
                  <a:lnTo>
                    <a:pt x="300" y="1504"/>
                  </a:lnTo>
                  <a:lnTo>
                    <a:pt x="307" y="1504"/>
                  </a:lnTo>
                  <a:lnTo>
                    <a:pt x="313" y="1504"/>
                  </a:lnTo>
                  <a:lnTo>
                    <a:pt x="320" y="1504"/>
                  </a:lnTo>
                  <a:lnTo>
                    <a:pt x="327" y="1504"/>
                  </a:lnTo>
                  <a:lnTo>
                    <a:pt x="333" y="1504"/>
                  </a:lnTo>
                  <a:lnTo>
                    <a:pt x="340" y="1504"/>
                  </a:lnTo>
                  <a:lnTo>
                    <a:pt x="340" y="1498"/>
                  </a:lnTo>
                  <a:lnTo>
                    <a:pt x="340" y="1504"/>
                  </a:lnTo>
                  <a:lnTo>
                    <a:pt x="346" y="1504"/>
                  </a:lnTo>
                  <a:lnTo>
                    <a:pt x="353" y="1504"/>
                  </a:lnTo>
                  <a:lnTo>
                    <a:pt x="359" y="1504"/>
                  </a:lnTo>
                  <a:lnTo>
                    <a:pt x="366" y="1504"/>
                  </a:lnTo>
                  <a:lnTo>
                    <a:pt x="366" y="1498"/>
                  </a:lnTo>
                  <a:lnTo>
                    <a:pt x="366" y="1504"/>
                  </a:lnTo>
                  <a:lnTo>
                    <a:pt x="372" y="1504"/>
                  </a:lnTo>
                  <a:lnTo>
                    <a:pt x="379" y="1504"/>
                  </a:lnTo>
                  <a:lnTo>
                    <a:pt x="385" y="1504"/>
                  </a:lnTo>
                  <a:lnTo>
                    <a:pt x="392" y="1504"/>
                  </a:lnTo>
                  <a:lnTo>
                    <a:pt x="392" y="1498"/>
                  </a:lnTo>
                  <a:lnTo>
                    <a:pt x="398" y="1504"/>
                  </a:lnTo>
                  <a:lnTo>
                    <a:pt x="405" y="1504"/>
                  </a:lnTo>
                  <a:lnTo>
                    <a:pt x="405" y="1498"/>
                  </a:lnTo>
                  <a:lnTo>
                    <a:pt x="405" y="1504"/>
                  </a:lnTo>
                  <a:lnTo>
                    <a:pt x="412" y="1504"/>
                  </a:lnTo>
                  <a:lnTo>
                    <a:pt x="418" y="1504"/>
                  </a:lnTo>
                  <a:lnTo>
                    <a:pt x="425" y="1504"/>
                  </a:lnTo>
                  <a:lnTo>
                    <a:pt x="431" y="1504"/>
                  </a:lnTo>
                  <a:lnTo>
                    <a:pt x="431" y="1485"/>
                  </a:lnTo>
                  <a:lnTo>
                    <a:pt x="431" y="1498"/>
                  </a:lnTo>
                  <a:lnTo>
                    <a:pt x="438" y="1504"/>
                  </a:lnTo>
                  <a:lnTo>
                    <a:pt x="444" y="1504"/>
                  </a:lnTo>
                  <a:lnTo>
                    <a:pt x="451" y="1504"/>
                  </a:lnTo>
                  <a:lnTo>
                    <a:pt x="457" y="1504"/>
                  </a:lnTo>
                  <a:lnTo>
                    <a:pt x="457" y="1498"/>
                  </a:lnTo>
                  <a:lnTo>
                    <a:pt x="457" y="1504"/>
                  </a:lnTo>
                  <a:lnTo>
                    <a:pt x="464" y="1504"/>
                  </a:lnTo>
                  <a:lnTo>
                    <a:pt x="470" y="1504"/>
                  </a:lnTo>
                  <a:lnTo>
                    <a:pt x="477" y="1504"/>
                  </a:lnTo>
                  <a:lnTo>
                    <a:pt x="477" y="1498"/>
                  </a:lnTo>
                  <a:lnTo>
                    <a:pt x="477" y="1504"/>
                  </a:lnTo>
                  <a:lnTo>
                    <a:pt x="483" y="1504"/>
                  </a:lnTo>
                  <a:lnTo>
                    <a:pt x="490" y="1504"/>
                  </a:lnTo>
                  <a:lnTo>
                    <a:pt x="497" y="1504"/>
                  </a:lnTo>
                  <a:lnTo>
                    <a:pt x="503" y="1504"/>
                  </a:lnTo>
                  <a:lnTo>
                    <a:pt x="510" y="1504"/>
                  </a:lnTo>
                  <a:lnTo>
                    <a:pt x="510" y="1498"/>
                  </a:lnTo>
                  <a:lnTo>
                    <a:pt x="510" y="1504"/>
                  </a:lnTo>
                  <a:lnTo>
                    <a:pt x="516" y="1504"/>
                  </a:lnTo>
                  <a:lnTo>
                    <a:pt x="523" y="1504"/>
                  </a:lnTo>
                  <a:lnTo>
                    <a:pt x="529" y="1504"/>
                  </a:lnTo>
                  <a:lnTo>
                    <a:pt x="536" y="1504"/>
                  </a:lnTo>
                  <a:lnTo>
                    <a:pt x="542" y="1504"/>
                  </a:lnTo>
                  <a:lnTo>
                    <a:pt x="549" y="1504"/>
                  </a:lnTo>
                  <a:lnTo>
                    <a:pt x="555" y="1504"/>
                  </a:lnTo>
                  <a:lnTo>
                    <a:pt x="562" y="1504"/>
                  </a:lnTo>
                  <a:lnTo>
                    <a:pt x="568" y="1504"/>
                  </a:lnTo>
                  <a:lnTo>
                    <a:pt x="575" y="1504"/>
                  </a:lnTo>
                  <a:lnTo>
                    <a:pt x="582" y="1504"/>
                  </a:lnTo>
                  <a:lnTo>
                    <a:pt x="582" y="1491"/>
                  </a:lnTo>
                  <a:lnTo>
                    <a:pt x="582" y="1504"/>
                  </a:lnTo>
                  <a:lnTo>
                    <a:pt x="588" y="1504"/>
                  </a:lnTo>
                  <a:lnTo>
                    <a:pt x="595" y="1504"/>
                  </a:lnTo>
                  <a:lnTo>
                    <a:pt x="595" y="1498"/>
                  </a:lnTo>
                  <a:lnTo>
                    <a:pt x="595" y="1504"/>
                  </a:lnTo>
                  <a:lnTo>
                    <a:pt x="601" y="1504"/>
                  </a:lnTo>
                  <a:lnTo>
                    <a:pt x="608" y="1504"/>
                  </a:lnTo>
                  <a:lnTo>
                    <a:pt x="614" y="1504"/>
                  </a:lnTo>
                  <a:lnTo>
                    <a:pt x="621" y="1504"/>
                  </a:lnTo>
                  <a:lnTo>
                    <a:pt x="627" y="1504"/>
                  </a:lnTo>
                  <a:lnTo>
                    <a:pt x="627" y="0"/>
                  </a:lnTo>
                  <a:lnTo>
                    <a:pt x="627" y="1360"/>
                  </a:lnTo>
                  <a:lnTo>
                    <a:pt x="634" y="1334"/>
                  </a:lnTo>
                  <a:lnTo>
                    <a:pt x="634" y="1504"/>
                  </a:lnTo>
                  <a:lnTo>
                    <a:pt x="634" y="1249"/>
                  </a:lnTo>
                  <a:lnTo>
                    <a:pt x="634" y="1504"/>
                  </a:lnTo>
                  <a:lnTo>
                    <a:pt x="640" y="1504"/>
                  </a:lnTo>
                  <a:lnTo>
                    <a:pt x="647" y="1504"/>
                  </a:lnTo>
                  <a:lnTo>
                    <a:pt x="654" y="1504"/>
                  </a:lnTo>
                  <a:lnTo>
                    <a:pt x="654" y="1498"/>
                  </a:lnTo>
                  <a:lnTo>
                    <a:pt x="654" y="1504"/>
                  </a:lnTo>
                  <a:lnTo>
                    <a:pt x="660" y="1504"/>
                  </a:lnTo>
                  <a:lnTo>
                    <a:pt x="667" y="1504"/>
                  </a:lnTo>
                  <a:lnTo>
                    <a:pt x="673" y="1504"/>
                  </a:lnTo>
                  <a:lnTo>
                    <a:pt x="680" y="1504"/>
                  </a:lnTo>
                  <a:lnTo>
                    <a:pt x="686" y="1504"/>
                  </a:lnTo>
                  <a:lnTo>
                    <a:pt x="693" y="1504"/>
                  </a:lnTo>
                  <a:lnTo>
                    <a:pt x="699" y="1504"/>
                  </a:lnTo>
                  <a:lnTo>
                    <a:pt x="699" y="1498"/>
                  </a:lnTo>
                  <a:lnTo>
                    <a:pt x="699" y="1504"/>
                  </a:lnTo>
                  <a:lnTo>
                    <a:pt x="706" y="1504"/>
                  </a:lnTo>
                  <a:lnTo>
                    <a:pt x="712" y="1504"/>
                  </a:lnTo>
                  <a:lnTo>
                    <a:pt x="719" y="1504"/>
                  </a:lnTo>
                  <a:lnTo>
                    <a:pt x="725" y="1504"/>
                  </a:lnTo>
                  <a:lnTo>
                    <a:pt x="732" y="1504"/>
                  </a:lnTo>
                  <a:lnTo>
                    <a:pt x="739" y="1504"/>
                  </a:lnTo>
                  <a:lnTo>
                    <a:pt x="745" y="1504"/>
                  </a:lnTo>
                  <a:lnTo>
                    <a:pt x="752" y="1504"/>
                  </a:lnTo>
                  <a:lnTo>
                    <a:pt x="758" y="1504"/>
                  </a:lnTo>
                  <a:lnTo>
                    <a:pt x="765" y="1504"/>
                  </a:lnTo>
                  <a:lnTo>
                    <a:pt x="771" y="1504"/>
                  </a:lnTo>
                  <a:lnTo>
                    <a:pt x="778" y="1504"/>
                  </a:lnTo>
                  <a:lnTo>
                    <a:pt x="784" y="1504"/>
                  </a:lnTo>
                  <a:lnTo>
                    <a:pt x="791" y="1504"/>
                  </a:lnTo>
                  <a:lnTo>
                    <a:pt x="797" y="1504"/>
                  </a:lnTo>
                  <a:lnTo>
                    <a:pt x="804" y="1504"/>
                  </a:lnTo>
                  <a:lnTo>
                    <a:pt x="810" y="1504"/>
                  </a:lnTo>
                  <a:lnTo>
                    <a:pt x="817" y="1504"/>
                  </a:lnTo>
                  <a:lnTo>
                    <a:pt x="824" y="1498"/>
                  </a:lnTo>
                  <a:lnTo>
                    <a:pt x="824" y="1504"/>
                  </a:lnTo>
                  <a:lnTo>
                    <a:pt x="824" y="1498"/>
                  </a:lnTo>
                  <a:lnTo>
                    <a:pt x="824" y="1504"/>
                  </a:lnTo>
                  <a:lnTo>
                    <a:pt x="830" y="1504"/>
                  </a:lnTo>
                  <a:lnTo>
                    <a:pt x="837" y="1504"/>
                  </a:lnTo>
                  <a:lnTo>
                    <a:pt x="843" y="1504"/>
                  </a:lnTo>
                  <a:lnTo>
                    <a:pt x="843" y="1498"/>
                  </a:lnTo>
                  <a:lnTo>
                    <a:pt x="843" y="1504"/>
                  </a:lnTo>
                  <a:lnTo>
                    <a:pt x="850" y="1504"/>
                  </a:lnTo>
                  <a:lnTo>
                    <a:pt x="856" y="1504"/>
                  </a:lnTo>
                  <a:lnTo>
                    <a:pt x="863" y="1504"/>
                  </a:lnTo>
                  <a:lnTo>
                    <a:pt x="869" y="1504"/>
                  </a:lnTo>
                  <a:lnTo>
                    <a:pt x="876" y="1504"/>
                  </a:lnTo>
                  <a:lnTo>
                    <a:pt x="882" y="1504"/>
                  </a:lnTo>
                  <a:lnTo>
                    <a:pt x="889" y="1504"/>
                  </a:lnTo>
                  <a:lnTo>
                    <a:pt x="895" y="1504"/>
                  </a:lnTo>
                  <a:lnTo>
                    <a:pt x="895" y="1498"/>
                  </a:lnTo>
                  <a:lnTo>
                    <a:pt x="895" y="1504"/>
                  </a:lnTo>
                  <a:lnTo>
                    <a:pt x="902" y="1504"/>
                  </a:lnTo>
                  <a:lnTo>
                    <a:pt x="909" y="1504"/>
                  </a:lnTo>
                  <a:lnTo>
                    <a:pt x="915" y="1504"/>
                  </a:lnTo>
                  <a:lnTo>
                    <a:pt x="922" y="1504"/>
                  </a:lnTo>
                  <a:lnTo>
                    <a:pt x="928" y="1504"/>
                  </a:lnTo>
                  <a:lnTo>
                    <a:pt x="935" y="1504"/>
                  </a:lnTo>
                  <a:lnTo>
                    <a:pt x="941" y="1504"/>
                  </a:lnTo>
                  <a:lnTo>
                    <a:pt x="948" y="1504"/>
                  </a:lnTo>
                  <a:lnTo>
                    <a:pt x="954" y="1504"/>
                  </a:lnTo>
                  <a:lnTo>
                    <a:pt x="961" y="1504"/>
                  </a:lnTo>
                  <a:lnTo>
                    <a:pt x="967" y="1504"/>
                  </a:lnTo>
                  <a:lnTo>
                    <a:pt x="974" y="1504"/>
                  </a:lnTo>
                  <a:lnTo>
                    <a:pt x="980" y="1504"/>
                  </a:lnTo>
                  <a:lnTo>
                    <a:pt x="987" y="1504"/>
                  </a:lnTo>
                  <a:lnTo>
                    <a:pt x="987" y="1498"/>
                  </a:lnTo>
                  <a:lnTo>
                    <a:pt x="987" y="1504"/>
                  </a:lnTo>
                  <a:lnTo>
                    <a:pt x="994" y="1504"/>
                  </a:lnTo>
                  <a:lnTo>
                    <a:pt x="1000" y="1504"/>
                  </a:lnTo>
                  <a:lnTo>
                    <a:pt x="1007" y="1504"/>
                  </a:lnTo>
                  <a:lnTo>
                    <a:pt x="1013" y="1504"/>
                  </a:lnTo>
                  <a:lnTo>
                    <a:pt x="1013" y="1498"/>
                  </a:lnTo>
                  <a:lnTo>
                    <a:pt x="1020" y="1498"/>
                  </a:lnTo>
                  <a:lnTo>
                    <a:pt x="1020" y="1504"/>
                  </a:lnTo>
                  <a:lnTo>
                    <a:pt x="1020" y="1498"/>
                  </a:lnTo>
                  <a:lnTo>
                    <a:pt x="1020" y="1504"/>
                  </a:lnTo>
                  <a:lnTo>
                    <a:pt x="1026" y="1504"/>
                  </a:lnTo>
                  <a:lnTo>
                    <a:pt x="1026" y="1498"/>
                  </a:lnTo>
                  <a:lnTo>
                    <a:pt x="1026" y="1504"/>
                  </a:lnTo>
                  <a:lnTo>
                    <a:pt x="1033" y="1504"/>
                  </a:lnTo>
                  <a:lnTo>
                    <a:pt x="1039" y="1504"/>
                  </a:lnTo>
                  <a:lnTo>
                    <a:pt x="1046" y="1504"/>
                  </a:lnTo>
                  <a:lnTo>
                    <a:pt x="1052" y="1504"/>
                  </a:lnTo>
                  <a:lnTo>
                    <a:pt x="1059" y="1504"/>
                  </a:lnTo>
                  <a:lnTo>
                    <a:pt x="1066" y="1504"/>
                  </a:lnTo>
                  <a:lnTo>
                    <a:pt x="1072" y="1498"/>
                  </a:lnTo>
                  <a:lnTo>
                    <a:pt x="1072" y="1504"/>
                  </a:lnTo>
                  <a:lnTo>
                    <a:pt x="1072" y="1498"/>
                  </a:lnTo>
                  <a:lnTo>
                    <a:pt x="1072" y="1504"/>
                  </a:lnTo>
                  <a:lnTo>
                    <a:pt x="1079" y="1504"/>
                  </a:lnTo>
                  <a:lnTo>
                    <a:pt x="1079" y="1498"/>
                  </a:lnTo>
                  <a:lnTo>
                    <a:pt x="1079" y="1504"/>
                  </a:lnTo>
                  <a:lnTo>
                    <a:pt x="1085" y="1504"/>
                  </a:lnTo>
                  <a:lnTo>
                    <a:pt x="1092" y="1504"/>
                  </a:lnTo>
                  <a:lnTo>
                    <a:pt x="1098" y="1504"/>
                  </a:lnTo>
                  <a:lnTo>
                    <a:pt x="1105" y="1504"/>
                  </a:lnTo>
                  <a:lnTo>
                    <a:pt x="1111" y="1504"/>
                  </a:lnTo>
                  <a:lnTo>
                    <a:pt x="1111" y="1498"/>
                  </a:lnTo>
                  <a:lnTo>
                    <a:pt x="1111" y="1504"/>
                  </a:lnTo>
                  <a:lnTo>
                    <a:pt x="1118" y="1504"/>
                  </a:lnTo>
                  <a:lnTo>
                    <a:pt x="1124" y="1504"/>
                  </a:lnTo>
                  <a:lnTo>
                    <a:pt x="1131" y="1504"/>
                  </a:lnTo>
                  <a:lnTo>
                    <a:pt x="1137" y="1504"/>
                  </a:lnTo>
                  <a:lnTo>
                    <a:pt x="1144" y="1504"/>
                  </a:lnTo>
                  <a:lnTo>
                    <a:pt x="1151" y="1504"/>
                  </a:lnTo>
                  <a:lnTo>
                    <a:pt x="1157" y="1504"/>
                  </a:lnTo>
                  <a:lnTo>
                    <a:pt x="1164" y="1504"/>
                  </a:lnTo>
                  <a:lnTo>
                    <a:pt x="1170" y="1504"/>
                  </a:lnTo>
                  <a:lnTo>
                    <a:pt x="1177" y="1498"/>
                  </a:lnTo>
                  <a:lnTo>
                    <a:pt x="1177" y="1504"/>
                  </a:lnTo>
                  <a:lnTo>
                    <a:pt x="1177" y="1498"/>
                  </a:lnTo>
                  <a:lnTo>
                    <a:pt x="1177" y="1504"/>
                  </a:lnTo>
                  <a:lnTo>
                    <a:pt x="1183" y="1504"/>
                  </a:lnTo>
                  <a:lnTo>
                    <a:pt x="1190" y="1504"/>
                  </a:lnTo>
                  <a:lnTo>
                    <a:pt x="1190" y="1498"/>
                  </a:lnTo>
                  <a:lnTo>
                    <a:pt x="1190" y="1504"/>
                  </a:lnTo>
                  <a:lnTo>
                    <a:pt x="1196" y="1504"/>
                  </a:lnTo>
                  <a:lnTo>
                    <a:pt x="1196" y="1498"/>
                  </a:lnTo>
                  <a:lnTo>
                    <a:pt x="1196" y="1504"/>
                  </a:lnTo>
                  <a:lnTo>
                    <a:pt x="1203" y="1504"/>
                  </a:lnTo>
                  <a:lnTo>
                    <a:pt x="1203" y="1498"/>
                  </a:lnTo>
                  <a:lnTo>
                    <a:pt x="1209" y="1498"/>
                  </a:lnTo>
                  <a:lnTo>
                    <a:pt x="1209" y="1504"/>
                  </a:lnTo>
                  <a:lnTo>
                    <a:pt x="1209" y="1498"/>
                  </a:lnTo>
                  <a:lnTo>
                    <a:pt x="1209" y="1504"/>
                  </a:lnTo>
                  <a:lnTo>
                    <a:pt x="1216" y="1504"/>
                  </a:lnTo>
                  <a:lnTo>
                    <a:pt x="1216" y="1498"/>
                  </a:lnTo>
                  <a:lnTo>
                    <a:pt x="1216" y="1504"/>
                  </a:lnTo>
                  <a:lnTo>
                    <a:pt x="1222" y="1504"/>
                  </a:lnTo>
                  <a:lnTo>
                    <a:pt x="1222" y="1498"/>
                  </a:lnTo>
                  <a:lnTo>
                    <a:pt x="1222" y="1504"/>
                  </a:lnTo>
                  <a:lnTo>
                    <a:pt x="1229" y="1504"/>
                  </a:lnTo>
                  <a:lnTo>
                    <a:pt x="1229" y="1498"/>
                  </a:lnTo>
                  <a:lnTo>
                    <a:pt x="1229" y="1504"/>
                  </a:lnTo>
                  <a:lnTo>
                    <a:pt x="1236" y="1504"/>
                  </a:lnTo>
                  <a:lnTo>
                    <a:pt x="1236" y="1498"/>
                  </a:lnTo>
                  <a:lnTo>
                    <a:pt x="1242" y="1498"/>
                  </a:lnTo>
                  <a:lnTo>
                    <a:pt x="1242" y="1504"/>
                  </a:lnTo>
                  <a:lnTo>
                    <a:pt x="1242" y="1498"/>
                  </a:lnTo>
                  <a:lnTo>
                    <a:pt x="1242" y="1504"/>
                  </a:lnTo>
                  <a:lnTo>
                    <a:pt x="1249" y="1504"/>
                  </a:lnTo>
                  <a:lnTo>
                    <a:pt x="1249" y="1498"/>
                  </a:lnTo>
                  <a:lnTo>
                    <a:pt x="1249" y="1504"/>
                  </a:lnTo>
                  <a:lnTo>
                    <a:pt x="1255" y="1504"/>
                  </a:lnTo>
                  <a:lnTo>
                    <a:pt x="1255" y="1498"/>
                  </a:lnTo>
                  <a:lnTo>
                    <a:pt x="1255" y="1504"/>
                  </a:lnTo>
                  <a:lnTo>
                    <a:pt x="1262" y="1504"/>
                  </a:lnTo>
                  <a:lnTo>
                    <a:pt x="1262" y="1498"/>
                  </a:lnTo>
                  <a:lnTo>
                    <a:pt x="1262" y="1504"/>
                  </a:lnTo>
                  <a:lnTo>
                    <a:pt x="1268" y="1498"/>
                  </a:lnTo>
                  <a:lnTo>
                    <a:pt x="1268" y="1504"/>
                  </a:lnTo>
                  <a:lnTo>
                    <a:pt x="1268" y="1498"/>
                  </a:lnTo>
                  <a:lnTo>
                    <a:pt x="1268" y="1504"/>
                  </a:lnTo>
                  <a:lnTo>
                    <a:pt x="1275" y="1504"/>
                  </a:lnTo>
                  <a:lnTo>
                    <a:pt x="1281" y="1504"/>
                  </a:lnTo>
                  <a:lnTo>
                    <a:pt x="1281" y="1498"/>
                  </a:lnTo>
                  <a:lnTo>
                    <a:pt x="1281" y="1504"/>
                  </a:lnTo>
                  <a:lnTo>
                    <a:pt x="1288" y="1504"/>
                  </a:lnTo>
                  <a:lnTo>
                    <a:pt x="1288" y="1498"/>
                  </a:lnTo>
                  <a:lnTo>
                    <a:pt x="1294" y="1498"/>
                  </a:lnTo>
                  <a:lnTo>
                    <a:pt x="1294" y="1504"/>
                  </a:lnTo>
                  <a:lnTo>
                    <a:pt x="1294" y="1498"/>
                  </a:lnTo>
                  <a:lnTo>
                    <a:pt x="1294" y="1504"/>
                  </a:lnTo>
                  <a:lnTo>
                    <a:pt x="1301" y="1504"/>
                  </a:lnTo>
                  <a:lnTo>
                    <a:pt x="1301" y="1498"/>
                  </a:lnTo>
                  <a:lnTo>
                    <a:pt x="1301" y="1504"/>
                  </a:lnTo>
                  <a:lnTo>
                    <a:pt x="1307" y="1504"/>
                  </a:lnTo>
                  <a:lnTo>
                    <a:pt x="1314" y="1504"/>
                  </a:lnTo>
                  <a:lnTo>
                    <a:pt x="1321" y="1504"/>
                  </a:lnTo>
                  <a:lnTo>
                    <a:pt x="1321" y="1498"/>
                  </a:lnTo>
                  <a:lnTo>
                    <a:pt x="1327" y="1504"/>
                  </a:lnTo>
                  <a:lnTo>
                    <a:pt x="1327" y="1498"/>
                  </a:lnTo>
                  <a:lnTo>
                    <a:pt x="1327" y="1504"/>
                  </a:lnTo>
                  <a:lnTo>
                    <a:pt x="1334" y="1504"/>
                  </a:lnTo>
                  <a:lnTo>
                    <a:pt x="1334" y="1498"/>
                  </a:lnTo>
                  <a:lnTo>
                    <a:pt x="1340" y="1498"/>
                  </a:lnTo>
                  <a:lnTo>
                    <a:pt x="1340" y="1504"/>
                  </a:lnTo>
                  <a:lnTo>
                    <a:pt x="1340" y="1498"/>
                  </a:lnTo>
                  <a:lnTo>
                    <a:pt x="1340" y="1504"/>
                  </a:lnTo>
                  <a:lnTo>
                    <a:pt x="1347" y="1504"/>
                  </a:lnTo>
                  <a:lnTo>
                    <a:pt x="1347" y="1498"/>
                  </a:lnTo>
                  <a:lnTo>
                    <a:pt x="1347" y="1504"/>
                  </a:lnTo>
                  <a:lnTo>
                    <a:pt x="1353" y="1504"/>
                  </a:lnTo>
                  <a:lnTo>
                    <a:pt x="1353" y="1498"/>
                  </a:lnTo>
                  <a:lnTo>
                    <a:pt x="1360" y="1504"/>
                  </a:lnTo>
                  <a:lnTo>
                    <a:pt x="1366" y="1498"/>
                  </a:lnTo>
                  <a:lnTo>
                    <a:pt x="1366" y="1504"/>
                  </a:lnTo>
                  <a:lnTo>
                    <a:pt x="1366" y="1498"/>
                  </a:lnTo>
                  <a:lnTo>
                    <a:pt x="1373" y="1504"/>
                  </a:lnTo>
                  <a:lnTo>
                    <a:pt x="1373" y="1498"/>
                  </a:lnTo>
                  <a:lnTo>
                    <a:pt x="1379" y="1504"/>
                  </a:lnTo>
                  <a:lnTo>
                    <a:pt x="1386" y="1504"/>
                  </a:lnTo>
                  <a:lnTo>
                    <a:pt x="1392" y="1504"/>
                  </a:lnTo>
                  <a:lnTo>
                    <a:pt x="1399" y="1504"/>
                  </a:lnTo>
                  <a:lnTo>
                    <a:pt x="1399" y="1498"/>
                  </a:lnTo>
                  <a:lnTo>
                    <a:pt x="1399" y="1504"/>
                  </a:lnTo>
                  <a:lnTo>
                    <a:pt x="1406" y="1504"/>
                  </a:lnTo>
                  <a:lnTo>
                    <a:pt x="1406" y="1498"/>
                  </a:lnTo>
                  <a:lnTo>
                    <a:pt x="1406" y="1504"/>
                  </a:lnTo>
                  <a:lnTo>
                    <a:pt x="1412" y="1498"/>
                  </a:lnTo>
                  <a:lnTo>
                    <a:pt x="1412" y="1504"/>
                  </a:lnTo>
                  <a:lnTo>
                    <a:pt x="1412" y="1498"/>
                  </a:lnTo>
                  <a:lnTo>
                    <a:pt x="1412" y="1504"/>
                  </a:lnTo>
                  <a:lnTo>
                    <a:pt x="1419" y="1504"/>
                  </a:lnTo>
                  <a:lnTo>
                    <a:pt x="1425" y="1504"/>
                  </a:lnTo>
                  <a:lnTo>
                    <a:pt x="1432" y="1504"/>
                  </a:lnTo>
                  <a:lnTo>
                    <a:pt x="1438" y="1504"/>
                  </a:lnTo>
                  <a:lnTo>
                    <a:pt x="1438" y="1498"/>
                  </a:lnTo>
                  <a:lnTo>
                    <a:pt x="1445" y="1498"/>
                  </a:lnTo>
                  <a:lnTo>
                    <a:pt x="1445" y="1504"/>
                  </a:lnTo>
                  <a:lnTo>
                    <a:pt x="1445" y="1498"/>
                  </a:lnTo>
                  <a:lnTo>
                    <a:pt x="1445" y="1504"/>
                  </a:lnTo>
                  <a:lnTo>
                    <a:pt x="1451" y="1504"/>
                  </a:lnTo>
                  <a:lnTo>
                    <a:pt x="1458" y="1504"/>
                  </a:lnTo>
                  <a:lnTo>
                    <a:pt x="1464" y="1504"/>
                  </a:lnTo>
                  <a:lnTo>
                    <a:pt x="1471" y="1504"/>
                  </a:lnTo>
                  <a:lnTo>
                    <a:pt x="1471" y="1498"/>
                  </a:lnTo>
                  <a:lnTo>
                    <a:pt x="1471" y="1504"/>
                  </a:lnTo>
                  <a:lnTo>
                    <a:pt x="1478" y="1504"/>
                  </a:lnTo>
                  <a:lnTo>
                    <a:pt x="1484" y="1504"/>
                  </a:lnTo>
                  <a:lnTo>
                    <a:pt x="1484" y="1498"/>
                  </a:lnTo>
                  <a:lnTo>
                    <a:pt x="1484" y="1504"/>
                  </a:lnTo>
                  <a:lnTo>
                    <a:pt x="1491" y="1504"/>
                  </a:lnTo>
                  <a:lnTo>
                    <a:pt x="1497" y="1504"/>
                  </a:lnTo>
                  <a:lnTo>
                    <a:pt x="1504" y="1504"/>
                  </a:lnTo>
                  <a:lnTo>
                    <a:pt x="1510" y="1504"/>
                  </a:lnTo>
                  <a:lnTo>
                    <a:pt x="1517" y="1504"/>
                  </a:lnTo>
                  <a:lnTo>
                    <a:pt x="1523" y="1504"/>
                  </a:lnTo>
                  <a:lnTo>
                    <a:pt x="1523" y="1498"/>
                  </a:lnTo>
                  <a:lnTo>
                    <a:pt x="1523" y="1504"/>
                  </a:lnTo>
                  <a:lnTo>
                    <a:pt x="1530" y="1504"/>
                  </a:lnTo>
                  <a:lnTo>
                    <a:pt x="1530" y="1498"/>
                  </a:lnTo>
                  <a:lnTo>
                    <a:pt x="1530" y="1504"/>
                  </a:lnTo>
                  <a:lnTo>
                    <a:pt x="1536" y="1504"/>
                  </a:lnTo>
                  <a:lnTo>
                    <a:pt x="1543" y="1504"/>
                  </a:lnTo>
                  <a:lnTo>
                    <a:pt x="1549" y="1504"/>
                  </a:lnTo>
                  <a:lnTo>
                    <a:pt x="1556" y="1504"/>
                  </a:lnTo>
                  <a:lnTo>
                    <a:pt x="1556" y="1498"/>
                  </a:lnTo>
                  <a:lnTo>
                    <a:pt x="1556" y="1504"/>
                  </a:lnTo>
                  <a:lnTo>
                    <a:pt x="1563" y="1504"/>
                  </a:lnTo>
                  <a:lnTo>
                    <a:pt x="1563" y="1498"/>
                  </a:lnTo>
                  <a:lnTo>
                    <a:pt x="1563" y="1504"/>
                  </a:lnTo>
                  <a:lnTo>
                    <a:pt x="1569" y="1504"/>
                  </a:lnTo>
                  <a:lnTo>
                    <a:pt x="1576" y="1504"/>
                  </a:lnTo>
                  <a:lnTo>
                    <a:pt x="1582" y="1504"/>
                  </a:lnTo>
                  <a:lnTo>
                    <a:pt x="1589" y="1504"/>
                  </a:lnTo>
                  <a:lnTo>
                    <a:pt x="1595" y="1504"/>
                  </a:lnTo>
                  <a:lnTo>
                    <a:pt x="1602" y="1504"/>
                  </a:lnTo>
                  <a:lnTo>
                    <a:pt x="1608" y="1504"/>
                  </a:lnTo>
                  <a:lnTo>
                    <a:pt x="1615" y="1504"/>
                  </a:lnTo>
                  <a:lnTo>
                    <a:pt x="1621" y="1504"/>
                  </a:lnTo>
                  <a:lnTo>
                    <a:pt x="1628" y="1504"/>
                  </a:lnTo>
                  <a:lnTo>
                    <a:pt x="1634" y="1504"/>
                  </a:lnTo>
                  <a:lnTo>
                    <a:pt x="1641" y="1504"/>
                  </a:lnTo>
                  <a:lnTo>
                    <a:pt x="1648" y="1504"/>
                  </a:lnTo>
                  <a:lnTo>
                    <a:pt x="1654" y="1504"/>
                  </a:lnTo>
                  <a:lnTo>
                    <a:pt x="1661" y="1504"/>
                  </a:lnTo>
                  <a:lnTo>
                    <a:pt x="1667" y="1504"/>
                  </a:lnTo>
                  <a:lnTo>
                    <a:pt x="1674" y="1504"/>
                  </a:lnTo>
                  <a:lnTo>
                    <a:pt x="1680" y="1504"/>
                  </a:lnTo>
                  <a:lnTo>
                    <a:pt x="1687" y="1504"/>
                  </a:lnTo>
                  <a:lnTo>
                    <a:pt x="1687" y="1498"/>
                  </a:lnTo>
                  <a:lnTo>
                    <a:pt x="1687" y="1504"/>
                  </a:lnTo>
                  <a:lnTo>
                    <a:pt x="1693" y="1504"/>
                  </a:lnTo>
                  <a:lnTo>
                    <a:pt x="1700" y="1504"/>
                  </a:lnTo>
                  <a:lnTo>
                    <a:pt x="1706" y="1504"/>
                  </a:lnTo>
                  <a:lnTo>
                    <a:pt x="1713" y="1504"/>
                  </a:lnTo>
                  <a:lnTo>
                    <a:pt x="1719" y="1504"/>
                  </a:lnTo>
                  <a:lnTo>
                    <a:pt x="1726" y="1504"/>
                  </a:lnTo>
                  <a:lnTo>
                    <a:pt x="1733" y="1504"/>
                  </a:lnTo>
                  <a:lnTo>
                    <a:pt x="1739" y="1504"/>
                  </a:lnTo>
                  <a:lnTo>
                    <a:pt x="1746" y="1504"/>
                  </a:lnTo>
                  <a:lnTo>
                    <a:pt x="1752" y="1504"/>
                  </a:lnTo>
                  <a:lnTo>
                    <a:pt x="1759" y="1504"/>
                  </a:lnTo>
                  <a:lnTo>
                    <a:pt x="1765" y="1504"/>
                  </a:lnTo>
                  <a:lnTo>
                    <a:pt x="1772" y="1504"/>
                  </a:lnTo>
                  <a:lnTo>
                    <a:pt x="1778" y="1504"/>
                  </a:lnTo>
                  <a:lnTo>
                    <a:pt x="1785" y="1504"/>
                  </a:lnTo>
                  <a:lnTo>
                    <a:pt x="1791" y="1504"/>
                  </a:lnTo>
                  <a:lnTo>
                    <a:pt x="1798" y="1504"/>
                  </a:lnTo>
                  <a:lnTo>
                    <a:pt x="1805" y="1504"/>
                  </a:lnTo>
                  <a:lnTo>
                    <a:pt x="1811" y="1504"/>
                  </a:lnTo>
                  <a:lnTo>
                    <a:pt x="1818" y="1504"/>
                  </a:lnTo>
                  <a:lnTo>
                    <a:pt x="1824" y="1504"/>
                  </a:lnTo>
                  <a:lnTo>
                    <a:pt x="1831" y="1504"/>
                  </a:lnTo>
                  <a:lnTo>
                    <a:pt x="1837" y="1504"/>
                  </a:lnTo>
                  <a:lnTo>
                    <a:pt x="1844" y="1504"/>
                  </a:lnTo>
                  <a:lnTo>
                    <a:pt x="1850" y="1504"/>
                  </a:lnTo>
                  <a:lnTo>
                    <a:pt x="1857" y="1504"/>
                  </a:lnTo>
                  <a:lnTo>
                    <a:pt x="1863" y="1504"/>
                  </a:lnTo>
                  <a:lnTo>
                    <a:pt x="1870" y="1504"/>
                  </a:lnTo>
                  <a:lnTo>
                    <a:pt x="1876" y="1504"/>
                  </a:lnTo>
                  <a:lnTo>
                    <a:pt x="1883" y="1504"/>
                  </a:lnTo>
                  <a:lnTo>
                    <a:pt x="1890" y="1504"/>
                  </a:lnTo>
                  <a:lnTo>
                    <a:pt x="1896" y="1504"/>
                  </a:lnTo>
                  <a:lnTo>
                    <a:pt x="1903" y="1504"/>
                  </a:lnTo>
                  <a:lnTo>
                    <a:pt x="1909" y="1504"/>
                  </a:lnTo>
                  <a:lnTo>
                    <a:pt x="1916" y="1504"/>
                  </a:lnTo>
                  <a:lnTo>
                    <a:pt x="1922" y="1504"/>
                  </a:lnTo>
                  <a:lnTo>
                    <a:pt x="1929" y="1504"/>
                  </a:lnTo>
                  <a:lnTo>
                    <a:pt x="1935" y="1504"/>
                  </a:lnTo>
                  <a:lnTo>
                    <a:pt x="1942" y="1504"/>
                  </a:lnTo>
                  <a:lnTo>
                    <a:pt x="1948" y="1504"/>
                  </a:lnTo>
                  <a:lnTo>
                    <a:pt x="1955" y="1504"/>
                  </a:lnTo>
                  <a:lnTo>
                    <a:pt x="1961" y="1504"/>
                  </a:lnTo>
                  <a:lnTo>
                    <a:pt x="1968" y="1504"/>
                  </a:lnTo>
                  <a:lnTo>
                    <a:pt x="1975" y="1504"/>
                  </a:lnTo>
                  <a:lnTo>
                    <a:pt x="1981" y="1504"/>
                  </a:lnTo>
                  <a:lnTo>
                    <a:pt x="1988" y="1504"/>
                  </a:lnTo>
                  <a:lnTo>
                    <a:pt x="1994" y="1504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559" name="Freeform 93"/>
            <p:cNvSpPr>
              <a:spLocks/>
            </p:cNvSpPr>
            <p:nvPr/>
          </p:nvSpPr>
          <p:spPr bwMode="auto">
            <a:xfrm>
              <a:off x="4460" y="2887"/>
              <a:ext cx="26" cy="33"/>
            </a:xfrm>
            <a:custGeom>
              <a:avLst/>
              <a:gdLst>
                <a:gd name="T0" fmla="*/ 0 w 26"/>
                <a:gd name="T1" fmla="*/ 20 h 33"/>
                <a:gd name="T2" fmla="*/ 13 w 26"/>
                <a:gd name="T3" fmla="*/ 33 h 33"/>
                <a:gd name="T4" fmla="*/ 26 w 26"/>
                <a:gd name="T5" fmla="*/ 20 h 33"/>
                <a:gd name="T6" fmla="*/ 13 w 26"/>
                <a:gd name="T7" fmla="*/ 0 h 33"/>
                <a:gd name="T8" fmla="*/ 0 w 26"/>
                <a:gd name="T9" fmla="*/ 2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3"/>
                <a:gd name="T17" fmla="*/ 26 w 26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3">
                  <a:moveTo>
                    <a:pt x="0" y="20"/>
                  </a:moveTo>
                  <a:lnTo>
                    <a:pt x="13" y="33"/>
                  </a:lnTo>
                  <a:lnTo>
                    <a:pt x="26" y="20"/>
                  </a:lnTo>
                  <a:lnTo>
                    <a:pt x="1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560" name="Rectangle 94"/>
            <p:cNvSpPr>
              <a:spLocks noChangeArrowheads="1"/>
            </p:cNvSpPr>
            <p:nvPr/>
          </p:nvSpPr>
          <p:spPr bwMode="auto">
            <a:xfrm>
              <a:off x="3552" y="1296"/>
              <a:ext cx="19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mk-MK" altLang="en-US" sz="900">
                  <a:solidFill>
                    <a:srgbClr val="000000"/>
                  </a:solidFill>
                </a:rPr>
                <a:t> </a:t>
              </a:r>
              <a:r>
                <a:rPr lang="en-US" altLang="en-US" sz="900">
                  <a:solidFill>
                    <a:srgbClr val="000000"/>
                  </a:solidFill>
                </a:rPr>
                <a:t>287</a:t>
              </a:r>
              <a:endParaRPr lang="en-US" altLang="en-US" sz="900"/>
            </a:p>
          </p:txBody>
        </p:sp>
        <p:sp>
          <p:nvSpPr>
            <p:cNvPr id="561" name="Line 96"/>
            <p:cNvSpPr>
              <a:spLocks noChangeShapeType="1"/>
            </p:cNvSpPr>
            <p:nvPr/>
          </p:nvSpPr>
          <p:spPr bwMode="auto">
            <a:xfrm>
              <a:off x="2982" y="2920"/>
              <a:ext cx="33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2" name="Rectangle 97"/>
            <p:cNvSpPr>
              <a:spLocks noChangeArrowheads="1"/>
            </p:cNvSpPr>
            <p:nvPr/>
          </p:nvSpPr>
          <p:spPr bwMode="auto">
            <a:xfrm>
              <a:off x="2832" y="2881"/>
              <a:ext cx="13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0.0</a:t>
              </a:r>
              <a:endParaRPr lang="en-US" altLang="en-US" sz="900"/>
            </a:p>
          </p:txBody>
        </p:sp>
        <p:sp>
          <p:nvSpPr>
            <p:cNvPr id="563" name="Line 98"/>
            <p:cNvSpPr>
              <a:spLocks noChangeShapeType="1"/>
            </p:cNvSpPr>
            <p:nvPr/>
          </p:nvSpPr>
          <p:spPr bwMode="auto">
            <a:xfrm>
              <a:off x="2995" y="282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4" name="Line 99"/>
            <p:cNvSpPr>
              <a:spLocks noChangeShapeType="1"/>
            </p:cNvSpPr>
            <p:nvPr/>
          </p:nvSpPr>
          <p:spPr bwMode="auto">
            <a:xfrm>
              <a:off x="2995" y="2724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5" name="Line 100"/>
            <p:cNvSpPr>
              <a:spLocks noChangeShapeType="1"/>
            </p:cNvSpPr>
            <p:nvPr/>
          </p:nvSpPr>
          <p:spPr bwMode="auto">
            <a:xfrm>
              <a:off x="2995" y="262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6" name="Line 101"/>
            <p:cNvSpPr>
              <a:spLocks noChangeShapeType="1"/>
            </p:cNvSpPr>
            <p:nvPr/>
          </p:nvSpPr>
          <p:spPr bwMode="auto">
            <a:xfrm>
              <a:off x="2995" y="252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7" name="Line 102"/>
            <p:cNvSpPr>
              <a:spLocks noChangeShapeType="1"/>
            </p:cNvSpPr>
            <p:nvPr/>
          </p:nvSpPr>
          <p:spPr bwMode="auto">
            <a:xfrm>
              <a:off x="2982" y="2429"/>
              <a:ext cx="33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8" name="Rectangle 103"/>
            <p:cNvSpPr>
              <a:spLocks noChangeArrowheads="1"/>
            </p:cNvSpPr>
            <p:nvPr/>
          </p:nvSpPr>
          <p:spPr bwMode="auto">
            <a:xfrm>
              <a:off x="2832" y="2390"/>
              <a:ext cx="13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0.5</a:t>
              </a:r>
              <a:endParaRPr lang="en-US" altLang="en-US" sz="900"/>
            </a:p>
          </p:txBody>
        </p:sp>
        <p:sp>
          <p:nvSpPr>
            <p:cNvPr id="569" name="Line 104"/>
            <p:cNvSpPr>
              <a:spLocks noChangeShapeType="1"/>
            </p:cNvSpPr>
            <p:nvPr/>
          </p:nvSpPr>
          <p:spPr bwMode="auto">
            <a:xfrm>
              <a:off x="2995" y="233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0" name="Line 105"/>
            <p:cNvSpPr>
              <a:spLocks noChangeShapeType="1"/>
            </p:cNvSpPr>
            <p:nvPr/>
          </p:nvSpPr>
          <p:spPr bwMode="auto">
            <a:xfrm>
              <a:off x="2995" y="224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1" name="Line 106"/>
            <p:cNvSpPr>
              <a:spLocks noChangeShapeType="1"/>
            </p:cNvSpPr>
            <p:nvPr/>
          </p:nvSpPr>
          <p:spPr bwMode="auto">
            <a:xfrm>
              <a:off x="2995" y="214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2" name="Line 107"/>
            <p:cNvSpPr>
              <a:spLocks noChangeShapeType="1"/>
            </p:cNvSpPr>
            <p:nvPr/>
          </p:nvSpPr>
          <p:spPr bwMode="auto">
            <a:xfrm>
              <a:off x="2995" y="2044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3" name="Line 108"/>
            <p:cNvSpPr>
              <a:spLocks noChangeShapeType="1"/>
            </p:cNvSpPr>
            <p:nvPr/>
          </p:nvSpPr>
          <p:spPr bwMode="auto">
            <a:xfrm>
              <a:off x="2982" y="1945"/>
              <a:ext cx="33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4" name="Rectangle 109"/>
            <p:cNvSpPr>
              <a:spLocks noChangeArrowheads="1"/>
            </p:cNvSpPr>
            <p:nvPr/>
          </p:nvSpPr>
          <p:spPr bwMode="auto">
            <a:xfrm>
              <a:off x="2832" y="1906"/>
              <a:ext cx="13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1.0</a:t>
              </a:r>
              <a:endParaRPr lang="en-US" altLang="en-US" sz="900"/>
            </a:p>
          </p:txBody>
        </p:sp>
        <p:sp>
          <p:nvSpPr>
            <p:cNvPr id="575" name="Line 110"/>
            <p:cNvSpPr>
              <a:spLocks noChangeShapeType="1"/>
            </p:cNvSpPr>
            <p:nvPr/>
          </p:nvSpPr>
          <p:spPr bwMode="auto">
            <a:xfrm>
              <a:off x="2995" y="184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6" name="Line 111"/>
            <p:cNvSpPr>
              <a:spLocks noChangeShapeType="1"/>
            </p:cNvSpPr>
            <p:nvPr/>
          </p:nvSpPr>
          <p:spPr bwMode="auto">
            <a:xfrm>
              <a:off x="2995" y="1756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7" name="Line 112"/>
            <p:cNvSpPr>
              <a:spLocks noChangeShapeType="1"/>
            </p:cNvSpPr>
            <p:nvPr/>
          </p:nvSpPr>
          <p:spPr bwMode="auto">
            <a:xfrm>
              <a:off x="2995" y="1658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8" name="Line 113"/>
            <p:cNvSpPr>
              <a:spLocks noChangeShapeType="1"/>
            </p:cNvSpPr>
            <p:nvPr/>
          </p:nvSpPr>
          <p:spPr bwMode="auto">
            <a:xfrm>
              <a:off x="2995" y="156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9" name="Line 114"/>
            <p:cNvSpPr>
              <a:spLocks noChangeShapeType="1"/>
            </p:cNvSpPr>
            <p:nvPr/>
          </p:nvSpPr>
          <p:spPr bwMode="auto">
            <a:xfrm>
              <a:off x="2982" y="1462"/>
              <a:ext cx="33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0" name="Rectangle 115"/>
            <p:cNvSpPr>
              <a:spLocks noChangeArrowheads="1"/>
            </p:cNvSpPr>
            <p:nvPr/>
          </p:nvSpPr>
          <p:spPr bwMode="auto">
            <a:xfrm>
              <a:off x="2832" y="1422"/>
              <a:ext cx="13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1.5</a:t>
              </a:r>
              <a:endParaRPr lang="en-US" altLang="en-US" sz="900"/>
            </a:p>
          </p:txBody>
        </p:sp>
        <p:sp>
          <p:nvSpPr>
            <p:cNvPr id="581" name="Line 116"/>
            <p:cNvSpPr>
              <a:spLocks noChangeShapeType="1"/>
            </p:cNvSpPr>
            <p:nvPr/>
          </p:nvSpPr>
          <p:spPr bwMode="auto">
            <a:xfrm>
              <a:off x="2995" y="1363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2" name="Line 117"/>
            <p:cNvSpPr>
              <a:spLocks noChangeShapeType="1"/>
            </p:cNvSpPr>
            <p:nvPr/>
          </p:nvSpPr>
          <p:spPr bwMode="auto">
            <a:xfrm>
              <a:off x="2995" y="126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3" name="Rectangle 118"/>
            <p:cNvSpPr>
              <a:spLocks noChangeArrowheads="1"/>
            </p:cNvSpPr>
            <p:nvPr/>
          </p:nvSpPr>
          <p:spPr bwMode="auto">
            <a:xfrm>
              <a:off x="2904" y="1265"/>
              <a:ext cx="5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</a:t>
              </a:r>
              <a:endParaRPr lang="en-US" altLang="en-US" sz="900"/>
            </a:p>
          </p:txBody>
        </p:sp>
        <p:sp>
          <p:nvSpPr>
            <p:cNvPr id="584" name="Rectangle 119"/>
            <p:cNvSpPr>
              <a:spLocks noChangeArrowheads="1"/>
            </p:cNvSpPr>
            <p:nvPr/>
          </p:nvSpPr>
          <p:spPr bwMode="auto">
            <a:xfrm>
              <a:off x="2785" y="1285"/>
              <a:ext cx="15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x10</a:t>
              </a:r>
              <a:endParaRPr lang="en-US" altLang="en-US" sz="900"/>
            </a:p>
          </p:txBody>
        </p:sp>
        <p:sp>
          <p:nvSpPr>
            <p:cNvPr id="585" name="Line 121"/>
            <p:cNvSpPr>
              <a:spLocks noChangeShapeType="1"/>
            </p:cNvSpPr>
            <p:nvPr/>
          </p:nvSpPr>
          <p:spPr bwMode="auto">
            <a:xfrm>
              <a:off x="3061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6" name="Line 122"/>
            <p:cNvSpPr>
              <a:spLocks noChangeShapeType="1"/>
            </p:cNvSpPr>
            <p:nvPr/>
          </p:nvSpPr>
          <p:spPr bwMode="auto">
            <a:xfrm>
              <a:off x="3113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7" name="Line 123"/>
            <p:cNvSpPr>
              <a:spLocks noChangeShapeType="1"/>
            </p:cNvSpPr>
            <p:nvPr/>
          </p:nvSpPr>
          <p:spPr bwMode="auto">
            <a:xfrm>
              <a:off x="3165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8" name="Rectangle 124"/>
            <p:cNvSpPr>
              <a:spLocks noChangeArrowheads="1"/>
            </p:cNvSpPr>
            <p:nvPr/>
          </p:nvSpPr>
          <p:spPr bwMode="auto">
            <a:xfrm>
              <a:off x="3090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100</a:t>
              </a:r>
              <a:endParaRPr lang="en-US" altLang="en-US" sz="900"/>
            </a:p>
          </p:txBody>
        </p:sp>
        <p:sp>
          <p:nvSpPr>
            <p:cNvPr id="589" name="Line 125"/>
            <p:cNvSpPr>
              <a:spLocks noChangeShapeType="1"/>
            </p:cNvSpPr>
            <p:nvPr/>
          </p:nvSpPr>
          <p:spPr bwMode="auto">
            <a:xfrm>
              <a:off x="3218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0" name="Line 126"/>
            <p:cNvSpPr>
              <a:spLocks noChangeShapeType="1"/>
            </p:cNvSpPr>
            <p:nvPr/>
          </p:nvSpPr>
          <p:spPr bwMode="auto">
            <a:xfrm>
              <a:off x="3270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1" name="Line 127"/>
            <p:cNvSpPr>
              <a:spLocks noChangeShapeType="1"/>
            </p:cNvSpPr>
            <p:nvPr/>
          </p:nvSpPr>
          <p:spPr bwMode="auto">
            <a:xfrm>
              <a:off x="3322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2" name="Line 128"/>
            <p:cNvSpPr>
              <a:spLocks noChangeShapeType="1"/>
            </p:cNvSpPr>
            <p:nvPr/>
          </p:nvSpPr>
          <p:spPr bwMode="auto">
            <a:xfrm>
              <a:off x="3375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3" name="Line 129"/>
            <p:cNvSpPr>
              <a:spLocks noChangeShapeType="1"/>
            </p:cNvSpPr>
            <p:nvPr/>
          </p:nvSpPr>
          <p:spPr bwMode="auto">
            <a:xfrm>
              <a:off x="3427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4" name="Rectangle 130"/>
            <p:cNvSpPr>
              <a:spLocks noChangeArrowheads="1"/>
            </p:cNvSpPr>
            <p:nvPr/>
          </p:nvSpPr>
          <p:spPr bwMode="auto">
            <a:xfrm>
              <a:off x="3352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200</a:t>
              </a:r>
              <a:endParaRPr lang="en-US" altLang="en-US" sz="900"/>
            </a:p>
          </p:txBody>
        </p:sp>
        <p:sp>
          <p:nvSpPr>
            <p:cNvPr id="595" name="Line 131"/>
            <p:cNvSpPr>
              <a:spLocks noChangeShapeType="1"/>
            </p:cNvSpPr>
            <p:nvPr/>
          </p:nvSpPr>
          <p:spPr bwMode="auto">
            <a:xfrm>
              <a:off x="3479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6" name="Line 132"/>
            <p:cNvSpPr>
              <a:spLocks noChangeShapeType="1"/>
            </p:cNvSpPr>
            <p:nvPr/>
          </p:nvSpPr>
          <p:spPr bwMode="auto">
            <a:xfrm>
              <a:off x="3532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7" name="Line 133"/>
            <p:cNvSpPr>
              <a:spLocks noChangeShapeType="1"/>
            </p:cNvSpPr>
            <p:nvPr/>
          </p:nvSpPr>
          <p:spPr bwMode="auto">
            <a:xfrm>
              <a:off x="3584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8" name="Line 134"/>
            <p:cNvSpPr>
              <a:spLocks noChangeShapeType="1"/>
            </p:cNvSpPr>
            <p:nvPr/>
          </p:nvSpPr>
          <p:spPr bwMode="auto">
            <a:xfrm>
              <a:off x="3636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9" name="Line 135"/>
            <p:cNvSpPr>
              <a:spLocks noChangeShapeType="1"/>
            </p:cNvSpPr>
            <p:nvPr/>
          </p:nvSpPr>
          <p:spPr bwMode="auto">
            <a:xfrm>
              <a:off x="3689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0" name="Rectangle 136"/>
            <p:cNvSpPr>
              <a:spLocks noChangeArrowheads="1"/>
            </p:cNvSpPr>
            <p:nvPr/>
          </p:nvSpPr>
          <p:spPr bwMode="auto">
            <a:xfrm>
              <a:off x="3614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300</a:t>
              </a:r>
              <a:endParaRPr lang="en-US" altLang="en-US" sz="900"/>
            </a:p>
          </p:txBody>
        </p:sp>
        <p:sp>
          <p:nvSpPr>
            <p:cNvPr id="601" name="Line 137"/>
            <p:cNvSpPr>
              <a:spLocks noChangeShapeType="1"/>
            </p:cNvSpPr>
            <p:nvPr/>
          </p:nvSpPr>
          <p:spPr bwMode="auto">
            <a:xfrm>
              <a:off x="3741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2" name="Line 138"/>
            <p:cNvSpPr>
              <a:spLocks noChangeShapeType="1"/>
            </p:cNvSpPr>
            <p:nvPr/>
          </p:nvSpPr>
          <p:spPr bwMode="auto">
            <a:xfrm>
              <a:off x="3793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3" name="Line 139"/>
            <p:cNvSpPr>
              <a:spLocks noChangeShapeType="1"/>
            </p:cNvSpPr>
            <p:nvPr/>
          </p:nvSpPr>
          <p:spPr bwMode="auto">
            <a:xfrm>
              <a:off x="3846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4" name="Line 140"/>
            <p:cNvSpPr>
              <a:spLocks noChangeShapeType="1"/>
            </p:cNvSpPr>
            <p:nvPr/>
          </p:nvSpPr>
          <p:spPr bwMode="auto">
            <a:xfrm>
              <a:off x="3898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5" name="Line 141"/>
            <p:cNvSpPr>
              <a:spLocks noChangeShapeType="1"/>
            </p:cNvSpPr>
            <p:nvPr/>
          </p:nvSpPr>
          <p:spPr bwMode="auto">
            <a:xfrm>
              <a:off x="3950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6" name="Rectangle 142"/>
            <p:cNvSpPr>
              <a:spLocks noChangeArrowheads="1"/>
            </p:cNvSpPr>
            <p:nvPr/>
          </p:nvSpPr>
          <p:spPr bwMode="auto">
            <a:xfrm>
              <a:off x="3875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400</a:t>
              </a:r>
              <a:endParaRPr lang="en-US" altLang="en-US" sz="900"/>
            </a:p>
          </p:txBody>
        </p:sp>
        <p:sp>
          <p:nvSpPr>
            <p:cNvPr id="607" name="Line 143"/>
            <p:cNvSpPr>
              <a:spLocks noChangeShapeType="1"/>
            </p:cNvSpPr>
            <p:nvPr/>
          </p:nvSpPr>
          <p:spPr bwMode="auto">
            <a:xfrm>
              <a:off x="4002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8" name="Line 144"/>
            <p:cNvSpPr>
              <a:spLocks noChangeShapeType="1"/>
            </p:cNvSpPr>
            <p:nvPr/>
          </p:nvSpPr>
          <p:spPr bwMode="auto">
            <a:xfrm>
              <a:off x="4055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Line 145"/>
            <p:cNvSpPr>
              <a:spLocks noChangeShapeType="1"/>
            </p:cNvSpPr>
            <p:nvPr/>
          </p:nvSpPr>
          <p:spPr bwMode="auto">
            <a:xfrm>
              <a:off x="4107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0" name="Line 146"/>
            <p:cNvSpPr>
              <a:spLocks noChangeShapeType="1"/>
            </p:cNvSpPr>
            <p:nvPr/>
          </p:nvSpPr>
          <p:spPr bwMode="auto">
            <a:xfrm>
              <a:off x="4159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1" name="Line 147"/>
            <p:cNvSpPr>
              <a:spLocks noChangeShapeType="1"/>
            </p:cNvSpPr>
            <p:nvPr/>
          </p:nvSpPr>
          <p:spPr bwMode="auto">
            <a:xfrm>
              <a:off x="4212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2" name="Rectangle 148"/>
            <p:cNvSpPr>
              <a:spLocks noChangeArrowheads="1"/>
            </p:cNvSpPr>
            <p:nvPr/>
          </p:nvSpPr>
          <p:spPr bwMode="auto">
            <a:xfrm>
              <a:off x="4137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500</a:t>
              </a:r>
              <a:endParaRPr lang="en-US" altLang="en-US" sz="900"/>
            </a:p>
          </p:txBody>
        </p:sp>
        <p:sp>
          <p:nvSpPr>
            <p:cNvPr id="613" name="Line 149"/>
            <p:cNvSpPr>
              <a:spLocks noChangeShapeType="1"/>
            </p:cNvSpPr>
            <p:nvPr/>
          </p:nvSpPr>
          <p:spPr bwMode="auto">
            <a:xfrm>
              <a:off x="4264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" name="Line 150"/>
            <p:cNvSpPr>
              <a:spLocks noChangeShapeType="1"/>
            </p:cNvSpPr>
            <p:nvPr/>
          </p:nvSpPr>
          <p:spPr bwMode="auto">
            <a:xfrm>
              <a:off x="4316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" name="Line 151"/>
            <p:cNvSpPr>
              <a:spLocks noChangeShapeType="1"/>
            </p:cNvSpPr>
            <p:nvPr/>
          </p:nvSpPr>
          <p:spPr bwMode="auto">
            <a:xfrm>
              <a:off x="4369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6" name="Line 152"/>
            <p:cNvSpPr>
              <a:spLocks noChangeShapeType="1"/>
            </p:cNvSpPr>
            <p:nvPr/>
          </p:nvSpPr>
          <p:spPr bwMode="auto">
            <a:xfrm>
              <a:off x="4428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7" name="Line 153"/>
            <p:cNvSpPr>
              <a:spLocks noChangeShapeType="1"/>
            </p:cNvSpPr>
            <p:nvPr/>
          </p:nvSpPr>
          <p:spPr bwMode="auto">
            <a:xfrm>
              <a:off x="4480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8" name="Rectangle 154"/>
            <p:cNvSpPr>
              <a:spLocks noChangeArrowheads="1"/>
            </p:cNvSpPr>
            <p:nvPr/>
          </p:nvSpPr>
          <p:spPr bwMode="auto">
            <a:xfrm>
              <a:off x="4405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600</a:t>
              </a:r>
              <a:endParaRPr lang="en-US" altLang="en-US" sz="900"/>
            </a:p>
          </p:txBody>
        </p:sp>
        <p:sp>
          <p:nvSpPr>
            <p:cNvPr id="619" name="Line 155"/>
            <p:cNvSpPr>
              <a:spLocks noChangeShapeType="1"/>
            </p:cNvSpPr>
            <p:nvPr/>
          </p:nvSpPr>
          <p:spPr bwMode="auto">
            <a:xfrm>
              <a:off x="4532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0" name="Line 156"/>
            <p:cNvSpPr>
              <a:spLocks noChangeShapeType="1"/>
            </p:cNvSpPr>
            <p:nvPr/>
          </p:nvSpPr>
          <p:spPr bwMode="auto">
            <a:xfrm>
              <a:off x="4585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1" name="Line 157"/>
            <p:cNvSpPr>
              <a:spLocks noChangeShapeType="1"/>
            </p:cNvSpPr>
            <p:nvPr/>
          </p:nvSpPr>
          <p:spPr bwMode="auto">
            <a:xfrm>
              <a:off x="4637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2" name="Line 158"/>
            <p:cNvSpPr>
              <a:spLocks noChangeShapeType="1"/>
            </p:cNvSpPr>
            <p:nvPr/>
          </p:nvSpPr>
          <p:spPr bwMode="auto">
            <a:xfrm>
              <a:off x="4689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3" name="Line 159"/>
            <p:cNvSpPr>
              <a:spLocks noChangeShapeType="1"/>
            </p:cNvSpPr>
            <p:nvPr/>
          </p:nvSpPr>
          <p:spPr bwMode="auto">
            <a:xfrm>
              <a:off x="4741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4" name="Rectangle 160"/>
            <p:cNvSpPr>
              <a:spLocks noChangeArrowheads="1"/>
            </p:cNvSpPr>
            <p:nvPr/>
          </p:nvSpPr>
          <p:spPr bwMode="auto">
            <a:xfrm>
              <a:off x="4666" y="2979"/>
              <a:ext cx="1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700</a:t>
              </a:r>
              <a:endParaRPr lang="en-US" altLang="en-US" sz="900"/>
            </a:p>
          </p:txBody>
        </p:sp>
        <p:sp>
          <p:nvSpPr>
            <p:cNvPr id="625" name="Line 161"/>
            <p:cNvSpPr>
              <a:spLocks noChangeShapeType="1"/>
            </p:cNvSpPr>
            <p:nvPr/>
          </p:nvSpPr>
          <p:spPr bwMode="auto">
            <a:xfrm>
              <a:off x="4794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6" name="Line 162"/>
            <p:cNvSpPr>
              <a:spLocks noChangeShapeType="1"/>
            </p:cNvSpPr>
            <p:nvPr/>
          </p:nvSpPr>
          <p:spPr bwMode="auto">
            <a:xfrm>
              <a:off x="4846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7" name="Line 163"/>
            <p:cNvSpPr>
              <a:spLocks noChangeShapeType="1"/>
            </p:cNvSpPr>
            <p:nvPr/>
          </p:nvSpPr>
          <p:spPr bwMode="auto">
            <a:xfrm>
              <a:off x="4898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8" name="Line 164"/>
            <p:cNvSpPr>
              <a:spLocks noChangeShapeType="1"/>
            </p:cNvSpPr>
            <p:nvPr/>
          </p:nvSpPr>
          <p:spPr bwMode="auto">
            <a:xfrm>
              <a:off x="4951" y="2946"/>
              <a:ext cx="1" cy="19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9" name="Line 165"/>
            <p:cNvSpPr>
              <a:spLocks noChangeShapeType="1"/>
            </p:cNvSpPr>
            <p:nvPr/>
          </p:nvSpPr>
          <p:spPr bwMode="auto">
            <a:xfrm>
              <a:off x="5003" y="2946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0" name="Rectangle 166"/>
            <p:cNvSpPr>
              <a:spLocks noChangeArrowheads="1"/>
            </p:cNvSpPr>
            <p:nvPr/>
          </p:nvSpPr>
          <p:spPr bwMode="auto">
            <a:xfrm>
              <a:off x="4860" y="2979"/>
              <a:ext cx="15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m/z</a:t>
              </a:r>
              <a:endParaRPr lang="en-US" altLang="en-US" sz="900"/>
            </a:p>
          </p:txBody>
        </p:sp>
      </p:grpSp>
      <p:sp>
        <p:nvSpPr>
          <p:cNvPr id="631" name="TextBox 88"/>
          <p:cNvSpPr txBox="1">
            <a:spLocks noChangeArrowheads="1"/>
          </p:cNvSpPr>
          <p:nvPr/>
        </p:nvSpPr>
        <p:spPr bwMode="auto">
          <a:xfrm>
            <a:off x="6571137" y="5103934"/>
            <a:ext cx="1631283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b="1" dirty="0"/>
              <a:t>M</a:t>
            </a:r>
            <a:r>
              <a:rPr lang="en-US" altLang="en-US" sz="900" b="1" baseline="30000" dirty="0"/>
              <a:t> +</a:t>
            </a:r>
            <a:r>
              <a:rPr lang="en-US" altLang="en-US" sz="900" b="1" dirty="0"/>
              <a:t> = </a:t>
            </a:r>
            <a:r>
              <a:rPr lang="mk-MK" altLang="en-US" sz="900" b="1" dirty="0"/>
              <a:t>5</a:t>
            </a:r>
            <a:r>
              <a:rPr lang="en-US" altLang="en-US" sz="900" b="1" dirty="0"/>
              <a:t>9</a:t>
            </a:r>
            <a:r>
              <a:rPr lang="mk-MK" altLang="en-US" sz="900" b="1" dirty="0"/>
              <a:t>5</a:t>
            </a:r>
          </a:p>
          <a:p>
            <a:pPr algn="ctr" eaLnBrk="1" hangingPunct="1"/>
            <a:r>
              <a:rPr lang="en-US" altLang="en-US" sz="900" b="1" dirty="0" err="1"/>
              <a:t>Cyanidin</a:t>
            </a:r>
            <a:r>
              <a:rPr lang="en-US" altLang="en-US" sz="900" b="1" dirty="0"/>
              <a:t>-</a:t>
            </a:r>
            <a:r>
              <a:rPr lang="mk-MK" altLang="en-US" sz="900" b="1" dirty="0"/>
              <a:t>3-</a:t>
            </a:r>
            <a:r>
              <a:rPr lang="en-US" altLang="en-US" sz="900" b="1" i="1" dirty="0"/>
              <a:t>p-</a:t>
            </a:r>
            <a:r>
              <a:rPr lang="en-US" altLang="en-US" sz="900" b="1" dirty="0" err="1"/>
              <a:t>coumaroylglucoside</a:t>
            </a:r>
            <a:endParaRPr lang="en-US" altLang="en-US" sz="900" b="1" dirty="0"/>
          </a:p>
          <a:p>
            <a:pPr eaLnBrk="1" hangingPunct="1"/>
            <a:endParaRPr lang="en-US" altLang="en-US" sz="900" baseline="30000" dirty="0"/>
          </a:p>
          <a:p>
            <a:pPr eaLnBrk="1" hangingPunct="1"/>
            <a:endParaRPr lang="en-US" altLang="en-US" sz="900" baseline="30000" dirty="0"/>
          </a:p>
        </p:txBody>
      </p:sp>
      <p:sp>
        <p:nvSpPr>
          <p:cNvPr id="632" name="Rectangle 26"/>
          <p:cNvSpPr>
            <a:spLocks noChangeArrowheads="1"/>
          </p:cNvSpPr>
          <p:nvPr/>
        </p:nvSpPr>
        <p:spPr bwMode="auto">
          <a:xfrm rot="16200000">
            <a:off x="5336874" y="5587576"/>
            <a:ext cx="42960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000000"/>
                </a:solidFill>
              </a:rPr>
              <a:t>Intensity</a:t>
            </a:r>
            <a:endParaRPr lang="en-US" altLang="en-US" sz="900" dirty="0"/>
          </a:p>
        </p:txBody>
      </p:sp>
      <p:pic>
        <p:nvPicPr>
          <p:cNvPr id="633" name="Picture 16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429" y="5706186"/>
            <a:ext cx="1523653" cy="81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4" name="Group 6"/>
          <p:cNvGrpSpPr>
            <a:grpSpLocks noChangeAspect="1"/>
          </p:cNvGrpSpPr>
          <p:nvPr/>
        </p:nvGrpSpPr>
        <p:grpSpPr bwMode="auto">
          <a:xfrm>
            <a:off x="8398816" y="5010424"/>
            <a:ext cx="2846647" cy="1847576"/>
            <a:chOff x="0" y="1296"/>
            <a:chExt cx="2403" cy="1966"/>
          </a:xfrm>
        </p:grpSpPr>
        <p:sp>
          <p:nvSpPr>
            <p:cNvPr id="635" name="AutoShape 5"/>
            <p:cNvSpPr>
              <a:spLocks noChangeAspect="1" noChangeArrowheads="1" noTextEdit="1"/>
            </p:cNvSpPr>
            <p:nvPr/>
          </p:nvSpPr>
          <p:spPr bwMode="auto">
            <a:xfrm>
              <a:off x="0" y="1296"/>
              <a:ext cx="2400" cy="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Rectangle 7"/>
            <p:cNvSpPr>
              <a:spLocks noChangeArrowheads="1"/>
            </p:cNvSpPr>
            <p:nvPr/>
          </p:nvSpPr>
          <p:spPr bwMode="auto">
            <a:xfrm>
              <a:off x="346" y="1309"/>
              <a:ext cx="2057" cy="1739"/>
            </a:xfrm>
            <a:prstGeom prst="rect">
              <a:avLst/>
            </a:prstGeom>
            <a:noFill/>
            <a:ln w="7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7" name="Freeform 8"/>
            <p:cNvSpPr>
              <a:spLocks/>
            </p:cNvSpPr>
            <p:nvPr/>
          </p:nvSpPr>
          <p:spPr bwMode="auto">
            <a:xfrm>
              <a:off x="340" y="1513"/>
              <a:ext cx="2036" cy="1521"/>
            </a:xfrm>
            <a:custGeom>
              <a:avLst/>
              <a:gdLst>
                <a:gd name="T0" fmla="*/ 27 w 2036"/>
                <a:gd name="T1" fmla="*/ 1521 h 1521"/>
                <a:gd name="T2" fmla="*/ 60 w 2036"/>
                <a:gd name="T3" fmla="*/ 1521 h 1521"/>
                <a:gd name="T4" fmla="*/ 94 w 2036"/>
                <a:gd name="T5" fmla="*/ 1521 h 1521"/>
                <a:gd name="T6" fmla="*/ 127 w 2036"/>
                <a:gd name="T7" fmla="*/ 1521 h 1521"/>
                <a:gd name="T8" fmla="*/ 160 w 2036"/>
                <a:gd name="T9" fmla="*/ 1521 h 1521"/>
                <a:gd name="T10" fmla="*/ 194 w 2036"/>
                <a:gd name="T11" fmla="*/ 1521 h 1521"/>
                <a:gd name="T12" fmla="*/ 227 w 2036"/>
                <a:gd name="T13" fmla="*/ 1521 h 1521"/>
                <a:gd name="T14" fmla="*/ 261 w 2036"/>
                <a:gd name="T15" fmla="*/ 1521 h 1521"/>
                <a:gd name="T16" fmla="*/ 294 w 2036"/>
                <a:gd name="T17" fmla="*/ 1521 h 1521"/>
                <a:gd name="T18" fmla="*/ 327 w 2036"/>
                <a:gd name="T19" fmla="*/ 1521 h 1521"/>
                <a:gd name="T20" fmla="*/ 361 w 2036"/>
                <a:gd name="T21" fmla="*/ 1521 h 1521"/>
                <a:gd name="T22" fmla="*/ 394 w 2036"/>
                <a:gd name="T23" fmla="*/ 1521 h 1521"/>
                <a:gd name="T24" fmla="*/ 427 w 2036"/>
                <a:gd name="T25" fmla="*/ 1521 h 1521"/>
                <a:gd name="T26" fmla="*/ 461 w 2036"/>
                <a:gd name="T27" fmla="*/ 1521 h 1521"/>
                <a:gd name="T28" fmla="*/ 494 w 2036"/>
                <a:gd name="T29" fmla="*/ 1521 h 1521"/>
                <a:gd name="T30" fmla="*/ 528 w 2036"/>
                <a:gd name="T31" fmla="*/ 1515 h 1521"/>
                <a:gd name="T32" fmla="*/ 561 w 2036"/>
                <a:gd name="T33" fmla="*/ 1521 h 1521"/>
                <a:gd name="T34" fmla="*/ 594 w 2036"/>
                <a:gd name="T35" fmla="*/ 1521 h 1521"/>
                <a:gd name="T36" fmla="*/ 628 w 2036"/>
                <a:gd name="T37" fmla="*/ 1521 h 1521"/>
                <a:gd name="T38" fmla="*/ 661 w 2036"/>
                <a:gd name="T39" fmla="*/ 1521 h 1521"/>
                <a:gd name="T40" fmla="*/ 694 w 2036"/>
                <a:gd name="T41" fmla="*/ 1521 h 1521"/>
                <a:gd name="T42" fmla="*/ 728 w 2036"/>
                <a:gd name="T43" fmla="*/ 1515 h 1521"/>
                <a:gd name="T44" fmla="*/ 761 w 2036"/>
                <a:gd name="T45" fmla="*/ 1521 h 1521"/>
                <a:gd name="T46" fmla="*/ 794 w 2036"/>
                <a:gd name="T47" fmla="*/ 1521 h 1521"/>
                <a:gd name="T48" fmla="*/ 828 w 2036"/>
                <a:gd name="T49" fmla="*/ 1521 h 1521"/>
                <a:gd name="T50" fmla="*/ 861 w 2036"/>
                <a:gd name="T51" fmla="*/ 1521 h 1521"/>
                <a:gd name="T52" fmla="*/ 895 w 2036"/>
                <a:gd name="T53" fmla="*/ 1521 h 1521"/>
                <a:gd name="T54" fmla="*/ 928 w 2036"/>
                <a:gd name="T55" fmla="*/ 1521 h 1521"/>
                <a:gd name="T56" fmla="*/ 961 w 2036"/>
                <a:gd name="T57" fmla="*/ 1521 h 1521"/>
                <a:gd name="T58" fmla="*/ 995 w 2036"/>
                <a:gd name="T59" fmla="*/ 1521 h 1521"/>
                <a:gd name="T60" fmla="*/ 1028 w 2036"/>
                <a:gd name="T61" fmla="*/ 1521 h 1521"/>
                <a:gd name="T62" fmla="*/ 1061 w 2036"/>
                <a:gd name="T63" fmla="*/ 1521 h 1521"/>
                <a:gd name="T64" fmla="*/ 1095 w 2036"/>
                <a:gd name="T65" fmla="*/ 1521 h 1521"/>
                <a:gd name="T66" fmla="*/ 1128 w 2036"/>
                <a:gd name="T67" fmla="*/ 1521 h 1521"/>
                <a:gd name="T68" fmla="*/ 1161 w 2036"/>
                <a:gd name="T69" fmla="*/ 1521 h 1521"/>
                <a:gd name="T70" fmla="*/ 1195 w 2036"/>
                <a:gd name="T71" fmla="*/ 1521 h 1521"/>
                <a:gd name="T72" fmla="*/ 1228 w 2036"/>
                <a:gd name="T73" fmla="*/ 1521 h 1521"/>
                <a:gd name="T74" fmla="*/ 1262 w 2036"/>
                <a:gd name="T75" fmla="*/ 1521 h 1521"/>
                <a:gd name="T76" fmla="*/ 1295 w 2036"/>
                <a:gd name="T77" fmla="*/ 1521 h 1521"/>
                <a:gd name="T78" fmla="*/ 1328 w 2036"/>
                <a:gd name="T79" fmla="*/ 1521 h 1521"/>
                <a:gd name="T80" fmla="*/ 1362 w 2036"/>
                <a:gd name="T81" fmla="*/ 1521 h 1521"/>
                <a:gd name="T82" fmla="*/ 1395 w 2036"/>
                <a:gd name="T83" fmla="*/ 1521 h 1521"/>
                <a:gd name="T84" fmla="*/ 1428 w 2036"/>
                <a:gd name="T85" fmla="*/ 1521 h 1521"/>
                <a:gd name="T86" fmla="*/ 1462 w 2036"/>
                <a:gd name="T87" fmla="*/ 1521 h 1521"/>
                <a:gd name="T88" fmla="*/ 1495 w 2036"/>
                <a:gd name="T89" fmla="*/ 1521 h 1521"/>
                <a:gd name="T90" fmla="*/ 1529 w 2036"/>
                <a:gd name="T91" fmla="*/ 1515 h 1521"/>
                <a:gd name="T92" fmla="*/ 1562 w 2036"/>
                <a:gd name="T93" fmla="*/ 1521 h 1521"/>
                <a:gd name="T94" fmla="*/ 1595 w 2036"/>
                <a:gd name="T95" fmla="*/ 1521 h 1521"/>
                <a:gd name="T96" fmla="*/ 1629 w 2036"/>
                <a:gd name="T97" fmla="*/ 1521 h 1521"/>
                <a:gd name="T98" fmla="*/ 1662 w 2036"/>
                <a:gd name="T99" fmla="*/ 1521 h 1521"/>
                <a:gd name="T100" fmla="*/ 1695 w 2036"/>
                <a:gd name="T101" fmla="*/ 1521 h 1521"/>
                <a:gd name="T102" fmla="*/ 1729 w 2036"/>
                <a:gd name="T103" fmla="*/ 1521 h 1521"/>
                <a:gd name="T104" fmla="*/ 1762 w 2036"/>
                <a:gd name="T105" fmla="*/ 1521 h 1521"/>
                <a:gd name="T106" fmla="*/ 1795 w 2036"/>
                <a:gd name="T107" fmla="*/ 1521 h 1521"/>
                <a:gd name="T108" fmla="*/ 1829 w 2036"/>
                <a:gd name="T109" fmla="*/ 1521 h 1521"/>
                <a:gd name="T110" fmla="*/ 1862 w 2036"/>
                <a:gd name="T111" fmla="*/ 1521 h 1521"/>
                <a:gd name="T112" fmla="*/ 1896 w 2036"/>
                <a:gd name="T113" fmla="*/ 1521 h 1521"/>
                <a:gd name="T114" fmla="*/ 1929 w 2036"/>
                <a:gd name="T115" fmla="*/ 1521 h 1521"/>
                <a:gd name="T116" fmla="*/ 1962 w 2036"/>
                <a:gd name="T117" fmla="*/ 1521 h 1521"/>
                <a:gd name="T118" fmla="*/ 1996 w 2036"/>
                <a:gd name="T119" fmla="*/ 1521 h 1521"/>
                <a:gd name="T120" fmla="*/ 2029 w 2036"/>
                <a:gd name="T121" fmla="*/ 1521 h 15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36"/>
                <a:gd name="T184" fmla="*/ 0 h 1521"/>
                <a:gd name="T185" fmla="*/ 2036 w 2036"/>
                <a:gd name="T186" fmla="*/ 1521 h 152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36" h="1521">
                  <a:moveTo>
                    <a:pt x="0" y="1521"/>
                  </a:moveTo>
                  <a:lnTo>
                    <a:pt x="0" y="1521"/>
                  </a:lnTo>
                  <a:lnTo>
                    <a:pt x="7" y="1521"/>
                  </a:lnTo>
                  <a:lnTo>
                    <a:pt x="14" y="1521"/>
                  </a:lnTo>
                  <a:lnTo>
                    <a:pt x="20" y="1521"/>
                  </a:lnTo>
                  <a:lnTo>
                    <a:pt x="27" y="1521"/>
                  </a:lnTo>
                  <a:lnTo>
                    <a:pt x="34" y="1521"/>
                  </a:lnTo>
                  <a:lnTo>
                    <a:pt x="40" y="1521"/>
                  </a:lnTo>
                  <a:lnTo>
                    <a:pt x="47" y="1521"/>
                  </a:lnTo>
                  <a:lnTo>
                    <a:pt x="54" y="1521"/>
                  </a:lnTo>
                  <a:lnTo>
                    <a:pt x="60" y="1521"/>
                  </a:lnTo>
                  <a:lnTo>
                    <a:pt x="67" y="1521"/>
                  </a:lnTo>
                  <a:lnTo>
                    <a:pt x="74" y="1521"/>
                  </a:lnTo>
                  <a:lnTo>
                    <a:pt x="80" y="1521"/>
                  </a:lnTo>
                  <a:lnTo>
                    <a:pt x="87" y="1521"/>
                  </a:lnTo>
                  <a:lnTo>
                    <a:pt x="94" y="1521"/>
                  </a:lnTo>
                  <a:lnTo>
                    <a:pt x="100" y="1521"/>
                  </a:lnTo>
                  <a:lnTo>
                    <a:pt x="107" y="1521"/>
                  </a:lnTo>
                  <a:lnTo>
                    <a:pt x="114" y="1521"/>
                  </a:lnTo>
                  <a:lnTo>
                    <a:pt x="120" y="1521"/>
                  </a:lnTo>
                  <a:lnTo>
                    <a:pt x="127" y="1521"/>
                  </a:lnTo>
                  <a:lnTo>
                    <a:pt x="134" y="1521"/>
                  </a:lnTo>
                  <a:lnTo>
                    <a:pt x="140" y="1521"/>
                  </a:lnTo>
                  <a:lnTo>
                    <a:pt x="147" y="1521"/>
                  </a:lnTo>
                  <a:lnTo>
                    <a:pt x="154" y="1521"/>
                  </a:lnTo>
                  <a:lnTo>
                    <a:pt x="160" y="1521"/>
                  </a:lnTo>
                  <a:lnTo>
                    <a:pt x="167" y="1521"/>
                  </a:lnTo>
                  <a:lnTo>
                    <a:pt x="174" y="1521"/>
                  </a:lnTo>
                  <a:lnTo>
                    <a:pt x="181" y="1521"/>
                  </a:lnTo>
                  <a:lnTo>
                    <a:pt x="187" y="1521"/>
                  </a:lnTo>
                  <a:lnTo>
                    <a:pt x="194" y="1521"/>
                  </a:lnTo>
                  <a:lnTo>
                    <a:pt x="201" y="1521"/>
                  </a:lnTo>
                  <a:lnTo>
                    <a:pt x="207" y="1521"/>
                  </a:lnTo>
                  <a:lnTo>
                    <a:pt x="214" y="1521"/>
                  </a:lnTo>
                  <a:lnTo>
                    <a:pt x="221" y="1521"/>
                  </a:lnTo>
                  <a:lnTo>
                    <a:pt x="227" y="1521"/>
                  </a:lnTo>
                  <a:lnTo>
                    <a:pt x="234" y="1521"/>
                  </a:lnTo>
                  <a:lnTo>
                    <a:pt x="241" y="1521"/>
                  </a:lnTo>
                  <a:lnTo>
                    <a:pt x="247" y="1521"/>
                  </a:lnTo>
                  <a:lnTo>
                    <a:pt x="254" y="1521"/>
                  </a:lnTo>
                  <a:lnTo>
                    <a:pt x="261" y="1521"/>
                  </a:lnTo>
                  <a:lnTo>
                    <a:pt x="267" y="1521"/>
                  </a:lnTo>
                  <a:lnTo>
                    <a:pt x="274" y="1521"/>
                  </a:lnTo>
                  <a:lnTo>
                    <a:pt x="281" y="1521"/>
                  </a:lnTo>
                  <a:lnTo>
                    <a:pt x="287" y="1521"/>
                  </a:lnTo>
                  <a:lnTo>
                    <a:pt x="294" y="1521"/>
                  </a:lnTo>
                  <a:lnTo>
                    <a:pt x="301" y="1521"/>
                  </a:lnTo>
                  <a:lnTo>
                    <a:pt x="307" y="1521"/>
                  </a:lnTo>
                  <a:lnTo>
                    <a:pt x="314" y="1521"/>
                  </a:lnTo>
                  <a:lnTo>
                    <a:pt x="321" y="1521"/>
                  </a:lnTo>
                  <a:lnTo>
                    <a:pt x="327" y="1521"/>
                  </a:lnTo>
                  <a:lnTo>
                    <a:pt x="334" y="1521"/>
                  </a:lnTo>
                  <a:lnTo>
                    <a:pt x="341" y="1521"/>
                  </a:lnTo>
                  <a:lnTo>
                    <a:pt x="341" y="1515"/>
                  </a:lnTo>
                  <a:lnTo>
                    <a:pt x="347" y="1521"/>
                  </a:lnTo>
                  <a:lnTo>
                    <a:pt x="347" y="1515"/>
                  </a:lnTo>
                  <a:lnTo>
                    <a:pt x="347" y="1521"/>
                  </a:lnTo>
                  <a:lnTo>
                    <a:pt x="354" y="1521"/>
                  </a:lnTo>
                  <a:lnTo>
                    <a:pt x="361" y="1521"/>
                  </a:lnTo>
                  <a:lnTo>
                    <a:pt x="367" y="1521"/>
                  </a:lnTo>
                  <a:lnTo>
                    <a:pt x="374" y="1521"/>
                  </a:lnTo>
                  <a:lnTo>
                    <a:pt x="381" y="1521"/>
                  </a:lnTo>
                  <a:lnTo>
                    <a:pt x="381" y="1515"/>
                  </a:lnTo>
                  <a:lnTo>
                    <a:pt x="381" y="1521"/>
                  </a:lnTo>
                  <a:lnTo>
                    <a:pt x="387" y="1521"/>
                  </a:lnTo>
                  <a:lnTo>
                    <a:pt x="394" y="1521"/>
                  </a:lnTo>
                  <a:lnTo>
                    <a:pt x="401" y="1521"/>
                  </a:lnTo>
                  <a:lnTo>
                    <a:pt x="407" y="1521"/>
                  </a:lnTo>
                  <a:lnTo>
                    <a:pt x="414" y="1521"/>
                  </a:lnTo>
                  <a:lnTo>
                    <a:pt x="414" y="1502"/>
                  </a:lnTo>
                  <a:lnTo>
                    <a:pt x="414" y="1515"/>
                  </a:lnTo>
                  <a:lnTo>
                    <a:pt x="421" y="1515"/>
                  </a:lnTo>
                  <a:lnTo>
                    <a:pt x="421" y="1521"/>
                  </a:lnTo>
                  <a:lnTo>
                    <a:pt x="421" y="1515"/>
                  </a:lnTo>
                  <a:lnTo>
                    <a:pt x="421" y="1521"/>
                  </a:lnTo>
                  <a:lnTo>
                    <a:pt x="427" y="1521"/>
                  </a:lnTo>
                  <a:lnTo>
                    <a:pt x="434" y="1521"/>
                  </a:lnTo>
                  <a:lnTo>
                    <a:pt x="441" y="1521"/>
                  </a:lnTo>
                  <a:lnTo>
                    <a:pt x="441" y="1515"/>
                  </a:lnTo>
                  <a:lnTo>
                    <a:pt x="441" y="1521"/>
                  </a:lnTo>
                  <a:lnTo>
                    <a:pt x="447" y="1521"/>
                  </a:lnTo>
                  <a:lnTo>
                    <a:pt x="447" y="1515"/>
                  </a:lnTo>
                  <a:lnTo>
                    <a:pt x="454" y="1521"/>
                  </a:lnTo>
                  <a:lnTo>
                    <a:pt x="454" y="1502"/>
                  </a:lnTo>
                  <a:lnTo>
                    <a:pt x="454" y="1521"/>
                  </a:lnTo>
                  <a:lnTo>
                    <a:pt x="461" y="1521"/>
                  </a:lnTo>
                  <a:lnTo>
                    <a:pt x="467" y="1521"/>
                  </a:lnTo>
                  <a:lnTo>
                    <a:pt x="474" y="1521"/>
                  </a:lnTo>
                  <a:lnTo>
                    <a:pt x="481" y="1521"/>
                  </a:lnTo>
                  <a:lnTo>
                    <a:pt x="481" y="1508"/>
                  </a:lnTo>
                  <a:lnTo>
                    <a:pt x="481" y="1521"/>
                  </a:lnTo>
                  <a:lnTo>
                    <a:pt x="487" y="1521"/>
                  </a:lnTo>
                  <a:lnTo>
                    <a:pt x="487" y="1515"/>
                  </a:lnTo>
                  <a:lnTo>
                    <a:pt x="487" y="1521"/>
                  </a:lnTo>
                  <a:lnTo>
                    <a:pt x="494" y="1521"/>
                  </a:lnTo>
                  <a:lnTo>
                    <a:pt x="501" y="1521"/>
                  </a:lnTo>
                  <a:lnTo>
                    <a:pt x="501" y="1515"/>
                  </a:lnTo>
                  <a:lnTo>
                    <a:pt x="507" y="1521"/>
                  </a:lnTo>
                  <a:lnTo>
                    <a:pt x="514" y="1521"/>
                  </a:lnTo>
                  <a:lnTo>
                    <a:pt x="521" y="1521"/>
                  </a:lnTo>
                  <a:lnTo>
                    <a:pt x="528" y="1521"/>
                  </a:lnTo>
                  <a:lnTo>
                    <a:pt x="528" y="1495"/>
                  </a:lnTo>
                  <a:lnTo>
                    <a:pt x="528" y="1515"/>
                  </a:lnTo>
                  <a:lnTo>
                    <a:pt x="534" y="1515"/>
                  </a:lnTo>
                  <a:lnTo>
                    <a:pt x="534" y="1521"/>
                  </a:lnTo>
                  <a:lnTo>
                    <a:pt x="534" y="1515"/>
                  </a:lnTo>
                  <a:lnTo>
                    <a:pt x="534" y="1521"/>
                  </a:lnTo>
                  <a:lnTo>
                    <a:pt x="541" y="1521"/>
                  </a:lnTo>
                  <a:lnTo>
                    <a:pt x="548" y="1521"/>
                  </a:lnTo>
                  <a:lnTo>
                    <a:pt x="554" y="1521"/>
                  </a:lnTo>
                  <a:lnTo>
                    <a:pt x="561" y="1515"/>
                  </a:lnTo>
                  <a:lnTo>
                    <a:pt x="561" y="1521"/>
                  </a:lnTo>
                  <a:lnTo>
                    <a:pt x="561" y="1515"/>
                  </a:lnTo>
                  <a:lnTo>
                    <a:pt x="561" y="1521"/>
                  </a:lnTo>
                  <a:lnTo>
                    <a:pt x="568" y="1521"/>
                  </a:lnTo>
                  <a:lnTo>
                    <a:pt x="568" y="1515"/>
                  </a:lnTo>
                  <a:lnTo>
                    <a:pt x="568" y="1521"/>
                  </a:lnTo>
                  <a:lnTo>
                    <a:pt x="574" y="1521"/>
                  </a:lnTo>
                  <a:lnTo>
                    <a:pt x="581" y="1521"/>
                  </a:lnTo>
                  <a:lnTo>
                    <a:pt x="588" y="1521"/>
                  </a:lnTo>
                  <a:lnTo>
                    <a:pt x="594" y="1521"/>
                  </a:lnTo>
                  <a:lnTo>
                    <a:pt x="601" y="1521"/>
                  </a:lnTo>
                  <a:lnTo>
                    <a:pt x="601" y="1508"/>
                  </a:lnTo>
                  <a:lnTo>
                    <a:pt x="608" y="1515"/>
                  </a:lnTo>
                  <a:lnTo>
                    <a:pt x="608" y="1521"/>
                  </a:lnTo>
                  <a:lnTo>
                    <a:pt x="608" y="1482"/>
                  </a:lnTo>
                  <a:lnTo>
                    <a:pt x="608" y="1515"/>
                  </a:lnTo>
                  <a:lnTo>
                    <a:pt x="614" y="1521"/>
                  </a:lnTo>
                  <a:lnTo>
                    <a:pt x="621" y="1521"/>
                  </a:lnTo>
                  <a:lnTo>
                    <a:pt x="628" y="1521"/>
                  </a:lnTo>
                  <a:lnTo>
                    <a:pt x="634" y="1521"/>
                  </a:lnTo>
                  <a:lnTo>
                    <a:pt x="634" y="1508"/>
                  </a:lnTo>
                  <a:lnTo>
                    <a:pt x="634" y="1515"/>
                  </a:lnTo>
                  <a:lnTo>
                    <a:pt x="641" y="1515"/>
                  </a:lnTo>
                  <a:lnTo>
                    <a:pt x="641" y="1521"/>
                  </a:lnTo>
                  <a:lnTo>
                    <a:pt x="641" y="1515"/>
                  </a:lnTo>
                  <a:lnTo>
                    <a:pt x="641" y="1521"/>
                  </a:lnTo>
                  <a:lnTo>
                    <a:pt x="648" y="1521"/>
                  </a:lnTo>
                  <a:lnTo>
                    <a:pt x="654" y="1521"/>
                  </a:lnTo>
                  <a:lnTo>
                    <a:pt x="661" y="1521"/>
                  </a:lnTo>
                  <a:lnTo>
                    <a:pt x="668" y="1521"/>
                  </a:lnTo>
                  <a:lnTo>
                    <a:pt x="674" y="1521"/>
                  </a:lnTo>
                  <a:lnTo>
                    <a:pt x="681" y="1521"/>
                  </a:lnTo>
                  <a:lnTo>
                    <a:pt x="681" y="1390"/>
                  </a:lnTo>
                  <a:lnTo>
                    <a:pt x="681" y="1475"/>
                  </a:lnTo>
                  <a:lnTo>
                    <a:pt x="688" y="1508"/>
                  </a:lnTo>
                  <a:lnTo>
                    <a:pt x="688" y="1521"/>
                  </a:lnTo>
                  <a:lnTo>
                    <a:pt x="688" y="1508"/>
                  </a:lnTo>
                  <a:lnTo>
                    <a:pt x="688" y="1521"/>
                  </a:lnTo>
                  <a:lnTo>
                    <a:pt x="694" y="1521"/>
                  </a:lnTo>
                  <a:lnTo>
                    <a:pt x="701" y="1521"/>
                  </a:lnTo>
                  <a:lnTo>
                    <a:pt x="708" y="1521"/>
                  </a:lnTo>
                  <a:lnTo>
                    <a:pt x="714" y="1521"/>
                  </a:lnTo>
                  <a:lnTo>
                    <a:pt x="721" y="1521"/>
                  </a:lnTo>
                  <a:lnTo>
                    <a:pt x="721" y="0"/>
                  </a:lnTo>
                  <a:lnTo>
                    <a:pt x="721" y="178"/>
                  </a:lnTo>
                  <a:lnTo>
                    <a:pt x="728" y="869"/>
                  </a:lnTo>
                  <a:lnTo>
                    <a:pt x="728" y="1515"/>
                  </a:lnTo>
                  <a:lnTo>
                    <a:pt x="728" y="869"/>
                  </a:lnTo>
                  <a:lnTo>
                    <a:pt x="728" y="1515"/>
                  </a:lnTo>
                  <a:lnTo>
                    <a:pt x="734" y="1515"/>
                  </a:lnTo>
                  <a:lnTo>
                    <a:pt x="734" y="1521"/>
                  </a:lnTo>
                  <a:lnTo>
                    <a:pt x="734" y="1515"/>
                  </a:lnTo>
                  <a:lnTo>
                    <a:pt x="734" y="1521"/>
                  </a:lnTo>
                  <a:lnTo>
                    <a:pt x="741" y="1521"/>
                  </a:lnTo>
                  <a:lnTo>
                    <a:pt x="748" y="1521"/>
                  </a:lnTo>
                  <a:lnTo>
                    <a:pt x="754" y="1521"/>
                  </a:lnTo>
                  <a:lnTo>
                    <a:pt x="754" y="1515"/>
                  </a:lnTo>
                  <a:lnTo>
                    <a:pt x="754" y="1521"/>
                  </a:lnTo>
                  <a:lnTo>
                    <a:pt x="761" y="1521"/>
                  </a:lnTo>
                  <a:lnTo>
                    <a:pt x="761" y="1515"/>
                  </a:lnTo>
                  <a:lnTo>
                    <a:pt x="761" y="1521"/>
                  </a:lnTo>
                  <a:lnTo>
                    <a:pt x="768" y="1521"/>
                  </a:lnTo>
                  <a:lnTo>
                    <a:pt x="774" y="1521"/>
                  </a:lnTo>
                  <a:lnTo>
                    <a:pt x="781" y="1521"/>
                  </a:lnTo>
                  <a:lnTo>
                    <a:pt x="788" y="1521"/>
                  </a:lnTo>
                  <a:lnTo>
                    <a:pt x="794" y="1521"/>
                  </a:lnTo>
                  <a:lnTo>
                    <a:pt x="801" y="1521"/>
                  </a:lnTo>
                  <a:lnTo>
                    <a:pt x="808" y="1521"/>
                  </a:lnTo>
                  <a:lnTo>
                    <a:pt x="814" y="1521"/>
                  </a:lnTo>
                  <a:lnTo>
                    <a:pt x="821" y="1521"/>
                  </a:lnTo>
                  <a:lnTo>
                    <a:pt x="828" y="1521"/>
                  </a:lnTo>
                  <a:lnTo>
                    <a:pt x="834" y="1521"/>
                  </a:lnTo>
                  <a:lnTo>
                    <a:pt x="841" y="1521"/>
                  </a:lnTo>
                  <a:lnTo>
                    <a:pt x="848" y="1521"/>
                  </a:lnTo>
                  <a:lnTo>
                    <a:pt x="855" y="1521"/>
                  </a:lnTo>
                  <a:lnTo>
                    <a:pt x="861" y="1521"/>
                  </a:lnTo>
                  <a:lnTo>
                    <a:pt x="868" y="1521"/>
                  </a:lnTo>
                  <a:lnTo>
                    <a:pt x="875" y="1521"/>
                  </a:lnTo>
                  <a:lnTo>
                    <a:pt x="881" y="1521"/>
                  </a:lnTo>
                  <a:lnTo>
                    <a:pt x="888" y="1521"/>
                  </a:lnTo>
                  <a:lnTo>
                    <a:pt x="895" y="1521"/>
                  </a:lnTo>
                  <a:lnTo>
                    <a:pt x="901" y="1521"/>
                  </a:lnTo>
                  <a:lnTo>
                    <a:pt x="908" y="1521"/>
                  </a:lnTo>
                  <a:lnTo>
                    <a:pt x="915" y="1521"/>
                  </a:lnTo>
                  <a:lnTo>
                    <a:pt x="921" y="1521"/>
                  </a:lnTo>
                  <a:lnTo>
                    <a:pt x="928" y="1521"/>
                  </a:lnTo>
                  <a:lnTo>
                    <a:pt x="935" y="1521"/>
                  </a:lnTo>
                  <a:lnTo>
                    <a:pt x="935" y="1515"/>
                  </a:lnTo>
                  <a:lnTo>
                    <a:pt x="935" y="1521"/>
                  </a:lnTo>
                  <a:lnTo>
                    <a:pt x="941" y="1521"/>
                  </a:lnTo>
                  <a:lnTo>
                    <a:pt x="948" y="1521"/>
                  </a:lnTo>
                  <a:lnTo>
                    <a:pt x="955" y="1521"/>
                  </a:lnTo>
                  <a:lnTo>
                    <a:pt x="961" y="1521"/>
                  </a:lnTo>
                  <a:lnTo>
                    <a:pt x="968" y="1521"/>
                  </a:lnTo>
                  <a:lnTo>
                    <a:pt x="975" y="1521"/>
                  </a:lnTo>
                  <a:lnTo>
                    <a:pt x="981" y="1521"/>
                  </a:lnTo>
                  <a:lnTo>
                    <a:pt x="988" y="1521"/>
                  </a:lnTo>
                  <a:lnTo>
                    <a:pt x="995" y="1521"/>
                  </a:lnTo>
                  <a:lnTo>
                    <a:pt x="1001" y="1521"/>
                  </a:lnTo>
                  <a:lnTo>
                    <a:pt x="1008" y="1521"/>
                  </a:lnTo>
                  <a:lnTo>
                    <a:pt x="1015" y="1521"/>
                  </a:lnTo>
                  <a:lnTo>
                    <a:pt x="1021" y="1521"/>
                  </a:lnTo>
                  <a:lnTo>
                    <a:pt x="1028" y="1521"/>
                  </a:lnTo>
                  <a:lnTo>
                    <a:pt x="1035" y="1521"/>
                  </a:lnTo>
                  <a:lnTo>
                    <a:pt x="1041" y="1515"/>
                  </a:lnTo>
                  <a:lnTo>
                    <a:pt x="1041" y="1521"/>
                  </a:lnTo>
                  <a:lnTo>
                    <a:pt x="1041" y="1515"/>
                  </a:lnTo>
                  <a:lnTo>
                    <a:pt x="1041" y="1521"/>
                  </a:lnTo>
                  <a:lnTo>
                    <a:pt x="1048" y="1521"/>
                  </a:lnTo>
                  <a:lnTo>
                    <a:pt x="1055" y="1521"/>
                  </a:lnTo>
                  <a:lnTo>
                    <a:pt x="1061" y="1521"/>
                  </a:lnTo>
                  <a:lnTo>
                    <a:pt x="1068" y="1521"/>
                  </a:lnTo>
                  <a:lnTo>
                    <a:pt x="1075" y="1521"/>
                  </a:lnTo>
                  <a:lnTo>
                    <a:pt x="1081" y="1521"/>
                  </a:lnTo>
                  <a:lnTo>
                    <a:pt x="1088" y="1521"/>
                  </a:lnTo>
                  <a:lnTo>
                    <a:pt x="1095" y="1521"/>
                  </a:lnTo>
                  <a:lnTo>
                    <a:pt x="1101" y="1521"/>
                  </a:lnTo>
                  <a:lnTo>
                    <a:pt x="1108" y="1521"/>
                  </a:lnTo>
                  <a:lnTo>
                    <a:pt x="1115" y="1521"/>
                  </a:lnTo>
                  <a:lnTo>
                    <a:pt x="1121" y="1521"/>
                  </a:lnTo>
                  <a:lnTo>
                    <a:pt x="1121" y="1515"/>
                  </a:lnTo>
                  <a:lnTo>
                    <a:pt x="1121" y="1521"/>
                  </a:lnTo>
                  <a:lnTo>
                    <a:pt x="1128" y="1521"/>
                  </a:lnTo>
                  <a:lnTo>
                    <a:pt x="1135" y="1521"/>
                  </a:lnTo>
                  <a:lnTo>
                    <a:pt x="1135" y="1515"/>
                  </a:lnTo>
                  <a:lnTo>
                    <a:pt x="1135" y="1521"/>
                  </a:lnTo>
                  <a:lnTo>
                    <a:pt x="1141" y="1521"/>
                  </a:lnTo>
                  <a:lnTo>
                    <a:pt x="1148" y="1521"/>
                  </a:lnTo>
                  <a:lnTo>
                    <a:pt x="1155" y="1521"/>
                  </a:lnTo>
                  <a:lnTo>
                    <a:pt x="1161" y="1521"/>
                  </a:lnTo>
                  <a:lnTo>
                    <a:pt x="1168" y="1521"/>
                  </a:lnTo>
                  <a:lnTo>
                    <a:pt x="1175" y="1521"/>
                  </a:lnTo>
                  <a:lnTo>
                    <a:pt x="1181" y="1521"/>
                  </a:lnTo>
                  <a:lnTo>
                    <a:pt x="1188" y="1521"/>
                  </a:lnTo>
                  <a:lnTo>
                    <a:pt x="1195" y="1521"/>
                  </a:lnTo>
                  <a:lnTo>
                    <a:pt x="1202" y="1521"/>
                  </a:lnTo>
                  <a:lnTo>
                    <a:pt x="1202" y="1515"/>
                  </a:lnTo>
                  <a:lnTo>
                    <a:pt x="1202" y="1521"/>
                  </a:lnTo>
                  <a:lnTo>
                    <a:pt x="1208" y="1521"/>
                  </a:lnTo>
                  <a:lnTo>
                    <a:pt x="1215" y="1521"/>
                  </a:lnTo>
                  <a:lnTo>
                    <a:pt x="1222" y="1521"/>
                  </a:lnTo>
                  <a:lnTo>
                    <a:pt x="1228" y="1521"/>
                  </a:lnTo>
                  <a:lnTo>
                    <a:pt x="1235" y="1521"/>
                  </a:lnTo>
                  <a:lnTo>
                    <a:pt x="1242" y="1521"/>
                  </a:lnTo>
                  <a:lnTo>
                    <a:pt x="1248" y="1521"/>
                  </a:lnTo>
                  <a:lnTo>
                    <a:pt x="1255" y="1521"/>
                  </a:lnTo>
                  <a:lnTo>
                    <a:pt x="1262" y="1521"/>
                  </a:lnTo>
                  <a:lnTo>
                    <a:pt x="1268" y="1521"/>
                  </a:lnTo>
                  <a:lnTo>
                    <a:pt x="1275" y="1521"/>
                  </a:lnTo>
                  <a:lnTo>
                    <a:pt x="1282" y="1521"/>
                  </a:lnTo>
                  <a:lnTo>
                    <a:pt x="1288" y="1521"/>
                  </a:lnTo>
                  <a:lnTo>
                    <a:pt x="1295" y="1521"/>
                  </a:lnTo>
                  <a:lnTo>
                    <a:pt x="1302" y="1521"/>
                  </a:lnTo>
                  <a:lnTo>
                    <a:pt x="1302" y="1515"/>
                  </a:lnTo>
                  <a:lnTo>
                    <a:pt x="1302" y="1521"/>
                  </a:lnTo>
                  <a:lnTo>
                    <a:pt x="1308" y="1521"/>
                  </a:lnTo>
                  <a:lnTo>
                    <a:pt x="1308" y="1515"/>
                  </a:lnTo>
                  <a:lnTo>
                    <a:pt x="1308" y="1521"/>
                  </a:lnTo>
                  <a:lnTo>
                    <a:pt x="1315" y="1521"/>
                  </a:lnTo>
                  <a:lnTo>
                    <a:pt x="1322" y="1521"/>
                  </a:lnTo>
                  <a:lnTo>
                    <a:pt x="1328" y="1521"/>
                  </a:lnTo>
                  <a:lnTo>
                    <a:pt x="1328" y="1515"/>
                  </a:lnTo>
                  <a:lnTo>
                    <a:pt x="1328" y="1521"/>
                  </a:lnTo>
                  <a:lnTo>
                    <a:pt x="1335" y="1521"/>
                  </a:lnTo>
                  <a:lnTo>
                    <a:pt x="1342" y="1521"/>
                  </a:lnTo>
                  <a:lnTo>
                    <a:pt x="1348" y="1521"/>
                  </a:lnTo>
                  <a:lnTo>
                    <a:pt x="1348" y="1515"/>
                  </a:lnTo>
                  <a:lnTo>
                    <a:pt x="1348" y="1521"/>
                  </a:lnTo>
                  <a:lnTo>
                    <a:pt x="1355" y="1521"/>
                  </a:lnTo>
                  <a:lnTo>
                    <a:pt x="1362" y="1521"/>
                  </a:lnTo>
                  <a:lnTo>
                    <a:pt x="1368" y="1521"/>
                  </a:lnTo>
                  <a:lnTo>
                    <a:pt x="1375" y="1521"/>
                  </a:lnTo>
                  <a:lnTo>
                    <a:pt x="1375" y="1515"/>
                  </a:lnTo>
                  <a:lnTo>
                    <a:pt x="1375" y="1521"/>
                  </a:lnTo>
                  <a:lnTo>
                    <a:pt x="1382" y="1521"/>
                  </a:lnTo>
                  <a:lnTo>
                    <a:pt x="1388" y="1521"/>
                  </a:lnTo>
                  <a:lnTo>
                    <a:pt x="1388" y="1515"/>
                  </a:lnTo>
                  <a:lnTo>
                    <a:pt x="1395" y="1521"/>
                  </a:lnTo>
                  <a:lnTo>
                    <a:pt x="1402" y="1521"/>
                  </a:lnTo>
                  <a:lnTo>
                    <a:pt x="1402" y="1515"/>
                  </a:lnTo>
                  <a:lnTo>
                    <a:pt x="1402" y="1521"/>
                  </a:lnTo>
                  <a:lnTo>
                    <a:pt x="1408" y="1521"/>
                  </a:lnTo>
                  <a:lnTo>
                    <a:pt x="1415" y="1521"/>
                  </a:lnTo>
                  <a:lnTo>
                    <a:pt x="1422" y="1521"/>
                  </a:lnTo>
                  <a:lnTo>
                    <a:pt x="1422" y="1508"/>
                  </a:lnTo>
                  <a:lnTo>
                    <a:pt x="1422" y="1515"/>
                  </a:lnTo>
                  <a:lnTo>
                    <a:pt x="1428" y="1515"/>
                  </a:lnTo>
                  <a:lnTo>
                    <a:pt x="1428" y="1521"/>
                  </a:lnTo>
                  <a:lnTo>
                    <a:pt x="1428" y="1515"/>
                  </a:lnTo>
                  <a:lnTo>
                    <a:pt x="1428" y="1521"/>
                  </a:lnTo>
                  <a:lnTo>
                    <a:pt x="1435" y="1521"/>
                  </a:lnTo>
                  <a:lnTo>
                    <a:pt x="1435" y="1515"/>
                  </a:lnTo>
                  <a:lnTo>
                    <a:pt x="1442" y="1521"/>
                  </a:lnTo>
                  <a:lnTo>
                    <a:pt x="1448" y="1521"/>
                  </a:lnTo>
                  <a:lnTo>
                    <a:pt x="1455" y="1521"/>
                  </a:lnTo>
                  <a:lnTo>
                    <a:pt x="1455" y="1515"/>
                  </a:lnTo>
                  <a:lnTo>
                    <a:pt x="1455" y="1521"/>
                  </a:lnTo>
                  <a:lnTo>
                    <a:pt x="1462" y="1521"/>
                  </a:lnTo>
                  <a:lnTo>
                    <a:pt x="1468" y="1521"/>
                  </a:lnTo>
                  <a:lnTo>
                    <a:pt x="1468" y="1515"/>
                  </a:lnTo>
                  <a:lnTo>
                    <a:pt x="1468" y="1521"/>
                  </a:lnTo>
                  <a:lnTo>
                    <a:pt x="1475" y="1515"/>
                  </a:lnTo>
                  <a:lnTo>
                    <a:pt x="1475" y="1521"/>
                  </a:lnTo>
                  <a:lnTo>
                    <a:pt x="1475" y="1515"/>
                  </a:lnTo>
                  <a:lnTo>
                    <a:pt x="1475" y="1521"/>
                  </a:lnTo>
                  <a:lnTo>
                    <a:pt x="1482" y="1521"/>
                  </a:lnTo>
                  <a:lnTo>
                    <a:pt x="1488" y="1521"/>
                  </a:lnTo>
                  <a:lnTo>
                    <a:pt x="1495" y="1521"/>
                  </a:lnTo>
                  <a:lnTo>
                    <a:pt x="1502" y="1515"/>
                  </a:lnTo>
                  <a:lnTo>
                    <a:pt x="1502" y="1521"/>
                  </a:lnTo>
                  <a:lnTo>
                    <a:pt x="1502" y="1515"/>
                  </a:lnTo>
                  <a:lnTo>
                    <a:pt x="1502" y="1521"/>
                  </a:lnTo>
                  <a:lnTo>
                    <a:pt x="1508" y="1521"/>
                  </a:lnTo>
                  <a:lnTo>
                    <a:pt x="1508" y="1515"/>
                  </a:lnTo>
                  <a:lnTo>
                    <a:pt x="1508" y="1521"/>
                  </a:lnTo>
                  <a:lnTo>
                    <a:pt x="1515" y="1521"/>
                  </a:lnTo>
                  <a:lnTo>
                    <a:pt x="1515" y="1515"/>
                  </a:lnTo>
                  <a:lnTo>
                    <a:pt x="1515" y="1521"/>
                  </a:lnTo>
                  <a:lnTo>
                    <a:pt x="1522" y="1521"/>
                  </a:lnTo>
                  <a:lnTo>
                    <a:pt x="1529" y="1521"/>
                  </a:lnTo>
                  <a:lnTo>
                    <a:pt x="1529" y="1515"/>
                  </a:lnTo>
                  <a:lnTo>
                    <a:pt x="1535" y="1521"/>
                  </a:lnTo>
                  <a:lnTo>
                    <a:pt x="1535" y="1515"/>
                  </a:lnTo>
                  <a:lnTo>
                    <a:pt x="1535" y="1521"/>
                  </a:lnTo>
                  <a:lnTo>
                    <a:pt x="1542" y="1521"/>
                  </a:lnTo>
                  <a:lnTo>
                    <a:pt x="1549" y="1521"/>
                  </a:lnTo>
                  <a:lnTo>
                    <a:pt x="1555" y="1521"/>
                  </a:lnTo>
                  <a:lnTo>
                    <a:pt x="1562" y="1515"/>
                  </a:lnTo>
                  <a:lnTo>
                    <a:pt x="1562" y="1521"/>
                  </a:lnTo>
                  <a:lnTo>
                    <a:pt x="1562" y="1515"/>
                  </a:lnTo>
                  <a:lnTo>
                    <a:pt x="1562" y="1521"/>
                  </a:lnTo>
                  <a:lnTo>
                    <a:pt x="1569" y="1521"/>
                  </a:lnTo>
                  <a:lnTo>
                    <a:pt x="1575" y="1521"/>
                  </a:lnTo>
                  <a:lnTo>
                    <a:pt x="1582" y="1521"/>
                  </a:lnTo>
                  <a:lnTo>
                    <a:pt x="1589" y="1521"/>
                  </a:lnTo>
                  <a:lnTo>
                    <a:pt x="1595" y="1521"/>
                  </a:lnTo>
                  <a:lnTo>
                    <a:pt x="1602" y="1521"/>
                  </a:lnTo>
                  <a:lnTo>
                    <a:pt x="1609" y="1521"/>
                  </a:lnTo>
                  <a:lnTo>
                    <a:pt x="1615" y="1521"/>
                  </a:lnTo>
                  <a:lnTo>
                    <a:pt x="1622" y="1521"/>
                  </a:lnTo>
                  <a:lnTo>
                    <a:pt x="1622" y="1515"/>
                  </a:lnTo>
                  <a:lnTo>
                    <a:pt x="1622" y="1521"/>
                  </a:lnTo>
                  <a:lnTo>
                    <a:pt x="1629" y="1521"/>
                  </a:lnTo>
                  <a:lnTo>
                    <a:pt x="1635" y="1515"/>
                  </a:lnTo>
                  <a:lnTo>
                    <a:pt x="1635" y="1521"/>
                  </a:lnTo>
                  <a:lnTo>
                    <a:pt x="1635" y="1515"/>
                  </a:lnTo>
                  <a:lnTo>
                    <a:pt x="1635" y="1521"/>
                  </a:lnTo>
                  <a:lnTo>
                    <a:pt x="1642" y="1521"/>
                  </a:lnTo>
                  <a:lnTo>
                    <a:pt x="1649" y="1521"/>
                  </a:lnTo>
                  <a:lnTo>
                    <a:pt x="1655" y="1521"/>
                  </a:lnTo>
                  <a:lnTo>
                    <a:pt x="1662" y="1521"/>
                  </a:lnTo>
                  <a:lnTo>
                    <a:pt x="1669" y="1521"/>
                  </a:lnTo>
                  <a:lnTo>
                    <a:pt x="1675" y="1521"/>
                  </a:lnTo>
                  <a:lnTo>
                    <a:pt x="1682" y="1521"/>
                  </a:lnTo>
                  <a:lnTo>
                    <a:pt x="1689" y="1521"/>
                  </a:lnTo>
                  <a:lnTo>
                    <a:pt x="1695" y="1521"/>
                  </a:lnTo>
                  <a:lnTo>
                    <a:pt x="1695" y="1515"/>
                  </a:lnTo>
                  <a:lnTo>
                    <a:pt x="1695" y="1521"/>
                  </a:lnTo>
                  <a:lnTo>
                    <a:pt x="1702" y="1521"/>
                  </a:lnTo>
                  <a:lnTo>
                    <a:pt x="1709" y="1521"/>
                  </a:lnTo>
                  <a:lnTo>
                    <a:pt x="1715" y="1521"/>
                  </a:lnTo>
                  <a:lnTo>
                    <a:pt x="1722" y="1521"/>
                  </a:lnTo>
                  <a:lnTo>
                    <a:pt x="1729" y="1521"/>
                  </a:lnTo>
                  <a:lnTo>
                    <a:pt x="1735" y="1521"/>
                  </a:lnTo>
                  <a:lnTo>
                    <a:pt x="1742" y="1521"/>
                  </a:lnTo>
                  <a:lnTo>
                    <a:pt x="1749" y="1521"/>
                  </a:lnTo>
                  <a:lnTo>
                    <a:pt x="1755" y="1521"/>
                  </a:lnTo>
                  <a:lnTo>
                    <a:pt x="1762" y="1521"/>
                  </a:lnTo>
                  <a:lnTo>
                    <a:pt x="1769" y="1521"/>
                  </a:lnTo>
                  <a:lnTo>
                    <a:pt x="1775" y="1521"/>
                  </a:lnTo>
                  <a:lnTo>
                    <a:pt x="1782" y="1521"/>
                  </a:lnTo>
                  <a:lnTo>
                    <a:pt x="1789" y="1521"/>
                  </a:lnTo>
                  <a:lnTo>
                    <a:pt x="1795" y="1521"/>
                  </a:lnTo>
                  <a:lnTo>
                    <a:pt x="1802" y="1521"/>
                  </a:lnTo>
                  <a:lnTo>
                    <a:pt x="1809" y="1521"/>
                  </a:lnTo>
                  <a:lnTo>
                    <a:pt x="1809" y="1515"/>
                  </a:lnTo>
                  <a:lnTo>
                    <a:pt x="1809" y="1521"/>
                  </a:lnTo>
                  <a:lnTo>
                    <a:pt x="1815" y="1521"/>
                  </a:lnTo>
                  <a:lnTo>
                    <a:pt x="1822" y="1521"/>
                  </a:lnTo>
                  <a:lnTo>
                    <a:pt x="1829" y="1521"/>
                  </a:lnTo>
                  <a:lnTo>
                    <a:pt x="1835" y="1521"/>
                  </a:lnTo>
                  <a:lnTo>
                    <a:pt x="1842" y="1521"/>
                  </a:lnTo>
                  <a:lnTo>
                    <a:pt x="1849" y="1521"/>
                  </a:lnTo>
                  <a:lnTo>
                    <a:pt x="1855" y="1521"/>
                  </a:lnTo>
                  <a:lnTo>
                    <a:pt x="1862" y="1521"/>
                  </a:lnTo>
                  <a:lnTo>
                    <a:pt x="1869" y="1521"/>
                  </a:lnTo>
                  <a:lnTo>
                    <a:pt x="1876" y="1521"/>
                  </a:lnTo>
                  <a:lnTo>
                    <a:pt x="1882" y="1521"/>
                  </a:lnTo>
                  <a:lnTo>
                    <a:pt x="1889" y="1521"/>
                  </a:lnTo>
                  <a:lnTo>
                    <a:pt x="1896" y="1521"/>
                  </a:lnTo>
                  <a:lnTo>
                    <a:pt x="1902" y="1521"/>
                  </a:lnTo>
                  <a:lnTo>
                    <a:pt x="1909" y="1521"/>
                  </a:lnTo>
                  <a:lnTo>
                    <a:pt x="1916" y="1521"/>
                  </a:lnTo>
                  <a:lnTo>
                    <a:pt x="1922" y="1521"/>
                  </a:lnTo>
                  <a:lnTo>
                    <a:pt x="1929" y="1521"/>
                  </a:lnTo>
                  <a:lnTo>
                    <a:pt x="1936" y="1521"/>
                  </a:lnTo>
                  <a:lnTo>
                    <a:pt x="1942" y="1521"/>
                  </a:lnTo>
                  <a:lnTo>
                    <a:pt x="1949" y="1521"/>
                  </a:lnTo>
                  <a:lnTo>
                    <a:pt x="1956" y="1521"/>
                  </a:lnTo>
                  <a:lnTo>
                    <a:pt x="1962" y="1521"/>
                  </a:lnTo>
                  <a:lnTo>
                    <a:pt x="1969" y="1521"/>
                  </a:lnTo>
                  <a:lnTo>
                    <a:pt x="1976" y="1521"/>
                  </a:lnTo>
                  <a:lnTo>
                    <a:pt x="1982" y="1521"/>
                  </a:lnTo>
                  <a:lnTo>
                    <a:pt x="1989" y="1521"/>
                  </a:lnTo>
                  <a:lnTo>
                    <a:pt x="1996" y="1521"/>
                  </a:lnTo>
                  <a:lnTo>
                    <a:pt x="2002" y="1521"/>
                  </a:lnTo>
                  <a:lnTo>
                    <a:pt x="2009" y="1521"/>
                  </a:lnTo>
                  <a:lnTo>
                    <a:pt x="2016" y="1521"/>
                  </a:lnTo>
                  <a:lnTo>
                    <a:pt x="2022" y="1521"/>
                  </a:lnTo>
                  <a:lnTo>
                    <a:pt x="2029" y="1521"/>
                  </a:lnTo>
                  <a:lnTo>
                    <a:pt x="2036" y="1521"/>
                  </a:lnTo>
                </a:path>
              </a:pathLst>
            </a:cu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638" name="Freeform 9"/>
            <p:cNvSpPr>
              <a:spLocks/>
            </p:cNvSpPr>
            <p:nvPr/>
          </p:nvSpPr>
          <p:spPr bwMode="auto">
            <a:xfrm>
              <a:off x="1889" y="2988"/>
              <a:ext cx="26" cy="33"/>
            </a:xfrm>
            <a:custGeom>
              <a:avLst/>
              <a:gdLst>
                <a:gd name="T0" fmla="*/ 0 w 26"/>
                <a:gd name="T1" fmla="*/ 20 h 33"/>
                <a:gd name="T2" fmla="*/ 13 w 26"/>
                <a:gd name="T3" fmla="*/ 33 h 33"/>
                <a:gd name="T4" fmla="*/ 26 w 26"/>
                <a:gd name="T5" fmla="*/ 20 h 33"/>
                <a:gd name="T6" fmla="*/ 13 w 26"/>
                <a:gd name="T7" fmla="*/ 0 h 33"/>
                <a:gd name="T8" fmla="*/ 0 w 26"/>
                <a:gd name="T9" fmla="*/ 2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3"/>
                <a:gd name="T17" fmla="*/ 26 w 26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3">
                  <a:moveTo>
                    <a:pt x="0" y="20"/>
                  </a:moveTo>
                  <a:lnTo>
                    <a:pt x="13" y="33"/>
                  </a:lnTo>
                  <a:lnTo>
                    <a:pt x="26" y="20"/>
                  </a:lnTo>
                  <a:lnTo>
                    <a:pt x="1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900"/>
            </a:p>
          </p:txBody>
        </p:sp>
        <p:sp>
          <p:nvSpPr>
            <p:cNvPr id="639" name="Rectangle 10"/>
            <p:cNvSpPr>
              <a:spLocks noChangeArrowheads="1"/>
            </p:cNvSpPr>
            <p:nvPr/>
          </p:nvSpPr>
          <p:spPr bwMode="auto">
            <a:xfrm>
              <a:off x="1008" y="1392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317</a:t>
              </a:r>
              <a:endParaRPr lang="en-US" altLang="en-US" sz="900"/>
            </a:p>
          </p:txBody>
        </p:sp>
        <p:sp>
          <p:nvSpPr>
            <p:cNvPr id="640" name="Line 12"/>
            <p:cNvSpPr>
              <a:spLocks noChangeShapeType="1"/>
            </p:cNvSpPr>
            <p:nvPr/>
          </p:nvSpPr>
          <p:spPr bwMode="auto">
            <a:xfrm>
              <a:off x="300" y="3028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1" name="Rectangle 13"/>
            <p:cNvSpPr>
              <a:spLocks noChangeArrowheads="1"/>
            </p:cNvSpPr>
            <p:nvPr/>
          </p:nvSpPr>
          <p:spPr bwMode="auto">
            <a:xfrm>
              <a:off x="146" y="2988"/>
              <a:ext cx="1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0.0</a:t>
              </a:r>
              <a:endParaRPr lang="en-US" altLang="en-US" sz="900"/>
            </a:p>
          </p:txBody>
        </p:sp>
        <p:sp>
          <p:nvSpPr>
            <p:cNvPr id="642" name="Line 14"/>
            <p:cNvSpPr>
              <a:spLocks noChangeShapeType="1"/>
            </p:cNvSpPr>
            <p:nvPr/>
          </p:nvSpPr>
          <p:spPr bwMode="auto">
            <a:xfrm>
              <a:off x="314" y="297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Line 15"/>
            <p:cNvSpPr>
              <a:spLocks noChangeShapeType="1"/>
            </p:cNvSpPr>
            <p:nvPr/>
          </p:nvSpPr>
          <p:spPr bwMode="auto">
            <a:xfrm>
              <a:off x="314" y="2916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4" name="Line 16"/>
            <p:cNvSpPr>
              <a:spLocks noChangeShapeType="1"/>
            </p:cNvSpPr>
            <p:nvPr/>
          </p:nvSpPr>
          <p:spPr bwMode="auto">
            <a:xfrm>
              <a:off x="314" y="2863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5" name="Line 17"/>
            <p:cNvSpPr>
              <a:spLocks noChangeShapeType="1"/>
            </p:cNvSpPr>
            <p:nvPr/>
          </p:nvSpPr>
          <p:spPr bwMode="auto">
            <a:xfrm>
              <a:off x="314" y="281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6" name="Line 18"/>
            <p:cNvSpPr>
              <a:spLocks noChangeShapeType="1"/>
            </p:cNvSpPr>
            <p:nvPr/>
          </p:nvSpPr>
          <p:spPr bwMode="auto">
            <a:xfrm>
              <a:off x="300" y="2758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7" name="Rectangle 19"/>
            <p:cNvSpPr>
              <a:spLocks noChangeArrowheads="1"/>
            </p:cNvSpPr>
            <p:nvPr/>
          </p:nvSpPr>
          <p:spPr bwMode="auto">
            <a:xfrm>
              <a:off x="146" y="2718"/>
              <a:ext cx="1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0.5</a:t>
              </a:r>
              <a:endParaRPr lang="en-US" altLang="en-US" sz="900"/>
            </a:p>
          </p:txBody>
        </p:sp>
        <p:sp>
          <p:nvSpPr>
            <p:cNvPr id="648" name="Line 20"/>
            <p:cNvSpPr>
              <a:spLocks noChangeShapeType="1"/>
            </p:cNvSpPr>
            <p:nvPr/>
          </p:nvSpPr>
          <p:spPr bwMode="auto">
            <a:xfrm>
              <a:off x="314" y="270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9" name="Line 21"/>
            <p:cNvSpPr>
              <a:spLocks noChangeShapeType="1"/>
            </p:cNvSpPr>
            <p:nvPr/>
          </p:nvSpPr>
          <p:spPr bwMode="auto">
            <a:xfrm>
              <a:off x="314" y="265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0" name="Line 22"/>
            <p:cNvSpPr>
              <a:spLocks noChangeShapeType="1"/>
            </p:cNvSpPr>
            <p:nvPr/>
          </p:nvSpPr>
          <p:spPr bwMode="auto">
            <a:xfrm>
              <a:off x="314" y="260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1" name="Line 23"/>
            <p:cNvSpPr>
              <a:spLocks noChangeShapeType="1"/>
            </p:cNvSpPr>
            <p:nvPr/>
          </p:nvSpPr>
          <p:spPr bwMode="auto">
            <a:xfrm>
              <a:off x="314" y="2541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2" name="Line 24"/>
            <p:cNvSpPr>
              <a:spLocks noChangeShapeType="1"/>
            </p:cNvSpPr>
            <p:nvPr/>
          </p:nvSpPr>
          <p:spPr bwMode="auto">
            <a:xfrm>
              <a:off x="300" y="2488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3" name="Rectangle 25"/>
            <p:cNvSpPr>
              <a:spLocks noChangeArrowheads="1"/>
            </p:cNvSpPr>
            <p:nvPr/>
          </p:nvSpPr>
          <p:spPr bwMode="auto">
            <a:xfrm>
              <a:off x="146" y="2448"/>
              <a:ext cx="1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1.0</a:t>
              </a:r>
              <a:endParaRPr lang="en-US" altLang="en-US" sz="900"/>
            </a:p>
          </p:txBody>
        </p:sp>
        <p:sp>
          <p:nvSpPr>
            <p:cNvPr id="654" name="Line 26"/>
            <p:cNvSpPr>
              <a:spLocks noChangeShapeType="1"/>
            </p:cNvSpPr>
            <p:nvPr/>
          </p:nvSpPr>
          <p:spPr bwMode="auto">
            <a:xfrm>
              <a:off x="314" y="243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5" name="Line 27"/>
            <p:cNvSpPr>
              <a:spLocks noChangeShapeType="1"/>
            </p:cNvSpPr>
            <p:nvPr/>
          </p:nvSpPr>
          <p:spPr bwMode="auto">
            <a:xfrm>
              <a:off x="314" y="238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6" name="Line 28"/>
            <p:cNvSpPr>
              <a:spLocks noChangeShapeType="1"/>
            </p:cNvSpPr>
            <p:nvPr/>
          </p:nvSpPr>
          <p:spPr bwMode="auto">
            <a:xfrm>
              <a:off x="314" y="233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7" name="Line 29"/>
            <p:cNvSpPr>
              <a:spLocks noChangeShapeType="1"/>
            </p:cNvSpPr>
            <p:nvPr/>
          </p:nvSpPr>
          <p:spPr bwMode="auto">
            <a:xfrm>
              <a:off x="314" y="227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8" name="Line 30"/>
            <p:cNvSpPr>
              <a:spLocks noChangeShapeType="1"/>
            </p:cNvSpPr>
            <p:nvPr/>
          </p:nvSpPr>
          <p:spPr bwMode="auto">
            <a:xfrm>
              <a:off x="300" y="2224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9" name="Rectangle 31"/>
            <p:cNvSpPr>
              <a:spLocks noChangeArrowheads="1"/>
            </p:cNvSpPr>
            <p:nvPr/>
          </p:nvSpPr>
          <p:spPr bwMode="auto">
            <a:xfrm>
              <a:off x="146" y="2185"/>
              <a:ext cx="1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1.5</a:t>
              </a:r>
              <a:endParaRPr lang="en-US" altLang="en-US" sz="900"/>
            </a:p>
          </p:txBody>
        </p:sp>
        <p:sp>
          <p:nvSpPr>
            <p:cNvPr id="660" name="Line 32"/>
            <p:cNvSpPr>
              <a:spLocks noChangeShapeType="1"/>
            </p:cNvSpPr>
            <p:nvPr/>
          </p:nvSpPr>
          <p:spPr bwMode="auto">
            <a:xfrm>
              <a:off x="314" y="2165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1" name="Line 33"/>
            <p:cNvSpPr>
              <a:spLocks noChangeShapeType="1"/>
            </p:cNvSpPr>
            <p:nvPr/>
          </p:nvSpPr>
          <p:spPr bwMode="auto">
            <a:xfrm>
              <a:off x="314" y="211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2" name="Line 34"/>
            <p:cNvSpPr>
              <a:spLocks noChangeShapeType="1"/>
            </p:cNvSpPr>
            <p:nvPr/>
          </p:nvSpPr>
          <p:spPr bwMode="auto">
            <a:xfrm>
              <a:off x="314" y="206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3" name="Line 35"/>
            <p:cNvSpPr>
              <a:spLocks noChangeShapeType="1"/>
            </p:cNvSpPr>
            <p:nvPr/>
          </p:nvSpPr>
          <p:spPr bwMode="auto">
            <a:xfrm>
              <a:off x="314" y="200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4" name="Line 36"/>
            <p:cNvSpPr>
              <a:spLocks noChangeShapeType="1"/>
            </p:cNvSpPr>
            <p:nvPr/>
          </p:nvSpPr>
          <p:spPr bwMode="auto">
            <a:xfrm>
              <a:off x="300" y="1954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5" name="Rectangle 37"/>
            <p:cNvSpPr>
              <a:spLocks noChangeArrowheads="1"/>
            </p:cNvSpPr>
            <p:nvPr/>
          </p:nvSpPr>
          <p:spPr bwMode="auto">
            <a:xfrm>
              <a:off x="146" y="1915"/>
              <a:ext cx="1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2.0</a:t>
              </a:r>
              <a:endParaRPr lang="en-US" altLang="en-US" sz="900"/>
            </a:p>
          </p:txBody>
        </p:sp>
        <p:sp>
          <p:nvSpPr>
            <p:cNvPr id="666" name="Line 38"/>
            <p:cNvSpPr>
              <a:spLocks noChangeShapeType="1"/>
            </p:cNvSpPr>
            <p:nvPr/>
          </p:nvSpPr>
          <p:spPr bwMode="auto">
            <a:xfrm>
              <a:off x="314" y="190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7" name="Line 39"/>
            <p:cNvSpPr>
              <a:spLocks noChangeShapeType="1"/>
            </p:cNvSpPr>
            <p:nvPr/>
          </p:nvSpPr>
          <p:spPr bwMode="auto">
            <a:xfrm>
              <a:off x="314" y="1849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8" name="Line 40"/>
            <p:cNvSpPr>
              <a:spLocks noChangeShapeType="1"/>
            </p:cNvSpPr>
            <p:nvPr/>
          </p:nvSpPr>
          <p:spPr bwMode="auto">
            <a:xfrm>
              <a:off x="314" y="1790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9" name="Line 41"/>
            <p:cNvSpPr>
              <a:spLocks noChangeShapeType="1"/>
            </p:cNvSpPr>
            <p:nvPr/>
          </p:nvSpPr>
          <p:spPr bwMode="auto">
            <a:xfrm>
              <a:off x="314" y="1737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0" name="Line 42"/>
            <p:cNvSpPr>
              <a:spLocks noChangeShapeType="1"/>
            </p:cNvSpPr>
            <p:nvPr/>
          </p:nvSpPr>
          <p:spPr bwMode="auto">
            <a:xfrm>
              <a:off x="300" y="1684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1" name="Rectangle 43"/>
            <p:cNvSpPr>
              <a:spLocks noChangeArrowheads="1"/>
            </p:cNvSpPr>
            <p:nvPr/>
          </p:nvSpPr>
          <p:spPr bwMode="auto">
            <a:xfrm>
              <a:off x="146" y="1645"/>
              <a:ext cx="1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2.5</a:t>
              </a:r>
              <a:endParaRPr lang="en-US" altLang="en-US" sz="900"/>
            </a:p>
          </p:txBody>
        </p:sp>
        <p:sp>
          <p:nvSpPr>
            <p:cNvPr id="672" name="Line 44"/>
            <p:cNvSpPr>
              <a:spLocks noChangeShapeType="1"/>
            </p:cNvSpPr>
            <p:nvPr/>
          </p:nvSpPr>
          <p:spPr bwMode="auto">
            <a:xfrm>
              <a:off x="314" y="163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3" name="Line 45"/>
            <p:cNvSpPr>
              <a:spLocks noChangeShapeType="1"/>
            </p:cNvSpPr>
            <p:nvPr/>
          </p:nvSpPr>
          <p:spPr bwMode="auto">
            <a:xfrm>
              <a:off x="314" y="1579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4" name="Line 46"/>
            <p:cNvSpPr>
              <a:spLocks noChangeShapeType="1"/>
            </p:cNvSpPr>
            <p:nvPr/>
          </p:nvSpPr>
          <p:spPr bwMode="auto">
            <a:xfrm>
              <a:off x="314" y="1526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5" name="Line 47"/>
            <p:cNvSpPr>
              <a:spLocks noChangeShapeType="1"/>
            </p:cNvSpPr>
            <p:nvPr/>
          </p:nvSpPr>
          <p:spPr bwMode="auto">
            <a:xfrm>
              <a:off x="314" y="1474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6" name="Line 48"/>
            <p:cNvSpPr>
              <a:spLocks noChangeShapeType="1"/>
            </p:cNvSpPr>
            <p:nvPr/>
          </p:nvSpPr>
          <p:spPr bwMode="auto">
            <a:xfrm>
              <a:off x="300" y="1415"/>
              <a:ext cx="34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7" name="Line 49"/>
            <p:cNvSpPr>
              <a:spLocks noChangeShapeType="1"/>
            </p:cNvSpPr>
            <p:nvPr/>
          </p:nvSpPr>
          <p:spPr bwMode="auto">
            <a:xfrm>
              <a:off x="314" y="1362"/>
              <a:ext cx="20" cy="1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8" name="Rectangle 50"/>
            <p:cNvSpPr>
              <a:spLocks noChangeArrowheads="1"/>
            </p:cNvSpPr>
            <p:nvPr/>
          </p:nvSpPr>
          <p:spPr bwMode="auto">
            <a:xfrm>
              <a:off x="220" y="1362"/>
              <a:ext cx="5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</a:t>
              </a:r>
              <a:endParaRPr lang="en-US" altLang="en-US" sz="900"/>
            </a:p>
          </p:txBody>
        </p:sp>
        <p:sp>
          <p:nvSpPr>
            <p:cNvPr id="679" name="Rectangle 51"/>
            <p:cNvSpPr>
              <a:spLocks noChangeArrowheads="1"/>
            </p:cNvSpPr>
            <p:nvPr/>
          </p:nvSpPr>
          <p:spPr bwMode="auto">
            <a:xfrm>
              <a:off x="100" y="1382"/>
              <a:ext cx="15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x10</a:t>
              </a:r>
              <a:endParaRPr lang="en-US" altLang="en-US" sz="900"/>
            </a:p>
          </p:txBody>
        </p:sp>
        <p:sp>
          <p:nvSpPr>
            <p:cNvPr id="680" name="Line 53"/>
            <p:cNvSpPr>
              <a:spLocks noChangeShapeType="1"/>
            </p:cNvSpPr>
            <p:nvPr/>
          </p:nvSpPr>
          <p:spPr bwMode="auto">
            <a:xfrm>
              <a:off x="380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1" name="Line 54"/>
            <p:cNvSpPr>
              <a:spLocks noChangeShapeType="1"/>
            </p:cNvSpPr>
            <p:nvPr/>
          </p:nvSpPr>
          <p:spPr bwMode="auto">
            <a:xfrm>
              <a:off x="434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Line 55"/>
            <p:cNvSpPr>
              <a:spLocks noChangeShapeType="1"/>
            </p:cNvSpPr>
            <p:nvPr/>
          </p:nvSpPr>
          <p:spPr bwMode="auto">
            <a:xfrm>
              <a:off x="487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3" name="Rectangle 56"/>
            <p:cNvSpPr>
              <a:spLocks noChangeArrowheads="1"/>
            </p:cNvSpPr>
            <p:nvPr/>
          </p:nvSpPr>
          <p:spPr bwMode="auto">
            <a:xfrm>
              <a:off x="411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100</a:t>
              </a:r>
              <a:endParaRPr lang="en-US" altLang="en-US" sz="900"/>
            </a:p>
          </p:txBody>
        </p:sp>
        <p:sp>
          <p:nvSpPr>
            <p:cNvPr id="684" name="Line 57"/>
            <p:cNvSpPr>
              <a:spLocks noChangeShapeType="1"/>
            </p:cNvSpPr>
            <p:nvPr/>
          </p:nvSpPr>
          <p:spPr bwMode="auto">
            <a:xfrm>
              <a:off x="541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Line 58"/>
            <p:cNvSpPr>
              <a:spLocks noChangeShapeType="1"/>
            </p:cNvSpPr>
            <p:nvPr/>
          </p:nvSpPr>
          <p:spPr bwMode="auto">
            <a:xfrm>
              <a:off x="594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" name="Line 59"/>
            <p:cNvSpPr>
              <a:spLocks noChangeShapeType="1"/>
            </p:cNvSpPr>
            <p:nvPr/>
          </p:nvSpPr>
          <p:spPr bwMode="auto">
            <a:xfrm>
              <a:off x="647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7" name="Line 60"/>
            <p:cNvSpPr>
              <a:spLocks noChangeShapeType="1"/>
            </p:cNvSpPr>
            <p:nvPr/>
          </p:nvSpPr>
          <p:spPr bwMode="auto">
            <a:xfrm>
              <a:off x="701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8" name="Line 61"/>
            <p:cNvSpPr>
              <a:spLocks noChangeShapeType="1"/>
            </p:cNvSpPr>
            <p:nvPr/>
          </p:nvSpPr>
          <p:spPr bwMode="auto">
            <a:xfrm>
              <a:off x="754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9" name="Rectangle 62"/>
            <p:cNvSpPr>
              <a:spLocks noChangeArrowheads="1"/>
            </p:cNvSpPr>
            <p:nvPr/>
          </p:nvSpPr>
          <p:spPr bwMode="auto">
            <a:xfrm>
              <a:off x="678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200</a:t>
              </a:r>
              <a:endParaRPr lang="en-US" altLang="en-US" sz="900"/>
            </a:p>
          </p:txBody>
        </p:sp>
        <p:sp>
          <p:nvSpPr>
            <p:cNvPr id="690" name="Line 63"/>
            <p:cNvSpPr>
              <a:spLocks noChangeShapeType="1"/>
            </p:cNvSpPr>
            <p:nvPr/>
          </p:nvSpPr>
          <p:spPr bwMode="auto">
            <a:xfrm>
              <a:off x="807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1" name="Line 64"/>
            <p:cNvSpPr>
              <a:spLocks noChangeShapeType="1"/>
            </p:cNvSpPr>
            <p:nvPr/>
          </p:nvSpPr>
          <p:spPr bwMode="auto">
            <a:xfrm>
              <a:off x="861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2" name="Line 65"/>
            <p:cNvSpPr>
              <a:spLocks noChangeShapeType="1"/>
            </p:cNvSpPr>
            <p:nvPr/>
          </p:nvSpPr>
          <p:spPr bwMode="auto">
            <a:xfrm>
              <a:off x="914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Line 66"/>
            <p:cNvSpPr>
              <a:spLocks noChangeShapeType="1"/>
            </p:cNvSpPr>
            <p:nvPr/>
          </p:nvSpPr>
          <p:spPr bwMode="auto">
            <a:xfrm>
              <a:off x="968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Line 67"/>
            <p:cNvSpPr>
              <a:spLocks noChangeShapeType="1"/>
            </p:cNvSpPr>
            <p:nvPr/>
          </p:nvSpPr>
          <p:spPr bwMode="auto">
            <a:xfrm>
              <a:off x="1021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5" name="Rectangle 68"/>
            <p:cNvSpPr>
              <a:spLocks noChangeArrowheads="1"/>
            </p:cNvSpPr>
            <p:nvPr/>
          </p:nvSpPr>
          <p:spPr bwMode="auto">
            <a:xfrm>
              <a:off x="945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300</a:t>
              </a:r>
              <a:endParaRPr lang="en-US" altLang="en-US" sz="900"/>
            </a:p>
          </p:txBody>
        </p:sp>
        <p:sp>
          <p:nvSpPr>
            <p:cNvPr id="696" name="Line 69"/>
            <p:cNvSpPr>
              <a:spLocks noChangeShapeType="1"/>
            </p:cNvSpPr>
            <p:nvPr/>
          </p:nvSpPr>
          <p:spPr bwMode="auto">
            <a:xfrm>
              <a:off x="1074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7" name="Line 70"/>
            <p:cNvSpPr>
              <a:spLocks noChangeShapeType="1"/>
            </p:cNvSpPr>
            <p:nvPr/>
          </p:nvSpPr>
          <p:spPr bwMode="auto">
            <a:xfrm>
              <a:off x="1128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8" name="Line 71"/>
            <p:cNvSpPr>
              <a:spLocks noChangeShapeType="1"/>
            </p:cNvSpPr>
            <p:nvPr/>
          </p:nvSpPr>
          <p:spPr bwMode="auto">
            <a:xfrm>
              <a:off x="1181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9" name="Line 72"/>
            <p:cNvSpPr>
              <a:spLocks noChangeShapeType="1"/>
            </p:cNvSpPr>
            <p:nvPr/>
          </p:nvSpPr>
          <p:spPr bwMode="auto">
            <a:xfrm>
              <a:off x="1235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Line 73"/>
            <p:cNvSpPr>
              <a:spLocks noChangeShapeType="1"/>
            </p:cNvSpPr>
            <p:nvPr/>
          </p:nvSpPr>
          <p:spPr bwMode="auto">
            <a:xfrm>
              <a:off x="1288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1" name="Rectangle 74"/>
            <p:cNvSpPr>
              <a:spLocks noChangeArrowheads="1"/>
            </p:cNvSpPr>
            <p:nvPr/>
          </p:nvSpPr>
          <p:spPr bwMode="auto">
            <a:xfrm>
              <a:off x="1212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400</a:t>
              </a:r>
              <a:endParaRPr lang="en-US" altLang="en-US" sz="900"/>
            </a:p>
          </p:txBody>
        </p:sp>
        <p:sp>
          <p:nvSpPr>
            <p:cNvPr id="702" name="Line 75"/>
            <p:cNvSpPr>
              <a:spLocks noChangeShapeType="1"/>
            </p:cNvSpPr>
            <p:nvPr/>
          </p:nvSpPr>
          <p:spPr bwMode="auto">
            <a:xfrm>
              <a:off x="1341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Line 76"/>
            <p:cNvSpPr>
              <a:spLocks noChangeShapeType="1"/>
            </p:cNvSpPr>
            <p:nvPr/>
          </p:nvSpPr>
          <p:spPr bwMode="auto">
            <a:xfrm>
              <a:off x="1395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4" name="Line 77"/>
            <p:cNvSpPr>
              <a:spLocks noChangeShapeType="1"/>
            </p:cNvSpPr>
            <p:nvPr/>
          </p:nvSpPr>
          <p:spPr bwMode="auto">
            <a:xfrm>
              <a:off x="1448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5" name="Line 78"/>
            <p:cNvSpPr>
              <a:spLocks noChangeShapeType="1"/>
            </p:cNvSpPr>
            <p:nvPr/>
          </p:nvSpPr>
          <p:spPr bwMode="auto">
            <a:xfrm>
              <a:off x="1501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Line 79"/>
            <p:cNvSpPr>
              <a:spLocks noChangeShapeType="1"/>
            </p:cNvSpPr>
            <p:nvPr/>
          </p:nvSpPr>
          <p:spPr bwMode="auto">
            <a:xfrm>
              <a:off x="1555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7" name="Rectangle 80"/>
            <p:cNvSpPr>
              <a:spLocks noChangeArrowheads="1"/>
            </p:cNvSpPr>
            <p:nvPr/>
          </p:nvSpPr>
          <p:spPr bwMode="auto">
            <a:xfrm>
              <a:off x="1479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500</a:t>
              </a:r>
              <a:endParaRPr lang="en-US" altLang="en-US" sz="900"/>
            </a:p>
          </p:txBody>
        </p:sp>
        <p:sp>
          <p:nvSpPr>
            <p:cNvPr id="708" name="Line 81"/>
            <p:cNvSpPr>
              <a:spLocks noChangeShapeType="1"/>
            </p:cNvSpPr>
            <p:nvPr/>
          </p:nvSpPr>
          <p:spPr bwMode="auto">
            <a:xfrm>
              <a:off x="1608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9" name="Line 82"/>
            <p:cNvSpPr>
              <a:spLocks noChangeShapeType="1"/>
            </p:cNvSpPr>
            <p:nvPr/>
          </p:nvSpPr>
          <p:spPr bwMode="auto">
            <a:xfrm>
              <a:off x="1662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0" name="Line 83"/>
            <p:cNvSpPr>
              <a:spLocks noChangeShapeType="1"/>
            </p:cNvSpPr>
            <p:nvPr/>
          </p:nvSpPr>
          <p:spPr bwMode="auto">
            <a:xfrm>
              <a:off x="1715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Line 84"/>
            <p:cNvSpPr>
              <a:spLocks noChangeShapeType="1"/>
            </p:cNvSpPr>
            <p:nvPr/>
          </p:nvSpPr>
          <p:spPr bwMode="auto">
            <a:xfrm>
              <a:off x="1775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Line 85"/>
            <p:cNvSpPr>
              <a:spLocks noChangeShapeType="1"/>
            </p:cNvSpPr>
            <p:nvPr/>
          </p:nvSpPr>
          <p:spPr bwMode="auto">
            <a:xfrm>
              <a:off x="1828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3" name="Rectangle 86"/>
            <p:cNvSpPr>
              <a:spLocks noChangeArrowheads="1"/>
            </p:cNvSpPr>
            <p:nvPr/>
          </p:nvSpPr>
          <p:spPr bwMode="auto">
            <a:xfrm>
              <a:off x="1752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600</a:t>
              </a:r>
              <a:endParaRPr lang="en-US" altLang="en-US" sz="900"/>
            </a:p>
          </p:txBody>
        </p:sp>
        <p:sp>
          <p:nvSpPr>
            <p:cNvPr id="714" name="Line 87"/>
            <p:cNvSpPr>
              <a:spLocks noChangeShapeType="1"/>
            </p:cNvSpPr>
            <p:nvPr/>
          </p:nvSpPr>
          <p:spPr bwMode="auto">
            <a:xfrm>
              <a:off x="1882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Line 88"/>
            <p:cNvSpPr>
              <a:spLocks noChangeShapeType="1"/>
            </p:cNvSpPr>
            <p:nvPr/>
          </p:nvSpPr>
          <p:spPr bwMode="auto">
            <a:xfrm>
              <a:off x="1935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6" name="Line 89"/>
            <p:cNvSpPr>
              <a:spLocks noChangeShapeType="1"/>
            </p:cNvSpPr>
            <p:nvPr/>
          </p:nvSpPr>
          <p:spPr bwMode="auto">
            <a:xfrm>
              <a:off x="1989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7" name="Line 90"/>
            <p:cNvSpPr>
              <a:spLocks noChangeShapeType="1"/>
            </p:cNvSpPr>
            <p:nvPr/>
          </p:nvSpPr>
          <p:spPr bwMode="auto">
            <a:xfrm>
              <a:off x="2042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" name="Line 91"/>
            <p:cNvSpPr>
              <a:spLocks noChangeShapeType="1"/>
            </p:cNvSpPr>
            <p:nvPr/>
          </p:nvSpPr>
          <p:spPr bwMode="auto">
            <a:xfrm>
              <a:off x="2095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Rectangle 92"/>
            <p:cNvSpPr>
              <a:spLocks noChangeArrowheads="1"/>
            </p:cNvSpPr>
            <p:nvPr/>
          </p:nvSpPr>
          <p:spPr bwMode="auto">
            <a:xfrm>
              <a:off x="2019" y="3087"/>
              <a:ext cx="16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700</a:t>
              </a:r>
              <a:endParaRPr lang="en-US" altLang="en-US" sz="900"/>
            </a:p>
          </p:txBody>
        </p:sp>
        <p:sp>
          <p:nvSpPr>
            <p:cNvPr id="720" name="Line 93"/>
            <p:cNvSpPr>
              <a:spLocks noChangeShapeType="1"/>
            </p:cNvSpPr>
            <p:nvPr/>
          </p:nvSpPr>
          <p:spPr bwMode="auto">
            <a:xfrm>
              <a:off x="2149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" name="Line 94"/>
            <p:cNvSpPr>
              <a:spLocks noChangeShapeType="1"/>
            </p:cNvSpPr>
            <p:nvPr/>
          </p:nvSpPr>
          <p:spPr bwMode="auto">
            <a:xfrm>
              <a:off x="2202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2" name="Line 95"/>
            <p:cNvSpPr>
              <a:spLocks noChangeShapeType="1"/>
            </p:cNvSpPr>
            <p:nvPr/>
          </p:nvSpPr>
          <p:spPr bwMode="auto">
            <a:xfrm>
              <a:off x="2256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3" name="Line 96"/>
            <p:cNvSpPr>
              <a:spLocks noChangeShapeType="1"/>
            </p:cNvSpPr>
            <p:nvPr/>
          </p:nvSpPr>
          <p:spPr bwMode="auto">
            <a:xfrm>
              <a:off x="2309" y="3054"/>
              <a:ext cx="1" cy="20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4" name="Line 97"/>
            <p:cNvSpPr>
              <a:spLocks noChangeShapeType="1"/>
            </p:cNvSpPr>
            <p:nvPr/>
          </p:nvSpPr>
          <p:spPr bwMode="auto">
            <a:xfrm>
              <a:off x="2362" y="3054"/>
              <a:ext cx="1" cy="33"/>
            </a:xfrm>
            <a:prstGeom prst="line">
              <a:avLst/>
            </a:prstGeom>
            <a:noFill/>
            <a:ln w="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5" name="Rectangle 98"/>
            <p:cNvSpPr>
              <a:spLocks noChangeArrowheads="1"/>
            </p:cNvSpPr>
            <p:nvPr/>
          </p:nvSpPr>
          <p:spPr bwMode="auto">
            <a:xfrm>
              <a:off x="2216" y="3087"/>
              <a:ext cx="15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solidFill>
                    <a:srgbClr val="000000"/>
                  </a:solidFill>
                </a:rPr>
                <a:t>m/z</a:t>
              </a:r>
              <a:endParaRPr lang="en-US" altLang="en-US" sz="900"/>
            </a:p>
          </p:txBody>
        </p:sp>
      </p:grpSp>
      <p:sp>
        <p:nvSpPr>
          <p:cNvPr id="726" name="TextBox 4"/>
          <p:cNvSpPr txBox="1">
            <a:spLocks noChangeArrowheads="1"/>
          </p:cNvSpPr>
          <p:nvPr/>
        </p:nvSpPr>
        <p:spPr bwMode="auto">
          <a:xfrm>
            <a:off x="9676211" y="5030986"/>
            <a:ext cx="16778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b="1" dirty="0"/>
              <a:t>M</a:t>
            </a:r>
            <a:r>
              <a:rPr lang="en-US" altLang="en-US" sz="900" b="1" baseline="30000" dirty="0"/>
              <a:t> +</a:t>
            </a:r>
            <a:r>
              <a:rPr lang="en-US" altLang="en-US" sz="900" b="1" dirty="0"/>
              <a:t> = 625</a:t>
            </a:r>
            <a:endParaRPr lang="mk-MK" altLang="en-US" sz="900" b="1" dirty="0"/>
          </a:p>
          <a:p>
            <a:pPr algn="ctr" eaLnBrk="1" hangingPunct="1"/>
            <a:r>
              <a:rPr lang="en-US" altLang="en-US" sz="900" b="1" dirty="0"/>
              <a:t>Petunidin-3-</a:t>
            </a:r>
            <a:r>
              <a:rPr lang="en-US" altLang="en-US" sz="900" b="1" i="1" dirty="0"/>
              <a:t>p-</a:t>
            </a:r>
            <a:r>
              <a:rPr lang="en-US" altLang="en-US" sz="900" b="1" dirty="0"/>
              <a:t>coumaroylglucoside</a:t>
            </a:r>
          </a:p>
          <a:p>
            <a:pPr algn="ctr" eaLnBrk="1" hangingPunct="1"/>
            <a:endParaRPr lang="en-US" altLang="en-US" sz="900" dirty="0"/>
          </a:p>
          <a:p>
            <a:pPr eaLnBrk="1" hangingPunct="1"/>
            <a:endParaRPr lang="en-US" altLang="en-US" sz="900" baseline="30000" dirty="0"/>
          </a:p>
          <a:p>
            <a:pPr eaLnBrk="1" hangingPunct="1"/>
            <a:endParaRPr lang="en-US" altLang="en-US" sz="900" baseline="30000" dirty="0"/>
          </a:p>
        </p:txBody>
      </p:sp>
      <p:sp>
        <p:nvSpPr>
          <p:cNvPr id="727" name="Rectangle 26"/>
          <p:cNvSpPr>
            <a:spLocks noChangeArrowheads="1"/>
          </p:cNvSpPr>
          <p:nvPr/>
        </p:nvSpPr>
        <p:spPr bwMode="auto">
          <a:xfrm rot="16200000">
            <a:off x="8357594" y="5551168"/>
            <a:ext cx="3722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000000"/>
                </a:solidFill>
              </a:rPr>
              <a:t>Intensity</a:t>
            </a:r>
            <a:endParaRPr lang="en-US" altLang="en-US" sz="900" dirty="0"/>
          </a:p>
        </p:txBody>
      </p:sp>
      <p:pic>
        <p:nvPicPr>
          <p:cNvPr id="728" name="Picture 1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451" y="5665241"/>
            <a:ext cx="1370435" cy="817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7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BB047D-A6CD-43AB-96F0-683C726B586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BB047D-A6CD-43AB-96F0-683C726B586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" y="0"/>
            <a:ext cx="12191998" cy="887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8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MS identification of </a:t>
            </a:r>
            <a:r>
              <a:rPr lang="en-US" sz="3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pyranoanthocyanins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34701"/>
              </p:ext>
            </p:extLst>
          </p:nvPr>
        </p:nvGraphicFramePr>
        <p:xfrm>
          <a:off x="497308" y="1420412"/>
          <a:ext cx="6043682" cy="4874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8959"/>
                <a:gridCol w="707517"/>
                <a:gridCol w="1169168"/>
                <a:gridCol w="1198038"/>
              </a:tblGrid>
              <a:tr h="6933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Pyranoanthocyanins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pl-PL" sz="14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</a:t>
                      </a: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(min)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 </a:t>
                      </a:r>
                      <a:r>
                        <a:rPr lang="pl-PL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m/z) </a:t>
                      </a:r>
                      <a:b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pl-PL" sz="140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MS/MS (m/z)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Vitisin-A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Ac-vitisin-A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603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p-Cm--vitisin-A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Vitisin-B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517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Ac-vitisin-B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p-Cm-vitisin-B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30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10-carboxy-pyranoPn-3-glc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5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10-catechin-pyranoMv-3-glc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643, 491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38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10-epicatechin-pyranoMv-3-glc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643,491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22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10-DHP-pymv-3-glc-(</a:t>
                      </a: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pinotin A)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882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10-DHP-pymv-3-acglc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205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10-DHP-pymv-3-cmglc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11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10-MHP-pymv-3-glc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31.8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19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10-MHP-pymv-3-acglc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817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10-MHP-pymv-3-cmglc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55" marR="346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464" name="Group 463"/>
          <p:cNvGrpSpPr/>
          <p:nvPr/>
        </p:nvGrpSpPr>
        <p:grpSpPr>
          <a:xfrm>
            <a:off x="7373715" y="1177680"/>
            <a:ext cx="3424117" cy="5288687"/>
            <a:chOff x="211769" y="0"/>
            <a:chExt cx="4068131" cy="7229476"/>
          </a:xfrm>
        </p:grpSpPr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212816" y="0"/>
              <a:ext cx="3955959" cy="3638971"/>
              <a:chOff x="-81" y="672"/>
              <a:chExt cx="2005" cy="1844"/>
            </a:xfrm>
          </p:grpSpPr>
          <p:sp>
            <p:nvSpPr>
              <p:cNvPr id="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672"/>
                <a:ext cx="1924" cy="1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" name="Group 205"/>
              <p:cNvGrpSpPr>
                <a:grpSpLocks/>
              </p:cNvGrpSpPr>
              <p:nvPr/>
            </p:nvGrpSpPr>
            <p:grpSpPr bwMode="auto">
              <a:xfrm>
                <a:off x="-81" y="678"/>
                <a:ext cx="1948" cy="1838"/>
                <a:chOff x="-81" y="678"/>
                <a:chExt cx="1948" cy="1838"/>
              </a:xfrm>
            </p:grpSpPr>
            <p:sp>
              <p:nvSpPr>
                <p:cNvPr id="37" name="Rectangle 6"/>
                <p:cNvSpPr>
                  <a:spLocks noChangeArrowheads="1"/>
                </p:cNvSpPr>
                <p:nvPr/>
              </p:nvSpPr>
              <p:spPr bwMode="auto">
                <a:xfrm>
                  <a:off x="492" y="678"/>
                  <a:ext cx="9" cy="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400">
                      <a:solidFill>
                        <a:srgbClr val="000000"/>
                      </a:solidFill>
                    </a:rPr>
                    <a:t> </a:t>
                  </a:r>
                  <a:endParaRPr lang="en-US" altLang="en-US"/>
                </a:p>
              </p:txBody>
            </p:sp>
            <p:sp>
              <p:nvSpPr>
                <p:cNvPr id="38" name="Line 17"/>
                <p:cNvSpPr>
                  <a:spLocks noChangeShapeType="1"/>
                </p:cNvSpPr>
                <p:nvPr/>
              </p:nvSpPr>
              <p:spPr bwMode="auto">
                <a:xfrm>
                  <a:off x="238" y="2313"/>
                  <a:ext cx="162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Line 18"/>
                <p:cNvSpPr>
                  <a:spLocks noChangeShapeType="1"/>
                </p:cNvSpPr>
                <p:nvPr/>
              </p:nvSpPr>
              <p:spPr bwMode="auto">
                <a:xfrm>
                  <a:off x="238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Line 19"/>
                <p:cNvSpPr>
                  <a:spLocks noChangeShapeType="1"/>
                </p:cNvSpPr>
                <p:nvPr/>
              </p:nvSpPr>
              <p:spPr bwMode="auto">
                <a:xfrm>
                  <a:off x="26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Line 20"/>
                <p:cNvSpPr>
                  <a:spLocks noChangeShapeType="1"/>
                </p:cNvSpPr>
                <p:nvPr/>
              </p:nvSpPr>
              <p:spPr bwMode="auto">
                <a:xfrm>
                  <a:off x="301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Line 21"/>
                <p:cNvSpPr>
                  <a:spLocks noChangeShapeType="1"/>
                </p:cNvSpPr>
                <p:nvPr/>
              </p:nvSpPr>
              <p:spPr bwMode="auto">
                <a:xfrm>
                  <a:off x="366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Line 22"/>
                <p:cNvSpPr>
                  <a:spLocks noChangeShapeType="1"/>
                </p:cNvSpPr>
                <p:nvPr/>
              </p:nvSpPr>
              <p:spPr bwMode="auto">
                <a:xfrm>
                  <a:off x="401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Line 23"/>
                <p:cNvSpPr>
                  <a:spLocks noChangeShapeType="1"/>
                </p:cNvSpPr>
                <p:nvPr/>
              </p:nvSpPr>
              <p:spPr bwMode="auto">
                <a:xfrm>
                  <a:off x="432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Line 24"/>
                <p:cNvSpPr>
                  <a:spLocks noChangeShapeType="1"/>
                </p:cNvSpPr>
                <p:nvPr/>
              </p:nvSpPr>
              <p:spPr bwMode="auto">
                <a:xfrm>
                  <a:off x="467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Line 25"/>
                <p:cNvSpPr>
                  <a:spLocks noChangeShapeType="1"/>
                </p:cNvSpPr>
                <p:nvPr/>
              </p:nvSpPr>
              <p:spPr bwMode="auto">
                <a:xfrm>
                  <a:off x="530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Line 26"/>
                <p:cNvSpPr>
                  <a:spLocks noChangeShapeType="1"/>
                </p:cNvSpPr>
                <p:nvPr/>
              </p:nvSpPr>
              <p:spPr bwMode="auto">
                <a:xfrm>
                  <a:off x="564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Line 27"/>
                <p:cNvSpPr>
                  <a:spLocks noChangeShapeType="1"/>
                </p:cNvSpPr>
                <p:nvPr/>
              </p:nvSpPr>
              <p:spPr bwMode="auto">
                <a:xfrm>
                  <a:off x="596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Line 28"/>
                <p:cNvSpPr>
                  <a:spLocks noChangeShapeType="1"/>
                </p:cNvSpPr>
                <p:nvPr/>
              </p:nvSpPr>
              <p:spPr bwMode="auto">
                <a:xfrm>
                  <a:off x="630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Line 29"/>
                <p:cNvSpPr>
                  <a:spLocks noChangeShapeType="1"/>
                </p:cNvSpPr>
                <p:nvPr/>
              </p:nvSpPr>
              <p:spPr bwMode="auto">
                <a:xfrm>
                  <a:off x="696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Line 30"/>
                <p:cNvSpPr>
                  <a:spLocks noChangeShapeType="1"/>
                </p:cNvSpPr>
                <p:nvPr/>
              </p:nvSpPr>
              <p:spPr bwMode="auto">
                <a:xfrm>
                  <a:off x="727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Line 31"/>
                <p:cNvSpPr>
                  <a:spLocks noChangeShapeType="1"/>
                </p:cNvSpPr>
                <p:nvPr/>
              </p:nvSpPr>
              <p:spPr bwMode="auto">
                <a:xfrm>
                  <a:off x="75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Line 32"/>
                <p:cNvSpPr>
                  <a:spLocks noChangeShapeType="1"/>
                </p:cNvSpPr>
                <p:nvPr/>
              </p:nvSpPr>
              <p:spPr bwMode="auto">
                <a:xfrm>
                  <a:off x="793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Line 33"/>
                <p:cNvSpPr>
                  <a:spLocks noChangeShapeType="1"/>
                </p:cNvSpPr>
                <p:nvPr/>
              </p:nvSpPr>
              <p:spPr bwMode="auto">
                <a:xfrm>
                  <a:off x="85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Line 34"/>
                <p:cNvSpPr>
                  <a:spLocks noChangeShapeType="1"/>
                </p:cNvSpPr>
                <p:nvPr/>
              </p:nvSpPr>
              <p:spPr bwMode="auto">
                <a:xfrm>
                  <a:off x="890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Line 35"/>
                <p:cNvSpPr>
                  <a:spLocks noChangeShapeType="1"/>
                </p:cNvSpPr>
                <p:nvPr/>
              </p:nvSpPr>
              <p:spPr bwMode="auto">
                <a:xfrm>
                  <a:off x="925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Line 36"/>
                <p:cNvSpPr>
                  <a:spLocks noChangeShapeType="1"/>
                </p:cNvSpPr>
                <p:nvPr/>
              </p:nvSpPr>
              <p:spPr bwMode="auto">
                <a:xfrm>
                  <a:off x="956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Line 37"/>
                <p:cNvSpPr>
                  <a:spLocks noChangeShapeType="1"/>
                </p:cNvSpPr>
                <p:nvPr/>
              </p:nvSpPr>
              <p:spPr bwMode="auto">
                <a:xfrm>
                  <a:off x="1022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Line 38"/>
                <p:cNvSpPr>
                  <a:spLocks noChangeShapeType="1"/>
                </p:cNvSpPr>
                <p:nvPr/>
              </p:nvSpPr>
              <p:spPr bwMode="auto">
                <a:xfrm>
                  <a:off x="1054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Line 39"/>
                <p:cNvSpPr>
                  <a:spLocks noChangeShapeType="1"/>
                </p:cNvSpPr>
                <p:nvPr/>
              </p:nvSpPr>
              <p:spPr bwMode="auto">
                <a:xfrm>
                  <a:off x="1088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Line 40"/>
                <p:cNvSpPr>
                  <a:spLocks noChangeShapeType="1"/>
                </p:cNvSpPr>
                <p:nvPr/>
              </p:nvSpPr>
              <p:spPr bwMode="auto">
                <a:xfrm>
                  <a:off x="111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Line 41"/>
                <p:cNvSpPr>
                  <a:spLocks noChangeShapeType="1"/>
                </p:cNvSpPr>
                <p:nvPr/>
              </p:nvSpPr>
              <p:spPr bwMode="auto">
                <a:xfrm>
                  <a:off x="1185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Line 42"/>
                <p:cNvSpPr>
                  <a:spLocks noChangeShapeType="1"/>
                </p:cNvSpPr>
                <p:nvPr/>
              </p:nvSpPr>
              <p:spPr bwMode="auto">
                <a:xfrm>
                  <a:off x="1220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Line 43"/>
                <p:cNvSpPr>
                  <a:spLocks noChangeShapeType="1"/>
                </p:cNvSpPr>
                <p:nvPr/>
              </p:nvSpPr>
              <p:spPr bwMode="auto">
                <a:xfrm>
                  <a:off x="1251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Line 44"/>
                <p:cNvSpPr>
                  <a:spLocks noChangeShapeType="1"/>
                </p:cNvSpPr>
                <p:nvPr/>
              </p:nvSpPr>
              <p:spPr bwMode="auto">
                <a:xfrm>
                  <a:off x="1283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Line 45"/>
                <p:cNvSpPr>
                  <a:spLocks noChangeShapeType="1"/>
                </p:cNvSpPr>
                <p:nvPr/>
              </p:nvSpPr>
              <p:spPr bwMode="auto">
                <a:xfrm>
                  <a:off x="134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Line 46"/>
                <p:cNvSpPr>
                  <a:spLocks noChangeShapeType="1"/>
                </p:cNvSpPr>
                <p:nvPr/>
              </p:nvSpPr>
              <p:spPr bwMode="auto">
                <a:xfrm>
                  <a:off x="1383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Line 47"/>
                <p:cNvSpPr>
                  <a:spLocks noChangeShapeType="1"/>
                </p:cNvSpPr>
                <p:nvPr/>
              </p:nvSpPr>
              <p:spPr bwMode="auto">
                <a:xfrm>
                  <a:off x="1414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Line 48"/>
                <p:cNvSpPr>
                  <a:spLocks noChangeShapeType="1"/>
                </p:cNvSpPr>
                <p:nvPr/>
              </p:nvSpPr>
              <p:spPr bwMode="auto">
                <a:xfrm>
                  <a:off x="144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Line 49"/>
                <p:cNvSpPr>
                  <a:spLocks noChangeShapeType="1"/>
                </p:cNvSpPr>
                <p:nvPr/>
              </p:nvSpPr>
              <p:spPr bwMode="auto">
                <a:xfrm>
                  <a:off x="1515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Line 50"/>
                <p:cNvSpPr>
                  <a:spLocks noChangeShapeType="1"/>
                </p:cNvSpPr>
                <p:nvPr/>
              </p:nvSpPr>
              <p:spPr bwMode="auto">
                <a:xfrm>
                  <a:off x="1546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Line 51"/>
                <p:cNvSpPr>
                  <a:spLocks noChangeShapeType="1"/>
                </p:cNvSpPr>
                <p:nvPr/>
              </p:nvSpPr>
              <p:spPr bwMode="auto">
                <a:xfrm>
                  <a:off x="1578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Line 52"/>
                <p:cNvSpPr>
                  <a:spLocks noChangeShapeType="1"/>
                </p:cNvSpPr>
                <p:nvPr/>
              </p:nvSpPr>
              <p:spPr bwMode="auto">
                <a:xfrm>
                  <a:off x="1612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Line 53"/>
                <p:cNvSpPr>
                  <a:spLocks noChangeShapeType="1"/>
                </p:cNvSpPr>
                <p:nvPr/>
              </p:nvSpPr>
              <p:spPr bwMode="auto">
                <a:xfrm>
                  <a:off x="1678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Line 54"/>
                <p:cNvSpPr>
                  <a:spLocks noChangeShapeType="1"/>
                </p:cNvSpPr>
                <p:nvPr/>
              </p:nvSpPr>
              <p:spPr bwMode="auto">
                <a:xfrm>
                  <a:off x="1709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Line 55"/>
                <p:cNvSpPr>
                  <a:spLocks noChangeShapeType="1"/>
                </p:cNvSpPr>
                <p:nvPr/>
              </p:nvSpPr>
              <p:spPr bwMode="auto">
                <a:xfrm>
                  <a:off x="1744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Line 56"/>
                <p:cNvSpPr>
                  <a:spLocks noChangeShapeType="1"/>
                </p:cNvSpPr>
                <p:nvPr/>
              </p:nvSpPr>
              <p:spPr bwMode="auto">
                <a:xfrm>
                  <a:off x="1775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Line 57"/>
                <p:cNvSpPr>
                  <a:spLocks noChangeShapeType="1"/>
                </p:cNvSpPr>
                <p:nvPr/>
              </p:nvSpPr>
              <p:spPr bwMode="auto">
                <a:xfrm>
                  <a:off x="1841" y="231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Line 58"/>
                <p:cNvSpPr>
                  <a:spLocks noChangeShapeType="1"/>
                </p:cNvSpPr>
                <p:nvPr/>
              </p:nvSpPr>
              <p:spPr bwMode="auto">
                <a:xfrm>
                  <a:off x="335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Rectangle 59"/>
                <p:cNvSpPr>
                  <a:spLocks noChangeArrowheads="1"/>
                </p:cNvSpPr>
                <p:nvPr/>
              </p:nvSpPr>
              <p:spPr bwMode="auto">
                <a:xfrm>
                  <a:off x="292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200</a:t>
                  </a:r>
                  <a:endParaRPr lang="en-US" altLang="en-US" sz="600"/>
                </a:p>
              </p:txBody>
            </p:sp>
            <p:sp>
              <p:nvSpPr>
                <p:cNvPr id="81" name="Line 60"/>
                <p:cNvSpPr>
                  <a:spLocks noChangeShapeType="1"/>
                </p:cNvSpPr>
                <p:nvPr/>
              </p:nvSpPr>
              <p:spPr bwMode="auto">
                <a:xfrm>
                  <a:off x="498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Rectangle 61"/>
                <p:cNvSpPr>
                  <a:spLocks noChangeArrowheads="1"/>
                </p:cNvSpPr>
                <p:nvPr/>
              </p:nvSpPr>
              <p:spPr bwMode="auto">
                <a:xfrm>
                  <a:off x="455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300</a:t>
                  </a:r>
                  <a:endParaRPr lang="en-US" altLang="en-US" sz="600"/>
                </a:p>
              </p:txBody>
            </p:sp>
            <p:sp>
              <p:nvSpPr>
                <p:cNvPr id="83" name="Line 62"/>
                <p:cNvSpPr>
                  <a:spLocks noChangeShapeType="1"/>
                </p:cNvSpPr>
                <p:nvPr/>
              </p:nvSpPr>
              <p:spPr bwMode="auto">
                <a:xfrm>
                  <a:off x="661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Rectangle 63"/>
                <p:cNvSpPr>
                  <a:spLocks noChangeArrowheads="1"/>
                </p:cNvSpPr>
                <p:nvPr/>
              </p:nvSpPr>
              <p:spPr bwMode="auto">
                <a:xfrm>
                  <a:off x="618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400</a:t>
                  </a:r>
                  <a:endParaRPr lang="en-US" altLang="en-US" sz="600"/>
                </a:p>
              </p:txBody>
            </p:sp>
            <p:sp>
              <p:nvSpPr>
                <p:cNvPr id="85" name="Line 64"/>
                <p:cNvSpPr>
                  <a:spLocks noChangeShapeType="1"/>
                </p:cNvSpPr>
                <p:nvPr/>
              </p:nvSpPr>
              <p:spPr bwMode="auto">
                <a:xfrm>
                  <a:off x="825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Rectangle 65"/>
                <p:cNvSpPr>
                  <a:spLocks noChangeArrowheads="1"/>
                </p:cNvSpPr>
                <p:nvPr/>
              </p:nvSpPr>
              <p:spPr bwMode="auto">
                <a:xfrm>
                  <a:off x="782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500</a:t>
                  </a:r>
                  <a:endParaRPr lang="en-US" altLang="en-US" sz="600"/>
                </a:p>
              </p:txBody>
            </p:sp>
            <p:sp>
              <p:nvSpPr>
                <p:cNvPr id="87" name="Line 66"/>
                <p:cNvSpPr>
                  <a:spLocks noChangeShapeType="1"/>
                </p:cNvSpPr>
                <p:nvPr/>
              </p:nvSpPr>
              <p:spPr bwMode="auto">
                <a:xfrm>
                  <a:off x="991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Rectangle 67"/>
                <p:cNvSpPr>
                  <a:spLocks noChangeArrowheads="1"/>
                </p:cNvSpPr>
                <p:nvPr/>
              </p:nvSpPr>
              <p:spPr bwMode="auto">
                <a:xfrm>
                  <a:off x="948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600</a:t>
                  </a:r>
                  <a:endParaRPr lang="en-US" altLang="en-US" sz="600"/>
                </a:p>
              </p:txBody>
            </p:sp>
            <p:sp>
              <p:nvSpPr>
                <p:cNvPr id="89" name="Line 68"/>
                <p:cNvSpPr>
                  <a:spLocks noChangeShapeType="1"/>
                </p:cNvSpPr>
                <p:nvPr/>
              </p:nvSpPr>
              <p:spPr bwMode="auto">
                <a:xfrm>
                  <a:off x="1154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Rectangle 69"/>
                <p:cNvSpPr>
                  <a:spLocks noChangeArrowheads="1"/>
                </p:cNvSpPr>
                <p:nvPr/>
              </p:nvSpPr>
              <p:spPr bwMode="auto">
                <a:xfrm>
                  <a:off x="1111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700</a:t>
                  </a:r>
                  <a:endParaRPr lang="en-US" altLang="en-US" sz="600"/>
                </a:p>
              </p:txBody>
            </p:sp>
            <p:sp>
              <p:nvSpPr>
                <p:cNvPr id="91" name="Line 70"/>
                <p:cNvSpPr>
                  <a:spLocks noChangeShapeType="1"/>
                </p:cNvSpPr>
                <p:nvPr/>
              </p:nvSpPr>
              <p:spPr bwMode="auto">
                <a:xfrm>
                  <a:off x="1317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Rectangle 71"/>
                <p:cNvSpPr>
                  <a:spLocks noChangeArrowheads="1"/>
                </p:cNvSpPr>
                <p:nvPr/>
              </p:nvSpPr>
              <p:spPr bwMode="auto">
                <a:xfrm>
                  <a:off x="1274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800</a:t>
                  </a:r>
                  <a:endParaRPr lang="en-US" altLang="en-US" sz="600"/>
                </a:p>
              </p:txBody>
            </p:sp>
            <p:sp>
              <p:nvSpPr>
                <p:cNvPr id="93" name="Line 72"/>
                <p:cNvSpPr>
                  <a:spLocks noChangeShapeType="1"/>
                </p:cNvSpPr>
                <p:nvPr/>
              </p:nvSpPr>
              <p:spPr bwMode="auto">
                <a:xfrm>
                  <a:off x="1480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Rectangle 73"/>
                <p:cNvSpPr>
                  <a:spLocks noChangeArrowheads="1"/>
                </p:cNvSpPr>
                <p:nvPr/>
              </p:nvSpPr>
              <p:spPr bwMode="auto">
                <a:xfrm>
                  <a:off x="1437" y="2339"/>
                  <a:ext cx="7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900</a:t>
                  </a:r>
                  <a:endParaRPr lang="en-US" altLang="en-US" sz="600"/>
                </a:p>
              </p:txBody>
            </p:sp>
            <p:sp>
              <p:nvSpPr>
                <p:cNvPr id="95" name="Line 74"/>
                <p:cNvSpPr>
                  <a:spLocks noChangeShapeType="1"/>
                </p:cNvSpPr>
                <p:nvPr/>
              </p:nvSpPr>
              <p:spPr bwMode="auto">
                <a:xfrm>
                  <a:off x="1643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6" name="Rectangle 75"/>
                <p:cNvSpPr>
                  <a:spLocks noChangeArrowheads="1"/>
                </p:cNvSpPr>
                <p:nvPr/>
              </p:nvSpPr>
              <p:spPr bwMode="auto">
                <a:xfrm>
                  <a:off x="1589" y="2339"/>
                  <a:ext cx="10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1000</a:t>
                  </a:r>
                  <a:endParaRPr lang="en-US" altLang="en-US" sz="600"/>
                </a:p>
              </p:txBody>
            </p:sp>
            <p:sp>
              <p:nvSpPr>
                <p:cNvPr id="97" name="Line 76"/>
                <p:cNvSpPr>
                  <a:spLocks noChangeShapeType="1"/>
                </p:cNvSpPr>
                <p:nvPr/>
              </p:nvSpPr>
              <p:spPr bwMode="auto">
                <a:xfrm>
                  <a:off x="1807" y="231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Rectangle 77"/>
                <p:cNvSpPr>
                  <a:spLocks noChangeArrowheads="1"/>
                </p:cNvSpPr>
                <p:nvPr/>
              </p:nvSpPr>
              <p:spPr bwMode="auto">
                <a:xfrm>
                  <a:off x="1753" y="2339"/>
                  <a:ext cx="10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1100</a:t>
                  </a:r>
                  <a:endParaRPr lang="en-US" altLang="en-US" sz="600"/>
                </a:p>
              </p:txBody>
            </p:sp>
            <p:sp>
              <p:nvSpPr>
                <p:cNvPr id="99" name="Rectangle 78"/>
                <p:cNvSpPr>
                  <a:spLocks noChangeArrowheads="1"/>
                </p:cNvSpPr>
                <p:nvPr/>
              </p:nvSpPr>
              <p:spPr bwMode="auto">
                <a:xfrm>
                  <a:off x="1013" y="2388"/>
                  <a:ext cx="150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rgbClr val="000000"/>
                      </a:solidFill>
                    </a:rPr>
                    <a:t>m/z</a:t>
                  </a:r>
                  <a:endParaRPr lang="en-US" altLang="en-US" sz="1200"/>
                </a:p>
              </p:txBody>
            </p:sp>
            <p:sp>
              <p:nvSpPr>
                <p:cNvPr id="100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238" y="807"/>
                  <a:ext cx="1" cy="150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220" y="2290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220" y="2268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220" y="224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220" y="220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220" y="218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220" y="2159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220" y="211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220" y="209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20" y="207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220" y="202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220" y="200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220" y="1984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220" y="1941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220" y="1918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220" y="1898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220" y="185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220" y="183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20" y="1809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220" y="176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220" y="174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220" y="172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20" y="167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3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220" y="165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220" y="1634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20" y="159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6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220" y="1569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220" y="1549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220" y="150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220" y="148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220" y="1460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220" y="141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220" y="1394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220" y="1374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220" y="1328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220" y="1308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Line 115"/>
                <p:cNvSpPr>
                  <a:spLocks noChangeShapeType="1"/>
                </p:cNvSpPr>
                <p:nvPr/>
              </p:nvSpPr>
              <p:spPr bwMode="auto">
                <a:xfrm flipH="1">
                  <a:off x="220" y="1285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Line 116"/>
                <p:cNvSpPr>
                  <a:spLocks noChangeShapeType="1"/>
                </p:cNvSpPr>
                <p:nvPr/>
              </p:nvSpPr>
              <p:spPr bwMode="auto">
                <a:xfrm flipH="1">
                  <a:off x="220" y="124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220" y="1219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9" name="Line 118"/>
                <p:cNvSpPr>
                  <a:spLocks noChangeShapeType="1"/>
                </p:cNvSpPr>
                <p:nvPr/>
              </p:nvSpPr>
              <p:spPr bwMode="auto">
                <a:xfrm flipH="1">
                  <a:off x="220" y="1199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" name="Line 119"/>
                <p:cNvSpPr>
                  <a:spLocks noChangeShapeType="1"/>
                </p:cNvSpPr>
                <p:nvPr/>
              </p:nvSpPr>
              <p:spPr bwMode="auto">
                <a:xfrm flipH="1">
                  <a:off x="220" y="115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1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220" y="113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2" name="Line 121"/>
                <p:cNvSpPr>
                  <a:spLocks noChangeShapeType="1"/>
                </p:cNvSpPr>
                <p:nvPr/>
              </p:nvSpPr>
              <p:spPr bwMode="auto">
                <a:xfrm flipH="1">
                  <a:off x="220" y="1110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3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220" y="1067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4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220" y="1044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5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220" y="1024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220" y="981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220" y="958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8" name="Line 127"/>
                <p:cNvSpPr>
                  <a:spLocks noChangeShapeType="1"/>
                </p:cNvSpPr>
                <p:nvPr/>
              </p:nvSpPr>
              <p:spPr bwMode="auto">
                <a:xfrm flipH="1">
                  <a:off x="220" y="936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Line 128"/>
                <p:cNvSpPr>
                  <a:spLocks noChangeShapeType="1"/>
                </p:cNvSpPr>
                <p:nvPr/>
              </p:nvSpPr>
              <p:spPr bwMode="auto">
                <a:xfrm flipH="1">
                  <a:off x="220" y="893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" name="Line 129"/>
                <p:cNvSpPr>
                  <a:spLocks noChangeShapeType="1"/>
                </p:cNvSpPr>
                <p:nvPr/>
              </p:nvSpPr>
              <p:spPr bwMode="auto">
                <a:xfrm flipH="1">
                  <a:off x="220" y="870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Line 130"/>
                <p:cNvSpPr>
                  <a:spLocks noChangeShapeType="1"/>
                </p:cNvSpPr>
                <p:nvPr/>
              </p:nvSpPr>
              <p:spPr bwMode="auto">
                <a:xfrm flipH="1">
                  <a:off x="220" y="850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" name="Line 131"/>
                <p:cNvSpPr>
                  <a:spLocks noChangeShapeType="1"/>
                </p:cNvSpPr>
                <p:nvPr/>
              </p:nvSpPr>
              <p:spPr bwMode="auto">
                <a:xfrm flipH="1">
                  <a:off x="212" y="2311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" name="Rectangle 132"/>
                <p:cNvSpPr>
                  <a:spLocks noChangeArrowheads="1"/>
                </p:cNvSpPr>
                <p:nvPr/>
              </p:nvSpPr>
              <p:spPr bwMode="auto">
                <a:xfrm>
                  <a:off x="172" y="2291"/>
                  <a:ext cx="26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0</a:t>
                  </a:r>
                  <a:endParaRPr lang="en-US" altLang="en-US" sz="600"/>
                </a:p>
              </p:txBody>
            </p:sp>
            <p:sp>
              <p:nvSpPr>
                <p:cNvPr id="154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212" y="2225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5" name="Rectangle 134"/>
                <p:cNvSpPr>
                  <a:spLocks noChangeArrowheads="1"/>
                </p:cNvSpPr>
                <p:nvPr/>
              </p:nvSpPr>
              <p:spPr bwMode="auto">
                <a:xfrm>
                  <a:off x="57" y="2205"/>
                  <a:ext cx="156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200000</a:t>
                  </a:r>
                  <a:endParaRPr lang="en-US" altLang="en-US" sz="600"/>
                </a:p>
              </p:txBody>
            </p:sp>
            <p:sp>
              <p:nvSpPr>
                <p:cNvPr id="156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212" y="2139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" name="Rectangle 136"/>
                <p:cNvSpPr>
                  <a:spLocks noChangeArrowheads="1"/>
                </p:cNvSpPr>
                <p:nvPr/>
              </p:nvSpPr>
              <p:spPr bwMode="auto">
                <a:xfrm>
                  <a:off x="57" y="2119"/>
                  <a:ext cx="156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400000</a:t>
                  </a:r>
                  <a:endParaRPr lang="en-US" altLang="en-US" sz="600"/>
                </a:p>
              </p:txBody>
            </p:sp>
            <p:sp>
              <p:nvSpPr>
                <p:cNvPr id="158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212" y="2050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9" name="Rectangle 138"/>
                <p:cNvSpPr>
                  <a:spLocks noChangeArrowheads="1"/>
                </p:cNvSpPr>
                <p:nvPr/>
              </p:nvSpPr>
              <p:spPr bwMode="auto">
                <a:xfrm>
                  <a:off x="57" y="2030"/>
                  <a:ext cx="156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600000</a:t>
                  </a:r>
                  <a:endParaRPr lang="en-US" altLang="en-US" sz="600"/>
                </a:p>
              </p:txBody>
            </p:sp>
            <p:sp>
              <p:nvSpPr>
                <p:cNvPr id="160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212" y="1964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1" name="Rectangle 140"/>
                <p:cNvSpPr>
                  <a:spLocks noChangeArrowheads="1"/>
                </p:cNvSpPr>
                <p:nvPr/>
              </p:nvSpPr>
              <p:spPr bwMode="auto">
                <a:xfrm>
                  <a:off x="57" y="1944"/>
                  <a:ext cx="156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800000</a:t>
                  </a:r>
                  <a:endParaRPr lang="en-US" altLang="en-US" sz="600"/>
                </a:p>
              </p:txBody>
            </p:sp>
            <p:sp>
              <p:nvSpPr>
                <p:cNvPr id="162" name="Line 141"/>
                <p:cNvSpPr>
                  <a:spLocks noChangeShapeType="1"/>
                </p:cNvSpPr>
                <p:nvPr/>
              </p:nvSpPr>
              <p:spPr bwMode="auto">
                <a:xfrm flipH="1">
                  <a:off x="212" y="1875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3" name="Rectangle 142"/>
                <p:cNvSpPr>
                  <a:spLocks noChangeArrowheads="1"/>
                </p:cNvSpPr>
                <p:nvPr/>
              </p:nvSpPr>
              <p:spPr bwMode="auto">
                <a:xfrm>
                  <a:off x="34" y="1855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1000000</a:t>
                  </a:r>
                  <a:endParaRPr lang="en-US" altLang="en-US" sz="600"/>
                </a:p>
              </p:txBody>
            </p:sp>
            <p:sp>
              <p:nvSpPr>
                <p:cNvPr id="164" name="Line 143"/>
                <p:cNvSpPr>
                  <a:spLocks noChangeShapeType="1"/>
                </p:cNvSpPr>
                <p:nvPr/>
              </p:nvSpPr>
              <p:spPr bwMode="auto">
                <a:xfrm flipH="1">
                  <a:off x="212" y="1789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Rectangle 144"/>
                <p:cNvSpPr>
                  <a:spLocks noChangeArrowheads="1"/>
                </p:cNvSpPr>
                <p:nvPr/>
              </p:nvSpPr>
              <p:spPr bwMode="auto">
                <a:xfrm>
                  <a:off x="34" y="1769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 dirty="0">
                      <a:solidFill>
                        <a:srgbClr val="000000"/>
                      </a:solidFill>
                    </a:rPr>
                    <a:t>1200000</a:t>
                  </a:r>
                  <a:endParaRPr lang="en-US" altLang="en-US" sz="600" dirty="0"/>
                </a:p>
              </p:txBody>
            </p:sp>
            <p:sp>
              <p:nvSpPr>
                <p:cNvPr id="166" name="Line 145"/>
                <p:cNvSpPr>
                  <a:spLocks noChangeShapeType="1"/>
                </p:cNvSpPr>
                <p:nvPr/>
              </p:nvSpPr>
              <p:spPr bwMode="auto">
                <a:xfrm flipH="1">
                  <a:off x="212" y="1700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7" name="Rectangle 146"/>
                <p:cNvSpPr>
                  <a:spLocks noChangeArrowheads="1"/>
                </p:cNvSpPr>
                <p:nvPr/>
              </p:nvSpPr>
              <p:spPr bwMode="auto">
                <a:xfrm>
                  <a:off x="34" y="1681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1400000</a:t>
                  </a:r>
                  <a:endParaRPr lang="en-US" altLang="en-US" sz="600"/>
                </a:p>
              </p:txBody>
            </p:sp>
            <p:sp>
              <p:nvSpPr>
                <p:cNvPr id="168" name="Line 147"/>
                <p:cNvSpPr>
                  <a:spLocks noChangeShapeType="1"/>
                </p:cNvSpPr>
                <p:nvPr/>
              </p:nvSpPr>
              <p:spPr bwMode="auto">
                <a:xfrm flipH="1">
                  <a:off x="212" y="1614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Rectangle 148"/>
                <p:cNvSpPr>
                  <a:spLocks noChangeArrowheads="1"/>
                </p:cNvSpPr>
                <p:nvPr/>
              </p:nvSpPr>
              <p:spPr bwMode="auto">
                <a:xfrm>
                  <a:off x="34" y="1595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1600000</a:t>
                  </a:r>
                  <a:endParaRPr lang="en-US" altLang="en-US" sz="600"/>
                </a:p>
              </p:txBody>
            </p:sp>
            <p:sp>
              <p:nvSpPr>
                <p:cNvPr id="170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12" y="1526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Rectangle 150"/>
                <p:cNvSpPr>
                  <a:spLocks noChangeArrowheads="1"/>
                </p:cNvSpPr>
                <p:nvPr/>
              </p:nvSpPr>
              <p:spPr bwMode="auto">
                <a:xfrm>
                  <a:off x="34" y="1506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1800000</a:t>
                  </a:r>
                  <a:endParaRPr lang="en-US" altLang="en-US" sz="600"/>
                </a:p>
              </p:txBody>
            </p:sp>
            <p:sp>
              <p:nvSpPr>
                <p:cNvPr id="172" name="Line 151"/>
                <p:cNvSpPr>
                  <a:spLocks noChangeShapeType="1"/>
                </p:cNvSpPr>
                <p:nvPr/>
              </p:nvSpPr>
              <p:spPr bwMode="auto">
                <a:xfrm flipH="1">
                  <a:off x="212" y="1440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Rectangle 152"/>
                <p:cNvSpPr>
                  <a:spLocks noChangeArrowheads="1"/>
                </p:cNvSpPr>
                <p:nvPr/>
              </p:nvSpPr>
              <p:spPr bwMode="auto">
                <a:xfrm>
                  <a:off x="34" y="1420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2000000</a:t>
                  </a:r>
                  <a:endParaRPr lang="en-US" altLang="en-US" sz="600"/>
                </a:p>
              </p:txBody>
            </p:sp>
            <p:sp>
              <p:nvSpPr>
                <p:cNvPr id="174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212" y="1351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Rectangle 154"/>
                <p:cNvSpPr>
                  <a:spLocks noChangeArrowheads="1"/>
                </p:cNvSpPr>
                <p:nvPr/>
              </p:nvSpPr>
              <p:spPr bwMode="auto">
                <a:xfrm>
                  <a:off x="34" y="1331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2200000</a:t>
                  </a:r>
                  <a:endParaRPr lang="en-US" altLang="en-US" sz="600"/>
                </a:p>
              </p:txBody>
            </p:sp>
            <p:sp>
              <p:nvSpPr>
                <p:cNvPr id="176" name="Line 155"/>
                <p:cNvSpPr>
                  <a:spLocks noChangeShapeType="1"/>
                </p:cNvSpPr>
                <p:nvPr/>
              </p:nvSpPr>
              <p:spPr bwMode="auto">
                <a:xfrm flipH="1">
                  <a:off x="212" y="1265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Rectangle 156"/>
                <p:cNvSpPr>
                  <a:spLocks noChangeArrowheads="1"/>
                </p:cNvSpPr>
                <p:nvPr/>
              </p:nvSpPr>
              <p:spPr bwMode="auto">
                <a:xfrm>
                  <a:off x="34" y="1245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2400000</a:t>
                  </a:r>
                  <a:endParaRPr lang="en-US" altLang="en-US" sz="600"/>
                </a:p>
              </p:txBody>
            </p:sp>
            <p:sp>
              <p:nvSpPr>
                <p:cNvPr id="178" name="Line 157"/>
                <p:cNvSpPr>
                  <a:spLocks noChangeShapeType="1"/>
                </p:cNvSpPr>
                <p:nvPr/>
              </p:nvSpPr>
              <p:spPr bwMode="auto">
                <a:xfrm flipH="1">
                  <a:off x="212" y="1176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9" name="Rectangle 158"/>
                <p:cNvSpPr>
                  <a:spLocks noChangeArrowheads="1"/>
                </p:cNvSpPr>
                <p:nvPr/>
              </p:nvSpPr>
              <p:spPr bwMode="auto">
                <a:xfrm>
                  <a:off x="34" y="1156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2600000</a:t>
                  </a:r>
                  <a:endParaRPr lang="en-US" altLang="en-US" sz="600"/>
                </a:p>
              </p:txBody>
            </p:sp>
            <p:sp>
              <p:nvSpPr>
                <p:cNvPr id="180" name="Line 159"/>
                <p:cNvSpPr>
                  <a:spLocks noChangeShapeType="1"/>
                </p:cNvSpPr>
                <p:nvPr/>
              </p:nvSpPr>
              <p:spPr bwMode="auto">
                <a:xfrm flipH="1">
                  <a:off x="212" y="1090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1" name="Rectangle 160"/>
                <p:cNvSpPr>
                  <a:spLocks noChangeArrowheads="1"/>
                </p:cNvSpPr>
                <p:nvPr/>
              </p:nvSpPr>
              <p:spPr bwMode="auto">
                <a:xfrm>
                  <a:off x="34" y="1071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2800000</a:t>
                  </a:r>
                  <a:endParaRPr lang="en-US" altLang="en-US" sz="600"/>
                </a:p>
              </p:txBody>
            </p:sp>
            <p:sp>
              <p:nvSpPr>
                <p:cNvPr id="182" name="Line 161"/>
                <p:cNvSpPr>
                  <a:spLocks noChangeShapeType="1"/>
                </p:cNvSpPr>
                <p:nvPr/>
              </p:nvSpPr>
              <p:spPr bwMode="auto">
                <a:xfrm flipH="1">
                  <a:off x="212" y="1001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Rectangle 162"/>
                <p:cNvSpPr>
                  <a:spLocks noChangeArrowheads="1"/>
                </p:cNvSpPr>
                <p:nvPr/>
              </p:nvSpPr>
              <p:spPr bwMode="auto">
                <a:xfrm>
                  <a:off x="34" y="982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3000000</a:t>
                  </a:r>
                  <a:endParaRPr lang="en-US" altLang="en-US" sz="600"/>
                </a:p>
              </p:txBody>
            </p:sp>
            <p:sp>
              <p:nvSpPr>
                <p:cNvPr id="184" name="Line 163"/>
                <p:cNvSpPr>
                  <a:spLocks noChangeShapeType="1"/>
                </p:cNvSpPr>
                <p:nvPr/>
              </p:nvSpPr>
              <p:spPr bwMode="auto">
                <a:xfrm flipH="1">
                  <a:off x="212" y="915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" name="Rectangle 164"/>
                <p:cNvSpPr>
                  <a:spLocks noChangeArrowheads="1"/>
                </p:cNvSpPr>
                <p:nvPr/>
              </p:nvSpPr>
              <p:spPr bwMode="auto">
                <a:xfrm>
                  <a:off x="34" y="896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3200000</a:t>
                  </a:r>
                  <a:endParaRPr lang="en-US" altLang="en-US" sz="600"/>
                </a:p>
              </p:txBody>
            </p:sp>
            <p:sp>
              <p:nvSpPr>
                <p:cNvPr id="186" name="Line 165"/>
                <p:cNvSpPr>
                  <a:spLocks noChangeShapeType="1"/>
                </p:cNvSpPr>
                <p:nvPr/>
              </p:nvSpPr>
              <p:spPr bwMode="auto">
                <a:xfrm flipH="1">
                  <a:off x="212" y="827"/>
                  <a:ext cx="2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Rectangle 166"/>
                <p:cNvSpPr>
                  <a:spLocks noChangeArrowheads="1"/>
                </p:cNvSpPr>
                <p:nvPr/>
              </p:nvSpPr>
              <p:spPr bwMode="auto">
                <a:xfrm>
                  <a:off x="34" y="807"/>
                  <a:ext cx="18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3400000</a:t>
                  </a:r>
                  <a:endParaRPr lang="en-US" altLang="en-US" sz="600"/>
                </a:p>
              </p:txBody>
            </p:sp>
            <p:sp>
              <p:nvSpPr>
                <p:cNvPr id="188" name="Rectangle 167"/>
                <p:cNvSpPr>
                  <a:spLocks noChangeArrowheads="1"/>
                </p:cNvSpPr>
                <p:nvPr/>
              </p:nvSpPr>
              <p:spPr bwMode="auto">
                <a:xfrm rot="16200000">
                  <a:off x="-245" y="1514"/>
                  <a:ext cx="439" cy="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200" b="1" dirty="0">
                      <a:solidFill>
                        <a:srgbClr val="000000"/>
                      </a:solidFill>
                    </a:rPr>
                    <a:t>Intensity</a:t>
                  </a:r>
                  <a:endParaRPr lang="en-US" altLang="en-US" sz="1200" b="1" dirty="0"/>
                </a:p>
              </p:txBody>
            </p:sp>
            <p:sp>
              <p:nvSpPr>
                <p:cNvPr id="189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50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0" name="Line 169"/>
                <p:cNvSpPr>
                  <a:spLocks noChangeShapeType="1"/>
                </p:cNvSpPr>
                <p:nvPr/>
              </p:nvSpPr>
              <p:spPr bwMode="auto">
                <a:xfrm flipV="1">
                  <a:off x="55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1" name="Line 170"/>
                <p:cNvSpPr>
                  <a:spLocks noChangeShapeType="1"/>
                </p:cNvSpPr>
                <p:nvPr/>
              </p:nvSpPr>
              <p:spPr bwMode="auto">
                <a:xfrm flipV="1">
                  <a:off x="561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2" name="Line 171"/>
                <p:cNvSpPr>
                  <a:spLocks noChangeShapeType="1"/>
                </p:cNvSpPr>
                <p:nvPr/>
              </p:nvSpPr>
              <p:spPr bwMode="auto">
                <a:xfrm flipV="1">
                  <a:off x="570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3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59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4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607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5" name="Line 174"/>
                <p:cNvSpPr>
                  <a:spLocks noChangeShapeType="1"/>
                </p:cNvSpPr>
                <p:nvPr/>
              </p:nvSpPr>
              <p:spPr bwMode="auto">
                <a:xfrm flipV="1">
                  <a:off x="636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Line 175"/>
                <p:cNvSpPr>
                  <a:spLocks noChangeShapeType="1"/>
                </p:cNvSpPr>
                <p:nvPr/>
              </p:nvSpPr>
              <p:spPr bwMode="auto">
                <a:xfrm flipV="1">
                  <a:off x="659" y="2296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7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661" y="804"/>
                  <a:ext cx="1" cy="15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8" name="Line 177"/>
                <p:cNvSpPr>
                  <a:spLocks noChangeShapeType="1"/>
                </p:cNvSpPr>
                <p:nvPr/>
              </p:nvSpPr>
              <p:spPr bwMode="auto">
                <a:xfrm flipV="1">
                  <a:off x="664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Line 178"/>
                <p:cNvSpPr>
                  <a:spLocks noChangeShapeType="1"/>
                </p:cNvSpPr>
                <p:nvPr/>
              </p:nvSpPr>
              <p:spPr bwMode="auto">
                <a:xfrm flipV="1">
                  <a:off x="67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676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1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687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Line 181"/>
                <p:cNvSpPr>
                  <a:spLocks noChangeShapeType="1"/>
                </p:cNvSpPr>
                <p:nvPr/>
              </p:nvSpPr>
              <p:spPr bwMode="auto">
                <a:xfrm flipV="1">
                  <a:off x="701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719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Line 183"/>
                <p:cNvSpPr>
                  <a:spLocks noChangeShapeType="1"/>
                </p:cNvSpPr>
                <p:nvPr/>
              </p:nvSpPr>
              <p:spPr bwMode="auto">
                <a:xfrm flipV="1">
                  <a:off x="722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724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Line 185"/>
                <p:cNvSpPr>
                  <a:spLocks noChangeShapeType="1"/>
                </p:cNvSpPr>
                <p:nvPr/>
              </p:nvSpPr>
              <p:spPr bwMode="auto">
                <a:xfrm flipV="1">
                  <a:off x="779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7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825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827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9" name="Line 188"/>
                <p:cNvSpPr>
                  <a:spLocks noChangeShapeType="1"/>
                </p:cNvSpPr>
                <p:nvPr/>
              </p:nvSpPr>
              <p:spPr bwMode="auto">
                <a:xfrm flipV="1">
                  <a:off x="85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0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856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1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859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2" name="Line 191"/>
                <p:cNvSpPr>
                  <a:spLocks noChangeShapeType="1"/>
                </p:cNvSpPr>
                <p:nvPr/>
              </p:nvSpPr>
              <p:spPr bwMode="auto">
                <a:xfrm flipV="1">
                  <a:off x="87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3" name="Line 192"/>
                <p:cNvSpPr>
                  <a:spLocks noChangeShapeType="1"/>
                </p:cNvSpPr>
                <p:nvPr/>
              </p:nvSpPr>
              <p:spPr bwMode="auto">
                <a:xfrm flipV="1">
                  <a:off x="876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4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879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Line 194"/>
                <p:cNvSpPr>
                  <a:spLocks noChangeShapeType="1"/>
                </p:cNvSpPr>
                <p:nvPr/>
              </p:nvSpPr>
              <p:spPr bwMode="auto">
                <a:xfrm flipV="1">
                  <a:off x="882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" name="Line 195"/>
                <p:cNvSpPr>
                  <a:spLocks noChangeShapeType="1"/>
                </p:cNvSpPr>
                <p:nvPr/>
              </p:nvSpPr>
              <p:spPr bwMode="auto">
                <a:xfrm flipV="1">
                  <a:off x="885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7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89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8" name="Line 197"/>
                <p:cNvSpPr>
                  <a:spLocks noChangeShapeType="1"/>
                </p:cNvSpPr>
                <p:nvPr/>
              </p:nvSpPr>
              <p:spPr bwMode="auto">
                <a:xfrm flipV="1">
                  <a:off x="896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9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899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0" name="Line 199"/>
                <p:cNvSpPr>
                  <a:spLocks noChangeShapeType="1"/>
                </p:cNvSpPr>
                <p:nvPr/>
              </p:nvSpPr>
              <p:spPr bwMode="auto">
                <a:xfrm flipV="1">
                  <a:off x="902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1" name="Line 200"/>
                <p:cNvSpPr>
                  <a:spLocks noChangeShapeType="1"/>
                </p:cNvSpPr>
                <p:nvPr/>
              </p:nvSpPr>
              <p:spPr bwMode="auto">
                <a:xfrm flipV="1">
                  <a:off x="919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2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922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3" name="Line 202"/>
                <p:cNvSpPr>
                  <a:spLocks noChangeShapeType="1"/>
                </p:cNvSpPr>
                <p:nvPr/>
              </p:nvSpPr>
              <p:spPr bwMode="auto">
                <a:xfrm flipV="1">
                  <a:off x="925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4" name="Line 203"/>
                <p:cNvSpPr>
                  <a:spLocks noChangeShapeType="1"/>
                </p:cNvSpPr>
                <p:nvPr/>
              </p:nvSpPr>
              <p:spPr bwMode="auto">
                <a:xfrm flipV="1">
                  <a:off x="928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5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933" y="2308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Line 206"/>
              <p:cNvSpPr>
                <a:spLocks noChangeShapeType="1"/>
              </p:cNvSpPr>
              <p:nvPr/>
            </p:nvSpPr>
            <p:spPr bwMode="auto">
              <a:xfrm flipV="1">
                <a:off x="939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Line 207"/>
              <p:cNvSpPr>
                <a:spLocks noChangeShapeType="1"/>
              </p:cNvSpPr>
              <p:nvPr/>
            </p:nvSpPr>
            <p:spPr bwMode="auto">
              <a:xfrm flipV="1">
                <a:off x="948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Line 208"/>
              <p:cNvSpPr>
                <a:spLocks noChangeShapeType="1"/>
              </p:cNvSpPr>
              <p:nvPr/>
            </p:nvSpPr>
            <p:spPr bwMode="auto">
              <a:xfrm flipV="1">
                <a:off x="953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Line 209"/>
              <p:cNvSpPr>
                <a:spLocks noChangeShapeType="1"/>
              </p:cNvSpPr>
              <p:nvPr/>
            </p:nvSpPr>
            <p:spPr bwMode="auto">
              <a:xfrm flipV="1">
                <a:off x="956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Line 210"/>
              <p:cNvSpPr>
                <a:spLocks noChangeShapeType="1"/>
              </p:cNvSpPr>
              <p:nvPr/>
            </p:nvSpPr>
            <p:spPr bwMode="auto">
              <a:xfrm flipV="1">
                <a:off x="959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Line 211"/>
              <p:cNvSpPr>
                <a:spLocks noChangeShapeType="1"/>
              </p:cNvSpPr>
              <p:nvPr/>
            </p:nvSpPr>
            <p:spPr bwMode="auto">
              <a:xfrm flipV="1">
                <a:off x="962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Line 212"/>
              <p:cNvSpPr>
                <a:spLocks noChangeShapeType="1"/>
              </p:cNvSpPr>
              <p:nvPr/>
            </p:nvSpPr>
            <p:spPr bwMode="auto">
              <a:xfrm flipV="1">
                <a:off x="965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Line 213"/>
              <p:cNvSpPr>
                <a:spLocks noChangeShapeType="1"/>
              </p:cNvSpPr>
              <p:nvPr/>
            </p:nvSpPr>
            <p:spPr bwMode="auto">
              <a:xfrm flipV="1">
                <a:off x="968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Line 214"/>
              <p:cNvSpPr>
                <a:spLocks noChangeShapeType="1"/>
              </p:cNvSpPr>
              <p:nvPr/>
            </p:nvSpPr>
            <p:spPr bwMode="auto">
              <a:xfrm flipV="1">
                <a:off x="982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Line 215"/>
              <p:cNvSpPr>
                <a:spLocks noChangeShapeType="1"/>
              </p:cNvSpPr>
              <p:nvPr/>
            </p:nvSpPr>
            <p:spPr bwMode="auto">
              <a:xfrm flipV="1">
                <a:off x="988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Line 216"/>
              <p:cNvSpPr>
                <a:spLocks noChangeShapeType="1"/>
              </p:cNvSpPr>
              <p:nvPr/>
            </p:nvSpPr>
            <p:spPr bwMode="auto">
              <a:xfrm flipV="1">
                <a:off x="993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Line 217"/>
              <p:cNvSpPr>
                <a:spLocks noChangeShapeType="1"/>
              </p:cNvSpPr>
              <p:nvPr/>
            </p:nvSpPr>
            <p:spPr bwMode="auto">
              <a:xfrm flipV="1">
                <a:off x="996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Line 218"/>
              <p:cNvSpPr>
                <a:spLocks noChangeShapeType="1"/>
              </p:cNvSpPr>
              <p:nvPr/>
            </p:nvSpPr>
            <p:spPr bwMode="auto">
              <a:xfrm flipV="1">
                <a:off x="1008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Line 219"/>
              <p:cNvSpPr>
                <a:spLocks noChangeShapeType="1"/>
              </p:cNvSpPr>
              <p:nvPr/>
            </p:nvSpPr>
            <p:spPr bwMode="auto">
              <a:xfrm flipV="1">
                <a:off x="1011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Line 220"/>
              <p:cNvSpPr>
                <a:spLocks noChangeShapeType="1"/>
              </p:cNvSpPr>
              <p:nvPr/>
            </p:nvSpPr>
            <p:spPr bwMode="auto">
              <a:xfrm flipV="1">
                <a:off x="1014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Line 221"/>
              <p:cNvSpPr>
                <a:spLocks noChangeShapeType="1"/>
              </p:cNvSpPr>
              <p:nvPr/>
            </p:nvSpPr>
            <p:spPr bwMode="auto">
              <a:xfrm flipV="1">
                <a:off x="1028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Line 222"/>
              <p:cNvSpPr>
                <a:spLocks noChangeShapeType="1"/>
              </p:cNvSpPr>
              <p:nvPr/>
            </p:nvSpPr>
            <p:spPr bwMode="auto">
              <a:xfrm flipV="1">
                <a:off x="1048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Line 223"/>
              <p:cNvSpPr>
                <a:spLocks noChangeShapeType="1"/>
              </p:cNvSpPr>
              <p:nvPr/>
            </p:nvSpPr>
            <p:spPr bwMode="auto">
              <a:xfrm flipV="1">
                <a:off x="1085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Line 224"/>
              <p:cNvSpPr>
                <a:spLocks noChangeShapeType="1"/>
              </p:cNvSpPr>
              <p:nvPr/>
            </p:nvSpPr>
            <p:spPr bwMode="auto">
              <a:xfrm flipV="1">
                <a:off x="1114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Line 225"/>
              <p:cNvSpPr>
                <a:spLocks noChangeShapeType="1"/>
              </p:cNvSpPr>
              <p:nvPr/>
            </p:nvSpPr>
            <p:spPr bwMode="auto">
              <a:xfrm flipV="1">
                <a:off x="1191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Line 226"/>
              <p:cNvSpPr>
                <a:spLocks noChangeShapeType="1"/>
              </p:cNvSpPr>
              <p:nvPr/>
            </p:nvSpPr>
            <p:spPr bwMode="auto">
              <a:xfrm flipV="1">
                <a:off x="1214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Line 227"/>
              <p:cNvSpPr>
                <a:spLocks noChangeShapeType="1"/>
              </p:cNvSpPr>
              <p:nvPr/>
            </p:nvSpPr>
            <p:spPr bwMode="auto">
              <a:xfrm flipV="1">
                <a:off x="1326" y="23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228"/>
              <p:cNvSpPr>
                <a:spLocks noChangeArrowheads="1"/>
              </p:cNvSpPr>
              <p:nvPr/>
            </p:nvSpPr>
            <p:spPr bwMode="auto">
              <a:xfrm>
                <a:off x="576" y="679"/>
                <a:ext cx="280" cy="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 dirty="0">
                    <a:solidFill>
                      <a:srgbClr val="000000"/>
                    </a:solidFill>
                  </a:rPr>
                  <a:t> 399</a:t>
                </a:r>
                <a:endParaRPr lang="en-US" altLang="en-US" sz="1200" b="1" dirty="0"/>
              </a:p>
            </p:txBody>
          </p:sp>
          <p:sp>
            <p:nvSpPr>
              <p:cNvPr id="34" name="Rectangle 231"/>
              <p:cNvSpPr>
                <a:spLocks noChangeArrowheads="1"/>
              </p:cNvSpPr>
              <p:nvPr/>
            </p:nvSpPr>
            <p:spPr bwMode="auto">
              <a:xfrm>
                <a:off x="854" y="2265"/>
                <a:ext cx="52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400">
                    <a:solidFill>
                      <a:srgbClr val="000000"/>
                    </a:solidFill>
                  </a:rPr>
                  <a:t>561</a:t>
                </a:r>
                <a:endParaRPr lang="en-US" altLang="en-US"/>
              </a:p>
            </p:txBody>
          </p:sp>
          <p:sp>
            <p:nvSpPr>
              <p:cNvPr id="35" name="Rectangle 234"/>
              <p:cNvSpPr>
                <a:spLocks noChangeArrowheads="1"/>
              </p:cNvSpPr>
              <p:nvPr/>
            </p:nvSpPr>
            <p:spPr bwMode="auto">
              <a:xfrm>
                <a:off x="1172" y="2265"/>
                <a:ext cx="52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400">
                    <a:solidFill>
                      <a:srgbClr val="000000"/>
                    </a:solidFill>
                  </a:rPr>
                  <a:t>723</a:t>
                </a:r>
                <a:endParaRPr lang="en-US" altLang="en-US"/>
              </a:p>
            </p:txBody>
          </p:sp>
          <p:sp>
            <p:nvSpPr>
              <p:cNvPr id="36" name="Rectangle 236"/>
              <p:cNvSpPr>
                <a:spLocks noChangeArrowheads="1"/>
              </p:cNvSpPr>
              <p:nvPr/>
            </p:nvSpPr>
            <p:spPr bwMode="auto">
              <a:xfrm>
                <a:off x="1306" y="2265"/>
                <a:ext cx="52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400">
                    <a:solidFill>
                      <a:srgbClr val="000000"/>
                    </a:solidFill>
                  </a:rPr>
                  <a:t>805</a:t>
                </a:r>
                <a:endParaRPr lang="en-US" altLang="en-US"/>
              </a:p>
            </p:txBody>
          </p:sp>
        </p:grpSp>
        <p:pic>
          <p:nvPicPr>
            <p:cNvPr id="226" name="Picture 2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212" y="1143000"/>
              <a:ext cx="2452688" cy="202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7" name="TextBox 240"/>
            <p:cNvSpPr txBox="1">
              <a:spLocks noChangeArrowheads="1"/>
            </p:cNvSpPr>
            <p:nvPr/>
          </p:nvSpPr>
          <p:spPr bwMode="auto">
            <a:xfrm>
              <a:off x="1676400" y="457199"/>
              <a:ext cx="2133600" cy="1107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 dirty="0"/>
                <a:t>M</a:t>
              </a:r>
              <a:r>
                <a:rPr lang="en-US" altLang="en-US" sz="1400" b="1" baseline="30000" dirty="0"/>
                <a:t> +</a:t>
              </a:r>
              <a:r>
                <a:rPr lang="en-US" altLang="en-US" sz="1400" b="1" dirty="0"/>
                <a:t> = 561</a:t>
              </a:r>
              <a:endParaRPr lang="mk-MK" altLang="en-US" sz="1400" b="1" dirty="0"/>
            </a:p>
            <a:p>
              <a:pPr algn="ctr" eaLnBrk="1" hangingPunct="1"/>
              <a:r>
                <a:rPr lang="en-US" altLang="en-US" sz="1400" b="1" dirty="0" err="1"/>
                <a:t>Vitisin</a:t>
              </a:r>
              <a:r>
                <a:rPr lang="en-US" altLang="en-US" sz="1400" b="1" dirty="0"/>
                <a:t> A</a:t>
              </a:r>
            </a:p>
            <a:p>
              <a:pPr eaLnBrk="1" hangingPunct="1"/>
              <a:endParaRPr lang="en-US" altLang="en-US" sz="1400" baseline="30000" dirty="0"/>
            </a:p>
            <a:p>
              <a:pPr eaLnBrk="1" hangingPunct="1"/>
              <a:endParaRPr lang="en-US" altLang="en-US" sz="1400" baseline="30000" dirty="0"/>
            </a:p>
          </p:txBody>
        </p:sp>
        <p:grpSp>
          <p:nvGrpSpPr>
            <p:cNvPr id="228" name="Group 240"/>
            <p:cNvGrpSpPr>
              <a:grpSpLocks noChangeAspect="1"/>
            </p:cNvGrpSpPr>
            <p:nvPr/>
          </p:nvGrpSpPr>
          <p:grpSpPr bwMode="auto">
            <a:xfrm>
              <a:off x="381000" y="3543300"/>
              <a:ext cx="3810000" cy="3686176"/>
              <a:chOff x="3216" y="120"/>
              <a:chExt cx="2400" cy="2322"/>
            </a:xfrm>
          </p:grpSpPr>
          <p:sp>
            <p:nvSpPr>
              <p:cNvPr id="229" name="AutoShape 239"/>
              <p:cNvSpPr>
                <a:spLocks noChangeAspect="1" noChangeArrowheads="1" noTextEdit="1"/>
              </p:cNvSpPr>
              <p:nvPr/>
            </p:nvSpPr>
            <p:spPr bwMode="auto">
              <a:xfrm>
                <a:off x="3216" y="144"/>
                <a:ext cx="2400" cy="2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30" name="Group 441"/>
              <p:cNvGrpSpPr>
                <a:grpSpLocks/>
              </p:cNvGrpSpPr>
              <p:nvPr/>
            </p:nvGrpSpPr>
            <p:grpSpPr bwMode="auto">
              <a:xfrm>
                <a:off x="3277" y="151"/>
                <a:ext cx="2298" cy="2291"/>
                <a:chOff x="3277" y="151"/>
                <a:chExt cx="2298" cy="2291"/>
              </a:xfrm>
            </p:grpSpPr>
            <p:sp>
              <p:nvSpPr>
                <p:cNvPr id="273" name="Rectangle 242"/>
                <p:cNvSpPr>
                  <a:spLocks noChangeArrowheads="1"/>
                </p:cNvSpPr>
                <p:nvPr/>
              </p:nvSpPr>
              <p:spPr bwMode="auto">
                <a:xfrm>
                  <a:off x="3830" y="151"/>
                  <a:ext cx="13" cy="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500">
                      <a:solidFill>
                        <a:srgbClr val="000000"/>
                      </a:solidFill>
                    </a:rPr>
                    <a:t> </a:t>
                  </a:r>
                  <a:endParaRPr lang="en-US" altLang="en-US"/>
                </a:p>
              </p:txBody>
            </p:sp>
            <p:sp>
              <p:nvSpPr>
                <p:cNvPr id="274" name="Line 253"/>
                <p:cNvSpPr>
                  <a:spLocks noChangeShapeType="1"/>
                </p:cNvSpPr>
                <p:nvPr/>
              </p:nvSpPr>
              <p:spPr bwMode="auto">
                <a:xfrm>
                  <a:off x="3480" y="2190"/>
                  <a:ext cx="206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Line 254"/>
                <p:cNvSpPr>
                  <a:spLocks noChangeShapeType="1"/>
                </p:cNvSpPr>
                <p:nvPr/>
              </p:nvSpPr>
              <p:spPr bwMode="auto">
                <a:xfrm>
                  <a:off x="3662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6" name="Line 255"/>
                <p:cNvSpPr>
                  <a:spLocks noChangeShapeType="1"/>
                </p:cNvSpPr>
                <p:nvPr/>
              </p:nvSpPr>
              <p:spPr bwMode="auto">
                <a:xfrm>
                  <a:off x="3759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7" name="Line 256"/>
                <p:cNvSpPr>
                  <a:spLocks noChangeShapeType="1"/>
                </p:cNvSpPr>
                <p:nvPr/>
              </p:nvSpPr>
              <p:spPr bwMode="auto">
                <a:xfrm>
                  <a:off x="3855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8" name="Line 257"/>
                <p:cNvSpPr>
                  <a:spLocks noChangeShapeType="1"/>
                </p:cNvSpPr>
                <p:nvPr/>
              </p:nvSpPr>
              <p:spPr bwMode="auto">
                <a:xfrm>
                  <a:off x="4052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9" name="Line 258"/>
                <p:cNvSpPr>
                  <a:spLocks noChangeShapeType="1"/>
                </p:cNvSpPr>
                <p:nvPr/>
              </p:nvSpPr>
              <p:spPr bwMode="auto">
                <a:xfrm>
                  <a:off x="4148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0" name="Line 259"/>
                <p:cNvSpPr>
                  <a:spLocks noChangeShapeType="1"/>
                </p:cNvSpPr>
                <p:nvPr/>
              </p:nvSpPr>
              <p:spPr bwMode="auto">
                <a:xfrm>
                  <a:off x="4245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1" name="Line 260"/>
                <p:cNvSpPr>
                  <a:spLocks noChangeShapeType="1"/>
                </p:cNvSpPr>
                <p:nvPr/>
              </p:nvSpPr>
              <p:spPr bwMode="auto">
                <a:xfrm>
                  <a:off x="4437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2" name="Line 261"/>
                <p:cNvSpPr>
                  <a:spLocks noChangeShapeType="1"/>
                </p:cNvSpPr>
                <p:nvPr/>
              </p:nvSpPr>
              <p:spPr bwMode="auto">
                <a:xfrm>
                  <a:off x="4534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3" name="Line 262"/>
                <p:cNvSpPr>
                  <a:spLocks noChangeShapeType="1"/>
                </p:cNvSpPr>
                <p:nvPr/>
              </p:nvSpPr>
              <p:spPr bwMode="auto">
                <a:xfrm>
                  <a:off x="4630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4" name="Line 263"/>
                <p:cNvSpPr>
                  <a:spLocks noChangeShapeType="1"/>
                </p:cNvSpPr>
                <p:nvPr/>
              </p:nvSpPr>
              <p:spPr bwMode="auto">
                <a:xfrm>
                  <a:off x="4827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5" name="Line 264"/>
                <p:cNvSpPr>
                  <a:spLocks noChangeShapeType="1"/>
                </p:cNvSpPr>
                <p:nvPr/>
              </p:nvSpPr>
              <p:spPr bwMode="auto">
                <a:xfrm>
                  <a:off x="4923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6" name="Line 265"/>
                <p:cNvSpPr>
                  <a:spLocks noChangeShapeType="1"/>
                </p:cNvSpPr>
                <p:nvPr/>
              </p:nvSpPr>
              <p:spPr bwMode="auto">
                <a:xfrm>
                  <a:off x="5020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7" name="Line 266"/>
                <p:cNvSpPr>
                  <a:spLocks noChangeShapeType="1"/>
                </p:cNvSpPr>
                <p:nvPr/>
              </p:nvSpPr>
              <p:spPr bwMode="auto">
                <a:xfrm>
                  <a:off x="5212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8" name="Line 267"/>
                <p:cNvSpPr>
                  <a:spLocks noChangeShapeType="1"/>
                </p:cNvSpPr>
                <p:nvPr/>
              </p:nvSpPr>
              <p:spPr bwMode="auto">
                <a:xfrm>
                  <a:off x="5309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9" name="Line 268"/>
                <p:cNvSpPr>
                  <a:spLocks noChangeShapeType="1"/>
                </p:cNvSpPr>
                <p:nvPr/>
              </p:nvSpPr>
              <p:spPr bwMode="auto">
                <a:xfrm>
                  <a:off x="5409" y="2190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0" name="Line 269"/>
                <p:cNvSpPr>
                  <a:spLocks noChangeShapeType="1"/>
                </p:cNvSpPr>
                <p:nvPr/>
              </p:nvSpPr>
              <p:spPr bwMode="auto">
                <a:xfrm>
                  <a:off x="348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1" name="Line 270"/>
                <p:cNvSpPr>
                  <a:spLocks noChangeShapeType="1"/>
                </p:cNvSpPr>
                <p:nvPr/>
              </p:nvSpPr>
              <p:spPr bwMode="auto">
                <a:xfrm>
                  <a:off x="3509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Line 271"/>
                <p:cNvSpPr>
                  <a:spLocks noChangeShapeType="1"/>
                </p:cNvSpPr>
                <p:nvPr/>
              </p:nvSpPr>
              <p:spPr bwMode="auto">
                <a:xfrm>
                  <a:off x="352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3" name="Line 272"/>
                <p:cNvSpPr>
                  <a:spLocks noChangeShapeType="1"/>
                </p:cNvSpPr>
                <p:nvPr/>
              </p:nvSpPr>
              <p:spPr bwMode="auto">
                <a:xfrm>
                  <a:off x="354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4" name="Line 273"/>
                <p:cNvSpPr>
                  <a:spLocks noChangeShapeType="1"/>
                </p:cNvSpPr>
                <p:nvPr/>
              </p:nvSpPr>
              <p:spPr bwMode="auto">
                <a:xfrm>
                  <a:off x="3584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5" name="Line 274"/>
                <p:cNvSpPr>
                  <a:spLocks noChangeShapeType="1"/>
                </p:cNvSpPr>
                <p:nvPr/>
              </p:nvSpPr>
              <p:spPr bwMode="auto">
                <a:xfrm>
                  <a:off x="360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6" name="Line 275"/>
                <p:cNvSpPr>
                  <a:spLocks noChangeShapeType="1"/>
                </p:cNvSpPr>
                <p:nvPr/>
              </p:nvSpPr>
              <p:spPr bwMode="auto">
                <a:xfrm>
                  <a:off x="362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7" name="Line 276"/>
                <p:cNvSpPr>
                  <a:spLocks noChangeShapeType="1"/>
                </p:cNvSpPr>
                <p:nvPr/>
              </p:nvSpPr>
              <p:spPr bwMode="auto">
                <a:xfrm>
                  <a:off x="364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8" name="Line 277"/>
                <p:cNvSpPr>
                  <a:spLocks noChangeShapeType="1"/>
                </p:cNvSpPr>
                <p:nvPr/>
              </p:nvSpPr>
              <p:spPr bwMode="auto">
                <a:xfrm>
                  <a:off x="368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9" name="Line 278"/>
                <p:cNvSpPr>
                  <a:spLocks noChangeShapeType="1"/>
                </p:cNvSpPr>
                <p:nvPr/>
              </p:nvSpPr>
              <p:spPr bwMode="auto">
                <a:xfrm>
                  <a:off x="370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0" name="Line 279"/>
                <p:cNvSpPr>
                  <a:spLocks noChangeShapeType="1"/>
                </p:cNvSpPr>
                <p:nvPr/>
              </p:nvSpPr>
              <p:spPr bwMode="auto">
                <a:xfrm>
                  <a:off x="372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1" name="Line 280"/>
                <p:cNvSpPr>
                  <a:spLocks noChangeShapeType="1"/>
                </p:cNvSpPr>
                <p:nvPr/>
              </p:nvSpPr>
              <p:spPr bwMode="auto">
                <a:xfrm>
                  <a:off x="3741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2" name="Line 281"/>
                <p:cNvSpPr>
                  <a:spLocks noChangeShapeType="1"/>
                </p:cNvSpPr>
                <p:nvPr/>
              </p:nvSpPr>
              <p:spPr bwMode="auto">
                <a:xfrm>
                  <a:off x="378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3" name="Line 282"/>
                <p:cNvSpPr>
                  <a:spLocks noChangeShapeType="1"/>
                </p:cNvSpPr>
                <p:nvPr/>
              </p:nvSpPr>
              <p:spPr bwMode="auto">
                <a:xfrm>
                  <a:off x="3798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4" name="Line 283"/>
                <p:cNvSpPr>
                  <a:spLocks noChangeShapeType="1"/>
                </p:cNvSpPr>
                <p:nvPr/>
              </p:nvSpPr>
              <p:spPr bwMode="auto">
                <a:xfrm>
                  <a:off x="381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5" name="Line 284"/>
                <p:cNvSpPr>
                  <a:spLocks noChangeShapeType="1"/>
                </p:cNvSpPr>
                <p:nvPr/>
              </p:nvSpPr>
              <p:spPr bwMode="auto">
                <a:xfrm>
                  <a:off x="383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6" name="Line 285"/>
                <p:cNvSpPr>
                  <a:spLocks noChangeShapeType="1"/>
                </p:cNvSpPr>
                <p:nvPr/>
              </p:nvSpPr>
              <p:spPr bwMode="auto">
                <a:xfrm>
                  <a:off x="387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7" name="Line 286"/>
                <p:cNvSpPr>
                  <a:spLocks noChangeShapeType="1"/>
                </p:cNvSpPr>
                <p:nvPr/>
              </p:nvSpPr>
              <p:spPr bwMode="auto">
                <a:xfrm>
                  <a:off x="389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8" name="Line 287"/>
                <p:cNvSpPr>
                  <a:spLocks noChangeShapeType="1"/>
                </p:cNvSpPr>
                <p:nvPr/>
              </p:nvSpPr>
              <p:spPr bwMode="auto">
                <a:xfrm>
                  <a:off x="391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9" name="Line 288"/>
                <p:cNvSpPr>
                  <a:spLocks noChangeShapeType="1"/>
                </p:cNvSpPr>
                <p:nvPr/>
              </p:nvSpPr>
              <p:spPr bwMode="auto">
                <a:xfrm>
                  <a:off x="3934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0" name="Line 289"/>
                <p:cNvSpPr>
                  <a:spLocks noChangeShapeType="1"/>
                </p:cNvSpPr>
                <p:nvPr/>
              </p:nvSpPr>
              <p:spPr bwMode="auto">
                <a:xfrm>
                  <a:off x="397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1" name="Line 290"/>
                <p:cNvSpPr>
                  <a:spLocks noChangeShapeType="1"/>
                </p:cNvSpPr>
                <p:nvPr/>
              </p:nvSpPr>
              <p:spPr bwMode="auto">
                <a:xfrm>
                  <a:off x="3991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2" name="Line 291"/>
                <p:cNvSpPr>
                  <a:spLocks noChangeShapeType="1"/>
                </p:cNvSpPr>
                <p:nvPr/>
              </p:nvSpPr>
              <p:spPr bwMode="auto">
                <a:xfrm>
                  <a:off x="401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3" name="Line 292"/>
                <p:cNvSpPr>
                  <a:spLocks noChangeShapeType="1"/>
                </p:cNvSpPr>
                <p:nvPr/>
              </p:nvSpPr>
              <p:spPr bwMode="auto">
                <a:xfrm>
                  <a:off x="403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4" name="Line 293"/>
                <p:cNvSpPr>
                  <a:spLocks noChangeShapeType="1"/>
                </p:cNvSpPr>
                <p:nvPr/>
              </p:nvSpPr>
              <p:spPr bwMode="auto">
                <a:xfrm>
                  <a:off x="407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5" name="Line 294"/>
                <p:cNvSpPr>
                  <a:spLocks noChangeShapeType="1"/>
                </p:cNvSpPr>
                <p:nvPr/>
              </p:nvSpPr>
              <p:spPr bwMode="auto">
                <a:xfrm>
                  <a:off x="408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6" name="Line 295"/>
                <p:cNvSpPr>
                  <a:spLocks noChangeShapeType="1"/>
                </p:cNvSpPr>
                <p:nvPr/>
              </p:nvSpPr>
              <p:spPr bwMode="auto">
                <a:xfrm>
                  <a:off x="4109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7" name="Line 296"/>
                <p:cNvSpPr>
                  <a:spLocks noChangeShapeType="1"/>
                </p:cNvSpPr>
                <p:nvPr/>
              </p:nvSpPr>
              <p:spPr bwMode="auto">
                <a:xfrm>
                  <a:off x="412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8" name="Line 297"/>
                <p:cNvSpPr>
                  <a:spLocks noChangeShapeType="1"/>
                </p:cNvSpPr>
                <p:nvPr/>
              </p:nvSpPr>
              <p:spPr bwMode="auto">
                <a:xfrm>
                  <a:off x="416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9" name="Line 298"/>
                <p:cNvSpPr>
                  <a:spLocks noChangeShapeType="1"/>
                </p:cNvSpPr>
                <p:nvPr/>
              </p:nvSpPr>
              <p:spPr bwMode="auto">
                <a:xfrm>
                  <a:off x="418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0" name="Line 299"/>
                <p:cNvSpPr>
                  <a:spLocks noChangeShapeType="1"/>
                </p:cNvSpPr>
                <p:nvPr/>
              </p:nvSpPr>
              <p:spPr bwMode="auto">
                <a:xfrm>
                  <a:off x="420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1" name="Line 300"/>
                <p:cNvSpPr>
                  <a:spLocks noChangeShapeType="1"/>
                </p:cNvSpPr>
                <p:nvPr/>
              </p:nvSpPr>
              <p:spPr bwMode="auto">
                <a:xfrm>
                  <a:off x="422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2" name="Line 301"/>
                <p:cNvSpPr>
                  <a:spLocks noChangeShapeType="1"/>
                </p:cNvSpPr>
                <p:nvPr/>
              </p:nvSpPr>
              <p:spPr bwMode="auto">
                <a:xfrm>
                  <a:off x="426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3" name="Line 302"/>
                <p:cNvSpPr>
                  <a:spLocks noChangeShapeType="1"/>
                </p:cNvSpPr>
                <p:nvPr/>
              </p:nvSpPr>
              <p:spPr bwMode="auto">
                <a:xfrm>
                  <a:off x="4284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4" name="Line 303"/>
                <p:cNvSpPr>
                  <a:spLocks noChangeShapeType="1"/>
                </p:cNvSpPr>
                <p:nvPr/>
              </p:nvSpPr>
              <p:spPr bwMode="auto">
                <a:xfrm>
                  <a:off x="430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5" name="Line 304"/>
                <p:cNvSpPr>
                  <a:spLocks noChangeShapeType="1"/>
                </p:cNvSpPr>
                <p:nvPr/>
              </p:nvSpPr>
              <p:spPr bwMode="auto">
                <a:xfrm>
                  <a:off x="432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6" name="Line 305"/>
                <p:cNvSpPr>
                  <a:spLocks noChangeShapeType="1"/>
                </p:cNvSpPr>
                <p:nvPr/>
              </p:nvSpPr>
              <p:spPr bwMode="auto">
                <a:xfrm>
                  <a:off x="4359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7" name="Line 306"/>
                <p:cNvSpPr>
                  <a:spLocks noChangeShapeType="1"/>
                </p:cNvSpPr>
                <p:nvPr/>
              </p:nvSpPr>
              <p:spPr bwMode="auto">
                <a:xfrm>
                  <a:off x="438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8" name="Line 307"/>
                <p:cNvSpPr>
                  <a:spLocks noChangeShapeType="1"/>
                </p:cNvSpPr>
                <p:nvPr/>
              </p:nvSpPr>
              <p:spPr bwMode="auto">
                <a:xfrm>
                  <a:off x="4398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9" name="Line 308"/>
                <p:cNvSpPr>
                  <a:spLocks noChangeShapeType="1"/>
                </p:cNvSpPr>
                <p:nvPr/>
              </p:nvSpPr>
              <p:spPr bwMode="auto">
                <a:xfrm>
                  <a:off x="442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0" name="Line 309"/>
                <p:cNvSpPr>
                  <a:spLocks noChangeShapeType="1"/>
                </p:cNvSpPr>
                <p:nvPr/>
              </p:nvSpPr>
              <p:spPr bwMode="auto">
                <a:xfrm>
                  <a:off x="4459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1" name="Line 310"/>
                <p:cNvSpPr>
                  <a:spLocks noChangeShapeType="1"/>
                </p:cNvSpPr>
                <p:nvPr/>
              </p:nvSpPr>
              <p:spPr bwMode="auto">
                <a:xfrm>
                  <a:off x="447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2" name="Line 311"/>
                <p:cNvSpPr>
                  <a:spLocks noChangeShapeType="1"/>
                </p:cNvSpPr>
                <p:nvPr/>
              </p:nvSpPr>
              <p:spPr bwMode="auto">
                <a:xfrm>
                  <a:off x="449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3" name="Line 312"/>
                <p:cNvSpPr>
                  <a:spLocks noChangeShapeType="1"/>
                </p:cNvSpPr>
                <p:nvPr/>
              </p:nvSpPr>
              <p:spPr bwMode="auto">
                <a:xfrm>
                  <a:off x="451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4" name="Line 313"/>
                <p:cNvSpPr>
                  <a:spLocks noChangeShapeType="1"/>
                </p:cNvSpPr>
                <p:nvPr/>
              </p:nvSpPr>
              <p:spPr bwMode="auto">
                <a:xfrm>
                  <a:off x="455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5" name="Line 314"/>
                <p:cNvSpPr>
                  <a:spLocks noChangeShapeType="1"/>
                </p:cNvSpPr>
                <p:nvPr/>
              </p:nvSpPr>
              <p:spPr bwMode="auto">
                <a:xfrm>
                  <a:off x="457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6" name="Line 315"/>
                <p:cNvSpPr>
                  <a:spLocks noChangeShapeType="1"/>
                </p:cNvSpPr>
                <p:nvPr/>
              </p:nvSpPr>
              <p:spPr bwMode="auto">
                <a:xfrm>
                  <a:off x="459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7" name="Line 316"/>
                <p:cNvSpPr>
                  <a:spLocks noChangeShapeType="1"/>
                </p:cNvSpPr>
                <p:nvPr/>
              </p:nvSpPr>
              <p:spPr bwMode="auto">
                <a:xfrm>
                  <a:off x="461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8" name="Line 317"/>
                <p:cNvSpPr>
                  <a:spLocks noChangeShapeType="1"/>
                </p:cNvSpPr>
                <p:nvPr/>
              </p:nvSpPr>
              <p:spPr bwMode="auto">
                <a:xfrm>
                  <a:off x="465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9" name="Line 318"/>
                <p:cNvSpPr>
                  <a:spLocks noChangeShapeType="1"/>
                </p:cNvSpPr>
                <p:nvPr/>
              </p:nvSpPr>
              <p:spPr bwMode="auto">
                <a:xfrm>
                  <a:off x="467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0" name="Line 319"/>
                <p:cNvSpPr>
                  <a:spLocks noChangeShapeType="1"/>
                </p:cNvSpPr>
                <p:nvPr/>
              </p:nvSpPr>
              <p:spPr bwMode="auto">
                <a:xfrm>
                  <a:off x="4691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1" name="Line 320"/>
                <p:cNvSpPr>
                  <a:spLocks noChangeShapeType="1"/>
                </p:cNvSpPr>
                <p:nvPr/>
              </p:nvSpPr>
              <p:spPr bwMode="auto">
                <a:xfrm>
                  <a:off x="4709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2" name="Line 321"/>
                <p:cNvSpPr>
                  <a:spLocks noChangeShapeType="1"/>
                </p:cNvSpPr>
                <p:nvPr/>
              </p:nvSpPr>
              <p:spPr bwMode="auto">
                <a:xfrm>
                  <a:off x="4748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3" name="Line 322"/>
                <p:cNvSpPr>
                  <a:spLocks noChangeShapeType="1"/>
                </p:cNvSpPr>
                <p:nvPr/>
              </p:nvSpPr>
              <p:spPr bwMode="auto">
                <a:xfrm>
                  <a:off x="476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4" name="Line 323"/>
                <p:cNvSpPr>
                  <a:spLocks noChangeShapeType="1"/>
                </p:cNvSpPr>
                <p:nvPr/>
              </p:nvSpPr>
              <p:spPr bwMode="auto">
                <a:xfrm>
                  <a:off x="478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5" name="Line 324"/>
                <p:cNvSpPr>
                  <a:spLocks noChangeShapeType="1"/>
                </p:cNvSpPr>
                <p:nvPr/>
              </p:nvSpPr>
              <p:spPr bwMode="auto">
                <a:xfrm>
                  <a:off x="480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6" name="Line 325"/>
                <p:cNvSpPr>
                  <a:spLocks noChangeShapeType="1"/>
                </p:cNvSpPr>
                <p:nvPr/>
              </p:nvSpPr>
              <p:spPr bwMode="auto">
                <a:xfrm>
                  <a:off x="484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7" name="Line 326"/>
                <p:cNvSpPr>
                  <a:spLocks noChangeShapeType="1"/>
                </p:cNvSpPr>
                <p:nvPr/>
              </p:nvSpPr>
              <p:spPr bwMode="auto">
                <a:xfrm>
                  <a:off x="486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8" name="Line 327"/>
                <p:cNvSpPr>
                  <a:spLocks noChangeShapeType="1"/>
                </p:cNvSpPr>
                <p:nvPr/>
              </p:nvSpPr>
              <p:spPr bwMode="auto">
                <a:xfrm>
                  <a:off x="4884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9" name="Line 328"/>
                <p:cNvSpPr>
                  <a:spLocks noChangeShapeType="1"/>
                </p:cNvSpPr>
                <p:nvPr/>
              </p:nvSpPr>
              <p:spPr bwMode="auto">
                <a:xfrm>
                  <a:off x="490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0" name="Line 329"/>
                <p:cNvSpPr>
                  <a:spLocks noChangeShapeType="1"/>
                </p:cNvSpPr>
                <p:nvPr/>
              </p:nvSpPr>
              <p:spPr bwMode="auto">
                <a:xfrm>
                  <a:off x="4941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1" name="Line 330"/>
                <p:cNvSpPr>
                  <a:spLocks noChangeShapeType="1"/>
                </p:cNvSpPr>
                <p:nvPr/>
              </p:nvSpPr>
              <p:spPr bwMode="auto">
                <a:xfrm>
                  <a:off x="496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2" name="Line 331"/>
                <p:cNvSpPr>
                  <a:spLocks noChangeShapeType="1"/>
                </p:cNvSpPr>
                <p:nvPr/>
              </p:nvSpPr>
              <p:spPr bwMode="auto">
                <a:xfrm>
                  <a:off x="498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3" name="Line 332"/>
                <p:cNvSpPr>
                  <a:spLocks noChangeShapeType="1"/>
                </p:cNvSpPr>
                <p:nvPr/>
              </p:nvSpPr>
              <p:spPr bwMode="auto">
                <a:xfrm>
                  <a:off x="500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4" name="Line 333"/>
                <p:cNvSpPr>
                  <a:spLocks noChangeShapeType="1"/>
                </p:cNvSpPr>
                <p:nvPr/>
              </p:nvSpPr>
              <p:spPr bwMode="auto">
                <a:xfrm>
                  <a:off x="503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5" name="Line 334"/>
                <p:cNvSpPr>
                  <a:spLocks noChangeShapeType="1"/>
                </p:cNvSpPr>
                <p:nvPr/>
              </p:nvSpPr>
              <p:spPr bwMode="auto">
                <a:xfrm>
                  <a:off x="5059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6" name="Line 335"/>
                <p:cNvSpPr>
                  <a:spLocks noChangeShapeType="1"/>
                </p:cNvSpPr>
                <p:nvPr/>
              </p:nvSpPr>
              <p:spPr bwMode="auto">
                <a:xfrm>
                  <a:off x="507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7" name="Line 336"/>
                <p:cNvSpPr>
                  <a:spLocks noChangeShapeType="1"/>
                </p:cNvSpPr>
                <p:nvPr/>
              </p:nvSpPr>
              <p:spPr bwMode="auto">
                <a:xfrm>
                  <a:off x="5098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8" name="Line 337"/>
                <p:cNvSpPr>
                  <a:spLocks noChangeShapeType="1"/>
                </p:cNvSpPr>
                <p:nvPr/>
              </p:nvSpPr>
              <p:spPr bwMode="auto">
                <a:xfrm>
                  <a:off x="513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Line 338"/>
                <p:cNvSpPr>
                  <a:spLocks noChangeShapeType="1"/>
                </p:cNvSpPr>
                <p:nvPr/>
              </p:nvSpPr>
              <p:spPr bwMode="auto">
                <a:xfrm>
                  <a:off x="515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0" name="Line 339"/>
                <p:cNvSpPr>
                  <a:spLocks noChangeShapeType="1"/>
                </p:cNvSpPr>
                <p:nvPr/>
              </p:nvSpPr>
              <p:spPr bwMode="auto">
                <a:xfrm>
                  <a:off x="517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1" name="Line 340"/>
                <p:cNvSpPr>
                  <a:spLocks noChangeShapeType="1"/>
                </p:cNvSpPr>
                <p:nvPr/>
              </p:nvSpPr>
              <p:spPr bwMode="auto">
                <a:xfrm>
                  <a:off x="519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2" name="Line 341"/>
                <p:cNvSpPr>
                  <a:spLocks noChangeShapeType="1"/>
                </p:cNvSpPr>
                <p:nvPr/>
              </p:nvSpPr>
              <p:spPr bwMode="auto">
                <a:xfrm>
                  <a:off x="5234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3" name="Line 342"/>
                <p:cNvSpPr>
                  <a:spLocks noChangeShapeType="1"/>
                </p:cNvSpPr>
                <p:nvPr/>
              </p:nvSpPr>
              <p:spPr bwMode="auto">
                <a:xfrm>
                  <a:off x="5252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4" name="Line 343"/>
                <p:cNvSpPr>
                  <a:spLocks noChangeShapeType="1"/>
                </p:cNvSpPr>
                <p:nvPr/>
              </p:nvSpPr>
              <p:spPr bwMode="auto">
                <a:xfrm>
                  <a:off x="527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5" name="Line 344"/>
                <p:cNvSpPr>
                  <a:spLocks noChangeShapeType="1"/>
                </p:cNvSpPr>
                <p:nvPr/>
              </p:nvSpPr>
              <p:spPr bwMode="auto">
                <a:xfrm>
                  <a:off x="5291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6" name="Line 345"/>
                <p:cNvSpPr>
                  <a:spLocks noChangeShapeType="1"/>
                </p:cNvSpPr>
                <p:nvPr/>
              </p:nvSpPr>
              <p:spPr bwMode="auto">
                <a:xfrm>
                  <a:off x="533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7" name="Line 346"/>
                <p:cNvSpPr>
                  <a:spLocks noChangeShapeType="1"/>
                </p:cNvSpPr>
                <p:nvPr/>
              </p:nvSpPr>
              <p:spPr bwMode="auto">
                <a:xfrm>
                  <a:off x="5348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8" name="Line 347"/>
                <p:cNvSpPr>
                  <a:spLocks noChangeShapeType="1"/>
                </p:cNvSpPr>
                <p:nvPr/>
              </p:nvSpPr>
              <p:spPr bwMode="auto">
                <a:xfrm>
                  <a:off x="5370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9" name="Line 348"/>
                <p:cNvSpPr>
                  <a:spLocks noChangeShapeType="1"/>
                </p:cNvSpPr>
                <p:nvPr/>
              </p:nvSpPr>
              <p:spPr bwMode="auto">
                <a:xfrm>
                  <a:off x="538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0" name="Line 349"/>
                <p:cNvSpPr>
                  <a:spLocks noChangeShapeType="1"/>
                </p:cNvSpPr>
                <p:nvPr/>
              </p:nvSpPr>
              <p:spPr bwMode="auto">
                <a:xfrm>
                  <a:off x="5427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1" name="Line 350"/>
                <p:cNvSpPr>
                  <a:spLocks noChangeShapeType="1"/>
                </p:cNvSpPr>
                <p:nvPr/>
              </p:nvSpPr>
              <p:spPr bwMode="auto">
                <a:xfrm>
                  <a:off x="544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2" name="Line 351"/>
                <p:cNvSpPr>
                  <a:spLocks noChangeShapeType="1"/>
                </p:cNvSpPr>
                <p:nvPr/>
              </p:nvSpPr>
              <p:spPr bwMode="auto">
                <a:xfrm>
                  <a:off x="5466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3" name="Line 352"/>
                <p:cNvSpPr>
                  <a:spLocks noChangeShapeType="1"/>
                </p:cNvSpPr>
                <p:nvPr/>
              </p:nvSpPr>
              <p:spPr bwMode="auto">
                <a:xfrm>
                  <a:off x="5484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4" name="Line 353"/>
                <p:cNvSpPr>
                  <a:spLocks noChangeShapeType="1"/>
                </p:cNvSpPr>
                <p:nvPr/>
              </p:nvSpPr>
              <p:spPr bwMode="auto">
                <a:xfrm>
                  <a:off x="5523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5" name="Line 354"/>
                <p:cNvSpPr>
                  <a:spLocks noChangeShapeType="1"/>
                </p:cNvSpPr>
                <p:nvPr/>
              </p:nvSpPr>
              <p:spPr bwMode="auto">
                <a:xfrm>
                  <a:off x="5545" y="2190"/>
                  <a:ext cx="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6" name="Line 355"/>
                <p:cNvSpPr>
                  <a:spLocks noChangeShapeType="1"/>
                </p:cNvSpPr>
                <p:nvPr/>
              </p:nvSpPr>
              <p:spPr bwMode="auto">
                <a:xfrm>
                  <a:off x="3566" y="2190"/>
                  <a:ext cx="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7" name="Rectangle 356"/>
                <p:cNvSpPr>
                  <a:spLocks noChangeArrowheads="1"/>
                </p:cNvSpPr>
                <p:nvPr/>
              </p:nvSpPr>
              <p:spPr bwMode="auto">
                <a:xfrm>
                  <a:off x="3518" y="2222"/>
                  <a:ext cx="97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200</a:t>
                  </a:r>
                  <a:endParaRPr lang="en-US" altLang="en-US" sz="600"/>
                </a:p>
              </p:txBody>
            </p:sp>
            <p:sp>
              <p:nvSpPr>
                <p:cNvPr id="378" name="Line 357"/>
                <p:cNvSpPr>
                  <a:spLocks noChangeShapeType="1"/>
                </p:cNvSpPr>
                <p:nvPr/>
              </p:nvSpPr>
              <p:spPr bwMode="auto">
                <a:xfrm>
                  <a:off x="3952" y="2190"/>
                  <a:ext cx="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9" name="Rectangle 358"/>
                <p:cNvSpPr>
                  <a:spLocks noChangeArrowheads="1"/>
                </p:cNvSpPr>
                <p:nvPr/>
              </p:nvSpPr>
              <p:spPr bwMode="auto">
                <a:xfrm>
                  <a:off x="3904" y="2222"/>
                  <a:ext cx="97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400</a:t>
                  </a:r>
                  <a:endParaRPr lang="en-US" altLang="en-US" sz="600"/>
                </a:p>
              </p:txBody>
            </p:sp>
            <p:sp>
              <p:nvSpPr>
                <p:cNvPr id="380" name="Line 359"/>
                <p:cNvSpPr>
                  <a:spLocks noChangeShapeType="1"/>
                </p:cNvSpPr>
                <p:nvPr/>
              </p:nvSpPr>
              <p:spPr bwMode="auto">
                <a:xfrm>
                  <a:off x="4341" y="2190"/>
                  <a:ext cx="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1" name="Rectangle 360"/>
                <p:cNvSpPr>
                  <a:spLocks noChangeArrowheads="1"/>
                </p:cNvSpPr>
                <p:nvPr/>
              </p:nvSpPr>
              <p:spPr bwMode="auto">
                <a:xfrm>
                  <a:off x="4293" y="2222"/>
                  <a:ext cx="97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600</a:t>
                  </a:r>
                  <a:endParaRPr lang="en-US" altLang="en-US" sz="600"/>
                </a:p>
              </p:txBody>
            </p:sp>
            <p:sp>
              <p:nvSpPr>
                <p:cNvPr id="382" name="Line 361"/>
                <p:cNvSpPr>
                  <a:spLocks noChangeShapeType="1"/>
                </p:cNvSpPr>
                <p:nvPr/>
              </p:nvSpPr>
              <p:spPr bwMode="auto">
                <a:xfrm>
                  <a:off x="4730" y="2190"/>
                  <a:ext cx="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3" name="Rectangle 362"/>
                <p:cNvSpPr>
                  <a:spLocks noChangeArrowheads="1"/>
                </p:cNvSpPr>
                <p:nvPr/>
              </p:nvSpPr>
              <p:spPr bwMode="auto">
                <a:xfrm>
                  <a:off x="4682" y="2222"/>
                  <a:ext cx="97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800</a:t>
                  </a:r>
                  <a:endParaRPr lang="en-US" altLang="en-US" sz="600"/>
                </a:p>
              </p:txBody>
            </p:sp>
            <p:sp>
              <p:nvSpPr>
                <p:cNvPr id="384" name="Line 363"/>
                <p:cNvSpPr>
                  <a:spLocks noChangeShapeType="1"/>
                </p:cNvSpPr>
                <p:nvPr/>
              </p:nvSpPr>
              <p:spPr bwMode="auto">
                <a:xfrm>
                  <a:off x="5116" y="2190"/>
                  <a:ext cx="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5" name="Rectangle 364"/>
                <p:cNvSpPr>
                  <a:spLocks noChangeArrowheads="1"/>
                </p:cNvSpPr>
                <p:nvPr/>
              </p:nvSpPr>
              <p:spPr bwMode="auto">
                <a:xfrm>
                  <a:off x="5056" y="2222"/>
                  <a:ext cx="130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1000</a:t>
                  </a:r>
                  <a:endParaRPr lang="en-US" altLang="en-US" sz="600"/>
                </a:p>
              </p:txBody>
            </p:sp>
            <p:sp>
              <p:nvSpPr>
                <p:cNvPr id="386" name="Line 365"/>
                <p:cNvSpPr>
                  <a:spLocks noChangeShapeType="1"/>
                </p:cNvSpPr>
                <p:nvPr/>
              </p:nvSpPr>
              <p:spPr bwMode="auto">
                <a:xfrm>
                  <a:off x="5505" y="2190"/>
                  <a:ext cx="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7" name="Rectangle 366"/>
                <p:cNvSpPr>
                  <a:spLocks noChangeArrowheads="1"/>
                </p:cNvSpPr>
                <p:nvPr/>
              </p:nvSpPr>
              <p:spPr bwMode="auto">
                <a:xfrm>
                  <a:off x="5445" y="2222"/>
                  <a:ext cx="130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1200</a:t>
                  </a:r>
                  <a:endParaRPr lang="en-US" altLang="en-US" sz="600"/>
                </a:p>
              </p:txBody>
            </p:sp>
            <p:sp>
              <p:nvSpPr>
                <p:cNvPr id="388" name="Rectangle 367"/>
                <p:cNvSpPr>
                  <a:spLocks noChangeArrowheads="1"/>
                </p:cNvSpPr>
                <p:nvPr/>
              </p:nvSpPr>
              <p:spPr bwMode="auto">
                <a:xfrm>
                  <a:off x="4462" y="2283"/>
                  <a:ext cx="186" cy="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rgbClr val="000000"/>
                      </a:solidFill>
                    </a:rPr>
                    <a:t>m/z</a:t>
                  </a:r>
                  <a:endParaRPr lang="en-US" altLang="en-US" sz="1200"/>
                </a:p>
              </p:txBody>
            </p:sp>
            <p:sp>
              <p:nvSpPr>
                <p:cNvPr id="389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3480" y="312"/>
                  <a:ext cx="1" cy="1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0" name="Line 369"/>
                <p:cNvSpPr>
                  <a:spLocks noChangeShapeType="1"/>
                </p:cNvSpPr>
                <p:nvPr/>
              </p:nvSpPr>
              <p:spPr bwMode="auto">
                <a:xfrm flipH="1">
                  <a:off x="3459" y="2154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1" name="Line 370"/>
                <p:cNvSpPr>
                  <a:spLocks noChangeShapeType="1"/>
                </p:cNvSpPr>
                <p:nvPr/>
              </p:nvSpPr>
              <p:spPr bwMode="auto">
                <a:xfrm flipH="1">
                  <a:off x="3459" y="2119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2" name="Line 371"/>
                <p:cNvSpPr>
                  <a:spLocks noChangeShapeType="1"/>
                </p:cNvSpPr>
                <p:nvPr/>
              </p:nvSpPr>
              <p:spPr bwMode="auto">
                <a:xfrm flipH="1">
                  <a:off x="3459" y="2083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3" name="Line 372"/>
                <p:cNvSpPr>
                  <a:spLocks noChangeShapeType="1"/>
                </p:cNvSpPr>
                <p:nvPr/>
              </p:nvSpPr>
              <p:spPr bwMode="auto">
                <a:xfrm flipH="1">
                  <a:off x="3459" y="2047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4" name="Line 373"/>
                <p:cNvSpPr>
                  <a:spLocks noChangeShapeType="1"/>
                </p:cNvSpPr>
                <p:nvPr/>
              </p:nvSpPr>
              <p:spPr bwMode="auto">
                <a:xfrm flipH="1">
                  <a:off x="3459" y="1976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5" name="Line 374"/>
                <p:cNvSpPr>
                  <a:spLocks noChangeShapeType="1"/>
                </p:cNvSpPr>
                <p:nvPr/>
              </p:nvSpPr>
              <p:spPr bwMode="auto">
                <a:xfrm flipH="1">
                  <a:off x="3459" y="1940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6" name="Line 375"/>
                <p:cNvSpPr>
                  <a:spLocks noChangeShapeType="1"/>
                </p:cNvSpPr>
                <p:nvPr/>
              </p:nvSpPr>
              <p:spPr bwMode="auto">
                <a:xfrm flipH="1">
                  <a:off x="3459" y="1904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7" name="Line 376"/>
                <p:cNvSpPr>
                  <a:spLocks noChangeShapeType="1"/>
                </p:cNvSpPr>
                <p:nvPr/>
              </p:nvSpPr>
              <p:spPr bwMode="auto">
                <a:xfrm flipH="1">
                  <a:off x="3459" y="1869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8" name="Line 377"/>
                <p:cNvSpPr>
                  <a:spLocks noChangeShapeType="1"/>
                </p:cNvSpPr>
                <p:nvPr/>
              </p:nvSpPr>
              <p:spPr bwMode="auto">
                <a:xfrm flipH="1">
                  <a:off x="3459" y="1797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9" name="Line 378"/>
                <p:cNvSpPr>
                  <a:spLocks noChangeShapeType="1"/>
                </p:cNvSpPr>
                <p:nvPr/>
              </p:nvSpPr>
              <p:spPr bwMode="auto">
                <a:xfrm flipH="1">
                  <a:off x="3459" y="1762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0" name="Line 379"/>
                <p:cNvSpPr>
                  <a:spLocks noChangeShapeType="1"/>
                </p:cNvSpPr>
                <p:nvPr/>
              </p:nvSpPr>
              <p:spPr bwMode="auto">
                <a:xfrm flipH="1">
                  <a:off x="3459" y="1726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1" name="Line 380"/>
                <p:cNvSpPr>
                  <a:spLocks noChangeShapeType="1"/>
                </p:cNvSpPr>
                <p:nvPr/>
              </p:nvSpPr>
              <p:spPr bwMode="auto">
                <a:xfrm flipH="1">
                  <a:off x="3459" y="1690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2" name="Line 381"/>
                <p:cNvSpPr>
                  <a:spLocks noChangeShapeType="1"/>
                </p:cNvSpPr>
                <p:nvPr/>
              </p:nvSpPr>
              <p:spPr bwMode="auto">
                <a:xfrm flipH="1">
                  <a:off x="3459" y="1619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3" name="Line 382"/>
                <p:cNvSpPr>
                  <a:spLocks noChangeShapeType="1"/>
                </p:cNvSpPr>
                <p:nvPr/>
              </p:nvSpPr>
              <p:spPr bwMode="auto">
                <a:xfrm flipH="1">
                  <a:off x="3459" y="1583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4" name="Line 383"/>
                <p:cNvSpPr>
                  <a:spLocks noChangeShapeType="1"/>
                </p:cNvSpPr>
                <p:nvPr/>
              </p:nvSpPr>
              <p:spPr bwMode="auto">
                <a:xfrm flipH="1">
                  <a:off x="3459" y="1547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5" name="Line 384"/>
                <p:cNvSpPr>
                  <a:spLocks noChangeShapeType="1"/>
                </p:cNvSpPr>
                <p:nvPr/>
              </p:nvSpPr>
              <p:spPr bwMode="auto">
                <a:xfrm flipH="1">
                  <a:off x="3459" y="1512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6" name="Line 385"/>
                <p:cNvSpPr>
                  <a:spLocks noChangeShapeType="1"/>
                </p:cNvSpPr>
                <p:nvPr/>
              </p:nvSpPr>
              <p:spPr bwMode="auto">
                <a:xfrm flipH="1">
                  <a:off x="3459" y="1440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7" name="Line 386"/>
                <p:cNvSpPr>
                  <a:spLocks noChangeShapeType="1"/>
                </p:cNvSpPr>
                <p:nvPr/>
              </p:nvSpPr>
              <p:spPr bwMode="auto">
                <a:xfrm flipH="1">
                  <a:off x="3459" y="1405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8" name="Line 387"/>
                <p:cNvSpPr>
                  <a:spLocks noChangeShapeType="1"/>
                </p:cNvSpPr>
                <p:nvPr/>
              </p:nvSpPr>
              <p:spPr bwMode="auto">
                <a:xfrm flipH="1">
                  <a:off x="3459" y="1369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9" name="Line 388"/>
                <p:cNvSpPr>
                  <a:spLocks noChangeShapeType="1"/>
                </p:cNvSpPr>
                <p:nvPr/>
              </p:nvSpPr>
              <p:spPr bwMode="auto">
                <a:xfrm flipH="1">
                  <a:off x="3459" y="1333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0" name="Line 389"/>
                <p:cNvSpPr>
                  <a:spLocks noChangeShapeType="1"/>
                </p:cNvSpPr>
                <p:nvPr/>
              </p:nvSpPr>
              <p:spPr bwMode="auto">
                <a:xfrm flipH="1">
                  <a:off x="3459" y="1262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1" name="Line 390"/>
                <p:cNvSpPr>
                  <a:spLocks noChangeShapeType="1"/>
                </p:cNvSpPr>
                <p:nvPr/>
              </p:nvSpPr>
              <p:spPr bwMode="auto">
                <a:xfrm flipH="1">
                  <a:off x="3459" y="1226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2" name="Line 391"/>
                <p:cNvSpPr>
                  <a:spLocks noChangeShapeType="1"/>
                </p:cNvSpPr>
                <p:nvPr/>
              </p:nvSpPr>
              <p:spPr bwMode="auto">
                <a:xfrm flipH="1">
                  <a:off x="3459" y="1190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3" name="Line 392"/>
                <p:cNvSpPr>
                  <a:spLocks noChangeShapeType="1"/>
                </p:cNvSpPr>
                <p:nvPr/>
              </p:nvSpPr>
              <p:spPr bwMode="auto">
                <a:xfrm flipH="1">
                  <a:off x="3459" y="1155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4" name="Line 393"/>
                <p:cNvSpPr>
                  <a:spLocks noChangeShapeType="1"/>
                </p:cNvSpPr>
                <p:nvPr/>
              </p:nvSpPr>
              <p:spPr bwMode="auto">
                <a:xfrm flipH="1">
                  <a:off x="3459" y="1083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5" name="Line 394"/>
                <p:cNvSpPr>
                  <a:spLocks noChangeShapeType="1"/>
                </p:cNvSpPr>
                <p:nvPr/>
              </p:nvSpPr>
              <p:spPr bwMode="auto">
                <a:xfrm flipH="1">
                  <a:off x="3459" y="1047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6" name="Line 395"/>
                <p:cNvSpPr>
                  <a:spLocks noChangeShapeType="1"/>
                </p:cNvSpPr>
                <p:nvPr/>
              </p:nvSpPr>
              <p:spPr bwMode="auto">
                <a:xfrm flipH="1">
                  <a:off x="3459" y="1012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7" name="Line 396"/>
                <p:cNvSpPr>
                  <a:spLocks noChangeShapeType="1"/>
                </p:cNvSpPr>
                <p:nvPr/>
              </p:nvSpPr>
              <p:spPr bwMode="auto">
                <a:xfrm flipH="1">
                  <a:off x="3459" y="976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8" name="Line 397"/>
                <p:cNvSpPr>
                  <a:spLocks noChangeShapeType="1"/>
                </p:cNvSpPr>
                <p:nvPr/>
              </p:nvSpPr>
              <p:spPr bwMode="auto">
                <a:xfrm flipH="1">
                  <a:off x="3459" y="905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9" name="Line 398"/>
                <p:cNvSpPr>
                  <a:spLocks noChangeShapeType="1"/>
                </p:cNvSpPr>
                <p:nvPr/>
              </p:nvSpPr>
              <p:spPr bwMode="auto">
                <a:xfrm flipH="1">
                  <a:off x="3459" y="869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" name="Line 399"/>
                <p:cNvSpPr>
                  <a:spLocks noChangeShapeType="1"/>
                </p:cNvSpPr>
                <p:nvPr/>
              </p:nvSpPr>
              <p:spPr bwMode="auto">
                <a:xfrm flipH="1">
                  <a:off x="3459" y="833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1" name="Line 400"/>
                <p:cNvSpPr>
                  <a:spLocks noChangeShapeType="1"/>
                </p:cNvSpPr>
                <p:nvPr/>
              </p:nvSpPr>
              <p:spPr bwMode="auto">
                <a:xfrm flipH="1">
                  <a:off x="3459" y="797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2" name="Line 401"/>
                <p:cNvSpPr>
                  <a:spLocks noChangeShapeType="1"/>
                </p:cNvSpPr>
                <p:nvPr/>
              </p:nvSpPr>
              <p:spPr bwMode="auto">
                <a:xfrm flipH="1">
                  <a:off x="3459" y="726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3" name="Line 402"/>
                <p:cNvSpPr>
                  <a:spLocks noChangeShapeType="1"/>
                </p:cNvSpPr>
                <p:nvPr/>
              </p:nvSpPr>
              <p:spPr bwMode="auto">
                <a:xfrm flipH="1">
                  <a:off x="3459" y="690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4" name="Line 403"/>
                <p:cNvSpPr>
                  <a:spLocks noChangeShapeType="1"/>
                </p:cNvSpPr>
                <p:nvPr/>
              </p:nvSpPr>
              <p:spPr bwMode="auto">
                <a:xfrm flipH="1">
                  <a:off x="3459" y="655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5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3459" y="619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6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3459" y="548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7" name="Line 406"/>
                <p:cNvSpPr>
                  <a:spLocks noChangeShapeType="1"/>
                </p:cNvSpPr>
                <p:nvPr/>
              </p:nvSpPr>
              <p:spPr bwMode="auto">
                <a:xfrm flipH="1">
                  <a:off x="3459" y="515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8" name="Line 407"/>
                <p:cNvSpPr>
                  <a:spLocks noChangeShapeType="1"/>
                </p:cNvSpPr>
                <p:nvPr/>
              </p:nvSpPr>
              <p:spPr bwMode="auto">
                <a:xfrm flipH="1">
                  <a:off x="3459" y="480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9" name="Line 408"/>
                <p:cNvSpPr>
                  <a:spLocks noChangeShapeType="1"/>
                </p:cNvSpPr>
                <p:nvPr/>
              </p:nvSpPr>
              <p:spPr bwMode="auto">
                <a:xfrm flipH="1">
                  <a:off x="3459" y="444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0" name="Line 409"/>
                <p:cNvSpPr>
                  <a:spLocks noChangeShapeType="1"/>
                </p:cNvSpPr>
                <p:nvPr/>
              </p:nvSpPr>
              <p:spPr bwMode="auto">
                <a:xfrm flipH="1">
                  <a:off x="3459" y="373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1" name="Line 410"/>
                <p:cNvSpPr>
                  <a:spLocks noChangeShapeType="1"/>
                </p:cNvSpPr>
                <p:nvPr/>
              </p:nvSpPr>
              <p:spPr bwMode="auto">
                <a:xfrm flipH="1">
                  <a:off x="3459" y="337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2" name="Line 411"/>
                <p:cNvSpPr>
                  <a:spLocks noChangeShapeType="1"/>
                </p:cNvSpPr>
                <p:nvPr/>
              </p:nvSpPr>
              <p:spPr bwMode="auto">
                <a:xfrm flipH="1">
                  <a:off x="3448" y="2187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3" name="Rectangle 412"/>
                <p:cNvSpPr>
                  <a:spLocks noChangeArrowheads="1"/>
                </p:cNvSpPr>
                <p:nvPr/>
              </p:nvSpPr>
              <p:spPr bwMode="auto">
                <a:xfrm>
                  <a:off x="3402" y="2161"/>
                  <a:ext cx="32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0</a:t>
                  </a:r>
                  <a:endParaRPr lang="en-US" altLang="en-US" sz="600"/>
                </a:p>
              </p:txBody>
            </p:sp>
            <p:sp>
              <p:nvSpPr>
                <p:cNvPr id="434" name="Line 413"/>
                <p:cNvSpPr>
                  <a:spLocks noChangeShapeType="1"/>
                </p:cNvSpPr>
                <p:nvPr/>
              </p:nvSpPr>
              <p:spPr bwMode="auto">
                <a:xfrm flipH="1">
                  <a:off x="3448" y="2012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5" name="Rectangle 414"/>
                <p:cNvSpPr>
                  <a:spLocks noChangeArrowheads="1"/>
                </p:cNvSpPr>
                <p:nvPr/>
              </p:nvSpPr>
              <p:spPr bwMode="auto">
                <a:xfrm>
                  <a:off x="3302" y="1986"/>
                  <a:ext cx="162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50000</a:t>
                  </a:r>
                  <a:endParaRPr lang="en-US" altLang="en-US" sz="600"/>
                </a:p>
              </p:txBody>
            </p:sp>
            <p:sp>
              <p:nvSpPr>
                <p:cNvPr id="436" name="Line 415"/>
                <p:cNvSpPr>
                  <a:spLocks noChangeShapeType="1"/>
                </p:cNvSpPr>
                <p:nvPr/>
              </p:nvSpPr>
              <p:spPr bwMode="auto">
                <a:xfrm flipH="1">
                  <a:off x="3448" y="1833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7" name="Rectangle 416"/>
                <p:cNvSpPr>
                  <a:spLocks noChangeArrowheads="1"/>
                </p:cNvSpPr>
                <p:nvPr/>
              </p:nvSpPr>
              <p:spPr bwMode="auto">
                <a:xfrm>
                  <a:off x="3277" y="1808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100000</a:t>
                  </a:r>
                  <a:endParaRPr lang="en-US" altLang="en-US" sz="600"/>
                </a:p>
              </p:txBody>
            </p:sp>
            <p:sp>
              <p:nvSpPr>
                <p:cNvPr id="438" name="Line 417"/>
                <p:cNvSpPr>
                  <a:spLocks noChangeShapeType="1"/>
                </p:cNvSpPr>
                <p:nvPr/>
              </p:nvSpPr>
              <p:spPr bwMode="auto">
                <a:xfrm flipH="1">
                  <a:off x="3448" y="1655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9" name="Rectangle 418"/>
                <p:cNvSpPr>
                  <a:spLocks noChangeArrowheads="1"/>
                </p:cNvSpPr>
                <p:nvPr/>
              </p:nvSpPr>
              <p:spPr bwMode="auto">
                <a:xfrm>
                  <a:off x="3277" y="1629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150000</a:t>
                  </a:r>
                  <a:endParaRPr lang="en-US" altLang="en-US" sz="600"/>
                </a:p>
              </p:txBody>
            </p:sp>
            <p:sp>
              <p:nvSpPr>
                <p:cNvPr id="440" name="Line 419"/>
                <p:cNvSpPr>
                  <a:spLocks noChangeShapeType="1"/>
                </p:cNvSpPr>
                <p:nvPr/>
              </p:nvSpPr>
              <p:spPr bwMode="auto">
                <a:xfrm flipH="1">
                  <a:off x="3448" y="1476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1" name="Rectangle 420"/>
                <p:cNvSpPr>
                  <a:spLocks noChangeArrowheads="1"/>
                </p:cNvSpPr>
                <p:nvPr/>
              </p:nvSpPr>
              <p:spPr bwMode="auto">
                <a:xfrm>
                  <a:off x="3277" y="1451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200000</a:t>
                  </a:r>
                  <a:endParaRPr lang="en-US" altLang="en-US" sz="600"/>
                </a:p>
              </p:txBody>
            </p:sp>
            <p:sp>
              <p:nvSpPr>
                <p:cNvPr id="442" name="Line 421"/>
                <p:cNvSpPr>
                  <a:spLocks noChangeShapeType="1"/>
                </p:cNvSpPr>
                <p:nvPr/>
              </p:nvSpPr>
              <p:spPr bwMode="auto">
                <a:xfrm flipH="1">
                  <a:off x="3448" y="1297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" name="Rectangle 422"/>
                <p:cNvSpPr>
                  <a:spLocks noChangeArrowheads="1"/>
                </p:cNvSpPr>
                <p:nvPr/>
              </p:nvSpPr>
              <p:spPr bwMode="auto">
                <a:xfrm>
                  <a:off x="3277" y="1272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250000</a:t>
                  </a:r>
                  <a:endParaRPr lang="en-US" altLang="en-US" sz="600"/>
                </a:p>
              </p:txBody>
            </p:sp>
            <p:sp>
              <p:nvSpPr>
                <p:cNvPr id="444" name="Line 423"/>
                <p:cNvSpPr>
                  <a:spLocks noChangeShapeType="1"/>
                </p:cNvSpPr>
                <p:nvPr/>
              </p:nvSpPr>
              <p:spPr bwMode="auto">
                <a:xfrm flipH="1">
                  <a:off x="3448" y="1119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5" name="Rectangle 424"/>
                <p:cNvSpPr>
                  <a:spLocks noChangeArrowheads="1"/>
                </p:cNvSpPr>
                <p:nvPr/>
              </p:nvSpPr>
              <p:spPr bwMode="auto">
                <a:xfrm>
                  <a:off x="3277" y="1094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300000</a:t>
                  </a:r>
                  <a:endParaRPr lang="en-US" altLang="en-US" sz="600"/>
                </a:p>
              </p:txBody>
            </p:sp>
            <p:sp>
              <p:nvSpPr>
                <p:cNvPr id="446" name="Line 425"/>
                <p:cNvSpPr>
                  <a:spLocks noChangeShapeType="1"/>
                </p:cNvSpPr>
                <p:nvPr/>
              </p:nvSpPr>
              <p:spPr bwMode="auto">
                <a:xfrm flipH="1">
                  <a:off x="3448" y="940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7" name="Rectangle 426"/>
                <p:cNvSpPr>
                  <a:spLocks noChangeArrowheads="1"/>
                </p:cNvSpPr>
                <p:nvPr/>
              </p:nvSpPr>
              <p:spPr bwMode="auto">
                <a:xfrm>
                  <a:off x="3277" y="915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350000</a:t>
                  </a:r>
                  <a:endParaRPr lang="en-US" altLang="en-US" sz="600"/>
                </a:p>
              </p:txBody>
            </p:sp>
            <p:sp>
              <p:nvSpPr>
                <p:cNvPr id="448" name="Line 427"/>
                <p:cNvSpPr>
                  <a:spLocks noChangeShapeType="1"/>
                </p:cNvSpPr>
                <p:nvPr/>
              </p:nvSpPr>
              <p:spPr bwMode="auto">
                <a:xfrm flipH="1">
                  <a:off x="3448" y="762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9" name="Rectangle 428"/>
                <p:cNvSpPr>
                  <a:spLocks noChangeArrowheads="1"/>
                </p:cNvSpPr>
                <p:nvPr/>
              </p:nvSpPr>
              <p:spPr bwMode="auto">
                <a:xfrm>
                  <a:off x="3277" y="737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400000</a:t>
                  </a:r>
                  <a:endParaRPr lang="en-US" altLang="en-US" sz="600"/>
                </a:p>
              </p:txBody>
            </p:sp>
            <p:sp>
              <p:nvSpPr>
                <p:cNvPr id="450" name="Line 429"/>
                <p:cNvSpPr>
                  <a:spLocks noChangeShapeType="1"/>
                </p:cNvSpPr>
                <p:nvPr/>
              </p:nvSpPr>
              <p:spPr bwMode="auto">
                <a:xfrm flipH="1">
                  <a:off x="3448" y="583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1" name="Rectangle 430"/>
                <p:cNvSpPr>
                  <a:spLocks noChangeArrowheads="1"/>
                </p:cNvSpPr>
                <p:nvPr/>
              </p:nvSpPr>
              <p:spPr bwMode="auto">
                <a:xfrm>
                  <a:off x="3277" y="558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450000</a:t>
                  </a:r>
                  <a:endParaRPr lang="en-US" altLang="en-US" sz="600"/>
                </a:p>
              </p:txBody>
            </p:sp>
            <p:sp>
              <p:nvSpPr>
                <p:cNvPr id="452" name="Line 431"/>
                <p:cNvSpPr>
                  <a:spLocks noChangeShapeType="1"/>
                </p:cNvSpPr>
                <p:nvPr/>
              </p:nvSpPr>
              <p:spPr bwMode="auto">
                <a:xfrm flipH="1">
                  <a:off x="3448" y="408"/>
                  <a:ext cx="3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3" name="Rectangle 432"/>
                <p:cNvSpPr>
                  <a:spLocks noChangeArrowheads="1"/>
                </p:cNvSpPr>
                <p:nvPr/>
              </p:nvSpPr>
              <p:spPr bwMode="auto">
                <a:xfrm>
                  <a:off x="3277" y="383"/>
                  <a:ext cx="19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600">
                      <a:solidFill>
                        <a:srgbClr val="000000"/>
                      </a:solidFill>
                    </a:rPr>
                    <a:t>500000</a:t>
                  </a:r>
                  <a:endParaRPr lang="en-US" altLang="en-US" sz="600"/>
                </a:p>
              </p:txBody>
            </p:sp>
            <p:sp>
              <p:nvSpPr>
                <p:cNvPr id="454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3655" y="218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3745" y="218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6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3762" y="218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7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3834" y="218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8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3891" y="218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9" name="Line 439"/>
                <p:cNvSpPr>
                  <a:spLocks noChangeShapeType="1"/>
                </p:cNvSpPr>
                <p:nvPr/>
              </p:nvSpPr>
              <p:spPr bwMode="auto">
                <a:xfrm flipV="1">
                  <a:off x="3952" y="308"/>
                  <a:ext cx="1" cy="18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0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4020" y="218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31" name="Line 442"/>
              <p:cNvSpPr>
                <a:spLocks noChangeShapeType="1"/>
              </p:cNvSpPr>
              <p:nvPr/>
            </p:nvSpPr>
            <p:spPr bwMode="auto">
              <a:xfrm flipV="1">
                <a:off x="4095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2" name="Line 443"/>
              <p:cNvSpPr>
                <a:spLocks noChangeShapeType="1"/>
              </p:cNvSpPr>
              <p:nvPr/>
            </p:nvSpPr>
            <p:spPr bwMode="auto">
              <a:xfrm flipV="1">
                <a:off x="420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3" name="Line 444"/>
              <p:cNvSpPr>
                <a:spLocks noChangeShapeType="1"/>
              </p:cNvSpPr>
              <p:nvPr/>
            </p:nvSpPr>
            <p:spPr bwMode="auto">
              <a:xfrm flipV="1">
                <a:off x="4216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4" name="Line 445"/>
              <p:cNvSpPr>
                <a:spLocks noChangeShapeType="1"/>
              </p:cNvSpPr>
              <p:nvPr/>
            </p:nvSpPr>
            <p:spPr bwMode="auto">
              <a:xfrm flipV="1">
                <a:off x="4259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5" name="Line 446"/>
              <p:cNvSpPr>
                <a:spLocks noChangeShapeType="1"/>
              </p:cNvSpPr>
              <p:nvPr/>
            </p:nvSpPr>
            <p:spPr bwMode="auto">
              <a:xfrm flipV="1">
                <a:off x="4273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6" name="Line 447"/>
              <p:cNvSpPr>
                <a:spLocks noChangeShapeType="1"/>
              </p:cNvSpPr>
              <p:nvPr/>
            </p:nvSpPr>
            <p:spPr bwMode="auto">
              <a:xfrm flipV="1">
                <a:off x="4284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7" name="Line 448"/>
              <p:cNvSpPr>
                <a:spLocks noChangeShapeType="1"/>
              </p:cNvSpPr>
              <p:nvPr/>
            </p:nvSpPr>
            <p:spPr bwMode="auto">
              <a:xfrm flipV="1">
                <a:off x="4291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8" name="Line 449"/>
              <p:cNvSpPr>
                <a:spLocks noChangeShapeType="1"/>
              </p:cNvSpPr>
              <p:nvPr/>
            </p:nvSpPr>
            <p:spPr bwMode="auto">
              <a:xfrm flipV="1">
                <a:off x="4295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9" name="Line 450"/>
              <p:cNvSpPr>
                <a:spLocks noChangeShapeType="1"/>
              </p:cNvSpPr>
              <p:nvPr/>
            </p:nvSpPr>
            <p:spPr bwMode="auto">
              <a:xfrm flipV="1">
                <a:off x="4298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0" name="Line 451"/>
              <p:cNvSpPr>
                <a:spLocks noChangeShapeType="1"/>
              </p:cNvSpPr>
              <p:nvPr/>
            </p:nvSpPr>
            <p:spPr bwMode="auto">
              <a:xfrm flipV="1">
                <a:off x="430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1" name="Line 452"/>
              <p:cNvSpPr>
                <a:spLocks noChangeShapeType="1"/>
              </p:cNvSpPr>
              <p:nvPr/>
            </p:nvSpPr>
            <p:spPr bwMode="auto">
              <a:xfrm flipV="1">
                <a:off x="4309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2" name="Line 453"/>
              <p:cNvSpPr>
                <a:spLocks noChangeShapeType="1"/>
              </p:cNvSpPr>
              <p:nvPr/>
            </p:nvSpPr>
            <p:spPr bwMode="auto">
              <a:xfrm flipV="1">
                <a:off x="431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3" name="Line 454"/>
              <p:cNvSpPr>
                <a:spLocks noChangeShapeType="1"/>
              </p:cNvSpPr>
              <p:nvPr/>
            </p:nvSpPr>
            <p:spPr bwMode="auto">
              <a:xfrm flipV="1">
                <a:off x="4348" y="2176"/>
                <a:ext cx="1" cy="1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4" name="Line 455"/>
              <p:cNvSpPr>
                <a:spLocks noChangeShapeType="1"/>
              </p:cNvSpPr>
              <p:nvPr/>
            </p:nvSpPr>
            <p:spPr bwMode="auto">
              <a:xfrm flipV="1">
                <a:off x="435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5" name="Line 456"/>
              <p:cNvSpPr>
                <a:spLocks noChangeShapeType="1"/>
              </p:cNvSpPr>
              <p:nvPr/>
            </p:nvSpPr>
            <p:spPr bwMode="auto">
              <a:xfrm flipV="1">
                <a:off x="436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Line 457"/>
              <p:cNvSpPr>
                <a:spLocks noChangeShapeType="1"/>
              </p:cNvSpPr>
              <p:nvPr/>
            </p:nvSpPr>
            <p:spPr bwMode="auto">
              <a:xfrm flipV="1">
                <a:off x="4377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7" name="Line 458"/>
              <p:cNvSpPr>
                <a:spLocks noChangeShapeType="1"/>
              </p:cNvSpPr>
              <p:nvPr/>
            </p:nvSpPr>
            <p:spPr bwMode="auto">
              <a:xfrm flipV="1">
                <a:off x="4380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8" name="Line 459"/>
              <p:cNvSpPr>
                <a:spLocks noChangeShapeType="1"/>
              </p:cNvSpPr>
              <p:nvPr/>
            </p:nvSpPr>
            <p:spPr bwMode="auto">
              <a:xfrm flipV="1">
                <a:off x="4387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Line 460"/>
              <p:cNvSpPr>
                <a:spLocks noChangeShapeType="1"/>
              </p:cNvSpPr>
              <p:nvPr/>
            </p:nvSpPr>
            <p:spPr bwMode="auto">
              <a:xfrm flipV="1">
                <a:off x="4395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0" name="Line 461"/>
              <p:cNvSpPr>
                <a:spLocks noChangeShapeType="1"/>
              </p:cNvSpPr>
              <p:nvPr/>
            </p:nvSpPr>
            <p:spPr bwMode="auto">
              <a:xfrm flipV="1">
                <a:off x="4398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1" name="Line 462"/>
              <p:cNvSpPr>
                <a:spLocks noChangeShapeType="1"/>
              </p:cNvSpPr>
              <p:nvPr/>
            </p:nvSpPr>
            <p:spPr bwMode="auto">
              <a:xfrm flipV="1">
                <a:off x="4405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2" name="Line 463"/>
              <p:cNvSpPr>
                <a:spLocks noChangeShapeType="1"/>
              </p:cNvSpPr>
              <p:nvPr/>
            </p:nvSpPr>
            <p:spPr bwMode="auto">
              <a:xfrm flipV="1">
                <a:off x="4416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3" name="Line 464"/>
              <p:cNvSpPr>
                <a:spLocks noChangeShapeType="1"/>
              </p:cNvSpPr>
              <p:nvPr/>
            </p:nvSpPr>
            <p:spPr bwMode="auto">
              <a:xfrm flipV="1">
                <a:off x="4423" y="2179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4" name="Line 465"/>
              <p:cNvSpPr>
                <a:spLocks noChangeShapeType="1"/>
              </p:cNvSpPr>
              <p:nvPr/>
            </p:nvSpPr>
            <p:spPr bwMode="auto">
              <a:xfrm flipV="1">
                <a:off x="4430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5" name="Line 466"/>
              <p:cNvSpPr>
                <a:spLocks noChangeShapeType="1"/>
              </p:cNvSpPr>
              <p:nvPr/>
            </p:nvSpPr>
            <p:spPr bwMode="auto">
              <a:xfrm flipV="1">
                <a:off x="4441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6" name="Line 467"/>
              <p:cNvSpPr>
                <a:spLocks noChangeShapeType="1"/>
              </p:cNvSpPr>
              <p:nvPr/>
            </p:nvSpPr>
            <p:spPr bwMode="auto">
              <a:xfrm flipV="1">
                <a:off x="445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Line 468"/>
              <p:cNvSpPr>
                <a:spLocks noChangeShapeType="1"/>
              </p:cNvSpPr>
              <p:nvPr/>
            </p:nvSpPr>
            <p:spPr bwMode="auto">
              <a:xfrm flipV="1">
                <a:off x="4459" y="2179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8" name="Line 469"/>
              <p:cNvSpPr>
                <a:spLocks noChangeShapeType="1"/>
              </p:cNvSpPr>
              <p:nvPr/>
            </p:nvSpPr>
            <p:spPr bwMode="auto">
              <a:xfrm flipV="1">
                <a:off x="4484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9" name="Line 470"/>
              <p:cNvSpPr>
                <a:spLocks noChangeShapeType="1"/>
              </p:cNvSpPr>
              <p:nvPr/>
            </p:nvSpPr>
            <p:spPr bwMode="auto">
              <a:xfrm flipV="1">
                <a:off x="4487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0" name="Line 471"/>
              <p:cNvSpPr>
                <a:spLocks noChangeShapeType="1"/>
              </p:cNvSpPr>
              <p:nvPr/>
            </p:nvSpPr>
            <p:spPr bwMode="auto">
              <a:xfrm flipV="1">
                <a:off x="4491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Line 472"/>
              <p:cNvSpPr>
                <a:spLocks noChangeShapeType="1"/>
              </p:cNvSpPr>
              <p:nvPr/>
            </p:nvSpPr>
            <p:spPr bwMode="auto">
              <a:xfrm flipV="1">
                <a:off x="4495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Line 473"/>
              <p:cNvSpPr>
                <a:spLocks noChangeShapeType="1"/>
              </p:cNvSpPr>
              <p:nvPr/>
            </p:nvSpPr>
            <p:spPr bwMode="auto">
              <a:xfrm flipV="1">
                <a:off x="4541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Line 474"/>
              <p:cNvSpPr>
                <a:spLocks noChangeShapeType="1"/>
              </p:cNvSpPr>
              <p:nvPr/>
            </p:nvSpPr>
            <p:spPr bwMode="auto">
              <a:xfrm flipV="1">
                <a:off x="4552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4" name="Line 475"/>
              <p:cNvSpPr>
                <a:spLocks noChangeShapeType="1"/>
              </p:cNvSpPr>
              <p:nvPr/>
            </p:nvSpPr>
            <p:spPr bwMode="auto">
              <a:xfrm flipV="1">
                <a:off x="4598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5" name="Line 476"/>
              <p:cNvSpPr>
                <a:spLocks noChangeShapeType="1"/>
              </p:cNvSpPr>
              <p:nvPr/>
            </p:nvSpPr>
            <p:spPr bwMode="auto">
              <a:xfrm flipV="1">
                <a:off x="4627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6" name="Line 477"/>
              <p:cNvSpPr>
                <a:spLocks noChangeShapeType="1"/>
              </p:cNvSpPr>
              <p:nvPr/>
            </p:nvSpPr>
            <p:spPr bwMode="auto">
              <a:xfrm flipV="1">
                <a:off x="4798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Line 478"/>
              <p:cNvSpPr>
                <a:spLocks noChangeShapeType="1"/>
              </p:cNvSpPr>
              <p:nvPr/>
            </p:nvSpPr>
            <p:spPr bwMode="auto">
              <a:xfrm flipV="1">
                <a:off x="4980" y="21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Rectangle 479"/>
              <p:cNvSpPr>
                <a:spLocks noChangeArrowheads="1"/>
              </p:cNvSpPr>
              <p:nvPr/>
            </p:nvSpPr>
            <p:spPr bwMode="auto">
              <a:xfrm>
                <a:off x="3888" y="120"/>
                <a:ext cx="191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 dirty="0">
                    <a:solidFill>
                      <a:srgbClr val="000000"/>
                    </a:solidFill>
                  </a:rPr>
                  <a:t>399</a:t>
                </a:r>
                <a:endParaRPr lang="en-US" altLang="en-US" sz="1200" b="1" dirty="0"/>
              </a:p>
            </p:txBody>
          </p:sp>
          <p:sp>
            <p:nvSpPr>
              <p:cNvPr id="269" name="Rectangle 483"/>
              <p:cNvSpPr>
                <a:spLocks noChangeArrowheads="1"/>
              </p:cNvSpPr>
              <p:nvPr/>
            </p:nvSpPr>
            <p:spPr bwMode="auto">
              <a:xfrm>
                <a:off x="4104" y="2129"/>
                <a:ext cx="7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500">
                    <a:solidFill>
                      <a:srgbClr val="000000"/>
                    </a:solidFill>
                  </a:rPr>
                  <a:t>557</a:t>
                </a:r>
                <a:endParaRPr lang="en-US" altLang="en-US"/>
              </a:p>
            </p:txBody>
          </p:sp>
          <p:sp>
            <p:nvSpPr>
              <p:cNvPr id="270" name="Rectangle 485"/>
              <p:cNvSpPr>
                <a:spLocks noChangeArrowheads="1"/>
              </p:cNvSpPr>
              <p:nvPr/>
            </p:nvSpPr>
            <p:spPr bwMode="auto">
              <a:xfrm>
                <a:off x="4600" y="2129"/>
                <a:ext cx="7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500">
                    <a:solidFill>
                      <a:srgbClr val="000000"/>
                    </a:solidFill>
                  </a:rPr>
                  <a:t>747</a:t>
                </a:r>
                <a:endParaRPr lang="en-US" altLang="en-US"/>
              </a:p>
            </p:txBody>
          </p:sp>
          <p:sp>
            <p:nvSpPr>
              <p:cNvPr id="271" name="Rectangle 487"/>
              <p:cNvSpPr>
                <a:spLocks noChangeArrowheads="1"/>
              </p:cNvSpPr>
              <p:nvPr/>
            </p:nvSpPr>
            <p:spPr bwMode="auto">
              <a:xfrm>
                <a:off x="3754" y="2129"/>
                <a:ext cx="7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500">
                    <a:solidFill>
                      <a:srgbClr val="000000"/>
                    </a:solidFill>
                  </a:rPr>
                  <a:t>338</a:t>
                </a:r>
                <a:endParaRPr lang="en-US" altLang="en-US"/>
              </a:p>
            </p:txBody>
          </p:sp>
          <p:sp>
            <p:nvSpPr>
              <p:cNvPr id="272" name="Rectangle 489"/>
              <p:cNvSpPr>
                <a:spLocks noChangeArrowheads="1"/>
              </p:cNvSpPr>
              <p:nvPr/>
            </p:nvSpPr>
            <p:spPr bwMode="auto">
              <a:xfrm>
                <a:off x="4900" y="2129"/>
                <a:ext cx="7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500" dirty="0">
                    <a:solidFill>
                      <a:srgbClr val="000000"/>
                    </a:solidFill>
                  </a:rPr>
                  <a:t>929</a:t>
                </a:r>
                <a:endParaRPr lang="en-US" altLang="en-US" dirty="0"/>
              </a:p>
            </p:txBody>
          </p:sp>
        </p:grpSp>
        <p:sp>
          <p:nvSpPr>
            <p:cNvPr id="461" name="Rectangle 167"/>
            <p:cNvSpPr>
              <a:spLocks noChangeArrowheads="1"/>
            </p:cNvSpPr>
            <p:nvPr/>
          </p:nvSpPr>
          <p:spPr bwMode="auto">
            <a:xfrm rot="16200000">
              <a:off x="-111306" y="4992526"/>
              <a:ext cx="865548" cy="21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 dirty="0">
                  <a:solidFill>
                    <a:srgbClr val="000000"/>
                  </a:solidFill>
                </a:rPr>
                <a:t>Intensity</a:t>
              </a:r>
              <a:endParaRPr lang="en-US" altLang="en-US" sz="1200" b="1" dirty="0"/>
            </a:p>
          </p:txBody>
        </p:sp>
        <p:sp>
          <p:nvSpPr>
            <p:cNvPr id="462" name="TextBox 493"/>
            <p:cNvSpPr txBox="1">
              <a:spLocks noChangeArrowheads="1"/>
            </p:cNvSpPr>
            <p:nvPr/>
          </p:nvSpPr>
          <p:spPr bwMode="auto">
            <a:xfrm>
              <a:off x="1676400" y="4038601"/>
              <a:ext cx="2133600" cy="1107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 dirty="0"/>
                <a:t>M</a:t>
              </a:r>
              <a:r>
                <a:rPr lang="en-US" altLang="en-US" sz="1400" b="1" baseline="30000" dirty="0"/>
                <a:t> +</a:t>
              </a:r>
              <a:r>
                <a:rPr lang="en-US" altLang="en-US" sz="1400" b="1" dirty="0"/>
                <a:t> = 603</a:t>
              </a:r>
              <a:endParaRPr lang="mk-MK" altLang="en-US" sz="1400" b="1" dirty="0"/>
            </a:p>
            <a:p>
              <a:pPr algn="ctr" eaLnBrk="1" hangingPunct="1"/>
              <a:r>
                <a:rPr lang="en-US" altLang="en-US" sz="1400" b="1" dirty="0" err="1"/>
                <a:t>Acetylvitisin</a:t>
              </a:r>
              <a:r>
                <a:rPr lang="en-US" altLang="en-US" sz="1400" b="1" dirty="0"/>
                <a:t> A</a:t>
              </a:r>
            </a:p>
            <a:p>
              <a:pPr eaLnBrk="1" hangingPunct="1"/>
              <a:endParaRPr lang="en-US" altLang="en-US" sz="1400" baseline="30000" dirty="0"/>
            </a:p>
            <a:p>
              <a:pPr eaLnBrk="1" hangingPunct="1"/>
              <a:endParaRPr lang="en-US" altLang="en-US" sz="1400" baseline="30000" dirty="0"/>
            </a:p>
          </p:txBody>
        </p:sp>
        <p:pic>
          <p:nvPicPr>
            <p:cNvPr id="463" name="Picture 2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8637" y="4724400"/>
              <a:ext cx="2346326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958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32574"/>
            <a:ext cx="8411615" cy="723989"/>
          </a:xfrm>
          <a:prstGeom prst="rect">
            <a:avLst/>
          </a:prstGeom>
          <a:solidFill>
            <a:schemeClr val="bg1"/>
          </a:solidFill>
          <a:ln w="28575">
            <a:solidFill>
              <a:srgbClr val="CC0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Semi-quantification of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anthocyanins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912937"/>
              </p:ext>
            </p:extLst>
          </p:nvPr>
        </p:nvGraphicFramePr>
        <p:xfrm>
          <a:off x="119807" y="1061829"/>
          <a:ext cx="6021686" cy="3441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512137"/>
              </p:ext>
            </p:extLst>
          </p:nvPr>
        </p:nvGraphicFramePr>
        <p:xfrm>
          <a:off x="6032310" y="3057099"/>
          <a:ext cx="5796273" cy="3406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731691"/>
              </p:ext>
            </p:extLst>
          </p:nvPr>
        </p:nvGraphicFramePr>
        <p:xfrm>
          <a:off x="10170694" y="152350"/>
          <a:ext cx="1852863" cy="1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Bitmap Image" r:id="rId5" imgW="5715000" imgH="5715000" progId="Paint.Picture">
                  <p:embed/>
                </p:oleObj>
              </mc:Choice>
              <mc:Fallback>
                <p:oleObj name="Bitmap Image" r:id="rId5" imgW="5715000" imgH="5715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70694" y="152350"/>
                        <a:ext cx="1852863" cy="185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30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BB047D-A6CD-43AB-96F0-683C726B586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0352" y="716786"/>
            <a:ext cx="8775032" cy="723989"/>
          </a:xfrm>
          <a:prstGeom prst="rect">
            <a:avLst/>
          </a:prstGeom>
          <a:solidFill>
            <a:schemeClr val="bg1"/>
          </a:solidFill>
          <a:ln w="28575">
            <a:solidFill>
              <a:srgbClr val="CC0000"/>
            </a:solidFill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Semi-quantification of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pyranoanthocyanins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380021"/>
              </p:ext>
            </p:extLst>
          </p:nvPr>
        </p:nvGraphicFramePr>
        <p:xfrm>
          <a:off x="0" y="1440777"/>
          <a:ext cx="6033223" cy="3307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7494178"/>
              </p:ext>
            </p:extLst>
          </p:nvPr>
        </p:nvGraphicFramePr>
        <p:xfrm>
          <a:off x="6036906" y="3826091"/>
          <a:ext cx="5791678" cy="288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508825"/>
              </p:ext>
            </p:extLst>
          </p:nvPr>
        </p:nvGraphicFramePr>
        <p:xfrm>
          <a:off x="10170694" y="152350"/>
          <a:ext cx="1852863" cy="1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Bitmap Image" r:id="rId5" imgW="5715000" imgH="5715000" progId="Paint.Picture">
                  <p:embed/>
                </p:oleObj>
              </mc:Choice>
              <mc:Fallback>
                <p:oleObj name="Bitmap Image" r:id="rId5" imgW="5715000" imgH="5715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70694" y="152350"/>
                        <a:ext cx="1852863" cy="185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65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85384" y="6493187"/>
            <a:ext cx="2743200" cy="249385"/>
          </a:xfrm>
        </p:spPr>
        <p:txBody>
          <a:bodyPr/>
          <a:lstStyle/>
          <a:p>
            <a:fld id="{48BB047D-A6CD-43AB-96F0-683C726B586B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3" name="Rectangle 2"/>
          <p:cNvSpPr/>
          <p:nvPr/>
        </p:nvSpPr>
        <p:spPr>
          <a:xfrm>
            <a:off x="1963360" y="4988246"/>
            <a:ext cx="10005727" cy="1754326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Flavones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chrysin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luteolin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flavanone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naringenin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flavanonol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taxifolin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stilbenoid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viniferin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reported </a:t>
            </a: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first time in Macedonian red wine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 of yeast was noticed. Wine fermented with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Xpure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yeast (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 presented higher content of almost all groups of compounds, except for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flavan-ols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which were higher in wine fermented with D80 yeast (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2).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48687" y="307942"/>
            <a:ext cx="5498895" cy="9426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500" dirty="0">
              <a:ln w="22225">
                <a:solidFill>
                  <a:schemeClr val="tx1"/>
                </a:solidFill>
                <a:prstDash val="solid"/>
              </a:ln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ine Callout 1 (Accent Bar) 12"/>
          <p:cNvSpPr/>
          <p:nvPr/>
        </p:nvSpPr>
        <p:spPr>
          <a:xfrm>
            <a:off x="1963360" y="1153184"/>
            <a:ext cx="2224586" cy="1326468"/>
          </a:xfrm>
          <a:prstGeom prst="accentCallout1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63360" y="1535714"/>
            <a:ext cx="9958065" cy="923330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HPLC coupled to tandem mass spectroscopy (MS/MS) operated in electrospray ionization (ESI)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quadrupole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linear ion trap (Q TRAP) negative/positive mode is sensitive technique for determination of non-flavonoids and flavonoids, as well as small amounts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compounds.</a:t>
            </a:r>
            <a:endParaRPr lang="en-US" dirty="0"/>
          </a:p>
        </p:txBody>
      </p:sp>
      <p:sp>
        <p:nvSpPr>
          <p:cNvPr id="15" name="Flowchart: Sequential Access Storage 14"/>
          <p:cNvSpPr/>
          <p:nvPr/>
        </p:nvSpPr>
        <p:spPr>
          <a:xfrm>
            <a:off x="310568" y="2047189"/>
            <a:ext cx="612648" cy="612648"/>
          </a:xfrm>
          <a:prstGeom prst="flowChartMagneticTape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8379" y="2168847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lowchart: Sequential Access Storage 16"/>
          <p:cNvSpPr/>
          <p:nvPr/>
        </p:nvSpPr>
        <p:spPr>
          <a:xfrm>
            <a:off x="361742" y="3783896"/>
            <a:ext cx="612648" cy="612648"/>
          </a:xfrm>
          <a:prstGeom prst="flowChartMagneticTape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ine Callout 1 (Accent Bar) 17"/>
          <p:cNvSpPr/>
          <p:nvPr/>
        </p:nvSpPr>
        <p:spPr>
          <a:xfrm>
            <a:off x="1963360" y="3192679"/>
            <a:ext cx="2224586" cy="1145005"/>
          </a:xfrm>
          <a:prstGeom prst="accentCallout1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963360" y="3133995"/>
            <a:ext cx="10005727" cy="1200329"/>
          </a:xfrm>
          <a:prstGeom prst="rect">
            <a:avLst/>
          </a:prstGeom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Complex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polyphenolic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profile of </a:t>
            </a:r>
            <a:r>
              <a:rPr lang="en-US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Kratošija</a:t>
            </a: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wine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Gallic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acid was the dominant phenolic acid, followed by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caffeic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acid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Flavan-3-ols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procyanidins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dominated in wines.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Anthocyanins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monoglucosedes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dominated in wine.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4061" y="3905554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lowchart: Sequential Access Storage 21"/>
          <p:cNvSpPr/>
          <p:nvPr/>
        </p:nvSpPr>
        <p:spPr>
          <a:xfrm>
            <a:off x="361742" y="6133251"/>
            <a:ext cx="612648" cy="612648"/>
          </a:xfrm>
          <a:prstGeom prst="flowChartMagneticTape">
            <a:avLst/>
          </a:prstGeom>
          <a:solidFill>
            <a:srgbClr val="CC00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ine Callout 1 (Accent Bar) 22"/>
          <p:cNvSpPr/>
          <p:nvPr/>
        </p:nvSpPr>
        <p:spPr>
          <a:xfrm>
            <a:off x="1963360" y="5231348"/>
            <a:ext cx="2224586" cy="1326468"/>
          </a:xfrm>
          <a:prstGeom prst="accentCallout1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79893" y="6254909"/>
            <a:ext cx="4203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Wave 24"/>
          <p:cNvSpPr/>
          <p:nvPr/>
        </p:nvSpPr>
        <p:spPr>
          <a:xfrm>
            <a:off x="7732295" y="-251640"/>
            <a:ext cx="4572000" cy="96842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021" y="-13541"/>
            <a:ext cx="1058274" cy="146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05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6686334" y="9131487"/>
            <a:ext cx="1330643" cy="95705"/>
          </a:xfrm>
        </p:spPr>
        <p:txBody>
          <a:bodyPr/>
          <a:lstStyle/>
          <a:p>
            <a:fld id="{48BB047D-A6CD-43AB-96F0-683C726B586B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76400" y="2758853"/>
            <a:ext cx="10515600" cy="729239"/>
          </a:xfrm>
          <a:prstGeom prst="rect">
            <a:avLst/>
          </a:prstGeom>
          <a:pattFill prst="pct20">
            <a:fgClr>
              <a:schemeClr val="accent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951C4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 smtClean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008000"/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55000" endA="50" endPos="85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  <a:endParaRPr lang="en-US" sz="3800" dirty="0">
              <a:ln w="13462">
                <a:solidFill>
                  <a:schemeClr val="tx1"/>
                </a:solidFill>
                <a:prstDash val="solid"/>
              </a:ln>
              <a:solidFill>
                <a:srgbClr val="008000"/>
              </a:solidFill>
              <a:effectLst>
                <a:outerShdw dist="38100" dir="2700000" algn="bl" rotWithShape="0">
                  <a:schemeClr val="accent5"/>
                </a:outerShdw>
                <a:reflection blurRad="6350" stA="55000" endA="50" endPos="85000" dist="29997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2614" y="4292709"/>
            <a:ext cx="690317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CEEPUS Network </a:t>
            </a:r>
          </a:p>
          <a:p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TEACHING AND LEARNING BIOANALYSIS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63062"/>
              </p:ext>
            </p:extLst>
          </p:nvPr>
        </p:nvGraphicFramePr>
        <p:xfrm>
          <a:off x="0" y="728850"/>
          <a:ext cx="2759242" cy="2759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Bitmap Image" r:id="rId3" imgW="5715000" imgH="5715000" progId="Paint.Picture">
                  <p:embed/>
                </p:oleObj>
              </mc:Choice>
              <mc:Fallback>
                <p:oleObj name="Bitmap Image" r:id="rId3" imgW="5715000" imgH="5715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728850"/>
                        <a:ext cx="2759242" cy="27592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08" y="3730942"/>
            <a:ext cx="1419048" cy="237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6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85384" y="6403050"/>
            <a:ext cx="2743200" cy="249385"/>
          </a:xfrm>
        </p:spPr>
        <p:txBody>
          <a:bodyPr/>
          <a:lstStyle/>
          <a:p>
            <a:fld id="{48BB047D-A6CD-43AB-96F0-683C726B586B}" type="slidenum">
              <a:rPr lang="en-US" noProof="0" smtClean="0"/>
              <a:pPr/>
              <a:t>28</a:t>
            </a:fld>
            <a:endParaRPr lang="en-US" noProof="0" dirty="0"/>
          </a:p>
        </p:txBody>
      </p:sp>
      <p:pic>
        <p:nvPicPr>
          <p:cNvPr id="1028" name="Picture 4" descr="Discovering Vranec and North Macedonia | Wine &amp; Spirit Education Tru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571" y="1483651"/>
            <a:ext cx="8842344" cy="462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70550" y="350948"/>
            <a:ext cx="83311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n>
                  <a:solidFill>
                    <a:srgbClr val="CC0000"/>
                  </a:solidFill>
                </a:ln>
                <a:effectLst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 for your kind attention</a:t>
            </a:r>
            <a:endParaRPr lang="en-US" sz="4000" b="1" dirty="0">
              <a:ln>
                <a:solidFill>
                  <a:srgbClr val="CC0000"/>
                </a:solidFill>
              </a:ln>
              <a:effectLst>
                <a:reflection blurRad="6350" stA="50000" endA="300" endPos="50000" dist="29997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642197"/>
              </p:ext>
            </p:extLst>
          </p:nvPr>
        </p:nvGraphicFramePr>
        <p:xfrm>
          <a:off x="1" y="1420879"/>
          <a:ext cx="2310063" cy="231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Bitmap Image" r:id="rId4" imgW="5715000" imgH="5715000" progId="Paint.Picture">
                  <p:embed/>
                </p:oleObj>
              </mc:Choice>
              <mc:Fallback>
                <p:oleObj name="Bitmap Image" r:id="rId4" imgW="5715000" imgH="5715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" y="1420879"/>
                        <a:ext cx="2310063" cy="231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 descr="160,100+ Red Wine Glass Stock Photos and Royalty-Free Pictures - iStoc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08" y="3730942"/>
            <a:ext cx="1419048" cy="237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70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404040"/>
      </a:accent2>
      <a:accent3>
        <a:srgbClr val="7F7F7F"/>
      </a:accent3>
      <a:accent4>
        <a:srgbClr val="C7A2E3"/>
      </a:accent4>
      <a:accent5>
        <a:srgbClr val="48A1FA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468121_Coastal presentation_RVA_v5" id="{5B652A6C-03CB-4457-ADFC-1C5BB6605FEF}" vid="{F00112C4-F9F0-4BD0-BC95-5242C8B0F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0CE401-796E-4493-905E-4DDA5AF62AB4}">
  <ds:schemaRefs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2320</Words>
  <Application>Microsoft Office PowerPoint</Application>
  <PresentationFormat>Widescreen</PresentationFormat>
  <Paragraphs>752</Paragraphs>
  <Slides>28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Arial Narrow</vt:lpstr>
      <vt:lpstr>Calibri</vt:lpstr>
      <vt:lpstr>Times New Roman</vt:lpstr>
      <vt:lpstr>Wingdings</vt:lpstr>
      <vt:lpstr>Office Theme</vt:lpstr>
      <vt:lpstr>Bitmap Image</vt:lpstr>
      <vt:lpstr>PowerPoint Presentation</vt:lpstr>
      <vt:lpstr>PRESENTATION OVERVIEW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Macedonian viticulture and winemaking</vt:lpstr>
      <vt:lpstr> Macedonian viticulture and winemaking</vt:lpstr>
      <vt:lpstr> Kratošija – important Balkan variety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2024-06-26T07:58:19Z</dcterms:created>
  <dcterms:modified xsi:type="dcterms:W3CDTF">2026-09-23T09:54:50Z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