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78" r:id="rId25"/>
    <p:sldId id="280" r:id="rId26"/>
    <p:sldId id="282" r:id="rId27"/>
    <p:sldId id="281" r:id="rId2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7D3B"/>
    <a:srgbClr val="EAF1EC"/>
    <a:srgbClr val="E8F3E1"/>
    <a:srgbClr val="D7C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58" autoAdjust="0"/>
    <p:restoredTop sz="94610"/>
  </p:normalViewPr>
  <p:slideViewPr>
    <p:cSldViewPr snapToGrid="0" snapToObjects="1">
      <p:cViewPr varScale="1">
        <p:scale>
          <a:sx n="81" d="100"/>
          <a:sy n="81" d="100"/>
        </p:scale>
        <p:origin x="68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8354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3FBBD-5CA0-286E-2AE7-0DDC47069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99DEE-385E-B553-2F29-4F303B6AE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A036D8-0AAE-AE06-EDAC-1035471581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A3724A-3241-2E86-4A93-F3F521091BAF}"/>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9021857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17320"/>
          </a:xfrm>
          <a:prstGeom prst="rect">
            <a:avLst/>
          </a:prstGeom>
          <a:solidFill>
            <a:srgbClr val="EAF1EC"/>
          </a:solidFill>
          <a:ln w="12700">
            <a:solidFill>
              <a:srgbClr val="EAF1EC"/>
            </a:solidFill>
            <a:prstDash val="solid"/>
          </a:ln>
        </p:spPr>
      </p:sp>
      <p:sp>
        <p:nvSpPr>
          <p:cNvPr id="3" name="Text 1"/>
          <p:cNvSpPr/>
          <p:nvPr/>
        </p:nvSpPr>
        <p:spPr>
          <a:xfrm>
            <a:off x="548640" y="256032"/>
            <a:ext cx="11094415" cy="914400"/>
          </a:xfrm>
          <a:prstGeom prst="rect">
            <a:avLst/>
          </a:prstGeom>
          <a:noFill/>
          <a:ln/>
        </p:spPr>
        <p:txBody>
          <a:bodyPr wrap="square" rtlCol="0" anchor="ctr"/>
          <a:lstStyle/>
          <a:p>
            <a:pPr marL="0" indent="0" algn="ctr">
              <a:lnSpc>
                <a:spcPct val="120000"/>
              </a:lnSpc>
              <a:buNone/>
            </a:pPr>
            <a:r>
              <a:rPr lang="en-US" sz="1500" b="1" dirty="0">
                <a:solidFill>
                  <a:srgbClr val="1E4638"/>
                </a:solidFill>
                <a:latin typeface="Candara Light" panose="020E0502030303020204" pitchFamily="34" charset="0"/>
                <a:ea typeface="Cambria" pitchFamily="34" charset="-122"/>
                <a:cs typeface="Cambria" pitchFamily="34" charset="-120"/>
              </a:rPr>
              <a:t>UNIVERSITY OF PRISHTINA "HASAN PRISHTINA"</a:t>
            </a:r>
            <a:endParaRPr lang="en-US" sz="1500" b="1" dirty="0">
              <a:latin typeface="Candara Light" panose="020E0502030303020204" pitchFamily="34" charset="0"/>
            </a:endParaRPr>
          </a:p>
          <a:p>
            <a:pPr marL="0" indent="0" algn="ctr">
              <a:lnSpc>
                <a:spcPct val="120000"/>
              </a:lnSpc>
              <a:buNone/>
            </a:pPr>
            <a:r>
              <a:rPr lang="en-US" sz="1500" b="1" dirty="0">
                <a:solidFill>
                  <a:srgbClr val="1E4638"/>
                </a:solidFill>
                <a:latin typeface="Candara Light" panose="020E0502030303020204" pitchFamily="34" charset="0"/>
                <a:ea typeface="Cambria" pitchFamily="34" charset="-122"/>
                <a:cs typeface="Cambria" pitchFamily="34" charset="-120"/>
              </a:rPr>
              <a:t>FACULTY OF MATHEMATICAL AND NATURAL SCIENCES</a:t>
            </a:r>
            <a:endParaRPr lang="en-US" sz="1500" b="1" dirty="0">
              <a:latin typeface="Candara Light" panose="020E0502030303020204" pitchFamily="34" charset="0"/>
            </a:endParaRPr>
          </a:p>
          <a:p>
            <a:pPr marL="0" indent="0" algn="ctr">
              <a:lnSpc>
                <a:spcPct val="120000"/>
              </a:lnSpc>
              <a:buNone/>
            </a:pPr>
            <a:r>
              <a:rPr lang="en-US" sz="1500" b="1" dirty="0">
                <a:solidFill>
                  <a:srgbClr val="1E4638"/>
                </a:solidFill>
                <a:latin typeface="Candara Light" panose="020E0502030303020204" pitchFamily="34" charset="0"/>
                <a:ea typeface="Cambria" pitchFamily="34" charset="-122"/>
                <a:cs typeface="Cambria" pitchFamily="34" charset="-120"/>
              </a:rPr>
              <a:t>DEPARTMENT OF CHEMISTRY</a:t>
            </a:r>
            <a:endParaRPr lang="en-US" sz="1500" b="1" dirty="0">
              <a:latin typeface="Candara Light" panose="020E0502030303020204" pitchFamily="34" charset="0"/>
            </a:endParaRPr>
          </a:p>
        </p:txBody>
      </p:sp>
      <p:sp>
        <p:nvSpPr>
          <p:cNvPr id="4" name="Text 2"/>
          <p:cNvSpPr/>
          <p:nvPr/>
        </p:nvSpPr>
        <p:spPr>
          <a:xfrm>
            <a:off x="548640" y="1828800"/>
            <a:ext cx="11094415" cy="1737360"/>
          </a:xfrm>
          <a:prstGeom prst="rect">
            <a:avLst/>
          </a:prstGeom>
          <a:noFill/>
          <a:ln/>
        </p:spPr>
        <p:txBody>
          <a:bodyPr wrap="square" rtlCol="0" anchor="ctr"/>
          <a:lstStyle/>
          <a:p>
            <a:pPr marL="0" indent="0" algn="ctr">
              <a:lnSpc>
                <a:spcPct val="115000"/>
              </a:lnSpc>
              <a:buNone/>
            </a:pPr>
            <a:r>
              <a:rPr lang="en-US" sz="3000" b="1" dirty="0">
                <a:solidFill>
                  <a:srgbClr val="1E4638"/>
                </a:solidFill>
                <a:latin typeface="Candara" panose="020E0502030303020204" pitchFamily="34" charset="0"/>
                <a:ea typeface="Cambria" pitchFamily="34" charset="-122"/>
                <a:cs typeface="Helvetica" panose="020B0604020202020204" pitchFamily="34" charset="0"/>
              </a:rPr>
              <a:t>Natural Deep Eutectic Solvents for Sustainable Extraction of Bioactive Compounds from Medicinal Plants of Kosovo</a:t>
            </a:r>
            <a:endParaRPr lang="en-US" sz="3000" dirty="0">
              <a:latin typeface="Candara" panose="020E0502030303020204" pitchFamily="34" charset="0"/>
            </a:endParaRPr>
          </a:p>
        </p:txBody>
      </p:sp>
      <p:sp>
        <p:nvSpPr>
          <p:cNvPr id="5" name="Shape 3"/>
          <p:cNvSpPr/>
          <p:nvPr/>
        </p:nvSpPr>
        <p:spPr>
          <a:xfrm>
            <a:off x="548640" y="3977640"/>
            <a:ext cx="5410048" cy="1691640"/>
          </a:xfrm>
          <a:prstGeom prst="roundRect">
            <a:avLst>
              <a:gd name="adj" fmla="val 4324"/>
            </a:avLst>
          </a:prstGeom>
          <a:solidFill>
            <a:srgbClr val="F5F8F6"/>
          </a:solidFill>
          <a:ln w="12700">
            <a:solidFill>
              <a:srgbClr val="DCE5DF"/>
            </a:solidFill>
            <a:prstDash val="solid"/>
          </a:ln>
        </p:spPr>
      </p:sp>
      <p:sp>
        <p:nvSpPr>
          <p:cNvPr id="6" name="Text 4"/>
          <p:cNvSpPr/>
          <p:nvPr/>
        </p:nvSpPr>
        <p:spPr>
          <a:xfrm>
            <a:off x="822960" y="4142232"/>
            <a:ext cx="4861408" cy="274320"/>
          </a:xfrm>
          <a:prstGeom prst="rect">
            <a:avLst/>
          </a:prstGeom>
          <a:noFill/>
          <a:ln/>
        </p:spPr>
        <p:txBody>
          <a:bodyPr wrap="square" rtlCol="0" anchor="ctr"/>
          <a:lstStyle/>
          <a:p>
            <a:pPr marL="0" indent="0">
              <a:buNone/>
            </a:pPr>
            <a:r>
              <a:rPr lang="en-US" sz="1400" b="1" kern="0" spc="100" dirty="0">
                <a:solidFill>
                  <a:srgbClr val="1E4638"/>
                </a:solidFill>
                <a:latin typeface="Candara Light" panose="020E0502030303020204" pitchFamily="34" charset="0"/>
                <a:ea typeface="Calibri" pitchFamily="34" charset="-122"/>
                <a:cs typeface="Calibri" pitchFamily="34" charset="-120"/>
              </a:rPr>
              <a:t>AUTHOR</a:t>
            </a:r>
            <a:endParaRPr lang="en-US" sz="1400" dirty="0">
              <a:latin typeface="Candara Light" panose="020E0502030303020204" pitchFamily="34" charset="0"/>
            </a:endParaRPr>
          </a:p>
        </p:txBody>
      </p:sp>
      <p:sp>
        <p:nvSpPr>
          <p:cNvPr id="7" name="Text 5"/>
          <p:cNvSpPr/>
          <p:nvPr/>
        </p:nvSpPr>
        <p:spPr>
          <a:xfrm>
            <a:off x="822960" y="4480560"/>
            <a:ext cx="4861408" cy="1051560"/>
          </a:xfrm>
          <a:prstGeom prst="rect">
            <a:avLst/>
          </a:prstGeom>
          <a:noFill/>
          <a:ln/>
        </p:spPr>
        <p:txBody>
          <a:bodyPr wrap="square" rtlCol="0" anchor="t"/>
          <a:lstStyle/>
          <a:p>
            <a:pPr marL="0" indent="0" algn="just">
              <a:lnSpc>
                <a:spcPct val="120000"/>
              </a:lnSpc>
              <a:buNone/>
            </a:pPr>
            <a:r>
              <a:rPr lang="en-US" sz="1400" b="1" dirty="0">
                <a:solidFill>
                  <a:srgbClr val="1E4638"/>
                </a:solidFill>
                <a:latin typeface="Candara Light" panose="020E0502030303020204" pitchFamily="34" charset="0"/>
                <a:ea typeface="Calibri" pitchFamily="34" charset="-122"/>
                <a:cs typeface="Calibri" pitchFamily="34" charset="-120"/>
              </a:rPr>
              <a:t>MSc. </a:t>
            </a:r>
            <a:r>
              <a:rPr lang="en-US" sz="1400" dirty="0">
                <a:solidFill>
                  <a:srgbClr val="2B2B2B"/>
                </a:solidFill>
                <a:latin typeface="Candara Light" panose="020E0502030303020204" pitchFamily="34" charset="0"/>
                <a:ea typeface="Calibri" pitchFamily="34" charset="-122"/>
                <a:cs typeface="Calibri" pitchFamily="34" charset="-120"/>
              </a:rPr>
              <a:t>Flaka Doli, PhD candidate in Chemistry, Faculty of Mathematical and Natural Sciences, University of Prishtina “Hasan Prishtina”</a:t>
            </a:r>
            <a:endParaRPr lang="en-US" sz="1400" dirty="0">
              <a:latin typeface="Candara Light" panose="020E0502030303020204" pitchFamily="34" charset="0"/>
            </a:endParaRPr>
          </a:p>
          <a:p>
            <a:pPr marL="0" indent="0" algn="just">
              <a:lnSpc>
                <a:spcPct val="120000"/>
              </a:lnSpc>
              <a:buNone/>
            </a:pPr>
            <a:r>
              <a:rPr lang="en-US" sz="1400" dirty="0">
                <a:solidFill>
                  <a:srgbClr val="2B2B2B"/>
                </a:solidFill>
                <a:latin typeface="Candara Light" panose="020E0502030303020204" pitchFamily="34" charset="0"/>
                <a:ea typeface="Calibri" pitchFamily="34" charset="-122"/>
                <a:cs typeface="Calibri" pitchFamily="34" charset="-120"/>
              </a:rPr>
              <a:t>flakadoli99@gmail.com</a:t>
            </a:r>
            <a:endParaRPr lang="en-US" sz="1400" dirty="0">
              <a:latin typeface="Candara Light" panose="020E0502030303020204" pitchFamily="34" charset="0"/>
            </a:endParaRPr>
          </a:p>
        </p:txBody>
      </p:sp>
      <p:sp>
        <p:nvSpPr>
          <p:cNvPr id="8" name="Shape 6"/>
          <p:cNvSpPr/>
          <p:nvPr/>
        </p:nvSpPr>
        <p:spPr>
          <a:xfrm>
            <a:off x="6233008" y="3977640"/>
            <a:ext cx="5410048" cy="1691640"/>
          </a:xfrm>
          <a:prstGeom prst="roundRect">
            <a:avLst>
              <a:gd name="adj" fmla="val 4324"/>
            </a:avLst>
          </a:prstGeom>
          <a:solidFill>
            <a:srgbClr val="F5F8F6"/>
          </a:solidFill>
          <a:ln w="12700">
            <a:solidFill>
              <a:srgbClr val="DCE5DF"/>
            </a:solidFill>
            <a:prstDash val="solid"/>
          </a:ln>
        </p:spPr>
      </p:sp>
      <p:sp>
        <p:nvSpPr>
          <p:cNvPr id="9" name="Text 7"/>
          <p:cNvSpPr/>
          <p:nvPr/>
        </p:nvSpPr>
        <p:spPr>
          <a:xfrm>
            <a:off x="6507328" y="4142232"/>
            <a:ext cx="4861408" cy="274320"/>
          </a:xfrm>
          <a:prstGeom prst="rect">
            <a:avLst/>
          </a:prstGeom>
          <a:noFill/>
          <a:ln/>
        </p:spPr>
        <p:txBody>
          <a:bodyPr wrap="square" rtlCol="0" anchor="ctr"/>
          <a:lstStyle/>
          <a:p>
            <a:pPr marL="0" indent="0">
              <a:buNone/>
            </a:pPr>
            <a:r>
              <a:rPr lang="en-US" sz="1400" b="1" kern="0" spc="100" dirty="0">
                <a:solidFill>
                  <a:srgbClr val="1E4638"/>
                </a:solidFill>
                <a:latin typeface="Candara Light" panose="020E0502030303020204" pitchFamily="34" charset="0"/>
                <a:ea typeface="Calibri" pitchFamily="34" charset="-122"/>
                <a:cs typeface="Calibri" pitchFamily="34" charset="-120"/>
              </a:rPr>
              <a:t>COAUTHORS</a:t>
            </a:r>
            <a:endParaRPr lang="en-US" sz="1400" dirty="0">
              <a:latin typeface="Candara Light" panose="020E0502030303020204" pitchFamily="34" charset="0"/>
            </a:endParaRPr>
          </a:p>
        </p:txBody>
      </p:sp>
      <p:sp>
        <p:nvSpPr>
          <p:cNvPr id="10" name="Text 8"/>
          <p:cNvSpPr/>
          <p:nvPr/>
        </p:nvSpPr>
        <p:spPr>
          <a:xfrm>
            <a:off x="6507328" y="4480560"/>
            <a:ext cx="4861408" cy="1051560"/>
          </a:xfrm>
          <a:prstGeom prst="rect">
            <a:avLst/>
          </a:prstGeom>
          <a:noFill/>
          <a:ln/>
        </p:spPr>
        <p:txBody>
          <a:bodyPr wrap="square" rtlCol="0" anchor="t"/>
          <a:lstStyle/>
          <a:p>
            <a:pPr marL="0" indent="0" algn="l">
              <a:lnSpc>
                <a:spcPct val="135000"/>
              </a:lnSpc>
              <a:buNone/>
            </a:pPr>
            <a:r>
              <a:rPr lang="en-US" sz="1400" b="1" dirty="0">
                <a:solidFill>
                  <a:srgbClr val="1E4638"/>
                </a:solidFill>
                <a:latin typeface="Candara Light" panose="020E0502030303020204" pitchFamily="34" charset="0"/>
                <a:ea typeface="Calibri" pitchFamily="34" charset="-122"/>
                <a:cs typeface="Calibri" pitchFamily="34" charset="-120"/>
              </a:rPr>
              <a:t>Prof. Dr. </a:t>
            </a:r>
            <a:r>
              <a:rPr lang="en-US" sz="1400" dirty="0">
                <a:solidFill>
                  <a:srgbClr val="2B2B2B"/>
                </a:solidFill>
                <a:latin typeface="Candara Light" panose="020E0502030303020204" pitchFamily="34" charset="0"/>
                <a:ea typeface="Calibri" pitchFamily="34" charset="-122"/>
                <a:cs typeface="Calibri" pitchFamily="34" charset="-120"/>
              </a:rPr>
              <a:t>Majlinda Daci
</a:t>
            </a:r>
            <a:r>
              <a:rPr lang="en-US" sz="1400" b="1" dirty="0">
                <a:solidFill>
                  <a:srgbClr val="1E4638"/>
                </a:solidFill>
                <a:latin typeface="Candara Light" panose="020E0502030303020204" pitchFamily="34" charset="0"/>
                <a:ea typeface="Calibri" pitchFamily="34" charset="-122"/>
                <a:cs typeface="Calibri" pitchFamily="34" charset="-120"/>
              </a:rPr>
              <a:t>Bsc. </a:t>
            </a:r>
            <a:r>
              <a:rPr lang="en-US" sz="1400" dirty="0">
                <a:solidFill>
                  <a:srgbClr val="2B2B2B"/>
                </a:solidFill>
                <a:latin typeface="Candara Light" panose="020E0502030303020204" pitchFamily="34" charset="0"/>
                <a:ea typeface="Calibri" pitchFamily="34" charset="-122"/>
                <a:cs typeface="Calibri" pitchFamily="34" charset="-120"/>
              </a:rPr>
              <a:t>Fatime Shabani</a:t>
            </a:r>
            <a:endParaRPr lang="en-US" sz="1400" dirty="0">
              <a:latin typeface="Candara Light" panose="020E0502030303020204" pitchFamily="34" charset="0"/>
            </a:endParaRPr>
          </a:p>
        </p:txBody>
      </p:sp>
      <p:sp>
        <p:nvSpPr>
          <p:cNvPr id="11" name="Text 9"/>
          <p:cNvSpPr/>
          <p:nvPr/>
        </p:nvSpPr>
        <p:spPr>
          <a:xfrm>
            <a:off x="548640" y="6035040"/>
            <a:ext cx="11094415" cy="365760"/>
          </a:xfrm>
          <a:prstGeom prst="rect">
            <a:avLst/>
          </a:prstGeom>
          <a:noFill/>
          <a:ln/>
        </p:spPr>
        <p:txBody>
          <a:bodyPr wrap="square" rtlCol="0" anchor="ctr"/>
          <a:lstStyle/>
          <a:p>
            <a:pPr marL="0" indent="0" algn="ctr">
              <a:buNone/>
            </a:pPr>
            <a:r>
              <a:rPr lang="en-US" sz="1400" i="1" dirty="0">
                <a:solidFill>
                  <a:srgbClr val="5C8374"/>
                </a:solidFill>
                <a:latin typeface="Candara Light" panose="020E0502030303020204" pitchFamily="34" charset="0"/>
                <a:ea typeface="Calibri" pitchFamily="34" charset="-122"/>
                <a:cs typeface="Calibri" pitchFamily="34" charset="-120"/>
              </a:rPr>
              <a:t>28th Congress SCTM</a:t>
            </a:r>
            <a:endParaRPr lang="en-US" sz="1400" dirty="0">
              <a:latin typeface="Candara Light" panose="020E0502030303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600" b="1" dirty="0">
                <a:solidFill>
                  <a:srgbClr val="1E4638"/>
                </a:solidFill>
                <a:latin typeface="Candara" panose="020E0502030303020204" pitchFamily="34" charset="0"/>
                <a:ea typeface="Calibri" pitchFamily="34" charset="-122"/>
                <a:cs typeface="Calibri" pitchFamily="34" charset="-120"/>
              </a:rPr>
              <a:t>Why This Research?</a:t>
            </a:r>
            <a:endParaRPr lang="en-US" sz="2600" dirty="0">
              <a:latin typeface="Candara" panose="020E0502030303020204" pitchFamily="34" charset="0"/>
            </a:endParaRPr>
          </a:p>
        </p:txBody>
      </p:sp>
      <p:sp>
        <p:nvSpPr>
          <p:cNvPr id="4" name="Shape 2"/>
          <p:cNvSpPr/>
          <p:nvPr/>
        </p:nvSpPr>
        <p:spPr>
          <a:xfrm>
            <a:off x="548640" y="1417320"/>
            <a:ext cx="2567864" cy="777240"/>
          </a:xfrm>
          <a:prstGeom prst="roundRect">
            <a:avLst>
              <a:gd name="adj" fmla="val 7059"/>
            </a:avLst>
          </a:prstGeom>
          <a:solidFill>
            <a:srgbClr val="F5F8F6"/>
          </a:solidFill>
          <a:ln w="12700">
            <a:solidFill>
              <a:srgbClr val="DCE5DF"/>
            </a:solidFill>
            <a:prstDash val="solid"/>
          </a:ln>
        </p:spPr>
      </p:sp>
      <p:sp>
        <p:nvSpPr>
          <p:cNvPr id="5" name="Text 3"/>
          <p:cNvSpPr/>
          <p:nvPr/>
        </p:nvSpPr>
        <p:spPr>
          <a:xfrm>
            <a:off x="640080" y="1417320"/>
            <a:ext cx="2384984" cy="777240"/>
          </a:xfrm>
          <a:prstGeom prst="rect">
            <a:avLst/>
          </a:prstGeom>
          <a:noFill/>
          <a:ln/>
        </p:spPr>
        <p:txBody>
          <a:bodyPr wrap="square" rtlCol="0" anchor="ctr"/>
          <a:lstStyle/>
          <a:p>
            <a:pPr marL="0" indent="0" algn="ctr">
              <a:lnSpc>
                <a:spcPct val="110000"/>
              </a:lnSpc>
              <a:buNone/>
            </a:pPr>
            <a:r>
              <a:rPr lang="en-US" sz="1300" b="1" dirty="0">
                <a:solidFill>
                  <a:srgbClr val="1E4638"/>
                </a:solidFill>
                <a:latin typeface="Candara Light" panose="020E0502030303020204" pitchFamily="34" charset="0"/>
                <a:ea typeface="Calibri" pitchFamily="34" charset="-122"/>
                <a:cs typeface="Calibri" pitchFamily="34" charset="-120"/>
              </a:rPr>
              <a:t>Bioactive natural</a:t>
            </a:r>
            <a:endParaRPr lang="en-US" sz="1300" dirty="0">
              <a:latin typeface="Candara Light" panose="020E0502030303020204" pitchFamily="34" charset="0"/>
            </a:endParaRPr>
          </a:p>
          <a:p>
            <a:pPr marL="0" indent="0" algn="ctr">
              <a:lnSpc>
                <a:spcPct val="110000"/>
              </a:lnSpc>
              <a:buNone/>
            </a:pPr>
            <a:r>
              <a:rPr lang="en-US" sz="1300" b="1" dirty="0">
                <a:solidFill>
                  <a:srgbClr val="1E4638"/>
                </a:solidFill>
                <a:latin typeface="Candara Light" panose="020E0502030303020204" pitchFamily="34" charset="0"/>
                <a:ea typeface="Calibri" pitchFamily="34" charset="-122"/>
                <a:cs typeface="Calibri" pitchFamily="34" charset="-120"/>
              </a:rPr>
              <a:t>compounds</a:t>
            </a:r>
            <a:endParaRPr lang="en-US" sz="1300" dirty="0">
              <a:latin typeface="Candara Light" panose="020E0502030303020204" pitchFamily="34" charset="0"/>
            </a:endParaRPr>
          </a:p>
        </p:txBody>
      </p:sp>
      <p:sp>
        <p:nvSpPr>
          <p:cNvPr id="6" name="Text 4"/>
          <p:cNvSpPr/>
          <p:nvPr/>
        </p:nvSpPr>
        <p:spPr>
          <a:xfrm>
            <a:off x="3116504" y="1417320"/>
            <a:ext cx="274320" cy="777240"/>
          </a:xfrm>
          <a:prstGeom prst="rect">
            <a:avLst/>
          </a:prstGeom>
          <a:noFill/>
          <a:ln/>
        </p:spPr>
        <p:txBody>
          <a:bodyPr wrap="square" rtlCol="0" anchor="ctr"/>
          <a:lstStyle/>
          <a:p>
            <a:pPr marL="0" indent="0" algn="ctr">
              <a:buNone/>
            </a:pPr>
            <a:r>
              <a:rPr lang="en-US" sz="1600" dirty="0">
                <a:solidFill>
                  <a:srgbClr val="5C8374"/>
                </a:solidFill>
                <a:latin typeface="Candara Light" panose="020E0502030303020204" pitchFamily="34" charset="0"/>
                <a:ea typeface="Calibri" pitchFamily="34" charset="-122"/>
                <a:cs typeface="Calibri" pitchFamily="34" charset="-120"/>
              </a:rPr>
              <a:t>→</a:t>
            </a:r>
            <a:endParaRPr lang="en-US" sz="1600" dirty="0">
              <a:latin typeface="Candara Light" panose="020E0502030303020204" pitchFamily="34" charset="0"/>
            </a:endParaRPr>
          </a:p>
        </p:txBody>
      </p:sp>
      <p:sp>
        <p:nvSpPr>
          <p:cNvPr id="7" name="Shape 5"/>
          <p:cNvSpPr/>
          <p:nvPr/>
        </p:nvSpPr>
        <p:spPr>
          <a:xfrm>
            <a:off x="3390824" y="1417320"/>
            <a:ext cx="2567864" cy="777240"/>
          </a:xfrm>
          <a:prstGeom prst="roundRect">
            <a:avLst>
              <a:gd name="adj" fmla="val 7059"/>
            </a:avLst>
          </a:prstGeom>
          <a:solidFill>
            <a:srgbClr val="F5F8F6"/>
          </a:solidFill>
          <a:ln w="12700">
            <a:solidFill>
              <a:srgbClr val="DCE5DF"/>
            </a:solidFill>
            <a:prstDash val="solid"/>
          </a:ln>
        </p:spPr>
      </p:sp>
      <p:sp>
        <p:nvSpPr>
          <p:cNvPr id="8" name="Text 6"/>
          <p:cNvSpPr/>
          <p:nvPr/>
        </p:nvSpPr>
        <p:spPr>
          <a:xfrm>
            <a:off x="3482264" y="1417320"/>
            <a:ext cx="2384984" cy="777240"/>
          </a:xfrm>
          <a:prstGeom prst="rect">
            <a:avLst/>
          </a:prstGeom>
          <a:noFill/>
          <a:ln/>
        </p:spPr>
        <p:txBody>
          <a:bodyPr wrap="square" rtlCol="0" anchor="ctr"/>
          <a:lstStyle/>
          <a:p>
            <a:pPr marL="0" indent="0" algn="ctr">
              <a:lnSpc>
                <a:spcPct val="110000"/>
              </a:lnSpc>
              <a:buNone/>
            </a:pPr>
            <a:r>
              <a:rPr lang="en-US" sz="1400" b="1" dirty="0">
                <a:solidFill>
                  <a:srgbClr val="1E4638"/>
                </a:solidFill>
                <a:latin typeface="Candara Light" panose="020E0502030303020204" pitchFamily="34" charset="0"/>
                <a:ea typeface="Calibri" pitchFamily="34" charset="-122"/>
                <a:cs typeface="Calibri" pitchFamily="34" charset="-120"/>
              </a:rPr>
              <a:t>Sensitivity to light,</a:t>
            </a:r>
            <a:endParaRPr lang="en-US" sz="1400" dirty="0">
              <a:latin typeface="Candara Light" panose="020E0502030303020204" pitchFamily="34" charset="0"/>
            </a:endParaRPr>
          </a:p>
          <a:p>
            <a:pPr marL="0" indent="0" algn="ctr">
              <a:lnSpc>
                <a:spcPct val="110000"/>
              </a:lnSpc>
              <a:buNone/>
            </a:pPr>
            <a:r>
              <a:rPr lang="en-US" sz="1400" b="1" dirty="0">
                <a:solidFill>
                  <a:srgbClr val="1E4638"/>
                </a:solidFill>
                <a:latin typeface="Candara Light" panose="020E0502030303020204" pitchFamily="34" charset="0"/>
                <a:ea typeface="Calibri" pitchFamily="34" charset="-122"/>
                <a:cs typeface="Calibri" pitchFamily="34" charset="-120"/>
              </a:rPr>
              <a:t>oxygen &amp; temperature</a:t>
            </a:r>
            <a:endParaRPr lang="en-US" sz="1400" dirty="0">
              <a:latin typeface="Candara Light" panose="020E0502030303020204" pitchFamily="34" charset="0"/>
            </a:endParaRPr>
          </a:p>
        </p:txBody>
      </p:sp>
      <p:sp>
        <p:nvSpPr>
          <p:cNvPr id="9" name="Text 7"/>
          <p:cNvSpPr/>
          <p:nvPr/>
        </p:nvSpPr>
        <p:spPr>
          <a:xfrm>
            <a:off x="5958688" y="1417320"/>
            <a:ext cx="274320" cy="777240"/>
          </a:xfrm>
          <a:prstGeom prst="rect">
            <a:avLst/>
          </a:prstGeom>
          <a:noFill/>
          <a:ln/>
        </p:spPr>
        <p:txBody>
          <a:bodyPr wrap="square" rtlCol="0" anchor="ctr"/>
          <a:lstStyle/>
          <a:p>
            <a:pPr marL="0" indent="0" algn="ctr">
              <a:buNone/>
            </a:pPr>
            <a:r>
              <a:rPr lang="en-US" sz="1600" dirty="0">
                <a:solidFill>
                  <a:srgbClr val="5C8374"/>
                </a:solidFill>
                <a:latin typeface="Candara Light" panose="020E0502030303020204" pitchFamily="34" charset="0"/>
                <a:ea typeface="Calibri" pitchFamily="34" charset="-122"/>
                <a:cs typeface="Calibri" pitchFamily="34" charset="-120"/>
              </a:rPr>
              <a:t>→</a:t>
            </a:r>
            <a:endParaRPr lang="en-US" sz="1600" dirty="0">
              <a:latin typeface="Candara Light" panose="020E0502030303020204" pitchFamily="34" charset="0"/>
            </a:endParaRPr>
          </a:p>
        </p:txBody>
      </p:sp>
      <p:sp>
        <p:nvSpPr>
          <p:cNvPr id="10" name="Shape 8"/>
          <p:cNvSpPr/>
          <p:nvPr/>
        </p:nvSpPr>
        <p:spPr>
          <a:xfrm>
            <a:off x="6233008" y="1417320"/>
            <a:ext cx="2567864" cy="777240"/>
          </a:xfrm>
          <a:prstGeom prst="roundRect">
            <a:avLst>
              <a:gd name="adj" fmla="val 7059"/>
            </a:avLst>
          </a:prstGeom>
          <a:solidFill>
            <a:srgbClr val="F5F8F6"/>
          </a:solidFill>
          <a:ln w="12700">
            <a:solidFill>
              <a:srgbClr val="DCE5DF"/>
            </a:solidFill>
            <a:prstDash val="solid"/>
          </a:ln>
        </p:spPr>
      </p:sp>
      <p:sp>
        <p:nvSpPr>
          <p:cNvPr id="11" name="Text 9"/>
          <p:cNvSpPr/>
          <p:nvPr/>
        </p:nvSpPr>
        <p:spPr>
          <a:xfrm>
            <a:off x="6324448" y="1417320"/>
            <a:ext cx="2384984" cy="777240"/>
          </a:xfrm>
          <a:prstGeom prst="rect">
            <a:avLst/>
          </a:prstGeom>
          <a:noFill/>
          <a:ln/>
        </p:spPr>
        <p:txBody>
          <a:bodyPr wrap="square" rtlCol="0" anchor="ctr"/>
          <a:lstStyle/>
          <a:p>
            <a:pPr marL="0" indent="0" algn="ctr">
              <a:lnSpc>
                <a:spcPct val="110000"/>
              </a:lnSpc>
              <a:buNone/>
            </a:pPr>
            <a:r>
              <a:rPr lang="en-US" sz="1300" b="1" dirty="0">
                <a:solidFill>
                  <a:srgbClr val="1E4638"/>
                </a:solidFill>
                <a:latin typeface="Candara Light" panose="020E0502030303020204" pitchFamily="34" charset="0"/>
                <a:ea typeface="Calibri" pitchFamily="34" charset="-122"/>
                <a:cs typeface="Calibri" pitchFamily="34" charset="-120"/>
              </a:rPr>
              <a:t>Low stability</a:t>
            </a:r>
            <a:endParaRPr lang="en-US" sz="1300" dirty="0">
              <a:latin typeface="Candara Light" panose="020E0502030303020204" pitchFamily="34" charset="0"/>
            </a:endParaRPr>
          </a:p>
        </p:txBody>
      </p:sp>
      <p:sp>
        <p:nvSpPr>
          <p:cNvPr id="12" name="Text 10"/>
          <p:cNvSpPr/>
          <p:nvPr/>
        </p:nvSpPr>
        <p:spPr>
          <a:xfrm>
            <a:off x="8800871" y="1417320"/>
            <a:ext cx="274320" cy="777240"/>
          </a:xfrm>
          <a:prstGeom prst="rect">
            <a:avLst/>
          </a:prstGeom>
          <a:noFill/>
          <a:ln/>
        </p:spPr>
        <p:txBody>
          <a:bodyPr wrap="square" rtlCol="0" anchor="ctr"/>
          <a:lstStyle/>
          <a:p>
            <a:pPr marL="0" indent="0" algn="ctr">
              <a:buNone/>
            </a:pPr>
            <a:r>
              <a:rPr lang="en-US" sz="1600" dirty="0">
                <a:solidFill>
                  <a:srgbClr val="5C8374"/>
                </a:solidFill>
                <a:latin typeface="Candara Light" panose="020E0502030303020204" pitchFamily="34" charset="0"/>
                <a:ea typeface="Calibri" pitchFamily="34" charset="-122"/>
                <a:cs typeface="Calibri" pitchFamily="34" charset="-120"/>
              </a:rPr>
              <a:t>→</a:t>
            </a:r>
            <a:endParaRPr lang="en-US" sz="1600" dirty="0">
              <a:latin typeface="Candara Light" panose="020E0502030303020204" pitchFamily="34" charset="0"/>
            </a:endParaRPr>
          </a:p>
        </p:txBody>
      </p:sp>
      <p:sp>
        <p:nvSpPr>
          <p:cNvPr id="13" name="Shape 11"/>
          <p:cNvSpPr/>
          <p:nvPr/>
        </p:nvSpPr>
        <p:spPr>
          <a:xfrm>
            <a:off x="9075191" y="1417320"/>
            <a:ext cx="2567864" cy="777240"/>
          </a:xfrm>
          <a:prstGeom prst="roundRect">
            <a:avLst>
              <a:gd name="adj" fmla="val 7059"/>
            </a:avLst>
          </a:prstGeom>
          <a:solidFill>
            <a:srgbClr val="F5F8F6"/>
          </a:solidFill>
          <a:ln w="12700">
            <a:solidFill>
              <a:srgbClr val="DCE5DF"/>
            </a:solidFill>
            <a:prstDash val="solid"/>
          </a:ln>
        </p:spPr>
      </p:sp>
      <p:sp>
        <p:nvSpPr>
          <p:cNvPr id="14" name="Text 12"/>
          <p:cNvSpPr/>
          <p:nvPr/>
        </p:nvSpPr>
        <p:spPr>
          <a:xfrm>
            <a:off x="9166631" y="1417320"/>
            <a:ext cx="2384984" cy="777240"/>
          </a:xfrm>
          <a:prstGeom prst="rect">
            <a:avLst/>
          </a:prstGeom>
          <a:noFill/>
          <a:ln/>
        </p:spPr>
        <p:txBody>
          <a:bodyPr wrap="square" rtlCol="0" anchor="ctr"/>
          <a:lstStyle/>
          <a:p>
            <a:pPr marL="0" indent="0" algn="ctr">
              <a:lnSpc>
                <a:spcPct val="110000"/>
              </a:lnSpc>
              <a:buNone/>
            </a:pPr>
            <a:r>
              <a:rPr lang="en-US" sz="1400" b="1" dirty="0">
                <a:solidFill>
                  <a:srgbClr val="1E4638"/>
                </a:solidFill>
                <a:latin typeface="Candara Light" panose="020E0502030303020204" pitchFamily="34" charset="0"/>
                <a:ea typeface="Calibri" pitchFamily="34" charset="-122"/>
                <a:cs typeface="Calibri" pitchFamily="34" charset="-120"/>
              </a:rPr>
              <a:t>Limited bioavailability</a:t>
            </a:r>
            <a:endParaRPr lang="en-US" sz="1400" dirty="0">
              <a:latin typeface="Candara Light" panose="020E0502030303020204" pitchFamily="34" charset="0"/>
            </a:endParaRPr>
          </a:p>
          <a:p>
            <a:pPr marL="0" indent="0" algn="ctr">
              <a:lnSpc>
                <a:spcPct val="110000"/>
              </a:lnSpc>
              <a:buNone/>
            </a:pPr>
            <a:r>
              <a:rPr lang="en-US" sz="1400" b="1" dirty="0">
                <a:solidFill>
                  <a:srgbClr val="1E4638"/>
                </a:solidFill>
                <a:latin typeface="Candara Light" panose="020E0502030303020204" pitchFamily="34" charset="0"/>
                <a:ea typeface="Calibri" pitchFamily="34" charset="-122"/>
                <a:cs typeface="Calibri" pitchFamily="34" charset="-120"/>
              </a:rPr>
              <a:t>&amp; biological performance</a:t>
            </a:r>
            <a:endParaRPr lang="en-US" sz="1400" dirty="0">
              <a:latin typeface="Candara Light" panose="020E0502030303020204" pitchFamily="34" charset="0"/>
            </a:endParaRPr>
          </a:p>
        </p:txBody>
      </p:sp>
      <p:sp>
        <p:nvSpPr>
          <p:cNvPr id="15" name="Shape 13"/>
          <p:cNvSpPr/>
          <p:nvPr/>
        </p:nvSpPr>
        <p:spPr>
          <a:xfrm>
            <a:off x="548640" y="2514600"/>
            <a:ext cx="5410048" cy="3657600"/>
          </a:xfrm>
          <a:prstGeom prst="roundRect">
            <a:avLst>
              <a:gd name="adj" fmla="val 2000"/>
            </a:avLst>
          </a:prstGeom>
          <a:solidFill>
            <a:srgbClr val="FFFFFF"/>
          </a:solidFill>
          <a:ln w="12700">
            <a:solidFill>
              <a:srgbClr val="DCE5DF"/>
            </a:solidFill>
            <a:prstDash val="solid"/>
          </a:ln>
        </p:spPr>
      </p:sp>
      <p:sp>
        <p:nvSpPr>
          <p:cNvPr id="16" name="Shape 14"/>
          <p:cNvSpPr/>
          <p:nvPr/>
        </p:nvSpPr>
        <p:spPr>
          <a:xfrm>
            <a:off x="548640" y="2514600"/>
            <a:ext cx="5410048" cy="457200"/>
          </a:xfrm>
          <a:prstGeom prst="roundRect">
            <a:avLst>
              <a:gd name="adj" fmla="val 16000"/>
            </a:avLst>
          </a:prstGeom>
          <a:solidFill>
            <a:srgbClr val="EAF1EC"/>
          </a:solidFill>
          <a:ln w="12700">
            <a:solidFill>
              <a:srgbClr val="EAF1EC"/>
            </a:solidFill>
            <a:prstDash val="solid"/>
          </a:ln>
        </p:spPr>
      </p:sp>
      <p:sp>
        <p:nvSpPr>
          <p:cNvPr id="17" name="Shape 15"/>
          <p:cNvSpPr/>
          <p:nvPr/>
        </p:nvSpPr>
        <p:spPr>
          <a:xfrm>
            <a:off x="548640" y="2788920"/>
            <a:ext cx="5410048" cy="182880"/>
          </a:xfrm>
          <a:prstGeom prst="rect">
            <a:avLst/>
          </a:prstGeom>
          <a:solidFill>
            <a:srgbClr val="EAF1EC"/>
          </a:solidFill>
          <a:ln w="12700">
            <a:solidFill>
              <a:srgbClr val="EAF1EC"/>
            </a:solidFill>
            <a:prstDash val="solid"/>
          </a:ln>
        </p:spPr>
      </p:sp>
      <p:sp>
        <p:nvSpPr>
          <p:cNvPr id="18" name="Text 16"/>
          <p:cNvSpPr/>
          <p:nvPr/>
        </p:nvSpPr>
        <p:spPr>
          <a:xfrm>
            <a:off x="822960" y="2514600"/>
            <a:ext cx="4861408" cy="457200"/>
          </a:xfrm>
          <a:prstGeom prst="rect">
            <a:avLst/>
          </a:prstGeom>
          <a:noFill/>
          <a:ln/>
        </p:spPr>
        <p:txBody>
          <a:bodyPr wrap="square" rtlCol="0" anchor="ctr"/>
          <a:lstStyle/>
          <a:p>
            <a:pPr marL="0" indent="0">
              <a:buNone/>
            </a:pPr>
            <a:r>
              <a:rPr lang="en-US" sz="1400" b="1" kern="0" spc="50" dirty="0">
                <a:solidFill>
                  <a:srgbClr val="1E4638"/>
                </a:solidFill>
                <a:latin typeface="Candara" panose="020E0502030303020204" pitchFamily="34" charset="0"/>
                <a:ea typeface="Calibri" pitchFamily="34" charset="-122"/>
                <a:cs typeface="Calibri" pitchFamily="34" charset="-120"/>
              </a:rPr>
              <a:t>CHALLENGE</a:t>
            </a:r>
            <a:endParaRPr lang="en-US" sz="1400" dirty="0">
              <a:latin typeface="Candara" panose="020E0502030303020204" pitchFamily="34" charset="0"/>
            </a:endParaRPr>
          </a:p>
        </p:txBody>
      </p:sp>
      <p:sp>
        <p:nvSpPr>
          <p:cNvPr id="19" name="Shape 17"/>
          <p:cNvSpPr/>
          <p:nvPr/>
        </p:nvSpPr>
        <p:spPr>
          <a:xfrm>
            <a:off x="6233008" y="2514600"/>
            <a:ext cx="5410048" cy="3657600"/>
          </a:xfrm>
          <a:prstGeom prst="roundRect">
            <a:avLst>
              <a:gd name="adj" fmla="val 2000"/>
            </a:avLst>
          </a:prstGeom>
          <a:solidFill>
            <a:srgbClr val="FFFFFF"/>
          </a:solidFill>
          <a:ln w="12700">
            <a:solidFill>
              <a:srgbClr val="DCE5DF"/>
            </a:solidFill>
            <a:prstDash val="solid"/>
          </a:ln>
        </p:spPr>
      </p:sp>
      <p:sp>
        <p:nvSpPr>
          <p:cNvPr id="20" name="Shape 18"/>
          <p:cNvSpPr/>
          <p:nvPr/>
        </p:nvSpPr>
        <p:spPr>
          <a:xfrm>
            <a:off x="6233008" y="2514600"/>
            <a:ext cx="5410048" cy="457200"/>
          </a:xfrm>
          <a:prstGeom prst="roundRect">
            <a:avLst>
              <a:gd name="adj" fmla="val 16000"/>
            </a:avLst>
          </a:prstGeom>
          <a:solidFill>
            <a:srgbClr val="EAF1EC"/>
          </a:solidFill>
          <a:ln w="12700">
            <a:solidFill>
              <a:srgbClr val="EAF1EC"/>
            </a:solidFill>
            <a:prstDash val="solid"/>
          </a:ln>
        </p:spPr>
      </p:sp>
      <p:sp>
        <p:nvSpPr>
          <p:cNvPr id="21" name="Shape 19"/>
          <p:cNvSpPr/>
          <p:nvPr/>
        </p:nvSpPr>
        <p:spPr>
          <a:xfrm>
            <a:off x="6233008" y="2788920"/>
            <a:ext cx="5410048" cy="182880"/>
          </a:xfrm>
          <a:prstGeom prst="rect">
            <a:avLst/>
          </a:prstGeom>
          <a:solidFill>
            <a:srgbClr val="EAF1EC"/>
          </a:solidFill>
          <a:ln w="12700">
            <a:solidFill>
              <a:srgbClr val="EAF1EC"/>
            </a:solidFill>
            <a:prstDash val="solid"/>
          </a:ln>
        </p:spPr>
      </p:sp>
      <p:sp>
        <p:nvSpPr>
          <p:cNvPr id="22" name="Text 20"/>
          <p:cNvSpPr/>
          <p:nvPr/>
        </p:nvSpPr>
        <p:spPr>
          <a:xfrm>
            <a:off x="6507328" y="2514600"/>
            <a:ext cx="4861408" cy="457200"/>
          </a:xfrm>
          <a:prstGeom prst="rect">
            <a:avLst/>
          </a:prstGeom>
          <a:noFill/>
          <a:ln/>
        </p:spPr>
        <p:txBody>
          <a:bodyPr wrap="square" rtlCol="0" anchor="ctr"/>
          <a:lstStyle/>
          <a:p>
            <a:pPr marL="0" indent="0">
              <a:buNone/>
            </a:pPr>
            <a:r>
              <a:rPr lang="en-US" sz="1400" b="1" kern="0" spc="50" dirty="0">
                <a:solidFill>
                  <a:srgbClr val="1E4638"/>
                </a:solidFill>
                <a:latin typeface="Candara" panose="020E0502030303020204" pitchFamily="34" charset="0"/>
                <a:ea typeface="Calibri" pitchFamily="34" charset="-122"/>
                <a:cs typeface="Calibri" pitchFamily="34" charset="-120"/>
              </a:rPr>
              <a:t>SOLUTION</a:t>
            </a:r>
            <a:endParaRPr lang="en-US" sz="1400" dirty="0">
              <a:latin typeface="Candara" panose="020E0502030303020204" pitchFamily="34" charset="0"/>
            </a:endParaRPr>
          </a:p>
        </p:txBody>
      </p:sp>
      <p:sp>
        <p:nvSpPr>
          <p:cNvPr id="23" name="Shape 21"/>
          <p:cNvSpPr/>
          <p:nvPr/>
        </p:nvSpPr>
        <p:spPr>
          <a:xfrm>
            <a:off x="822960" y="3154680"/>
            <a:ext cx="256032" cy="256032"/>
          </a:xfrm>
          <a:prstGeom prst="ellipse">
            <a:avLst/>
          </a:prstGeom>
          <a:solidFill>
            <a:srgbClr val="1E4638"/>
          </a:solidFill>
          <a:ln w="12700">
            <a:solidFill>
              <a:srgbClr val="1E4638"/>
            </a:solidFill>
            <a:prstDash val="solid"/>
          </a:ln>
        </p:spPr>
      </p:sp>
      <p:sp>
        <p:nvSpPr>
          <p:cNvPr id="24" name="Text 22"/>
          <p:cNvSpPr/>
          <p:nvPr/>
        </p:nvSpPr>
        <p:spPr>
          <a:xfrm>
            <a:off x="822960" y="3150108"/>
            <a:ext cx="256032" cy="256032"/>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1</a:t>
            </a:r>
            <a:endParaRPr lang="en-US" sz="1300" dirty="0">
              <a:latin typeface="Candara Light" panose="020E0502030303020204" pitchFamily="34" charset="0"/>
            </a:endParaRPr>
          </a:p>
        </p:txBody>
      </p:sp>
      <p:sp>
        <p:nvSpPr>
          <p:cNvPr id="25" name="Text 23"/>
          <p:cNvSpPr/>
          <p:nvPr/>
        </p:nvSpPr>
        <p:spPr>
          <a:xfrm>
            <a:off x="1234440" y="3081528"/>
            <a:ext cx="4495648" cy="548640"/>
          </a:xfrm>
          <a:prstGeom prst="rect">
            <a:avLst/>
          </a:prstGeom>
          <a:noFill/>
          <a:ln/>
        </p:spPr>
        <p:txBody>
          <a:bodyPr wrap="square" rtlCol="0" anchor="t"/>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Bioactive natural compounds are sensitive to </a:t>
            </a:r>
            <a:r>
              <a:rPr lang="en-US" sz="1400" b="1" dirty="0">
                <a:solidFill>
                  <a:srgbClr val="163329"/>
                </a:solidFill>
                <a:latin typeface="Candara Light" panose="020E0502030303020204" pitchFamily="34" charset="0"/>
                <a:ea typeface="Calibri" pitchFamily="34" charset="-122"/>
                <a:cs typeface="Calibri" pitchFamily="34" charset="-120"/>
              </a:rPr>
              <a:t>light, oxygen, and temperature.</a:t>
            </a:r>
            <a:endParaRPr lang="en-US" sz="1400" dirty="0">
              <a:latin typeface="Candara Light" panose="020E0502030303020204" pitchFamily="34" charset="0"/>
            </a:endParaRPr>
          </a:p>
        </p:txBody>
      </p:sp>
      <p:sp>
        <p:nvSpPr>
          <p:cNvPr id="26" name="Shape 24"/>
          <p:cNvSpPr/>
          <p:nvPr/>
        </p:nvSpPr>
        <p:spPr>
          <a:xfrm>
            <a:off x="822960" y="3721608"/>
            <a:ext cx="4861408" cy="0"/>
          </a:xfrm>
          <a:prstGeom prst="line">
            <a:avLst/>
          </a:prstGeom>
          <a:noFill/>
          <a:ln w="9525">
            <a:solidFill>
              <a:srgbClr val="DCE5DF"/>
            </a:solidFill>
            <a:prstDash val="solid"/>
          </a:ln>
        </p:spPr>
      </p:sp>
      <p:sp>
        <p:nvSpPr>
          <p:cNvPr id="27" name="Shape 25"/>
          <p:cNvSpPr/>
          <p:nvPr/>
        </p:nvSpPr>
        <p:spPr>
          <a:xfrm>
            <a:off x="822960" y="3813048"/>
            <a:ext cx="256032" cy="256032"/>
          </a:xfrm>
          <a:prstGeom prst="ellipse">
            <a:avLst/>
          </a:prstGeom>
          <a:solidFill>
            <a:srgbClr val="1E4638"/>
          </a:solidFill>
          <a:ln w="12700">
            <a:solidFill>
              <a:srgbClr val="1E4638"/>
            </a:solidFill>
            <a:prstDash val="solid"/>
          </a:ln>
        </p:spPr>
      </p:sp>
      <p:sp>
        <p:nvSpPr>
          <p:cNvPr id="28" name="Text 26"/>
          <p:cNvSpPr/>
          <p:nvPr/>
        </p:nvSpPr>
        <p:spPr>
          <a:xfrm>
            <a:off x="822960" y="3808476"/>
            <a:ext cx="256032" cy="256032"/>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2</a:t>
            </a:r>
            <a:endParaRPr lang="en-US" sz="1300" dirty="0">
              <a:latin typeface="Candara Light" panose="020E0502030303020204" pitchFamily="34" charset="0"/>
            </a:endParaRPr>
          </a:p>
        </p:txBody>
      </p:sp>
      <p:sp>
        <p:nvSpPr>
          <p:cNvPr id="29" name="Text 27"/>
          <p:cNvSpPr/>
          <p:nvPr/>
        </p:nvSpPr>
        <p:spPr>
          <a:xfrm>
            <a:off x="1234440" y="3739896"/>
            <a:ext cx="4495648" cy="548640"/>
          </a:xfrm>
          <a:prstGeom prst="rect">
            <a:avLst/>
          </a:prstGeom>
          <a:noFill/>
          <a:ln/>
        </p:spPr>
        <p:txBody>
          <a:bodyPr wrap="square" rtlCol="0" anchor="t"/>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This sensitivity results in </a:t>
            </a:r>
            <a:r>
              <a:rPr lang="en-US" sz="1400" b="1" dirty="0">
                <a:solidFill>
                  <a:srgbClr val="163329"/>
                </a:solidFill>
                <a:latin typeface="Candara Light" panose="020E0502030303020204" pitchFamily="34" charset="0"/>
                <a:ea typeface="Calibri" pitchFamily="34" charset="-122"/>
                <a:cs typeface="Calibri" pitchFamily="34" charset="-120"/>
              </a:rPr>
              <a:t>low stability.</a:t>
            </a:r>
            <a:endParaRPr lang="en-US" sz="1400" dirty="0">
              <a:latin typeface="Candara Light" panose="020E0502030303020204" pitchFamily="34" charset="0"/>
            </a:endParaRPr>
          </a:p>
        </p:txBody>
      </p:sp>
      <p:sp>
        <p:nvSpPr>
          <p:cNvPr id="30" name="Shape 28"/>
          <p:cNvSpPr/>
          <p:nvPr/>
        </p:nvSpPr>
        <p:spPr>
          <a:xfrm>
            <a:off x="822960" y="4379976"/>
            <a:ext cx="4861408" cy="0"/>
          </a:xfrm>
          <a:prstGeom prst="line">
            <a:avLst/>
          </a:prstGeom>
          <a:noFill/>
          <a:ln w="9525">
            <a:solidFill>
              <a:srgbClr val="DCE5DF"/>
            </a:solidFill>
            <a:prstDash val="solid"/>
          </a:ln>
        </p:spPr>
      </p:sp>
      <p:sp>
        <p:nvSpPr>
          <p:cNvPr id="31" name="Shape 29"/>
          <p:cNvSpPr/>
          <p:nvPr/>
        </p:nvSpPr>
        <p:spPr>
          <a:xfrm>
            <a:off x="822960" y="4471416"/>
            <a:ext cx="256032" cy="256032"/>
          </a:xfrm>
          <a:prstGeom prst="ellipse">
            <a:avLst/>
          </a:prstGeom>
          <a:solidFill>
            <a:srgbClr val="1E4638"/>
          </a:solidFill>
          <a:ln w="12700">
            <a:solidFill>
              <a:srgbClr val="1E4638"/>
            </a:solidFill>
            <a:prstDash val="solid"/>
          </a:ln>
        </p:spPr>
      </p:sp>
      <p:sp>
        <p:nvSpPr>
          <p:cNvPr id="32" name="Text 30"/>
          <p:cNvSpPr/>
          <p:nvPr/>
        </p:nvSpPr>
        <p:spPr>
          <a:xfrm>
            <a:off x="822960" y="4466844"/>
            <a:ext cx="256032" cy="256032"/>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3</a:t>
            </a:r>
            <a:endParaRPr lang="en-US" sz="1300" dirty="0">
              <a:latin typeface="Candara Light" panose="020E0502030303020204" pitchFamily="34" charset="0"/>
            </a:endParaRPr>
          </a:p>
        </p:txBody>
      </p:sp>
      <p:sp>
        <p:nvSpPr>
          <p:cNvPr id="33" name="Text 31"/>
          <p:cNvSpPr/>
          <p:nvPr/>
        </p:nvSpPr>
        <p:spPr>
          <a:xfrm>
            <a:off x="1234440" y="4398264"/>
            <a:ext cx="4495648" cy="548640"/>
          </a:xfrm>
          <a:prstGeom prst="rect">
            <a:avLst/>
          </a:prstGeom>
          <a:noFill/>
          <a:ln/>
        </p:spPr>
        <p:txBody>
          <a:bodyPr wrap="square" rtlCol="0" anchor="t"/>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Limited physicochemical properties and </a:t>
            </a:r>
            <a:r>
              <a:rPr lang="en-US" sz="1400" b="1" dirty="0">
                <a:solidFill>
                  <a:srgbClr val="163329"/>
                </a:solidFill>
                <a:latin typeface="Candara Light" panose="020E0502030303020204" pitchFamily="34" charset="0"/>
                <a:ea typeface="Calibri" pitchFamily="34" charset="-122"/>
                <a:cs typeface="Calibri" pitchFamily="34" charset="-120"/>
              </a:rPr>
              <a:t>bioavailability.</a:t>
            </a:r>
            <a:endParaRPr lang="en-US" sz="1400" dirty="0">
              <a:latin typeface="Candara Light" panose="020E0502030303020204" pitchFamily="34" charset="0"/>
            </a:endParaRPr>
          </a:p>
        </p:txBody>
      </p:sp>
      <p:sp>
        <p:nvSpPr>
          <p:cNvPr id="34" name="Shape 32"/>
          <p:cNvSpPr/>
          <p:nvPr/>
        </p:nvSpPr>
        <p:spPr>
          <a:xfrm>
            <a:off x="822960" y="5038344"/>
            <a:ext cx="4861408" cy="0"/>
          </a:xfrm>
          <a:prstGeom prst="line">
            <a:avLst/>
          </a:prstGeom>
          <a:noFill/>
          <a:ln w="9525">
            <a:solidFill>
              <a:srgbClr val="DCE5DF"/>
            </a:solidFill>
            <a:prstDash val="solid"/>
          </a:ln>
        </p:spPr>
      </p:sp>
      <p:sp>
        <p:nvSpPr>
          <p:cNvPr id="35" name="Shape 33"/>
          <p:cNvSpPr/>
          <p:nvPr/>
        </p:nvSpPr>
        <p:spPr>
          <a:xfrm>
            <a:off x="822960" y="5129784"/>
            <a:ext cx="256032" cy="256032"/>
          </a:xfrm>
          <a:prstGeom prst="ellipse">
            <a:avLst/>
          </a:prstGeom>
          <a:solidFill>
            <a:srgbClr val="1E4638"/>
          </a:solidFill>
          <a:ln w="12700">
            <a:solidFill>
              <a:srgbClr val="1E4638"/>
            </a:solidFill>
            <a:prstDash val="solid"/>
          </a:ln>
        </p:spPr>
      </p:sp>
      <p:sp>
        <p:nvSpPr>
          <p:cNvPr id="36" name="Text 34"/>
          <p:cNvSpPr/>
          <p:nvPr/>
        </p:nvSpPr>
        <p:spPr>
          <a:xfrm>
            <a:off x="822960" y="5125212"/>
            <a:ext cx="256032" cy="256032"/>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4</a:t>
            </a:r>
            <a:endParaRPr lang="en-US" sz="1300" dirty="0">
              <a:latin typeface="Candara Light" panose="020E0502030303020204" pitchFamily="34" charset="0"/>
            </a:endParaRPr>
          </a:p>
        </p:txBody>
      </p:sp>
      <p:sp>
        <p:nvSpPr>
          <p:cNvPr id="37" name="Text 35"/>
          <p:cNvSpPr/>
          <p:nvPr/>
        </p:nvSpPr>
        <p:spPr>
          <a:xfrm>
            <a:off x="1234440" y="5056632"/>
            <a:ext cx="4495648" cy="548640"/>
          </a:xfrm>
          <a:prstGeom prst="rect">
            <a:avLst/>
          </a:prstGeom>
          <a:noFill/>
          <a:ln/>
        </p:spPr>
        <p:txBody>
          <a:bodyPr wrap="square" rtlCol="0" anchor="t"/>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These limitations lead to </a:t>
            </a:r>
            <a:r>
              <a:rPr lang="en-US" sz="1400" b="1" dirty="0">
                <a:solidFill>
                  <a:srgbClr val="163329"/>
                </a:solidFill>
                <a:latin typeface="Candara Light" panose="020E0502030303020204" pitchFamily="34" charset="0"/>
                <a:ea typeface="Calibri" pitchFamily="34" charset="-122"/>
                <a:cs typeface="Calibri" pitchFamily="34" charset="-120"/>
              </a:rPr>
              <a:t>limited biological performance.</a:t>
            </a:r>
            <a:endParaRPr lang="en-US" sz="1400" dirty="0">
              <a:latin typeface="Candara Light" panose="020E0502030303020204" pitchFamily="34" charset="0"/>
            </a:endParaRPr>
          </a:p>
        </p:txBody>
      </p:sp>
      <p:sp>
        <p:nvSpPr>
          <p:cNvPr id="38" name="Shape 36"/>
          <p:cNvSpPr/>
          <p:nvPr/>
        </p:nvSpPr>
        <p:spPr>
          <a:xfrm>
            <a:off x="6507328" y="3154680"/>
            <a:ext cx="256032" cy="256032"/>
          </a:xfrm>
          <a:prstGeom prst="ellipse">
            <a:avLst/>
          </a:prstGeom>
          <a:solidFill>
            <a:srgbClr val="1E4638"/>
          </a:solidFill>
          <a:ln w="12700">
            <a:solidFill>
              <a:srgbClr val="1E4638"/>
            </a:solidFill>
            <a:prstDash val="solid"/>
          </a:ln>
        </p:spPr>
      </p:sp>
      <p:sp>
        <p:nvSpPr>
          <p:cNvPr id="39" name="Text 37"/>
          <p:cNvSpPr/>
          <p:nvPr/>
        </p:nvSpPr>
        <p:spPr>
          <a:xfrm>
            <a:off x="6507328" y="3150108"/>
            <a:ext cx="256032" cy="256032"/>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1</a:t>
            </a:r>
            <a:endParaRPr lang="en-US" sz="1300" dirty="0">
              <a:latin typeface="Candara Light" panose="020E0502030303020204" pitchFamily="34" charset="0"/>
            </a:endParaRPr>
          </a:p>
        </p:txBody>
      </p:sp>
      <p:sp>
        <p:nvSpPr>
          <p:cNvPr id="40" name="Text 38"/>
          <p:cNvSpPr/>
          <p:nvPr/>
        </p:nvSpPr>
        <p:spPr>
          <a:xfrm>
            <a:off x="6918808" y="3081528"/>
            <a:ext cx="4495648" cy="548640"/>
          </a:xfrm>
          <a:prstGeom prst="rect">
            <a:avLst/>
          </a:prstGeom>
          <a:noFill/>
          <a:ln/>
        </p:spPr>
        <p:txBody>
          <a:bodyPr wrap="square" rtlCol="0" anchor="t"/>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Green extraction using </a:t>
            </a:r>
            <a:r>
              <a:rPr lang="en-US" sz="1400" b="1" dirty="0">
                <a:solidFill>
                  <a:srgbClr val="163329"/>
                </a:solidFill>
                <a:latin typeface="Candara Light" panose="020E0502030303020204" pitchFamily="34" charset="0"/>
                <a:ea typeface="Calibri" pitchFamily="34" charset="-122"/>
                <a:cs typeface="Calibri" pitchFamily="34" charset="-120"/>
              </a:rPr>
              <a:t>NADES and SS.</a:t>
            </a:r>
            <a:endParaRPr lang="en-US" sz="1400" dirty="0">
              <a:latin typeface="Candara Light" panose="020E0502030303020204" pitchFamily="34" charset="0"/>
            </a:endParaRPr>
          </a:p>
        </p:txBody>
      </p:sp>
      <p:sp>
        <p:nvSpPr>
          <p:cNvPr id="41" name="Shape 39"/>
          <p:cNvSpPr/>
          <p:nvPr/>
        </p:nvSpPr>
        <p:spPr>
          <a:xfrm>
            <a:off x="6507328" y="3721608"/>
            <a:ext cx="4861408" cy="0"/>
          </a:xfrm>
          <a:prstGeom prst="line">
            <a:avLst/>
          </a:prstGeom>
          <a:noFill/>
          <a:ln w="9525">
            <a:solidFill>
              <a:srgbClr val="DCE5DF"/>
            </a:solidFill>
            <a:prstDash val="solid"/>
          </a:ln>
        </p:spPr>
      </p:sp>
      <p:sp>
        <p:nvSpPr>
          <p:cNvPr id="42" name="Shape 40"/>
          <p:cNvSpPr/>
          <p:nvPr/>
        </p:nvSpPr>
        <p:spPr>
          <a:xfrm>
            <a:off x="6507328" y="3758184"/>
            <a:ext cx="256032" cy="256032"/>
          </a:xfrm>
          <a:prstGeom prst="ellipse">
            <a:avLst/>
          </a:prstGeom>
          <a:solidFill>
            <a:srgbClr val="1E4638"/>
          </a:solidFill>
          <a:ln w="12700">
            <a:solidFill>
              <a:srgbClr val="1E4638"/>
            </a:solidFill>
            <a:prstDash val="solid"/>
          </a:ln>
        </p:spPr>
      </p:sp>
      <p:sp>
        <p:nvSpPr>
          <p:cNvPr id="43" name="Text 41"/>
          <p:cNvSpPr/>
          <p:nvPr/>
        </p:nvSpPr>
        <p:spPr>
          <a:xfrm>
            <a:off x="6507328" y="3753612"/>
            <a:ext cx="256032" cy="256032"/>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2</a:t>
            </a:r>
            <a:endParaRPr lang="en-US" sz="1300" dirty="0">
              <a:latin typeface="Candara Light" panose="020E0502030303020204" pitchFamily="34" charset="0"/>
            </a:endParaRPr>
          </a:p>
        </p:txBody>
      </p:sp>
      <p:sp>
        <p:nvSpPr>
          <p:cNvPr id="44" name="Text 42"/>
          <p:cNvSpPr/>
          <p:nvPr/>
        </p:nvSpPr>
        <p:spPr>
          <a:xfrm>
            <a:off x="6918808" y="3685032"/>
            <a:ext cx="4495648" cy="548640"/>
          </a:xfrm>
          <a:prstGeom prst="rect">
            <a:avLst/>
          </a:prstGeom>
          <a:noFill/>
          <a:ln/>
        </p:spPr>
        <p:txBody>
          <a:bodyPr wrap="square" rtlCol="0" anchor="t"/>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Selection of the </a:t>
            </a:r>
            <a:r>
              <a:rPr lang="en-US" sz="1400" b="1" dirty="0">
                <a:solidFill>
                  <a:srgbClr val="163329"/>
                </a:solidFill>
                <a:latin typeface="Candara Light" panose="020E0502030303020204" pitchFamily="34" charset="0"/>
                <a:ea typeface="Calibri" pitchFamily="34" charset="-122"/>
                <a:cs typeface="Calibri" pitchFamily="34" charset="-120"/>
              </a:rPr>
              <a:t>most promising extracts.</a:t>
            </a:r>
            <a:endParaRPr lang="en-US" sz="1400" dirty="0">
              <a:latin typeface="Candara Light" panose="020E0502030303020204" pitchFamily="34" charset="0"/>
            </a:endParaRPr>
          </a:p>
        </p:txBody>
      </p:sp>
      <p:sp>
        <p:nvSpPr>
          <p:cNvPr id="45" name="Shape 43"/>
          <p:cNvSpPr/>
          <p:nvPr/>
        </p:nvSpPr>
        <p:spPr>
          <a:xfrm>
            <a:off x="6507328" y="4325112"/>
            <a:ext cx="4861408" cy="0"/>
          </a:xfrm>
          <a:prstGeom prst="line">
            <a:avLst/>
          </a:prstGeom>
          <a:noFill/>
          <a:ln w="9525">
            <a:solidFill>
              <a:srgbClr val="DCE5DF"/>
            </a:solidFill>
            <a:prstDash val="solid"/>
          </a:ln>
        </p:spPr>
      </p:sp>
      <p:sp>
        <p:nvSpPr>
          <p:cNvPr id="46" name="Shape 44"/>
          <p:cNvSpPr/>
          <p:nvPr/>
        </p:nvSpPr>
        <p:spPr>
          <a:xfrm>
            <a:off x="6507328" y="4361688"/>
            <a:ext cx="256032" cy="256032"/>
          </a:xfrm>
          <a:prstGeom prst="ellipse">
            <a:avLst/>
          </a:prstGeom>
          <a:solidFill>
            <a:srgbClr val="1E4638"/>
          </a:solidFill>
          <a:ln w="12700">
            <a:solidFill>
              <a:srgbClr val="1E4638"/>
            </a:solidFill>
            <a:prstDash val="solid"/>
          </a:ln>
        </p:spPr>
      </p:sp>
      <p:sp>
        <p:nvSpPr>
          <p:cNvPr id="47" name="Text 45"/>
          <p:cNvSpPr/>
          <p:nvPr/>
        </p:nvSpPr>
        <p:spPr>
          <a:xfrm>
            <a:off x="6507328" y="4357116"/>
            <a:ext cx="256032" cy="256032"/>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3</a:t>
            </a:r>
            <a:endParaRPr lang="en-US" sz="1300" dirty="0">
              <a:latin typeface="Candara Light" panose="020E0502030303020204" pitchFamily="34" charset="0"/>
            </a:endParaRPr>
          </a:p>
        </p:txBody>
      </p:sp>
      <p:sp>
        <p:nvSpPr>
          <p:cNvPr id="48" name="Text 46"/>
          <p:cNvSpPr/>
          <p:nvPr/>
        </p:nvSpPr>
        <p:spPr>
          <a:xfrm>
            <a:off x="6918808" y="4288536"/>
            <a:ext cx="4495648" cy="548640"/>
          </a:xfrm>
          <a:prstGeom prst="rect">
            <a:avLst/>
          </a:prstGeom>
          <a:noFill/>
          <a:ln/>
        </p:spPr>
        <p:txBody>
          <a:bodyPr wrap="square" rtlCol="0" anchor="t"/>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Nanoformulations for </a:t>
            </a:r>
            <a:r>
              <a:rPr lang="en-US" sz="1400" b="1" dirty="0">
                <a:solidFill>
                  <a:srgbClr val="163329"/>
                </a:solidFill>
                <a:latin typeface="Candara Light" panose="020E0502030303020204" pitchFamily="34" charset="0"/>
                <a:ea typeface="Calibri" pitchFamily="34" charset="-122"/>
                <a:cs typeface="Calibri" pitchFamily="34" charset="-120"/>
              </a:rPr>
              <a:t>improved delivery.</a:t>
            </a:r>
            <a:endParaRPr lang="en-US" sz="1400" dirty="0">
              <a:latin typeface="Candara Light" panose="020E0502030303020204" pitchFamily="34" charset="0"/>
            </a:endParaRPr>
          </a:p>
        </p:txBody>
      </p:sp>
      <p:sp>
        <p:nvSpPr>
          <p:cNvPr id="49" name="Shape 47"/>
          <p:cNvSpPr/>
          <p:nvPr/>
        </p:nvSpPr>
        <p:spPr>
          <a:xfrm>
            <a:off x="6507328" y="4928616"/>
            <a:ext cx="4861408" cy="0"/>
          </a:xfrm>
          <a:prstGeom prst="line">
            <a:avLst/>
          </a:prstGeom>
          <a:noFill/>
          <a:ln w="9525">
            <a:solidFill>
              <a:srgbClr val="DCE5DF"/>
            </a:solidFill>
            <a:prstDash val="solid"/>
          </a:ln>
        </p:spPr>
      </p:sp>
      <p:sp>
        <p:nvSpPr>
          <p:cNvPr id="50" name="Shape 48"/>
          <p:cNvSpPr/>
          <p:nvPr/>
        </p:nvSpPr>
        <p:spPr>
          <a:xfrm>
            <a:off x="6507328" y="4965192"/>
            <a:ext cx="256032" cy="256032"/>
          </a:xfrm>
          <a:prstGeom prst="ellipse">
            <a:avLst/>
          </a:prstGeom>
          <a:solidFill>
            <a:srgbClr val="1E4638"/>
          </a:solidFill>
          <a:ln w="12700">
            <a:solidFill>
              <a:srgbClr val="1E4638"/>
            </a:solidFill>
            <a:prstDash val="solid"/>
          </a:ln>
        </p:spPr>
      </p:sp>
      <p:sp>
        <p:nvSpPr>
          <p:cNvPr id="51" name="Text 49"/>
          <p:cNvSpPr/>
          <p:nvPr/>
        </p:nvSpPr>
        <p:spPr>
          <a:xfrm>
            <a:off x="6507328" y="4960620"/>
            <a:ext cx="256032" cy="256032"/>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4</a:t>
            </a:r>
            <a:endParaRPr lang="en-US" sz="1300" dirty="0">
              <a:latin typeface="Candara Light" panose="020E0502030303020204" pitchFamily="34" charset="0"/>
            </a:endParaRPr>
          </a:p>
        </p:txBody>
      </p:sp>
      <p:sp>
        <p:nvSpPr>
          <p:cNvPr id="52" name="Text 50"/>
          <p:cNvSpPr/>
          <p:nvPr/>
        </p:nvSpPr>
        <p:spPr>
          <a:xfrm>
            <a:off x="6918808" y="4892040"/>
            <a:ext cx="4495648" cy="548640"/>
          </a:xfrm>
          <a:prstGeom prst="rect">
            <a:avLst/>
          </a:prstGeom>
          <a:noFill/>
          <a:ln/>
        </p:spPr>
        <p:txBody>
          <a:bodyPr wrap="square" rtlCol="0" anchor="t"/>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Higher stability and </a:t>
            </a:r>
            <a:r>
              <a:rPr lang="en-US" sz="1400" b="1" dirty="0">
                <a:solidFill>
                  <a:srgbClr val="163329"/>
                </a:solidFill>
                <a:latin typeface="Candara Light" panose="020E0502030303020204" pitchFamily="34" charset="0"/>
                <a:ea typeface="Calibri" pitchFamily="34" charset="-122"/>
                <a:cs typeface="Calibri" pitchFamily="34" charset="-120"/>
              </a:rPr>
              <a:t>improved solubility.</a:t>
            </a:r>
            <a:endParaRPr lang="en-US" sz="1400" dirty="0">
              <a:latin typeface="Candara Light" panose="020E0502030303020204" pitchFamily="34" charset="0"/>
            </a:endParaRPr>
          </a:p>
        </p:txBody>
      </p:sp>
      <p:sp>
        <p:nvSpPr>
          <p:cNvPr id="53" name="Shape 51"/>
          <p:cNvSpPr/>
          <p:nvPr/>
        </p:nvSpPr>
        <p:spPr>
          <a:xfrm>
            <a:off x="6507328" y="5532120"/>
            <a:ext cx="4861408" cy="0"/>
          </a:xfrm>
          <a:prstGeom prst="line">
            <a:avLst/>
          </a:prstGeom>
          <a:noFill/>
          <a:ln w="9525">
            <a:solidFill>
              <a:srgbClr val="DCE5DF"/>
            </a:solidFill>
            <a:prstDash val="solid"/>
          </a:ln>
        </p:spPr>
      </p:sp>
      <p:sp>
        <p:nvSpPr>
          <p:cNvPr id="54" name="Shape 52"/>
          <p:cNvSpPr/>
          <p:nvPr/>
        </p:nvSpPr>
        <p:spPr>
          <a:xfrm>
            <a:off x="6507328" y="5568696"/>
            <a:ext cx="256032" cy="256032"/>
          </a:xfrm>
          <a:prstGeom prst="ellipse">
            <a:avLst/>
          </a:prstGeom>
          <a:solidFill>
            <a:srgbClr val="1E4638"/>
          </a:solidFill>
          <a:ln w="12700">
            <a:solidFill>
              <a:srgbClr val="1E4638"/>
            </a:solidFill>
            <a:prstDash val="solid"/>
          </a:ln>
        </p:spPr>
      </p:sp>
      <p:sp>
        <p:nvSpPr>
          <p:cNvPr id="55" name="Text 53"/>
          <p:cNvSpPr/>
          <p:nvPr/>
        </p:nvSpPr>
        <p:spPr>
          <a:xfrm>
            <a:off x="6507328" y="5564124"/>
            <a:ext cx="256032" cy="256032"/>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5</a:t>
            </a:r>
            <a:endParaRPr lang="en-US" sz="1300" dirty="0">
              <a:latin typeface="Candara Light" panose="020E0502030303020204" pitchFamily="34" charset="0"/>
            </a:endParaRPr>
          </a:p>
        </p:txBody>
      </p:sp>
      <p:sp>
        <p:nvSpPr>
          <p:cNvPr id="56" name="Text 54"/>
          <p:cNvSpPr/>
          <p:nvPr/>
        </p:nvSpPr>
        <p:spPr>
          <a:xfrm>
            <a:off x="6918808" y="5495544"/>
            <a:ext cx="4495648" cy="548640"/>
          </a:xfrm>
          <a:prstGeom prst="rect">
            <a:avLst/>
          </a:prstGeom>
          <a:noFill/>
          <a:ln/>
        </p:spPr>
        <p:txBody>
          <a:bodyPr wrap="square" rtlCol="0" anchor="t"/>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Enhanced </a:t>
            </a:r>
            <a:r>
              <a:rPr lang="en-US" sz="1400" b="1" dirty="0">
                <a:solidFill>
                  <a:srgbClr val="163329"/>
                </a:solidFill>
                <a:latin typeface="Candara Light" panose="020E0502030303020204" pitchFamily="34" charset="0"/>
                <a:ea typeface="Calibri" pitchFamily="34" charset="-122"/>
                <a:cs typeface="Calibri" pitchFamily="34" charset="-120"/>
              </a:rPr>
              <a:t>biological activity.</a:t>
            </a:r>
            <a:endParaRPr lang="en-US" sz="1400" dirty="0">
              <a:latin typeface="Candara Light" panose="020E0502030303020204" pitchFamily="34" charset="0"/>
            </a:endParaRPr>
          </a:p>
        </p:txBody>
      </p:sp>
      <p:sp>
        <p:nvSpPr>
          <p:cNvPr id="57" name="Text 55"/>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58" name="Text 56"/>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2</a:t>
            </a:r>
            <a:endParaRPr lang="en-US" sz="900" dirty="0">
              <a:latin typeface="Candara Light" panose="020E0502030303020204" pitchFamily="34" charset="0"/>
            </a:endParaRPr>
          </a:p>
        </p:txBody>
      </p:sp>
      <p:sp>
        <p:nvSpPr>
          <p:cNvPr id="59" name="Shape 57"/>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600" b="1" dirty="0">
                <a:solidFill>
                  <a:srgbClr val="1E4638"/>
                </a:solidFill>
                <a:latin typeface="Candara" panose="020E0502030303020204" pitchFamily="34" charset="0"/>
                <a:ea typeface="Calibri" pitchFamily="34" charset="-122"/>
                <a:cs typeface="Calibri" pitchFamily="34" charset="-120"/>
              </a:rPr>
              <a:t>Project Goal and Objectives</a:t>
            </a:r>
            <a:endParaRPr lang="en-US" sz="2600" dirty="0">
              <a:latin typeface="Candara" panose="020E0502030303020204" pitchFamily="34" charset="0"/>
            </a:endParaRPr>
          </a:p>
        </p:txBody>
      </p:sp>
      <p:sp>
        <p:nvSpPr>
          <p:cNvPr id="4" name="Shape 2"/>
          <p:cNvSpPr/>
          <p:nvPr/>
        </p:nvSpPr>
        <p:spPr>
          <a:xfrm>
            <a:off x="548640" y="1554480"/>
            <a:ext cx="11094415" cy="4663440"/>
          </a:xfrm>
          <a:prstGeom prst="roundRect">
            <a:avLst>
              <a:gd name="adj" fmla="val 1569"/>
            </a:avLst>
          </a:prstGeom>
          <a:solidFill>
            <a:srgbClr val="FFFFFF"/>
          </a:solidFill>
          <a:ln w="12700">
            <a:solidFill>
              <a:srgbClr val="DCE5DF"/>
            </a:solidFill>
            <a:prstDash val="solid"/>
          </a:ln>
        </p:spPr>
      </p:sp>
      <p:sp>
        <p:nvSpPr>
          <p:cNvPr id="5" name="Shape 3"/>
          <p:cNvSpPr/>
          <p:nvPr/>
        </p:nvSpPr>
        <p:spPr>
          <a:xfrm>
            <a:off x="548640" y="1554480"/>
            <a:ext cx="11094415" cy="457200"/>
          </a:xfrm>
          <a:prstGeom prst="roundRect">
            <a:avLst>
              <a:gd name="adj" fmla="val 16000"/>
            </a:avLst>
          </a:prstGeom>
          <a:solidFill>
            <a:srgbClr val="EAF1EC"/>
          </a:solidFill>
          <a:ln w="12700">
            <a:solidFill>
              <a:srgbClr val="EAF1EC"/>
            </a:solidFill>
            <a:prstDash val="solid"/>
          </a:ln>
        </p:spPr>
      </p:sp>
      <p:sp>
        <p:nvSpPr>
          <p:cNvPr id="6" name="Shape 4"/>
          <p:cNvSpPr/>
          <p:nvPr/>
        </p:nvSpPr>
        <p:spPr>
          <a:xfrm>
            <a:off x="548640" y="1828800"/>
            <a:ext cx="11094415" cy="182880"/>
          </a:xfrm>
          <a:prstGeom prst="rect">
            <a:avLst/>
          </a:prstGeom>
          <a:solidFill>
            <a:srgbClr val="EAF1EC"/>
          </a:solidFill>
          <a:ln w="12700">
            <a:solidFill>
              <a:srgbClr val="EAF1EC"/>
            </a:solidFill>
            <a:prstDash val="solid"/>
          </a:ln>
        </p:spPr>
      </p:sp>
      <p:sp>
        <p:nvSpPr>
          <p:cNvPr id="7" name="Text 5"/>
          <p:cNvSpPr/>
          <p:nvPr/>
        </p:nvSpPr>
        <p:spPr>
          <a:xfrm>
            <a:off x="822960" y="1554480"/>
            <a:ext cx="10545775" cy="457200"/>
          </a:xfrm>
          <a:prstGeom prst="rect">
            <a:avLst/>
          </a:prstGeom>
          <a:noFill/>
          <a:ln/>
        </p:spPr>
        <p:txBody>
          <a:bodyPr wrap="square" rtlCol="0" anchor="ctr"/>
          <a:lstStyle/>
          <a:p>
            <a:pPr marL="0" indent="0">
              <a:buNone/>
            </a:pPr>
            <a:r>
              <a:rPr lang="en-US" sz="1400" b="1" kern="0" spc="50" dirty="0">
                <a:solidFill>
                  <a:srgbClr val="1E4638"/>
                </a:solidFill>
                <a:latin typeface="Candara" panose="020E0502030303020204" pitchFamily="34" charset="0"/>
                <a:ea typeface="Calibri" pitchFamily="34" charset="-122"/>
                <a:cs typeface="Calibri" pitchFamily="34" charset="-120"/>
              </a:rPr>
              <a:t>RESEARCH OBJECTIVES</a:t>
            </a:r>
            <a:endParaRPr lang="en-US" sz="1400" dirty="0">
              <a:latin typeface="Candara" panose="020E0502030303020204" pitchFamily="34" charset="0"/>
            </a:endParaRPr>
          </a:p>
        </p:txBody>
      </p:sp>
      <p:sp>
        <p:nvSpPr>
          <p:cNvPr id="8" name="Shape 6"/>
          <p:cNvSpPr/>
          <p:nvPr/>
        </p:nvSpPr>
        <p:spPr>
          <a:xfrm>
            <a:off x="868680" y="2478024"/>
            <a:ext cx="292608" cy="292608"/>
          </a:xfrm>
          <a:prstGeom prst="ellipse">
            <a:avLst/>
          </a:prstGeom>
          <a:solidFill>
            <a:srgbClr val="1E4638"/>
          </a:solidFill>
          <a:ln w="12700">
            <a:solidFill>
              <a:srgbClr val="1E4638"/>
            </a:solidFill>
            <a:prstDash val="solid"/>
          </a:ln>
        </p:spPr>
      </p:sp>
      <p:sp>
        <p:nvSpPr>
          <p:cNvPr id="9" name="Text 7"/>
          <p:cNvSpPr/>
          <p:nvPr/>
        </p:nvSpPr>
        <p:spPr>
          <a:xfrm>
            <a:off x="868680" y="2473452"/>
            <a:ext cx="292608" cy="292608"/>
          </a:xfrm>
          <a:prstGeom prst="rect">
            <a:avLst/>
          </a:prstGeom>
          <a:noFill/>
          <a:ln/>
        </p:spPr>
        <p:txBody>
          <a:bodyPr wrap="square" rtlCol="0" anchor="ctr"/>
          <a:lstStyle/>
          <a:p>
            <a:pPr marL="0" indent="0" algn="ctr">
              <a:buNone/>
            </a:pPr>
            <a:r>
              <a:rPr lang="en-US" sz="1300" b="1" dirty="0">
                <a:solidFill>
                  <a:srgbClr val="FFFFFF"/>
                </a:solidFill>
                <a:latin typeface="+mj-lt"/>
                <a:ea typeface="Calibri" pitchFamily="34" charset="-122"/>
                <a:cs typeface="Calibri" pitchFamily="34" charset="-120"/>
              </a:rPr>
              <a:t>1</a:t>
            </a:r>
            <a:endParaRPr lang="en-US" sz="1300" dirty="0">
              <a:latin typeface="+mj-lt"/>
            </a:endParaRPr>
          </a:p>
        </p:txBody>
      </p:sp>
      <p:sp>
        <p:nvSpPr>
          <p:cNvPr id="10" name="Text 8"/>
          <p:cNvSpPr/>
          <p:nvPr/>
        </p:nvSpPr>
        <p:spPr>
          <a:xfrm>
            <a:off x="1371600" y="2240280"/>
            <a:ext cx="9905695" cy="768096"/>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To optimize green extraction methods (NADES) for efficient recovery of bioactive compounds.</a:t>
            </a:r>
            <a:endParaRPr lang="en-US" sz="1400" dirty="0">
              <a:latin typeface="Candara Light" panose="020E0502030303020204" pitchFamily="34" charset="0"/>
            </a:endParaRPr>
          </a:p>
        </p:txBody>
      </p:sp>
      <p:sp>
        <p:nvSpPr>
          <p:cNvPr id="11" name="Shape 9"/>
          <p:cNvSpPr/>
          <p:nvPr/>
        </p:nvSpPr>
        <p:spPr>
          <a:xfrm>
            <a:off x="868680" y="3008376"/>
            <a:ext cx="10454335" cy="0"/>
          </a:xfrm>
          <a:prstGeom prst="line">
            <a:avLst/>
          </a:prstGeom>
          <a:noFill/>
          <a:ln w="9525">
            <a:solidFill>
              <a:srgbClr val="DCE5DF"/>
            </a:solidFill>
            <a:prstDash val="solid"/>
          </a:ln>
        </p:spPr>
      </p:sp>
      <p:sp>
        <p:nvSpPr>
          <p:cNvPr id="12" name="Shape 10"/>
          <p:cNvSpPr/>
          <p:nvPr/>
        </p:nvSpPr>
        <p:spPr>
          <a:xfrm>
            <a:off x="868680" y="3246120"/>
            <a:ext cx="292608" cy="292608"/>
          </a:xfrm>
          <a:prstGeom prst="ellipse">
            <a:avLst/>
          </a:prstGeom>
          <a:solidFill>
            <a:srgbClr val="1E4638"/>
          </a:solidFill>
          <a:ln w="12700">
            <a:solidFill>
              <a:srgbClr val="1E4638"/>
            </a:solidFill>
            <a:prstDash val="solid"/>
          </a:ln>
        </p:spPr>
      </p:sp>
      <p:sp>
        <p:nvSpPr>
          <p:cNvPr id="13" name="Text 11"/>
          <p:cNvSpPr/>
          <p:nvPr/>
        </p:nvSpPr>
        <p:spPr>
          <a:xfrm>
            <a:off x="868680" y="3241548"/>
            <a:ext cx="292608" cy="292608"/>
          </a:xfrm>
          <a:prstGeom prst="rect">
            <a:avLst/>
          </a:prstGeom>
          <a:noFill/>
          <a:ln/>
        </p:spPr>
        <p:txBody>
          <a:bodyPr wrap="square" rtlCol="0" anchor="ctr"/>
          <a:lstStyle/>
          <a:p>
            <a:pPr marL="0" indent="0" algn="ctr">
              <a:buNone/>
            </a:pPr>
            <a:r>
              <a:rPr lang="en-US" sz="1300" b="1" dirty="0">
                <a:solidFill>
                  <a:srgbClr val="FFFFFF"/>
                </a:solidFill>
                <a:latin typeface="+mj-lt"/>
                <a:ea typeface="Calibri" pitchFamily="34" charset="-122"/>
                <a:cs typeface="Calibri" pitchFamily="34" charset="-120"/>
              </a:rPr>
              <a:t>2</a:t>
            </a:r>
            <a:endParaRPr lang="en-US" sz="1300" dirty="0">
              <a:latin typeface="+mj-lt"/>
            </a:endParaRPr>
          </a:p>
        </p:txBody>
      </p:sp>
      <p:sp>
        <p:nvSpPr>
          <p:cNvPr id="14" name="Text 12"/>
          <p:cNvSpPr/>
          <p:nvPr/>
        </p:nvSpPr>
        <p:spPr>
          <a:xfrm>
            <a:off x="1371600" y="3008376"/>
            <a:ext cx="9905695" cy="768096"/>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To perform phytochemical characterization of the extracts and identify the main bioactive compounds.</a:t>
            </a:r>
            <a:endParaRPr lang="en-US" sz="1400" dirty="0">
              <a:latin typeface="Candara Light" panose="020E0502030303020204" pitchFamily="34" charset="0"/>
            </a:endParaRPr>
          </a:p>
        </p:txBody>
      </p:sp>
      <p:sp>
        <p:nvSpPr>
          <p:cNvPr id="15" name="Shape 13"/>
          <p:cNvSpPr/>
          <p:nvPr/>
        </p:nvSpPr>
        <p:spPr>
          <a:xfrm>
            <a:off x="868680" y="3776472"/>
            <a:ext cx="10454335" cy="0"/>
          </a:xfrm>
          <a:prstGeom prst="line">
            <a:avLst/>
          </a:prstGeom>
          <a:noFill/>
          <a:ln w="9525">
            <a:solidFill>
              <a:srgbClr val="DCE5DF"/>
            </a:solidFill>
            <a:prstDash val="solid"/>
          </a:ln>
        </p:spPr>
      </p:sp>
      <p:sp>
        <p:nvSpPr>
          <p:cNvPr id="16" name="Shape 14"/>
          <p:cNvSpPr/>
          <p:nvPr/>
        </p:nvSpPr>
        <p:spPr>
          <a:xfrm>
            <a:off x="868680" y="4014216"/>
            <a:ext cx="292608" cy="292608"/>
          </a:xfrm>
          <a:prstGeom prst="ellipse">
            <a:avLst/>
          </a:prstGeom>
          <a:solidFill>
            <a:srgbClr val="1E4638"/>
          </a:solidFill>
          <a:ln w="12700">
            <a:solidFill>
              <a:srgbClr val="1E4638"/>
            </a:solidFill>
            <a:prstDash val="solid"/>
          </a:ln>
        </p:spPr>
      </p:sp>
      <p:sp>
        <p:nvSpPr>
          <p:cNvPr id="17" name="Text 15"/>
          <p:cNvSpPr/>
          <p:nvPr/>
        </p:nvSpPr>
        <p:spPr>
          <a:xfrm>
            <a:off x="868680" y="4009644"/>
            <a:ext cx="292608" cy="292608"/>
          </a:xfrm>
          <a:prstGeom prst="rect">
            <a:avLst/>
          </a:prstGeom>
          <a:noFill/>
          <a:ln/>
        </p:spPr>
        <p:txBody>
          <a:bodyPr wrap="square" rtlCol="0" anchor="ctr"/>
          <a:lstStyle/>
          <a:p>
            <a:pPr marL="0" indent="0" algn="ctr">
              <a:buNone/>
            </a:pPr>
            <a:r>
              <a:rPr lang="en-US" sz="1300" b="1" dirty="0">
                <a:solidFill>
                  <a:srgbClr val="FFFFFF"/>
                </a:solidFill>
                <a:latin typeface="+mj-lt"/>
                <a:ea typeface="Calibri" pitchFamily="34" charset="-122"/>
                <a:cs typeface="Calibri" pitchFamily="34" charset="-120"/>
              </a:rPr>
              <a:t>3</a:t>
            </a:r>
            <a:endParaRPr lang="en-US" sz="1300" dirty="0">
              <a:latin typeface="+mj-lt"/>
            </a:endParaRPr>
          </a:p>
        </p:txBody>
      </p:sp>
      <p:sp>
        <p:nvSpPr>
          <p:cNvPr id="18" name="Text 16"/>
          <p:cNvSpPr/>
          <p:nvPr/>
        </p:nvSpPr>
        <p:spPr>
          <a:xfrm>
            <a:off x="1371600" y="3776472"/>
            <a:ext cx="9905695" cy="768096"/>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To evaluate antioxidant and photoprotective activities.</a:t>
            </a:r>
            <a:endParaRPr lang="en-US" sz="1400" dirty="0">
              <a:latin typeface="Candara Light" panose="020E0502030303020204" pitchFamily="34" charset="0"/>
            </a:endParaRPr>
          </a:p>
        </p:txBody>
      </p:sp>
      <p:sp>
        <p:nvSpPr>
          <p:cNvPr id="19" name="Shape 17"/>
          <p:cNvSpPr/>
          <p:nvPr/>
        </p:nvSpPr>
        <p:spPr>
          <a:xfrm>
            <a:off x="868680" y="4544568"/>
            <a:ext cx="10454335" cy="0"/>
          </a:xfrm>
          <a:prstGeom prst="line">
            <a:avLst/>
          </a:prstGeom>
          <a:noFill/>
          <a:ln w="9525">
            <a:solidFill>
              <a:srgbClr val="DCE5DF"/>
            </a:solidFill>
            <a:prstDash val="solid"/>
          </a:ln>
        </p:spPr>
      </p:sp>
      <p:sp>
        <p:nvSpPr>
          <p:cNvPr id="20" name="Shape 18"/>
          <p:cNvSpPr/>
          <p:nvPr/>
        </p:nvSpPr>
        <p:spPr>
          <a:xfrm>
            <a:off x="868680" y="4782312"/>
            <a:ext cx="292608" cy="292608"/>
          </a:xfrm>
          <a:prstGeom prst="ellipse">
            <a:avLst/>
          </a:prstGeom>
          <a:solidFill>
            <a:srgbClr val="1E4638"/>
          </a:solidFill>
          <a:ln w="12700">
            <a:solidFill>
              <a:srgbClr val="1E4638"/>
            </a:solidFill>
            <a:prstDash val="solid"/>
          </a:ln>
        </p:spPr>
      </p:sp>
      <p:sp>
        <p:nvSpPr>
          <p:cNvPr id="21" name="Text 19"/>
          <p:cNvSpPr/>
          <p:nvPr/>
        </p:nvSpPr>
        <p:spPr>
          <a:xfrm>
            <a:off x="868680" y="4777740"/>
            <a:ext cx="292608" cy="292608"/>
          </a:xfrm>
          <a:prstGeom prst="rect">
            <a:avLst/>
          </a:prstGeom>
          <a:noFill/>
          <a:ln/>
        </p:spPr>
        <p:txBody>
          <a:bodyPr wrap="square" rtlCol="0" anchor="ctr"/>
          <a:lstStyle/>
          <a:p>
            <a:pPr marL="0" indent="0" algn="ctr">
              <a:buNone/>
            </a:pPr>
            <a:r>
              <a:rPr lang="en-US" sz="1300" b="1" dirty="0">
                <a:solidFill>
                  <a:srgbClr val="FFFFFF"/>
                </a:solidFill>
                <a:latin typeface="+mj-lt"/>
                <a:ea typeface="Calibri" pitchFamily="34" charset="-122"/>
                <a:cs typeface="Calibri" pitchFamily="34" charset="-120"/>
              </a:rPr>
              <a:t>4</a:t>
            </a:r>
            <a:endParaRPr lang="en-US" sz="1300" dirty="0">
              <a:latin typeface="+mj-lt"/>
            </a:endParaRPr>
          </a:p>
        </p:txBody>
      </p:sp>
      <p:sp>
        <p:nvSpPr>
          <p:cNvPr id="22" name="Text 20"/>
          <p:cNvSpPr/>
          <p:nvPr/>
        </p:nvSpPr>
        <p:spPr>
          <a:xfrm>
            <a:off x="1371600" y="4544568"/>
            <a:ext cx="9905695" cy="768096"/>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To compare the biological activities of NADES-based extracts with those obtained using conventional extraction solvents.</a:t>
            </a:r>
            <a:endParaRPr lang="en-US" sz="1400" dirty="0">
              <a:latin typeface="Candara Light" panose="020E0502030303020204" pitchFamily="34" charset="0"/>
            </a:endParaRPr>
          </a:p>
        </p:txBody>
      </p:sp>
      <p:sp>
        <p:nvSpPr>
          <p:cNvPr id="23" name="Shape 21"/>
          <p:cNvSpPr/>
          <p:nvPr/>
        </p:nvSpPr>
        <p:spPr>
          <a:xfrm>
            <a:off x="868680" y="5312664"/>
            <a:ext cx="10454335" cy="0"/>
          </a:xfrm>
          <a:prstGeom prst="line">
            <a:avLst/>
          </a:prstGeom>
          <a:noFill/>
          <a:ln w="9525">
            <a:solidFill>
              <a:srgbClr val="DCE5DF"/>
            </a:solidFill>
            <a:prstDash val="solid"/>
          </a:ln>
        </p:spPr>
      </p:sp>
      <p:sp>
        <p:nvSpPr>
          <p:cNvPr id="24" name="Shape 22"/>
          <p:cNvSpPr/>
          <p:nvPr/>
        </p:nvSpPr>
        <p:spPr>
          <a:xfrm>
            <a:off x="868680" y="5550408"/>
            <a:ext cx="292608" cy="292608"/>
          </a:xfrm>
          <a:prstGeom prst="ellipse">
            <a:avLst/>
          </a:prstGeom>
          <a:solidFill>
            <a:srgbClr val="1E4638"/>
          </a:solidFill>
          <a:ln w="12700">
            <a:solidFill>
              <a:srgbClr val="1E4638"/>
            </a:solidFill>
            <a:prstDash val="solid"/>
          </a:ln>
        </p:spPr>
      </p:sp>
      <p:sp>
        <p:nvSpPr>
          <p:cNvPr id="25" name="Text 23"/>
          <p:cNvSpPr/>
          <p:nvPr/>
        </p:nvSpPr>
        <p:spPr>
          <a:xfrm>
            <a:off x="868680" y="5545836"/>
            <a:ext cx="292608" cy="292608"/>
          </a:xfrm>
          <a:prstGeom prst="rect">
            <a:avLst/>
          </a:prstGeom>
          <a:noFill/>
          <a:ln/>
        </p:spPr>
        <p:txBody>
          <a:bodyPr wrap="square" rtlCol="0" anchor="ctr"/>
          <a:lstStyle/>
          <a:p>
            <a:pPr marL="0" indent="0" algn="ctr">
              <a:buNone/>
            </a:pPr>
            <a:r>
              <a:rPr lang="en-US" sz="1300" b="1" dirty="0">
                <a:solidFill>
                  <a:srgbClr val="FFFFFF"/>
                </a:solidFill>
                <a:latin typeface="+mj-lt"/>
                <a:ea typeface="Calibri" pitchFamily="34" charset="-122"/>
                <a:cs typeface="Calibri" pitchFamily="34" charset="-120"/>
              </a:rPr>
              <a:t>5</a:t>
            </a:r>
            <a:endParaRPr lang="en-US" sz="1300" dirty="0">
              <a:latin typeface="+mj-lt"/>
            </a:endParaRPr>
          </a:p>
        </p:txBody>
      </p:sp>
      <p:sp>
        <p:nvSpPr>
          <p:cNvPr id="26" name="Text 24"/>
          <p:cNvSpPr/>
          <p:nvPr/>
        </p:nvSpPr>
        <p:spPr>
          <a:xfrm>
            <a:off x="1371600" y="5312664"/>
            <a:ext cx="9905695" cy="768096"/>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To identify the most promising extracts by analyzing the relationship between chemical composition and biological activity.</a:t>
            </a:r>
            <a:endParaRPr lang="en-US" sz="1400" dirty="0">
              <a:latin typeface="Candara Light" panose="020E0502030303020204" pitchFamily="34" charset="0"/>
            </a:endParaRPr>
          </a:p>
        </p:txBody>
      </p:sp>
      <p:sp>
        <p:nvSpPr>
          <p:cNvPr id="27" name="Text 25"/>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28" name="Text 26"/>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mj-lt"/>
                <a:ea typeface="Calibri" pitchFamily="34" charset="-122"/>
                <a:cs typeface="Calibri" pitchFamily="34" charset="-120"/>
              </a:rPr>
              <a:t>3</a:t>
            </a:r>
            <a:endParaRPr lang="en-US" sz="900" dirty="0">
              <a:latin typeface="+mj-lt"/>
            </a:endParaRPr>
          </a:p>
        </p:txBody>
      </p:sp>
      <p:sp>
        <p:nvSpPr>
          <p:cNvPr id="29" name="Shape 27"/>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600" b="1" dirty="0">
                <a:solidFill>
                  <a:srgbClr val="1E4638"/>
                </a:solidFill>
                <a:latin typeface="Candara" panose="020E0502030303020204" pitchFamily="34" charset="0"/>
                <a:ea typeface="Calibri" pitchFamily="34" charset="-122"/>
                <a:cs typeface="Calibri" pitchFamily="34" charset="-120"/>
              </a:rPr>
              <a:t>Research Questions</a:t>
            </a:r>
            <a:endParaRPr lang="en-US" sz="2600" dirty="0">
              <a:latin typeface="Candara" panose="020E0502030303020204" pitchFamily="34" charset="0"/>
            </a:endParaRPr>
          </a:p>
        </p:txBody>
      </p:sp>
      <p:sp>
        <p:nvSpPr>
          <p:cNvPr id="4" name="Shape 2"/>
          <p:cNvSpPr/>
          <p:nvPr/>
        </p:nvSpPr>
        <p:spPr>
          <a:xfrm>
            <a:off x="548640" y="1554480"/>
            <a:ext cx="11094415" cy="4663440"/>
          </a:xfrm>
          <a:prstGeom prst="roundRect">
            <a:avLst>
              <a:gd name="adj" fmla="val 1569"/>
            </a:avLst>
          </a:prstGeom>
          <a:solidFill>
            <a:srgbClr val="FFFFFF"/>
          </a:solidFill>
          <a:ln w="12700">
            <a:solidFill>
              <a:srgbClr val="DCE5DF"/>
            </a:solidFill>
            <a:prstDash val="solid"/>
          </a:ln>
        </p:spPr>
      </p:sp>
      <p:sp>
        <p:nvSpPr>
          <p:cNvPr id="5" name="Shape 3"/>
          <p:cNvSpPr/>
          <p:nvPr/>
        </p:nvSpPr>
        <p:spPr>
          <a:xfrm>
            <a:off x="548640" y="1554480"/>
            <a:ext cx="11094415" cy="457200"/>
          </a:xfrm>
          <a:prstGeom prst="roundRect">
            <a:avLst>
              <a:gd name="adj" fmla="val 16000"/>
            </a:avLst>
          </a:prstGeom>
          <a:solidFill>
            <a:srgbClr val="EAF1EC"/>
          </a:solidFill>
          <a:ln w="12700">
            <a:solidFill>
              <a:srgbClr val="EAF1EC"/>
            </a:solidFill>
            <a:prstDash val="solid"/>
          </a:ln>
        </p:spPr>
      </p:sp>
      <p:sp>
        <p:nvSpPr>
          <p:cNvPr id="6" name="Shape 4"/>
          <p:cNvSpPr/>
          <p:nvPr/>
        </p:nvSpPr>
        <p:spPr>
          <a:xfrm>
            <a:off x="548640" y="1828800"/>
            <a:ext cx="11094415" cy="182880"/>
          </a:xfrm>
          <a:prstGeom prst="rect">
            <a:avLst/>
          </a:prstGeom>
          <a:solidFill>
            <a:srgbClr val="EAF1EC"/>
          </a:solidFill>
          <a:ln w="12700">
            <a:solidFill>
              <a:srgbClr val="EAF1EC"/>
            </a:solidFill>
            <a:prstDash val="solid"/>
          </a:ln>
        </p:spPr>
      </p:sp>
      <p:sp>
        <p:nvSpPr>
          <p:cNvPr id="7" name="Text 5"/>
          <p:cNvSpPr/>
          <p:nvPr/>
        </p:nvSpPr>
        <p:spPr>
          <a:xfrm>
            <a:off x="822960" y="1554480"/>
            <a:ext cx="10545775" cy="457200"/>
          </a:xfrm>
          <a:prstGeom prst="rect">
            <a:avLst/>
          </a:prstGeom>
          <a:noFill/>
          <a:ln/>
        </p:spPr>
        <p:txBody>
          <a:bodyPr wrap="square" rtlCol="0" anchor="ctr"/>
          <a:lstStyle/>
          <a:p>
            <a:pPr marL="0" indent="0">
              <a:buNone/>
            </a:pPr>
            <a:r>
              <a:rPr lang="en-US" sz="1400" b="1" kern="0" spc="50" dirty="0">
                <a:solidFill>
                  <a:srgbClr val="1E4638"/>
                </a:solidFill>
                <a:latin typeface="Candara" panose="020E0502030303020204" pitchFamily="34" charset="0"/>
                <a:ea typeface="Calibri" pitchFamily="34" charset="-122"/>
                <a:cs typeface="Calibri" pitchFamily="34" charset="-120"/>
              </a:rPr>
              <a:t>RESEARCH QUESTIONS</a:t>
            </a:r>
            <a:endParaRPr lang="en-US" sz="1400" dirty="0">
              <a:latin typeface="Candara" panose="020E0502030303020204" pitchFamily="34" charset="0"/>
            </a:endParaRPr>
          </a:p>
        </p:txBody>
      </p:sp>
      <p:sp>
        <p:nvSpPr>
          <p:cNvPr id="8" name="Shape 6"/>
          <p:cNvSpPr/>
          <p:nvPr/>
        </p:nvSpPr>
        <p:spPr>
          <a:xfrm>
            <a:off x="868680" y="2386186"/>
            <a:ext cx="292608" cy="292608"/>
          </a:xfrm>
          <a:prstGeom prst="ellipse">
            <a:avLst/>
          </a:prstGeom>
          <a:solidFill>
            <a:srgbClr val="1E4638"/>
          </a:solidFill>
          <a:ln w="12700">
            <a:solidFill>
              <a:srgbClr val="1E4638"/>
            </a:solidFill>
            <a:prstDash val="solid"/>
          </a:ln>
        </p:spPr>
      </p:sp>
      <p:sp>
        <p:nvSpPr>
          <p:cNvPr id="9" name="Text 7"/>
          <p:cNvSpPr/>
          <p:nvPr/>
        </p:nvSpPr>
        <p:spPr>
          <a:xfrm>
            <a:off x="868680" y="2381614"/>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1</a:t>
            </a:r>
            <a:endParaRPr lang="en-US" sz="1300" dirty="0">
              <a:latin typeface="Candara Light" panose="020E0502030303020204" pitchFamily="34" charset="0"/>
            </a:endParaRPr>
          </a:p>
        </p:txBody>
      </p:sp>
      <p:sp>
        <p:nvSpPr>
          <p:cNvPr id="10" name="Text 8"/>
          <p:cNvSpPr/>
          <p:nvPr/>
        </p:nvSpPr>
        <p:spPr>
          <a:xfrm>
            <a:off x="1371600" y="2240280"/>
            <a:ext cx="9905695" cy="584421"/>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How do NADES influence the extraction efficiency and phytochemical composition of plant extracts?</a:t>
            </a:r>
            <a:endParaRPr lang="en-US" sz="1400" dirty="0">
              <a:latin typeface="Candara Light" panose="020E0502030303020204" pitchFamily="34" charset="0"/>
            </a:endParaRPr>
          </a:p>
        </p:txBody>
      </p:sp>
      <p:sp>
        <p:nvSpPr>
          <p:cNvPr id="11" name="Shape 9"/>
          <p:cNvSpPr/>
          <p:nvPr/>
        </p:nvSpPr>
        <p:spPr>
          <a:xfrm>
            <a:off x="868680" y="2824701"/>
            <a:ext cx="10454335" cy="0"/>
          </a:xfrm>
          <a:prstGeom prst="line">
            <a:avLst/>
          </a:prstGeom>
          <a:noFill/>
          <a:ln w="9525">
            <a:solidFill>
              <a:srgbClr val="DCE5DF"/>
            </a:solidFill>
            <a:prstDash val="solid"/>
          </a:ln>
        </p:spPr>
      </p:sp>
      <p:sp>
        <p:nvSpPr>
          <p:cNvPr id="12" name="Shape 10"/>
          <p:cNvSpPr/>
          <p:nvPr/>
        </p:nvSpPr>
        <p:spPr>
          <a:xfrm>
            <a:off x="868680" y="2970607"/>
            <a:ext cx="292608" cy="292608"/>
          </a:xfrm>
          <a:prstGeom prst="ellipse">
            <a:avLst/>
          </a:prstGeom>
          <a:solidFill>
            <a:srgbClr val="1E4638"/>
          </a:solidFill>
          <a:ln w="12700">
            <a:solidFill>
              <a:srgbClr val="1E4638"/>
            </a:solidFill>
            <a:prstDash val="solid"/>
          </a:ln>
        </p:spPr>
      </p:sp>
      <p:sp>
        <p:nvSpPr>
          <p:cNvPr id="13" name="Text 11"/>
          <p:cNvSpPr/>
          <p:nvPr/>
        </p:nvSpPr>
        <p:spPr>
          <a:xfrm>
            <a:off x="868680" y="2966035"/>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2</a:t>
            </a:r>
            <a:endParaRPr lang="en-US" sz="1300" dirty="0">
              <a:latin typeface="Candara Light" panose="020E0502030303020204" pitchFamily="34" charset="0"/>
            </a:endParaRPr>
          </a:p>
        </p:txBody>
      </p:sp>
      <p:sp>
        <p:nvSpPr>
          <p:cNvPr id="14" name="Text 12"/>
          <p:cNvSpPr/>
          <p:nvPr/>
        </p:nvSpPr>
        <p:spPr>
          <a:xfrm>
            <a:off x="1371600" y="2824701"/>
            <a:ext cx="9905695" cy="584421"/>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What is the relationship between the phytochemical composition and the biological activity of the extracts?</a:t>
            </a:r>
            <a:endParaRPr lang="en-US" sz="1400" dirty="0">
              <a:latin typeface="Candara Light" panose="020E0502030303020204" pitchFamily="34" charset="0"/>
            </a:endParaRPr>
          </a:p>
        </p:txBody>
      </p:sp>
      <p:sp>
        <p:nvSpPr>
          <p:cNvPr id="15" name="Shape 13"/>
          <p:cNvSpPr/>
          <p:nvPr/>
        </p:nvSpPr>
        <p:spPr>
          <a:xfrm>
            <a:off x="868680" y="3409122"/>
            <a:ext cx="10454335" cy="0"/>
          </a:xfrm>
          <a:prstGeom prst="line">
            <a:avLst/>
          </a:prstGeom>
          <a:noFill/>
          <a:ln w="9525">
            <a:solidFill>
              <a:srgbClr val="DCE5DF"/>
            </a:solidFill>
            <a:prstDash val="solid"/>
          </a:ln>
        </p:spPr>
      </p:sp>
      <p:sp>
        <p:nvSpPr>
          <p:cNvPr id="16" name="Shape 14"/>
          <p:cNvSpPr/>
          <p:nvPr/>
        </p:nvSpPr>
        <p:spPr>
          <a:xfrm>
            <a:off x="868680" y="3555028"/>
            <a:ext cx="292608" cy="292608"/>
          </a:xfrm>
          <a:prstGeom prst="ellipse">
            <a:avLst/>
          </a:prstGeom>
          <a:solidFill>
            <a:srgbClr val="1E4638"/>
          </a:solidFill>
          <a:ln w="12700">
            <a:solidFill>
              <a:srgbClr val="1E4638"/>
            </a:solidFill>
            <a:prstDash val="solid"/>
          </a:ln>
        </p:spPr>
      </p:sp>
      <p:sp>
        <p:nvSpPr>
          <p:cNvPr id="17" name="Text 15"/>
          <p:cNvSpPr/>
          <p:nvPr/>
        </p:nvSpPr>
        <p:spPr>
          <a:xfrm>
            <a:off x="868680" y="3550456"/>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3</a:t>
            </a:r>
            <a:endParaRPr lang="en-US" sz="1300" dirty="0">
              <a:latin typeface="Candara Light" panose="020E0502030303020204" pitchFamily="34" charset="0"/>
            </a:endParaRPr>
          </a:p>
        </p:txBody>
      </p:sp>
      <p:sp>
        <p:nvSpPr>
          <p:cNvPr id="18" name="Text 16"/>
          <p:cNvSpPr/>
          <p:nvPr/>
        </p:nvSpPr>
        <p:spPr>
          <a:xfrm>
            <a:off x="1371600" y="3409122"/>
            <a:ext cx="9905695" cy="584421"/>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How do NADES-based extracts compare with conventional solvent extracts in terms of biological activity?</a:t>
            </a:r>
            <a:endParaRPr lang="en-US" sz="1400" dirty="0">
              <a:latin typeface="Candara Light" panose="020E0502030303020204" pitchFamily="34" charset="0"/>
            </a:endParaRPr>
          </a:p>
        </p:txBody>
      </p:sp>
      <p:sp>
        <p:nvSpPr>
          <p:cNvPr id="19" name="Shape 17"/>
          <p:cNvSpPr/>
          <p:nvPr/>
        </p:nvSpPr>
        <p:spPr>
          <a:xfrm>
            <a:off x="868680" y="3993543"/>
            <a:ext cx="10454335" cy="0"/>
          </a:xfrm>
          <a:prstGeom prst="line">
            <a:avLst/>
          </a:prstGeom>
          <a:noFill/>
          <a:ln w="9525">
            <a:solidFill>
              <a:srgbClr val="DCE5DF"/>
            </a:solidFill>
            <a:prstDash val="solid"/>
          </a:ln>
        </p:spPr>
      </p:sp>
      <p:sp>
        <p:nvSpPr>
          <p:cNvPr id="20" name="Shape 18"/>
          <p:cNvSpPr/>
          <p:nvPr/>
        </p:nvSpPr>
        <p:spPr>
          <a:xfrm>
            <a:off x="868680" y="4222143"/>
            <a:ext cx="292608" cy="292608"/>
          </a:xfrm>
          <a:prstGeom prst="ellipse">
            <a:avLst/>
          </a:prstGeom>
          <a:solidFill>
            <a:srgbClr val="1E4638"/>
          </a:solidFill>
          <a:ln w="12700">
            <a:solidFill>
              <a:srgbClr val="1E4638"/>
            </a:solidFill>
            <a:prstDash val="solid"/>
          </a:ln>
        </p:spPr>
      </p:sp>
      <p:sp>
        <p:nvSpPr>
          <p:cNvPr id="21" name="Text 19"/>
          <p:cNvSpPr/>
          <p:nvPr/>
        </p:nvSpPr>
        <p:spPr>
          <a:xfrm>
            <a:off x="868680" y="4217571"/>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4</a:t>
            </a:r>
            <a:endParaRPr lang="en-US" sz="1300" dirty="0">
              <a:latin typeface="Candara Light" panose="020E0502030303020204" pitchFamily="34" charset="0"/>
            </a:endParaRPr>
          </a:p>
        </p:txBody>
      </p:sp>
      <p:sp>
        <p:nvSpPr>
          <p:cNvPr id="22" name="Text 20"/>
          <p:cNvSpPr/>
          <p:nvPr/>
        </p:nvSpPr>
        <p:spPr>
          <a:xfrm>
            <a:off x="1371600" y="3993543"/>
            <a:ext cx="9905695" cy="834887"/>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How do extraction conditions and NADES composition affect the antioxidant and photoprotective activities of the resulting extracts?</a:t>
            </a:r>
            <a:endParaRPr lang="en-US" sz="1400" dirty="0">
              <a:latin typeface="Candara Light" panose="020E0502030303020204" pitchFamily="34" charset="0"/>
            </a:endParaRPr>
          </a:p>
        </p:txBody>
      </p:sp>
      <p:sp>
        <p:nvSpPr>
          <p:cNvPr id="23" name="Shape 21"/>
          <p:cNvSpPr/>
          <p:nvPr/>
        </p:nvSpPr>
        <p:spPr>
          <a:xfrm>
            <a:off x="868680" y="4828430"/>
            <a:ext cx="10454335" cy="0"/>
          </a:xfrm>
          <a:prstGeom prst="line">
            <a:avLst/>
          </a:prstGeom>
          <a:noFill/>
          <a:ln w="9525">
            <a:solidFill>
              <a:srgbClr val="DCE5DF"/>
            </a:solidFill>
            <a:prstDash val="solid"/>
          </a:ln>
        </p:spPr>
      </p:sp>
      <p:sp>
        <p:nvSpPr>
          <p:cNvPr id="24" name="Shape 22"/>
          <p:cNvSpPr/>
          <p:nvPr/>
        </p:nvSpPr>
        <p:spPr>
          <a:xfrm>
            <a:off x="868680" y="5057030"/>
            <a:ext cx="292608" cy="292608"/>
          </a:xfrm>
          <a:prstGeom prst="ellipse">
            <a:avLst/>
          </a:prstGeom>
          <a:solidFill>
            <a:srgbClr val="1E4638"/>
          </a:solidFill>
          <a:ln w="12700">
            <a:solidFill>
              <a:srgbClr val="1E4638"/>
            </a:solidFill>
            <a:prstDash val="solid"/>
          </a:ln>
        </p:spPr>
      </p:sp>
      <p:sp>
        <p:nvSpPr>
          <p:cNvPr id="25" name="Text 23"/>
          <p:cNvSpPr/>
          <p:nvPr/>
        </p:nvSpPr>
        <p:spPr>
          <a:xfrm>
            <a:off x="868680" y="5052458"/>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5</a:t>
            </a:r>
            <a:endParaRPr lang="en-US" sz="1300" dirty="0">
              <a:latin typeface="Candara Light" panose="020E0502030303020204" pitchFamily="34" charset="0"/>
            </a:endParaRPr>
          </a:p>
        </p:txBody>
      </p:sp>
      <p:sp>
        <p:nvSpPr>
          <p:cNvPr id="26" name="Text 24"/>
          <p:cNvSpPr/>
          <p:nvPr/>
        </p:nvSpPr>
        <p:spPr>
          <a:xfrm>
            <a:off x="1371600" y="4828430"/>
            <a:ext cx="9905695" cy="1252330"/>
          </a:xfrm>
          <a:prstGeom prst="rect">
            <a:avLst/>
          </a:prstGeom>
          <a:noFill/>
          <a:ln/>
        </p:spPr>
        <p:txBody>
          <a:bodyPr wrap="square" rtlCol="0" anchor="ctr"/>
          <a:lstStyle/>
          <a:p>
            <a:pPr marL="0" indent="0">
              <a:lnSpc>
                <a:spcPct val="110000"/>
              </a:lnSpc>
              <a:buNone/>
            </a:pPr>
            <a:r>
              <a:rPr lang="en-US" sz="1400" dirty="0">
                <a:solidFill>
                  <a:srgbClr val="2B2B2B"/>
                </a:solidFill>
                <a:latin typeface="Candara Light" panose="020E0502030303020204" pitchFamily="34" charset="0"/>
                <a:ea typeface="Calibri" pitchFamily="34" charset="-122"/>
                <a:cs typeface="Calibri" pitchFamily="34" charset="-120"/>
              </a:rPr>
              <a:t>Can an integrated and sustainable Sustainability-by-Design platform enable the valorization of medicinal plants from Kosovo through green extraction, phytochemical characterization, and nanoformulation for potential pharmaceutical and cosmetic applications?</a:t>
            </a:r>
            <a:endParaRPr lang="en-US" sz="1400" dirty="0">
              <a:latin typeface="Candara Light" panose="020E0502030303020204" pitchFamily="34" charset="0"/>
            </a:endParaRPr>
          </a:p>
        </p:txBody>
      </p:sp>
      <p:sp>
        <p:nvSpPr>
          <p:cNvPr id="27" name="Text 25"/>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28" name="Text 26"/>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4</a:t>
            </a:r>
            <a:endParaRPr lang="en-US" sz="900" dirty="0">
              <a:latin typeface="Candara Light" panose="020E0502030303020204" pitchFamily="34" charset="0"/>
            </a:endParaRPr>
          </a:p>
        </p:txBody>
      </p:sp>
      <p:sp>
        <p:nvSpPr>
          <p:cNvPr id="29" name="Shape 27"/>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600" b="1" dirty="0">
                <a:solidFill>
                  <a:srgbClr val="1E4638"/>
                </a:solidFill>
                <a:latin typeface="Candara" panose="020E0502030303020204" pitchFamily="34" charset="0"/>
                <a:ea typeface="Calibri" pitchFamily="34" charset="-122"/>
                <a:cs typeface="Calibri" pitchFamily="34" charset="-120"/>
              </a:rPr>
              <a:t>Why Were These Plant Species Selected?</a:t>
            </a:r>
            <a:endParaRPr lang="en-US" sz="2600" dirty="0">
              <a:latin typeface="Candara" panose="020E0502030303020204" pitchFamily="34" charset="0"/>
            </a:endParaRPr>
          </a:p>
        </p:txBody>
      </p:sp>
      <p:sp>
        <p:nvSpPr>
          <p:cNvPr id="4" name="Shape 2"/>
          <p:cNvSpPr/>
          <p:nvPr/>
        </p:nvSpPr>
        <p:spPr>
          <a:xfrm>
            <a:off x="548640" y="1564640"/>
            <a:ext cx="11094415" cy="4663440"/>
          </a:xfrm>
          <a:prstGeom prst="roundRect">
            <a:avLst>
              <a:gd name="adj" fmla="val 1569"/>
            </a:avLst>
          </a:prstGeom>
          <a:solidFill>
            <a:srgbClr val="FFFFFF"/>
          </a:solidFill>
          <a:ln w="12700">
            <a:solidFill>
              <a:srgbClr val="DCE5DF"/>
            </a:solidFill>
            <a:prstDash val="solid"/>
          </a:ln>
        </p:spPr>
      </p:sp>
      <p:sp>
        <p:nvSpPr>
          <p:cNvPr id="5" name="Shape 3"/>
          <p:cNvSpPr/>
          <p:nvPr/>
        </p:nvSpPr>
        <p:spPr>
          <a:xfrm>
            <a:off x="548640" y="1554480"/>
            <a:ext cx="11094415" cy="457200"/>
          </a:xfrm>
          <a:prstGeom prst="roundRect">
            <a:avLst>
              <a:gd name="adj" fmla="val 16000"/>
            </a:avLst>
          </a:prstGeom>
          <a:solidFill>
            <a:srgbClr val="EAF1EC"/>
          </a:solidFill>
          <a:ln w="12700">
            <a:solidFill>
              <a:srgbClr val="EAF1EC"/>
            </a:solidFill>
            <a:prstDash val="solid"/>
          </a:ln>
        </p:spPr>
      </p:sp>
      <p:sp>
        <p:nvSpPr>
          <p:cNvPr id="6" name="Shape 4"/>
          <p:cNvSpPr/>
          <p:nvPr/>
        </p:nvSpPr>
        <p:spPr>
          <a:xfrm>
            <a:off x="548640" y="1828800"/>
            <a:ext cx="11094415" cy="182880"/>
          </a:xfrm>
          <a:prstGeom prst="rect">
            <a:avLst/>
          </a:prstGeom>
          <a:solidFill>
            <a:srgbClr val="EAF1EC"/>
          </a:solidFill>
          <a:ln w="12700">
            <a:solidFill>
              <a:srgbClr val="EAF1EC"/>
            </a:solidFill>
            <a:prstDash val="solid"/>
          </a:ln>
        </p:spPr>
      </p:sp>
      <p:sp>
        <p:nvSpPr>
          <p:cNvPr id="7" name="Text 5"/>
          <p:cNvSpPr/>
          <p:nvPr/>
        </p:nvSpPr>
        <p:spPr>
          <a:xfrm>
            <a:off x="822960" y="1554480"/>
            <a:ext cx="10545775" cy="457200"/>
          </a:xfrm>
          <a:prstGeom prst="rect">
            <a:avLst/>
          </a:prstGeom>
          <a:noFill/>
          <a:ln/>
        </p:spPr>
        <p:txBody>
          <a:bodyPr wrap="square" rtlCol="0" anchor="ctr"/>
          <a:lstStyle/>
          <a:p>
            <a:pPr marL="0" indent="0">
              <a:buNone/>
            </a:pPr>
            <a:r>
              <a:rPr lang="en-US" sz="1400" b="1" kern="0" spc="50" dirty="0">
                <a:solidFill>
                  <a:srgbClr val="1E4638"/>
                </a:solidFill>
                <a:latin typeface="Candara" panose="020E0502030303020204" pitchFamily="34" charset="0"/>
                <a:ea typeface="Calibri" pitchFamily="34" charset="-122"/>
                <a:cs typeface="Calibri" pitchFamily="34" charset="-120"/>
              </a:rPr>
              <a:t>PLANT SELECTION</a:t>
            </a:r>
            <a:endParaRPr lang="en-US" sz="1400" dirty="0">
              <a:latin typeface="Candara" panose="020E0502030303020204" pitchFamily="34" charset="0"/>
            </a:endParaRPr>
          </a:p>
        </p:txBody>
      </p:sp>
      <p:sp>
        <p:nvSpPr>
          <p:cNvPr id="8" name="Shape 6"/>
          <p:cNvSpPr/>
          <p:nvPr/>
        </p:nvSpPr>
        <p:spPr>
          <a:xfrm>
            <a:off x="868680" y="2734056"/>
            <a:ext cx="292608" cy="292608"/>
          </a:xfrm>
          <a:prstGeom prst="ellipse">
            <a:avLst/>
          </a:prstGeom>
          <a:solidFill>
            <a:srgbClr val="1E4638"/>
          </a:solidFill>
          <a:ln w="12700">
            <a:solidFill>
              <a:srgbClr val="1E4638"/>
            </a:solidFill>
            <a:prstDash val="solid"/>
          </a:ln>
        </p:spPr>
      </p:sp>
      <p:sp>
        <p:nvSpPr>
          <p:cNvPr id="9" name="Text 7"/>
          <p:cNvSpPr/>
          <p:nvPr/>
        </p:nvSpPr>
        <p:spPr>
          <a:xfrm>
            <a:off x="868680" y="2729484"/>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1</a:t>
            </a:r>
            <a:endParaRPr lang="en-US" sz="1300" dirty="0">
              <a:latin typeface="Candara Light" panose="020E0502030303020204" pitchFamily="34" charset="0"/>
            </a:endParaRPr>
          </a:p>
        </p:txBody>
      </p:sp>
      <p:sp>
        <p:nvSpPr>
          <p:cNvPr id="10" name="Text 8"/>
          <p:cNvSpPr/>
          <p:nvPr/>
        </p:nvSpPr>
        <p:spPr>
          <a:xfrm>
            <a:off x="1371600" y="2240280"/>
            <a:ext cx="2743200" cy="1280160"/>
          </a:xfrm>
          <a:prstGeom prst="rect">
            <a:avLst/>
          </a:prstGeom>
          <a:noFill/>
          <a:ln/>
        </p:spPr>
        <p:txBody>
          <a:bodyPr wrap="square" rtlCol="0" anchor="ctr"/>
          <a:lstStyle/>
          <a:p>
            <a:pPr marL="0" indent="0">
              <a:buNone/>
            </a:pPr>
            <a:r>
              <a:rPr lang="en-US" sz="1400" b="1"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ndParaRPr>
          </a:p>
        </p:txBody>
      </p:sp>
      <p:sp>
        <p:nvSpPr>
          <p:cNvPr id="11" name="Text 9"/>
          <p:cNvSpPr/>
          <p:nvPr/>
        </p:nvSpPr>
        <p:spPr>
          <a:xfrm>
            <a:off x="4389120" y="2240280"/>
            <a:ext cx="3657600" cy="1280160"/>
          </a:xfrm>
          <a:prstGeom prst="rect">
            <a:avLst/>
          </a:prstGeom>
          <a:noFill/>
          <a:ln/>
        </p:spPr>
        <p:txBody>
          <a:bodyPr wrap="square" rtlCol="0" anchor="ctr"/>
          <a:lstStyle/>
          <a:p>
            <a:pPr marL="0" indent="0">
              <a:lnSpc>
                <a:spcPct val="115000"/>
              </a:lnSpc>
              <a:buNone/>
            </a:pPr>
            <a:r>
              <a:rPr lang="en-US" sz="1400" b="1" dirty="0">
                <a:solidFill>
                  <a:srgbClr val="5C8374"/>
                </a:solidFill>
                <a:latin typeface="Candara Light" panose="020E0502030303020204" pitchFamily="34" charset="0"/>
                <a:ea typeface="Calibri" pitchFamily="34" charset="-122"/>
                <a:cs typeface="Calibri" pitchFamily="34" charset="-120"/>
              </a:rPr>
              <a:t>Main bioactive compounds
</a:t>
            </a:r>
            <a:r>
              <a:rPr lang="en-US" sz="1400" dirty="0">
                <a:solidFill>
                  <a:srgbClr val="2B2B2B"/>
                </a:solidFill>
                <a:latin typeface="Candara Light" panose="020E0502030303020204" pitchFamily="34" charset="0"/>
                <a:ea typeface="Calibri" pitchFamily="34" charset="-122"/>
                <a:cs typeface="Calibri" pitchFamily="34" charset="-120"/>
              </a:rPr>
              <a:t>Phenols, thymol, carvacrol</a:t>
            </a:r>
            <a:endParaRPr lang="en-US" sz="1400" dirty="0">
              <a:latin typeface="Candara Light" panose="020E0502030303020204" pitchFamily="34" charset="0"/>
            </a:endParaRPr>
          </a:p>
        </p:txBody>
      </p:sp>
      <p:sp>
        <p:nvSpPr>
          <p:cNvPr id="12" name="Text 10"/>
          <p:cNvSpPr/>
          <p:nvPr/>
        </p:nvSpPr>
        <p:spPr>
          <a:xfrm>
            <a:off x="8321040" y="2240280"/>
            <a:ext cx="3047695" cy="1280160"/>
          </a:xfrm>
          <a:prstGeom prst="rect">
            <a:avLst/>
          </a:prstGeom>
          <a:noFill/>
          <a:ln/>
        </p:spPr>
        <p:txBody>
          <a:bodyPr wrap="square" rtlCol="0" anchor="ctr"/>
          <a:lstStyle/>
          <a:p>
            <a:pPr marL="0" indent="0">
              <a:lnSpc>
                <a:spcPct val="115000"/>
              </a:lnSpc>
              <a:buNone/>
            </a:pPr>
            <a:r>
              <a:rPr lang="en-US" sz="1400" b="1" dirty="0">
                <a:solidFill>
                  <a:srgbClr val="5C8374"/>
                </a:solidFill>
                <a:latin typeface="Candara Light" panose="020E0502030303020204" pitchFamily="34" charset="0"/>
                <a:ea typeface="Calibri" pitchFamily="34" charset="-122"/>
                <a:cs typeface="Calibri" pitchFamily="34" charset="-120"/>
              </a:rPr>
              <a:t>Expected activity
</a:t>
            </a:r>
            <a:r>
              <a:rPr lang="en-US" sz="1400" dirty="0">
                <a:solidFill>
                  <a:srgbClr val="2B2B2B"/>
                </a:solidFill>
                <a:latin typeface="Candara Light" panose="020E0502030303020204" pitchFamily="34" charset="0"/>
                <a:ea typeface="Calibri" pitchFamily="34" charset="-122"/>
                <a:cs typeface="Calibri" pitchFamily="34" charset="-120"/>
              </a:rPr>
              <a:t>High antioxidant and antimicrobial activity</a:t>
            </a:r>
            <a:endParaRPr lang="en-US" sz="1400" dirty="0">
              <a:latin typeface="Candara Light" panose="020E0502030303020204" pitchFamily="34" charset="0"/>
            </a:endParaRPr>
          </a:p>
        </p:txBody>
      </p:sp>
      <p:sp>
        <p:nvSpPr>
          <p:cNvPr id="13" name="Shape 11"/>
          <p:cNvSpPr/>
          <p:nvPr/>
        </p:nvSpPr>
        <p:spPr>
          <a:xfrm>
            <a:off x="868680" y="3520440"/>
            <a:ext cx="10454335" cy="0"/>
          </a:xfrm>
          <a:prstGeom prst="line">
            <a:avLst/>
          </a:prstGeom>
          <a:noFill/>
          <a:ln w="9525">
            <a:solidFill>
              <a:srgbClr val="DCE5DF"/>
            </a:solidFill>
            <a:prstDash val="solid"/>
          </a:ln>
        </p:spPr>
      </p:sp>
      <p:sp>
        <p:nvSpPr>
          <p:cNvPr id="14" name="Shape 12"/>
          <p:cNvSpPr/>
          <p:nvPr/>
        </p:nvSpPr>
        <p:spPr>
          <a:xfrm>
            <a:off x="868680" y="4014216"/>
            <a:ext cx="292608" cy="292608"/>
          </a:xfrm>
          <a:prstGeom prst="ellipse">
            <a:avLst/>
          </a:prstGeom>
          <a:solidFill>
            <a:srgbClr val="1E4638"/>
          </a:solidFill>
          <a:ln w="12700">
            <a:solidFill>
              <a:srgbClr val="1E4638"/>
            </a:solidFill>
            <a:prstDash val="solid"/>
          </a:ln>
        </p:spPr>
      </p:sp>
      <p:sp>
        <p:nvSpPr>
          <p:cNvPr id="15" name="Text 13"/>
          <p:cNvSpPr/>
          <p:nvPr/>
        </p:nvSpPr>
        <p:spPr>
          <a:xfrm>
            <a:off x="868680" y="4009644"/>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2</a:t>
            </a:r>
            <a:endParaRPr lang="en-US" sz="1300" dirty="0">
              <a:latin typeface="Candara Light" panose="020E0502030303020204" pitchFamily="34" charset="0"/>
            </a:endParaRPr>
          </a:p>
        </p:txBody>
      </p:sp>
      <p:sp>
        <p:nvSpPr>
          <p:cNvPr id="16" name="Text 14"/>
          <p:cNvSpPr/>
          <p:nvPr/>
        </p:nvSpPr>
        <p:spPr>
          <a:xfrm>
            <a:off x="1371600" y="3520440"/>
            <a:ext cx="2743200" cy="1280160"/>
          </a:xfrm>
          <a:prstGeom prst="rect">
            <a:avLst/>
          </a:prstGeom>
          <a:noFill/>
          <a:ln/>
        </p:spPr>
        <p:txBody>
          <a:bodyPr wrap="square" rtlCol="0" anchor="ctr"/>
          <a:lstStyle/>
          <a:p>
            <a:pPr marL="0" indent="0">
              <a:buNone/>
            </a:pPr>
            <a:r>
              <a:rPr lang="en-US" sz="1400" b="1"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ndParaRPr>
          </a:p>
        </p:txBody>
      </p:sp>
      <p:sp>
        <p:nvSpPr>
          <p:cNvPr id="17" name="Text 15"/>
          <p:cNvSpPr/>
          <p:nvPr/>
        </p:nvSpPr>
        <p:spPr>
          <a:xfrm>
            <a:off x="4389120" y="3520440"/>
            <a:ext cx="3657600" cy="1280160"/>
          </a:xfrm>
          <a:prstGeom prst="rect">
            <a:avLst/>
          </a:prstGeom>
          <a:noFill/>
          <a:ln/>
        </p:spPr>
        <p:txBody>
          <a:bodyPr wrap="square" rtlCol="0" anchor="ctr"/>
          <a:lstStyle/>
          <a:p>
            <a:pPr marL="0" indent="0">
              <a:lnSpc>
                <a:spcPct val="115000"/>
              </a:lnSpc>
              <a:buNone/>
            </a:pPr>
            <a:r>
              <a:rPr lang="en-US" sz="1400" b="1" dirty="0">
                <a:solidFill>
                  <a:srgbClr val="5C8374"/>
                </a:solidFill>
                <a:latin typeface="Candara Light" panose="020E0502030303020204" pitchFamily="34" charset="0"/>
                <a:ea typeface="Calibri" pitchFamily="34" charset="-122"/>
                <a:cs typeface="Calibri" pitchFamily="34" charset="-120"/>
              </a:rPr>
              <a:t>Main bioactive compounds
</a:t>
            </a:r>
            <a:r>
              <a:rPr lang="en-US" sz="1400" dirty="0">
                <a:solidFill>
                  <a:srgbClr val="2B2B2B"/>
                </a:solidFill>
                <a:latin typeface="Candara Light" panose="020E0502030303020204" pitchFamily="34" charset="0"/>
                <a:ea typeface="Calibri" pitchFamily="34" charset="-122"/>
                <a:cs typeface="Calibri" pitchFamily="34" charset="-120"/>
              </a:rPr>
              <a:t>Flavonoids, phenols, phenolic acids</a:t>
            </a:r>
            <a:endParaRPr lang="en-US" sz="1400" dirty="0">
              <a:latin typeface="Candara Light" panose="020E0502030303020204" pitchFamily="34" charset="0"/>
            </a:endParaRPr>
          </a:p>
        </p:txBody>
      </p:sp>
      <p:sp>
        <p:nvSpPr>
          <p:cNvPr id="18" name="Text 16"/>
          <p:cNvSpPr/>
          <p:nvPr/>
        </p:nvSpPr>
        <p:spPr>
          <a:xfrm>
            <a:off x="8321040" y="3520440"/>
            <a:ext cx="3047695" cy="1280160"/>
          </a:xfrm>
          <a:prstGeom prst="rect">
            <a:avLst/>
          </a:prstGeom>
          <a:noFill/>
          <a:ln/>
        </p:spPr>
        <p:txBody>
          <a:bodyPr wrap="square" rtlCol="0" anchor="ctr"/>
          <a:lstStyle/>
          <a:p>
            <a:pPr marL="0" indent="0">
              <a:lnSpc>
                <a:spcPct val="115000"/>
              </a:lnSpc>
              <a:buNone/>
            </a:pPr>
            <a:r>
              <a:rPr lang="en-US" sz="1400" b="1" dirty="0">
                <a:solidFill>
                  <a:srgbClr val="5C8374"/>
                </a:solidFill>
                <a:latin typeface="Candara Light" panose="020E0502030303020204" pitchFamily="34" charset="0"/>
                <a:ea typeface="Calibri" pitchFamily="34" charset="-122"/>
                <a:cs typeface="Calibri" pitchFamily="34" charset="-120"/>
              </a:rPr>
              <a:t>Expected activity
</a:t>
            </a:r>
            <a:r>
              <a:rPr lang="en-US" sz="1400" dirty="0">
                <a:solidFill>
                  <a:srgbClr val="2B2B2B"/>
                </a:solidFill>
                <a:latin typeface="Candara Light" panose="020E0502030303020204" pitchFamily="34" charset="0"/>
                <a:ea typeface="Calibri" pitchFamily="34" charset="-122"/>
                <a:cs typeface="Calibri" pitchFamily="34" charset="-120"/>
              </a:rPr>
              <a:t>Strong antioxidant and bioactive potential</a:t>
            </a:r>
            <a:endParaRPr lang="en-US" sz="1400" dirty="0">
              <a:latin typeface="Candara Light" panose="020E0502030303020204" pitchFamily="34" charset="0"/>
            </a:endParaRPr>
          </a:p>
        </p:txBody>
      </p:sp>
      <p:sp>
        <p:nvSpPr>
          <p:cNvPr id="19" name="Shape 17"/>
          <p:cNvSpPr/>
          <p:nvPr/>
        </p:nvSpPr>
        <p:spPr>
          <a:xfrm>
            <a:off x="868680" y="4800600"/>
            <a:ext cx="10454335" cy="0"/>
          </a:xfrm>
          <a:prstGeom prst="line">
            <a:avLst/>
          </a:prstGeom>
          <a:noFill/>
          <a:ln w="9525">
            <a:solidFill>
              <a:srgbClr val="DCE5DF"/>
            </a:solidFill>
            <a:prstDash val="solid"/>
          </a:ln>
        </p:spPr>
      </p:sp>
      <p:sp>
        <p:nvSpPr>
          <p:cNvPr id="20" name="Shape 18"/>
          <p:cNvSpPr/>
          <p:nvPr/>
        </p:nvSpPr>
        <p:spPr>
          <a:xfrm>
            <a:off x="868680" y="5294376"/>
            <a:ext cx="292608" cy="292608"/>
          </a:xfrm>
          <a:prstGeom prst="ellipse">
            <a:avLst/>
          </a:prstGeom>
          <a:solidFill>
            <a:srgbClr val="1E4638"/>
          </a:solidFill>
          <a:ln w="12700">
            <a:solidFill>
              <a:srgbClr val="1E4638"/>
            </a:solidFill>
            <a:prstDash val="solid"/>
          </a:ln>
        </p:spPr>
      </p:sp>
      <p:sp>
        <p:nvSpPr>
          <p:cNvPr id="21" name="Text 19"/>
          <p:cNvSpPr/>
          <p:nvPr/>
        </p:nvSpPr>
        <p:spPr>
          <a:xfrm>
            <a:off x="868680" y="5289804"/>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3</a:t>
            </a:r>
            <a:endParaRPr lang="en-US" sz="1300" dirty="0">
              <a:latin typeface="Candara Light" panose="020E0502030303020204" pitchFamily="34" charset="0"/>
            </a:endParaRPr>
          </a:p>
        </p:txBody>
      </p:sp>
      <p:sp>
        <p:nvSpPr>
          <p:cNvPr id="22" name="Text 20"/>
          <p:cNvSpPr/>
          <p:nvPr/>
        </p:nvSpPr>
        <p:spPr>
          <a:xfrm>
            <a:off x="1371600" y="4800600"/>
            <a:ext cx="2743200" cy="1280160"/>
          </a:xfrm>
          <a:prstGeom prst="rect">
            <a:avLst/>
          </a:prstGeom>
          <a:noFill/>
          <a:ln/>
        </p:spPr>
        <p:txBody>
          <a:bodyPr wrap="square" rtlCol="0" anchor="ctr"/>
          <a:lstStyle/>
          <a:p>
            <a:pPr marL="0" indent="0">
              <a:buNone/>
            </a:pPr>
            <a:r>
              <a:rPr lang="en-US" sz="1400" b="1"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ndParaRPr>
          </a:p>
        </p:txBody>
      </p:sp>
      <p:sp>
        <p:nvSpPr>
          <p:cNvPr id="23" name="Text 21"/>
          <p:cNvSpPr/>
          <p:nvPr/>
        </p:nvSpPr>
        <p:spPr>
          <a:xfrm>
            <a:off x="4389120" y="4800600"/>
            <a:ext cx="3657600" cy="1280160"/>
          </a:xfrm>
          <a:prstGeom prst="rect">
            <a:avLst/>
          </a:prstGeom>
          <a:noFill/>
          <a:ln/>
        </p:spPr>
        <p:txBody>
          <a:bodyPr wrap="square" rtlCol="0" anchor="ctr"/>
          <a:lstStyle/>
          <a:p>
            <a:pPr marL="0" indent="0">
              <a:lnSpc>
                <a:spcPct val="115000"/>
              </a:lnSpc>
              <a:buNone/>
            </a:pPr>
            <a:r>
              <a:rPr lang="en-US" sz="1400" b="1" dirty="0">
                <a:solidFill>
                  <a:srgbClr val="5C8374"/>
                </a:solidFill>
                <a:latin typeface="Candara Light" panose="020E0502030303020204" pitchFamily="34" charset="0"/>
                <a:ea typeface="Calibri" pitchFamily="34" charset="-122"/>
                <a:cs typeface="Calibri" pitchFamily="34" charset="-120"/>
              </a:rPr>
              <a:t>Main bioactive compounds
</a:t>
            </a:r>
            <a:r>
              <a:rPr lang="en-US" sz="1400" dirty="0">
                <a:solidFill>
                  <a:srgbClr val="2B2B2B"/>
                </a:solidFill>
                <a:latin typeface="Candara Light" panose="020E0502030303020204" pitchFamily="34" charset="0"/>
                <a:ea typeface="Calibri" pitchFamily="34" charset="-122"/>
                <a:cs typeface="Calibri" pitchFamily="34" charset="-120"/>
              </a:rPr>
              <a:t>Hypericin, flavonoids</a:t>
            </a:r>
            <a:endParaRPr lang="en-US" sz="1400" dirty="0">
              <a:latin typeface="Candara Light" panose="020E0502030303020204" pitchFamily="34" charset="0"/>
            </a:endParaRPr>
          </a:p>
        </p:txBody>
      </p:sp>
      <p:sp>
        <p:nvSpPr>
          <p:cNvPr id="24" name="Text 22"/>
          <p:cNvSpPr/>
          <p:nvPr/>
        </p:nvSpPr>
        <p:spPr>
          <a:xfrm>
            <a:off x="8321040" y="4800600"/>
            <a:ext cx="3047695" cy="1280160"/>
          </a:xfrm>
          <a:prstGeom prst="rect">
            <a:avLst/>
          </a:prstGeom>
          <a:noFill/>
          <a:ln/>
        </p:spPr>
        <p:txBody>
          <a:bodyPr wrap="square" rtlCol="0" anchor="ctr"/>
          <a:lstStyle/>
          <a:p>
            <a:pPr marL="0" indent="0">
              <a:lnSpc>
                <a:spcPct val="115000"/>
              </a:lnSpc>
              <a:buNone/>
            </a:pPr>
            <a:r>
              <a:rPr lang="en-US" sz="1400" b="1" dirty="0">
                <a:solidFill>
                  <a:srgbClr val="5C8374"/>
                </a:solidFill>
                <a:latin typeface="Candara Light" panose="020E0502030303020204" pitchFamily="34" charset="0"/>
                <a:ea typeface="Calibri" pitchFamily="34" charset="-122"/>
                <a:cs typeface="Calibri" pitchFamily="34" charset="-120"/>
              </a:rPr>
              <a:t>Expected activity
</a:t>
            </a:r>
            <a:r>
              <a:rPr lang="en-US" sz="1400" dirty="0">
                <a:solidFill>
                  <a:srgbClr val="2B2B2B"/>
                </a:solidFill>
                <a:latin typeface="Candara Light" panose="020E0502030303020204" pitchFamily="34" charset="0"/>
                <a:ea typeface="Calibri" pitchFamily="34" charset="-122"/>
                <a:cs typeface="Calibri" pitchFamily="34" charset="-120"/>
              </a:rPr>
              <a:t>Antioxidant and photoprotective activity</a:t>
            </a:r>
            <a:endParaRPr lang="en-US" sz="1400" dirty="0">
              <a:latin typeface="Candara Light" panose="020E0502030303020204" pitchFamily="34" charset="0"/>
            </a:endParaRPr>
          </a:p>
        </p:txBody>
      </p:sp>
      <p:sp>
        <p:nvSpPr>
          <p:cNvPr id="25" name="Text 23"/>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26" name="Text 24"/>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5</a:t>
            </a:r>
            <a:endParaRPr lang="en-US" sz="900" dirty="0">
              <a:latin typeface="Candara Light" panose="020E0502030303020204" pitchFamily="34" charset="0"/>
            </a:endParaRPr>
          </a:p>
        </p:txBody>
      </p:sp>
      <p:sp>
        <p:nvSpPr>
          <p:cNvPr id="27" name="Shape 25"/>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Total Flavonoid Content (TFC) of NADES 1</a:t>
            </a:r>
            <a:endParaRPr lang="en-US" sz="2400" dirty="0">
              <a:latin typeface="Candara" panose="020E0502030303020204" pitchFamily="34" charset="0"/>
            </a:endParaRPr>
          </a:p>
        </p:txBody>
      </p:sp>
      <p:graphicFrame>
        <p:nvGraphicFramePr>
          <p:cNvPr id="7" name="Table 0"/>
          <p:cNvGraphicFramePr>
            <a:graphicFrameLocks noGrp="1"/>
          </p:cNvGraphicFramePr>
          <p:nvPr>
            <p:extLst>
              <p:ext uri="{D42A27DB-BD31-4B8C-83A1-F6EECF244321}">
                <p14:modId xmlns:p14="http://schemas.microsoft.com/office/powerpoint/2010/main" val="421829095"/>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10%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20%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30%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69.923 mg CE/ 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charset="0"/>
                          <a:cs typeface="Calibri" charset="0"/>
                        </a:rPr>
                        <a:t>82.229 </a:t>
                      </a:r>
                      <a:r>
                        <a:rPr lang="en-US" sz="1400" b="1" dirty="0">
                          <a:solidFill>
                            <a:srgbClr val="A97D3B"/>
                          </a:solidFill>
                          <a:latin typeface="Candara Light" panose="020E0502030303020204" pitchFamily="34" charset="0"/>
                          <a:ea typeface="Calibri" pitchFamily="34" charset="-122"/>
                          <a:cs typeface="Calibri" pitchFamily="34" charset="-120"/>
                        </a:rPr>
                        <a:t>mg CE/ g extract</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latin typeface="Candara Light" panose="020E0502030303020204" pitchFamily="34" charset="0"/>
                          <a:ea typeface="Calibri" charset="0"/>
                          <a:cs typeface="Calibri" charset="0"/>
                        </a:rPr>
                        <a:t>71.735 </a:t>
                      </a:r>
                      <a:r>
                        <a:rPr lang="en-US" sz="1400" dirty="0">
                          <a:solidFill>
                            <a:srgbClr val="2B2B2B"/>
                          </a:solidFill>
                          <a:latin typeface="Candara Light" panose="020E0502030303020204" pitchFamily="34" charset="0"/>
                          <a:ea typeface="Calibri" pitchFamily="34" charset="-122"/>
                          <a:cs typeface="Calibri" pitchFamily="34" charset="-120"/>
                        </a:rPr>
                        <a:t>mg CE/ 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latin typeface="Candara Light" panose="020E0502030303020204" pitchFamily="34" charset="0"/>
                          <a:ea typeface="Calibri" charset="0"/>
                          <a:cs typeface="Calibri" charset="0"/>
                        </a:rPr>
                        <a:t>338.810 </a:t>
                      </a:r>
                      <a:r>
                        <a:rPr lang="en-US" sz="1400" dirty="0">
                          <a:solidFill>
                            <a:srgbClr val="2B2B2B"/>
                          </a:solidFill>
                          <a:latin typeface="Candara Light" panose="020E0502030303020204" pitchFamily="34" charset="0"/>
                          <a:ea typeface="Calibri" pitchFamily="34" charset="-122"/>
                          <a:cs typeface="Calibri" pitchFamily="34" charset="-120"/>
                        </a:rPr>
                        <a:t>mg CE/ 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charset="0"/>
                          <a:cs typeface="Calibri" charset="0"/>
                        </a:rPr>
                        <a:t>374.136 </a:t>
                      </a:r>
                      <a:r>
                        <a:rPr lang="en-US" sz="1400" b="1" dirty="0">
                          <a:solidFill>
                            <a:srgbClr val="A97D3B"/>
                          </a:solidFill>
                          <a:latin typeface="Candara Light" panose="020E0502030303020204" pitchFamily="34" charset="0"/>
                          <a:ea typeface="Calibri" pitchFamily="34" charset="-122"/>
                          <a:cs typeface="Calibri" pitchFamily="34" charset="-120"/>
                        </a:rPr>
                        <a:t>mg CE/ g extract</a:t>
                      </a:r>
                      <a:endParaRPr lang="en-US" sz="1400" b="1" u="sng"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latin typeface="Candara Light" panose="020E0502030303020204" pitchFamily="34" charset="0"/>
                          <a:ea typeface="Calibri" charset="0"/>
                          <a:cs typeface="Calibri" charset="0"/>
                        </a:rPr>
                        <a:t>361.047 </a:t>
                      </a:r>
                      <a:r>
                        <a:rPr lang="en-US" sz="1400" dirty="0">
                          <a:solidFill>
                            <a:srgbClr val="2B2B2B"/>
                          </a:solidFill>
                          <a:latin typeface="Candara Light" panose="020E0502030303020204" pitchFamily="34" charset="0"/>
                          <a:ea typeface="Calibri" pitchFamily="34" charset="-122"/>
                          <a:cs typeface="Calibri" pitchFamily="34" charset="-120"/>
                        </a:rPr>
                        <a:t>mg CE/ 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latin typeface="Candara Light" panose="020E0502030303020204" pitchFamily="34" charset="0"/>
                          <a:ea typeface="Calibri" charset="0"/>
                          <a:cs typeface="Calibri" charset="0"/>
                        </a:rPr>
                        <a:t>243.331 </a:t>
                      </a:r>
                      <a:r>
                        <a:rPr lang="en-US" sz="1400" dirty="0">
                          <a:solidFill>
                            <a:srgbClr val="2B2B2B"/>
                          </a:solidFill>
                          <a:latin typeface="Candara Light" panose="020E0502030303020204" pitchFamily="34" charset="0"/>
                          <a:ea typeface="Calibri" pitchFamily="34" charset="-122"/>
                          <a:cs typeface="Calibri" pitchFamily="34" charset="-120"/>
                        </a:rPr>
                        <a:t>mg CE/ 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u="none" dirty="0">
                          <a:solidFill>
                            <a:srgbClr val="A97D3B"/>
                          </a:solidFill>
                          <a:latin typeface="Candara Light" panose="020E0502030303020204" pitchFamily="34" charset="0"/>
                          <a:ea typeface="Calibri" charset="0"/>
                          <a:cs typeface="Calibri" charset="0"/>
                        </a:rPr>
                        <a:t>248.678 </a:t>
                      </a:r>
                      <a:r>
                        <a:rPr lang="en-US" sz="1400" b="1" dirty="0">
                          <a:solidFill>
                            <a:srgbClr val="A97D3B"/>
                          </a:solidFill>
                          <a:latin typeface="Candara Light" panose="020E0502030303020204" pitchFamily="34" charset="0"/>
                          <a:ea typeface="Calibri" pitchFamily="34" charset="-122"/>
                          <a:cs typeface="Calibri" pitchFamily="34" charset="-120"/>
                        </a:rPr>
                        <a:t>mg CE/ g extract</a:t>
                      </a:r>
                      <a:endParaRPr lang="en-US" sz="1400" b="1" u="none"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latin typeface="Candara Light" panose="020E0502030303020204" pitchFamily="34" charset="0"/>
                          <a:ea typeface="Calibri" charset="0"/>
                          <a:cs typeface="Calibri" charset="0"/>
                        </a:rPr>
                        <a:t>235.247 </a:t>
                      </a:r>
                      <a:r>
                        <a:rPr lang="en-US" sz="1400" dirty="0">
                          <a:solidFill>
                            <a:srgbClr val="2B2B2B"/>
                          </a:solidFill>
                          <a:latin typeface="Candara Light" panose="020E0502030303020204" pitchFamily="34" charset="0"/>
                          <a:ea typeface="Calibri" pitchFamily="34" charset="-122"/>
                          <a:cs typeface="Calibri" pitchFamily="34" charset="-120"/>
                        </a:rPr>
                        <a:t>mg CE/ 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txBody>
          <a:bodyPr/>
          <a:lstStyle/>
          <a:p>
            <a:endParaRPr lang="en-US" dirty="0"/>
          </a:p>
        </p:txBody>
      </p:sp>
      <p:sp>
        <p:nvSpPr>
          <p:cNvPr id="4"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algn="just">
              <a:lnSpc>
                <a:spcPct val="115000"/>
              </a:lnSpc>
            </a:pPr>
            <a:r>
              <a:rPr lang="en-US" sz="1400" dirty="0">
                <a:latin typeface="Candara Light" panose="020E0502030303020204" pitchFamily="34" charset="0"/>
              </a:rPr>
              <a:t>For all three plants, total flavonoid content per gram of plant material peaked at 20% NADES, </a:t>
            </a:r>
            <a:r>
              <a:rPr lang="en-US" sz="1400" i="1" dirty="0">
                <a:latin typeface="Candara Light" panose="020E0502030303020204" pitchFamily="34" charset="0"/>
              </a:rPr>
              <a:t>Hypericum perforatum</a:t>
            </a:r>
            <a:r>
              <a:rPr lang="en-US" sz="1400" dirty="0">
                <a:latin typeface="Candara Light" panose="020E0502030303020204" pitchFamily="34" charset="0"/>
              </a:rPr>
              <a:t> with the highest results at 374.136 mg CE/g </a:t>
            </a:r>
            <a:r>
              <a:rPr lang="en-US" sz="1400" dirty="0">
                <a:solidFill>
                  <a:srgbClr val="2B2B2B"/>
                </a:solidFill>
                <a:latin typeface="Candara Light" panose="020E0502030303020204" pitchFamily="34" charset="0"/>
                <a:ea typeface="Calibri" pitchFamily="34" charset="-122"/>
                <a:cs typeface="Calibri" pitchFamily="34" charset="-120"/>
              </a:rPr>
              <a:t>extract</a:t>
            </a:r>
            <a:r>
              <a:rPr lang="en-US" sz="1400" dirty="0">
                <a:latin typeface="Candara Light" panose="020E0502030303020204" pitchFamily="34" charset="0"/>
              </a:rPr>
              <a:t> , followed by </a:t>
            </a:r>
            <a:r>
              <a:rPr lang="en-US" sz="1400" i="1" dirty="0">
                <a:latin typeface="Candara Light" panose="020E0502030303020204" pitchFamily="34" charset="0"/>
              </a:rPr>
              <a:t>Thymus </a:t>
            </a:r>
            <a:r>
              <a:rPr lang="en-US" sz="1400" i="1" dirty="0" err="1">
                <a:latin typeface="Candara Light" panose="020E0502030303020204" pitchFamily="34" charset="0"/>
              </a:rPr>
              <a:t>serpyllum</a:t>
            </a:r>
            <a:r>
              <a:rPr lang="en-US" sz="1400" dirty="0">
                <a:latin typeface="Candara Light" panose="020E0502030303020204" pitchFamily="34" charset="0"/>
              </a:rPr>
              <a:t> and </a:t>
            </a:r>
            <a:r>
              <a:rPr lang="en-US" sz="1400" i="1" dirty="0">
                <a:latin typeface="Candara Light" panose="020E0502030303020204" pitchFamily="34" charset="0"/>
              </a:rPr>
              <a:t>Urtica dioica. </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6</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Total Phenolic Content (TPC) of NADES 1</a:t>
            </a:r>
            <a:endParaRPr lang="en-US" sz="2400" dirty="0">
              <a:latin typeface="Candara" panose="020E0502030303020204" pitchFamily="34" charset="0"/>
            </a:endParaRPr>
          </a:p>
        </p:txBody>
      </p:sp>
      <p:graphicFrame>
        <p:nvGraphicFramePr>
          <p:cNvPr id="8" name="Table 0"/>
          <p:cNvGraphicFramePr>
            <a:graphicFrameLocks noGrp="1"/>
          </p:cNvGraphicFramePr>
          <p:nvPr>
            <p:extLst>
              <p:ext uri="{D42A27DB-BD31-4B8C-83A1-F6EECF244321}">
                <p14:modId xmlns:p14="http://schemas.microsoft.com/office/powerpoint/2010/main" val="2765375284"/>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10%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20%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30%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52.827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64.737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64.541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226.487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247.272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254.882 mg GAE/g DW</a:t>
                      </a:r>
                      <a:endParaRPr lang="en-US" sz="1400" u="sng"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124.925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138.261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135.976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mg GAE/g DW = milligrams of gallic acid equivalents per gram of dry plant material</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txBody>
          <a:bodyPr/>
          <a:lstStyle/>
          <a:p>
            <a:endParaRPr lang="en-US" dirty="0"/>
          </a:p>
        </p:txBody>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4" name="Text 5"/>
          <p:cNvSpPr/>
          <p:nvPr/>
        </p:nvSpPr>
        <p:spPr>
          <a:xfrm>
            <a:off x="804672" y="4142232"/>
            <a:ext cx="10582351" cy="2112264"/>
          </a:xfrm>
          <a:prstGeom prst="rect">
            <a:avLst/>
          </a:prstGeom>
          <a:noFill/>
          <a:ln/>
        </p:spPr>
        <p:txBody>
          <a:bodyPr wrap="square" rtlCol="0" anchor="t"/>
          <a:lstStyle/>
          <a:p>
            <a:pPr algn="just">
              <a:lnSpc>
                <a:spcPct val="115000"/>
              </a:lnSpc>
            </a:pPr>
            <a:r>
              <a:rPr lang="en-US" sz="1400" dirty="0">
                <a:latin typeface="Candara Light" panose="020E0502030303020204" pitchFamily="34" charset="0"/>
              </a:rPr>
              <a:t>The results showed that </a:t>
            </a:r>
            <a:r>
              <a:rPr lang="en-US" sz="1400" i="1" dirty="0">
                <a:latin typeface="Candara Light" panose="020E0502030303020204" pitchFamily="34" charset="0"/>
              </a:rPr>
              <a:t>Hypericum perforatum</a:t>
            </a:r>
            <a:r>
              <a:rPr lang="en-US" sz="1400" dirty="0">
                <a:latin typeface="Candara Light" panose="020E0502030303020204" pitchFamily="34" charset="0"/>
              </a:rPr>
              <a:t> exhibited the highest total phenolic content (TPC) among the three plant extracts, particularly at 30% NADES.</a:t>
            </a:r>
          </a:p>
          <a:p>
            <a:pPr marL="0" indent="0" algn="just">
              <a:lnSpc>
                <a:spcPct val="115000"/>
              </a:lnSpc>
              <a:buNone/>
            </a:pPr>
            <a:endParaRPr lang="en-US" sz="13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7</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Total Antioxidant Capacity (TAC) of NADES 1</a:t>
            </a:r>
            <a:endParaRPr lang="en-US" sz="2400" dirty="0">
              <a:latin typeface="Candara" panose="020E0502030303020204" pitchFamily="34" charset="0"/>
            </a:endParaRPr>
          </a:p>
        </p:txBody>
      </p:sp>
      <p:graphicFrame>
        <p:nvGraphicFramePr>
          <p:cNvPr id="9" name="Table 0"/>
          <p:cNvGraphicFramePr>
            <a:graphicFrameLocks noGrp="1"/>
          </p:cNvGraphicFramePr>
          <p:nvPr>
            <p:extLst>
              <p:ext uri="{D42A27DB-BD31-4B8C-83A1-F6EECF244321}">
                <p14:modId xmlns:p14="http://schemas.microsoft.com/office/powerpoint/2010/main" val="4000396595"/>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10%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20%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30%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0.662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0.787 mg AAE/g extract</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0.652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2.213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3.377 mg AAE/g </a:t>
                      </a:r>
                      <a:r>
                        <a:rPr lang="en-US" sz="1400" b="1" dirty="0">
                          <a:solidFill>
                            <a:srgbClr val="A97D3B"/>
                          </a:solidFill>
                          <a:latin typeface="Candara Light" panose="020E0502030303020204" pitchFamily="34" charset="0"/>
                          <a:ea typeface="Calibri" pitchFamily="34" charset="-122"/>
                          <a:cs typeface="Calibri" pitchFamily="34" charset="-120"/>
                        </a:rPr>
                        <a:t>extract</a:t>
                      </a:r>
                      <a:endParaRPr lang="en-US" sz="1400" b="1" u="sng"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2.416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1.533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1.825 mg AAE/g extract</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 1.455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mg AAE/g extract = milligrams of ascorbic acid equivalents per gram of plant extract</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algn="just">
              <a:lnSpc>
                <a:spcPct val="115000"/>
              </a:lnSpc>
            </a:pPr>
            <a:r>
              <a:rPr lang="en-US" sz="1400" dirty="0">
                <a:latin typeface="Candara Light" panose="020E0502030303020204" pitchFamily="34" charset="0"/>
              </a:rPr>
              <a:t>The particularly high TAC of </a:t>
            </a:r>
            <a:r>
              <a:rPr lang="en-US" sz="1400" i="1" dirty="0">
                <a:latin typeface="Candara Light" panose="020E0502030303020204" pitchFamily="34" charset="0"/>
              </a:rPr>
              <a:t>Hypericum perforatum</a:t>
            </a:r>
            <a:r>
              <a:rPr lang="en-US" sz="1400" dirty="0">
                <a:latin typeface="Candara Light" panose="020E0502030303020204" pitchFamily="34" charset="0"/>
              </a:rPr>
              <a:t> indicates that this extract exhibited the highest total antioxidant capacity among the three investigated plants. At 20% NADES 1, </a:t>
            </a:r>
            <a:r>
              <a:rPr lang="en-US" sz="1400" i="1" dirty="0">
                <a:latin typeface="Candara Light" panose="020E0502030303020204" pitchFamily="34" charset="0"/>
              </a:rPr>
              <a:t>H. perforatum</a:t>
            </a:r>
            <a:r>
              <a:rPr lang="en-US" sz="1400" dirty="0">
                <a:latin typeface="Candara Light" panose="020E0502030303020204" pitchFamily="34" charset="0"/>
              </a:rPr>
              <a:t> showed approximately 4.3-fold higher TAC than </a:t>
            </a:r>
            <a:r>
              <a:rPr lang="en-US" sz="1400" i="1" dirty="0">
                <a:latin typeface="Candara Light" panose="020E0502030303020204" pitchFamily="34" charset="0"/>
              </a:rPr>
              <a:t>U. dioica</a:t>
            </a:r>
            <a:r>
              <a:rPr lang="en-US" sz="1400" dirty="0">
                <a:latin typeface="Candara Light" panose="020E0502030303020204" pitchFamily="34" charset="0"/>
              </a:rPr>
              <a:t>.</a:t>
            </a:r>
          </a:p>
          <a:p>
            <a:pPr marL="0" indent="0" algn="just">
              <a:lnSpc>
                <a:spcPct val="115000"/>
              </a:lnSpc>
              <a:buNone/>
            </a:pPr>
            <a:endParaRPr lang="en-US" sz="1300" dirty="0">
              <a:latin typeface="Candara Light" panose="020E0502030303020204" pitchFamily="34" charset="0"/>
            </a:endParaRPr>
          </a:p>
        </p:txBody>
      </p:sp>
      <p:sp>
        <p:nvSpPr>
          <p:cNvPr id="4"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8</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Ferric Reducing Antioxidant Power (FRAP) of NADES 1</a:t>
            </a:r>
            <a:endParaRPr lang="en-US" sz="2400" dirty="0">
              <a:latin typeface="Candara" panose="020E0502030303020204" pitchFamily="34" charset="0"/>
            </a:endParaRPr>
          </a:p>
        </p:txBody>
      </p:sp>
      <p:graphicFrame>
        <p:nvGraphicFramePr>
          <p:cNvPr id="10" name="Table 0"/>
          <p:cNvGraphicFramePr>
            <a:graphicFrameLocks noGrp="1"/>
          </p:cNvGraphicFramePr>
          <p:nvPr>
            <p:extLst>
              <p:ext uri="{D42A27DB-BD31-4B8C-83A1-F6EECF244321}">
                <p14:modId xmlns:p14="http://schemas.microsoft.com/office/powerpoint/2010/main" val="1724660741"/>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10%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20%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30%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0.607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0.742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0.546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3.810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4.827 mg TE/g extract</a:t>
                      </a:r>
                      <a:endParaRPr lang="en-US" sz="1400" u="sng"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3.578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1.834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1.922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1.546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mg TE/g extract = milligrams of Trolox equivalents per gram of plant extract</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marL="0" indent="0" algn="just">
              <a:lnSpc>
                <a:spcPct val="115000"/>
              </a:lnSpc>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 </a:t>
            </a:r>
            <a:r>
              <a:rPr lang="en-US" sz="1400" dirty="0">
                <a:solidFill>
                  <a:srgbClr val="163329"/>
                </a:solidFill>
                <a:latin typeface="Candara Light" panose="020E0502030303020204" pitchFamily="34" charset="0"/>
                <a:ea typeface="Calibri" pitchFamily="34" charset="-122"/>
                <a:cs typeface="Calibri" pitchFamily="34" charset="-120"/>
              </a:rPr>
              <a:t>had the greatest ferric reducing antioxidant capacity among the three plants under the investigated conditions with a result of 4.827 mg TE/g extract</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4"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9</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Radical-Scavenging Activity (DPPH) of NADES 1</a:t>
            </a:r>
            <a:endParaRPr lang="en-US" sz="2400" dirty="0">
              <a:latin typeface="Candara" panose="020E0502030303020204" pitchFamily="34" charset="0"/>
            </a:endParaRPr>
          </a:p>
        </p:txBody>
      </p:sp>
      <p:graphicFrame>
        <p:nvGraphicFramePr>
          <p:cNvPr id="11" name="Table 0"/>
          <p:cNvGraphicFramePr>
            <a:graphicFrameLocks noGrp="1"/>
          </p:cNvGraphicFramePr>
          <p:nvPr>
            <p:extLst>
              <p:ext uri="{D42A27DB-BD31-4B8C-83A1-F6EECF244321}">
                <p14:modId xmlns:p14="http://schemas.microsoft.com/office/powerpoint/2010/main" val="2856246139"/>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10%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20%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30% NADES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-0.19</a:t>
                      </a:r>
                      <a:r>
                        <a:rPr lang="en-US" sz="1400" dirty="0">
                          <a:solidFill>
                            <a:srgbClr val="2B2B2B"/>
                          </a:solidFill>
                          <a:latin typeface="Candara Light" panose="020E0502030303020204" pitchFamily="34" charset="0"/>
                          <a:ea typeface="Calibri" charset="0"/>
                          <a:cs typeface="Calibri" charset="0"/>
                        </a:rPr>
                        <a:t>4%</a:t>
                      </a:r>
                      <a:endParaRPr lang="en-US" sz="1400" dirty="0">
                        <a:solidFill>
                          <a:srgbClr val="2B2B2B"/>
                        </a:solidFill>
                        <a:latin typeface="Candara Light" panose="020E0502030303020204" pitchFamily="34" charset="0"/>
                        <a:ea typeface="Calibri" pitchFamily="34" charset="-122"/>
                        <a:cs typeface="Calibri" pitchFamily="34" charset="-12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0" u="none" dirty="0">
                          <a:solidFill>
                            <a:schemeClr val="tx1"/>
                          </a:solidFill>
                          <a:latin typeface="Candara Light" panose="020E0502030303020204" pitchFamily="34" charset="0"/>
                          <a:ea typeface="Calibri" pitchFamily="34" charset="-122"/>
                          <a:cs typeface="Calibri" pitchFamily="34" charset="-120"/>
                        </a:rPr>
                        <a:t>11.306%</a:t>
                      </a:r>
                      <a:endParaRPr lang="en-US" sz="1400" b="0" u="none" dirty="0">
                        <a:solidFill>
                          <a:schemeClr val="tx1"/>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11.815%</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64.203%</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74.583%</a:t>
                      </a:r>
                      <a:endParaRPr lang="en-US" sz="1400" u="sng"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69.28%</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23.477%</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31.69</a:t>
                      </a:r>
                      <a:r>
                        <a:rPr lang="en-US" sz="1400" b="1" dirty="0">
                          <a:solidFill>
                            <a:srgbClr val="A97D3B"/>
                          </a:solidFill>
                          <a:latin typeface="Candara Light" panose="020E0502030303020204" pitchFamily="34" charset="0"/>
                          <a:ea typeface="Calibri" charset="0"/>
                          <a:cs typeface="Calibri" charset="0"/>
                        </a:rPr>
                        <a:t>4%</a:t>
                      </a:r>
                      <a:endParaRPr lang="en-US" sz="1400" b="1" dirty="0">
                        <a:solidFill>
                          <a:srgbClr val="A97D3B"/>
                        </a:solidFill>
                        <a:latin typeface="Candara Light" panose="020E0502030303020204" pitchFamily="34" charset="0"/>
                        <a:ea typeface="Calibri" pitchFamily="34" charset="-122"/>
                        <a:cs typeface="Calibri" pitchFamily="34" charset="-12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19.989%</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Shape 3"/>
          <p:cNvSpPr/>
          <p:nvPr/>
        </p:nvSpPr>
        <p:spPr>
          <a:xfrm>
            <a:off x="292608" y="3593592"/>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algn="just">
              <a:lnSpc>
                <a:spcPct val="115000"/>
              </a:lnSpc>
            </a:pPr>
            <a:r>
              <a:rPr lang="en-US" sz="1400" dirty="0">
                <a:latin typeface="Candara Light" panose="020E0502030303020204" pitchFamily="34" charset="0"/>
              </a:rPr>
              <a:t>Across all NADES concentrations, </a:t>
            </a:r>
            <a:r>
              <a:rPr lang="en-US" sz="1400" i="1" dirty="0">
                <a:latin typeface="Candara Light" panose="020E0502030303020204" pitchFamily="34" charset="0"/>
              </a:rPr>
              <a:t>Hypericum perforatum</a:t>
            </a:r>
            <a:r>
              <a:rPr lang="en-US" sz="1400" dirty="0">
                <a:latin typeface="Candara Light" panose="020E0502030303020204" pitchFamily="34" charset="0"/>
              </a:rPr>
              <a:t> showed the highest extraction efficiency peaking at 74.58% with 20% NADES, followed by </a:t>
            </a:r>
            <a:r>
              <a:rPr lang="en-US" sz="1400" i="1" dirty="0">
                <a:latin typeface="Candara Light" panose="020E0502030303020204" pitchFamily="34" charset="0"/>
              </a:rPr>
              <a:t>Thymus </a:t>
            </a:r>
            <a:r>
              <a:rPr lang="en-US" sz="1400" i="1" dirty="0" err="1">
                <a:latin typeface="Candara Light" panose="020E0502030303020204" pitchFamily="34" charset="0"/>
              </a:rPr>
              <a:t>serpyllum</a:t>
            </a:r>
            <a:r>
              <a:rPr lang="en-US" sz="1400" dirty="0">
                <a:latin typeface="Candara Light" panose="020E0502030303020204" pitchFamily="34" charset="0"/>
              </a:rPr>
              <a:t>, while </a:t>
            </a:r>
            <a:r>
              <a:rPr lang="en-US" sz="1400" i="1" dirty="0">
                <a:latin typeface="Candara Light" panose="020E0502030303020204" pitchFamily="34" charset="0"/>
              </a:rPr>
              <a:t>Urtica dioica</a:t>
            </a:r>
            <a:r>
              <a:rPr lang="en-US" sz="1400" dirty="0">
                <a:latin typeface="Candara Light" panose="020E0502030303020204" pitchFamily="34" charset="0"/>
              </a:rPr>
              <a:t> performed poorest overall.</a:t>
            </a: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10</a:t>
            </a:r>
            <a:endParaRPr lang="en-US" sz="900" dirty="0">
              <a:latin typeface="Candara Light" panose="020E0502030303020204" pitchFamily="34" charset="0"/>
            </a:endParaRPr>
          </a:p>
        </p:txBody>
      </p:sp>
      <p:sp>
        <p:nvSpPr>
          <p:cNvPr id="4"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ABTS of NADES 1</a:t>
            </a:r>
            <a:endParaRPr lang="en-US" sz="2400" dirty="0">
              <a:latin typeface="Candara" panose="020E0502030303020204" pitchFamily="34" charset="0"/>
            </a:endParaRPr>
          </a:p>
        </p:txBody>
      </p:sp>
      <p:graphicFrame>
        <p:nvGraphicFramePr>
          <p:cNvPr id="12" name="Table 0"/>
          <p:cNvGraphicFramePr>
            <a:graphicFrameLocks noGrp="1"/>
          </p:cNvGraphicFramePr>
          <p:nvPr>
            <p:extLst>
              <p:ext uri="{D42A27DB-BD31-4B8C-83A1-F6EECF244321}">
                <p14:modId xmlns:p14="http://schemas.microsoft.com/office/powerpoint/2010/main" val="2666128259"/>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30%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71.98%</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24.17%</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2.96%</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92.03%</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56.94%</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99.46%</a:t>
                      </a:r>
                      <a:endParaRPr lang="en-US" sz="1400" u="sng"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43.72%</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45.00%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70.16%</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 inhibition = percentage of free radicals scavenged by the plant extract; higher values indicate greater antioxidant (radical-scavenging) activity</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marL="0" indent="0" algn="just">
              <a:lnSpc>
                <a:spcPct val="115000"/>
              </a:lnSpc>
              <a:buNone/>
            </a:pPr>
            <a:r>
              <a:rPr lang="en-US" sz="1400" dirty="0">
                <a:solidFill>
                  <a:srgbClr val="163329"/>
                </a:solidFill>
                <a:latin typeface="Candara Light" panose="020E0502030303020204" pitchFamily="34" charset="0"/>
                <a:ea typeface="Calibri" pitchFamily="34" charset="-122"/>
                <a:cs typeface="Calibri" pitchFamily="34" charset="-120"/>
              </a:rPr>
              <a:t>The results show that </a:t>
            </a:r>
            <a:r>
              <a:rPr lang="en-US" sz="1400" i="1" dirty="0">
                <a:solidFill>
                  <a:srgbClr val="163329"/>
                </a:solidFill>
                <a:latin typeface="Candara Light" panose="020E0502030303020204" pitchFamily="34" charset="0"/>
                <a:ea typeface="Calibri" pitchFamily="34" charset="-122"/>
                <a:cs typeface="Calibri" pitchFamily="34" charset="-120"/>
              </a:rPr>
              <a:t>Hypericum</a:t>
            </a:r>
            <a:r>
              <a:rPr lang="en-US" sz="1400" dirty="0">
                <a:solidFill>
                  <a:srgbClr val="163329"/>
                </a:solidFill>
                <a:latin typeface="Candara Light" panose="020E0502030303020204" pitchFamily="34" charset="0"/>
                <a:ea typeface="Calibri" pitchFamily="34" charset="-122"/>
                <a:cs typeface="Calibri" pitchFamily="34" charset="-120"/>
              </a:rPr>
              <a:t> perforatum exhibited the highest radical-scavenging activity of ABTS, reaching 99.46% inhibition at 30% NADES, while </a:t>
            </a:r>
            <a:r>
              <a:rPr lang="en-US" sz="1400" i="1" dirty="0">
                <a:solidFill>
                  <a:srgbClr val="163329"/>
                </a:solidFill>
                <a:latin typeface="Candara Light" panose="020E0502030303020204" pitchFamily="34" charset="0"/>
                <a:ea typeface="Calibri" pitchFamily="34" charset="-122"/>
                <a:cs typeface="Calibri" pitchFamily="34" charset="-120"/>
              </a:rPr>
              <a:t>Urtica dioica</a:t>
            </a:r>
            <a:r>
              <a:rPr lang="en-US" sz="1400" dirty="0">
                <a:solidFill>
                  <a:srgbClr val="163329"/>
                </a:solidFill>
                <a:latin typeface="Candara Light" panose="020E0502030303020204" pitchFamily="34" charset="0"/>
                <a:ea typeface="Calibri" pitchFamily="34" charset="-122"/>
                <a:cs typeface="Calibri" pitchFamily="34" charset="-120"/>
              </a:rPr>
              <a:t> showed the highest activity at 10% NADES (71.98%). </a:t>
            </a:r>
            <a:r>
              <a:rPr lang="en-US" sz="1400" i="1" dirty="0">
                <a:solidFill>
                  <a:srgbClr val="163329"/>
                </a:solidFill>
                <a:latin typeface="Candara Light" panose="020E0502030303020204" pitchFamily="34" charset="0"/>
                <a:ea typeface="Calibri" pitchFamily="34" charset="-122"/>
                <a:cs typeface="Calibri" pitchFamily="34" charset="-120"/>
              </a:rPr>
              <a:t>Thymus serpyllum </a:t>
            </a:r>
            <a:r>
              <a:rPr lang="en-US" sz="1400" dirty="0">
                <a:solidFill>
                  <a:srgbClr val="163329"/>
                </a:solidFill>
                <a:latin typeface="Candara Light" panose="020E0502030303020204" pitchFamily="34" charset="0"/>
                <a:ea typeface="Calibri" pitchFamily="34" charset="-122"/>
                <a:cs typeface="Calibri" pitchFamily="34" charset="-120"/>
              </a:rPr>
              <a:t>demonstrated an increasing trend with NADES concentration, reaching 70.16% inhibition at 30% NADES.</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11</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Sun Protector Factor (SPF) of NADES 1</a:t>
            </a:r>
            <a:endParaRPr lang="en-US" sz="2400" dirty="0">
              <a:latin typeface="Candara" panose="020E0502030303020204" pitchFamily="34" charset="0"/>
            </a:endParaRPr>
          </a:p>
        </p:txBody>
      </p:sp>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SPF is calculated using the Mansur equation</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marL="0" indent="0" algn="just">
              <a:lnSpc>
                <a:spcPct val="115000"/>
              </a:lnSpc>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 </a:t>
            </a:r>
            <a:r>
              <a:rPr lang="en-US" sz="1400" dirty="0">
                <a:solidFill>
                  <a:srgbClr val="163329"/>
                </a:solidFill>
                <a:latin typeface="Candara Light" panose="020E0502030303020204" pitchFamily="34" charset="0"/>
                <a:ea typeface="Calibri" pitchFamily="34" charset="-122"/>
                <a:cs typeface="Calibri" pitchFamily="34" charset="-120"/>
              </a:rPr>
              <a:t>showed the highest photoprotective potential, with SPF values increasing from 8.14 to 10.10 as NADES concentration increased. </a:t>
            </a:r>
            <a:r>
              <a:rPr lang="en-US" sz="1400" i="1" dirty="0">
                <a:solidFill>
                  <a:srgbClr val="163329"/>
                </a:solidFill>
                <a:latin typeface="Candara Light" panose="020E0502030303020204" pitchFamily="34" charset="0"/>
                <a:ea typeface="Calibri" pitchFamily="34" charset="-122"/>
                <a:cs typeface="Calibri" pitchFamily="34" charset="-120"/>
              </a:rPr>
              <a:t>Hypericum perforatum </a:t>
            </a:r>
            <a:r>
              <a:rPr lang="en-US" sz="1400" dirty="0">
                <a:solidFill>
                  <a:srgbClr val="163329"/>
                </a:solidFill>
                <a:latin typeface="Candara Light" panose="020E0502030303020204" pitchFamily="34" charset="0"/>
                <a:ea typeface="Calibri" pitchFamily="34" charset="-122"/>
                <a:cs typeface="Calibri" pitchFamily="34" charset="-120"/>
              </a:rPr>
              <a:t>showed moderate SPF values, while </a:t>
            </a:r>
            <a:r>
              <a:rPr lang="en-US" sz="1400" i="1" dirty="0">
                <a:solidFill>
                  <a:srgbClr val="163329"/>
                </a:solidFill>
                <a:latin typeface="Candara Light" panose="020E0502030303020204" pitchFamily="34" charset="0"/>
                <a:ea typeface="Calibri" pitchFamily="34" charset="-122"/>
                <a:cs typeface="Calibri" pitchFamily="34" charset="-120"/>
              </a:rPr>
              <a:t>Urtica dioica </a:t>
            </a:r>
            <a:r>
              <a:rPr lang="en-US" sz="1400" dirty="0">
                <a:solidFill>
                  <a:srgbClr val="163329"/>
                </a:solidFill>
                <a:latin typeface="Candara Light" panose="020E0502030303020204" pitchFamily="34" charset="0"/>
                <a:ea typeface="Calibri" pitchFamily="34" charset="-122"/>
                <a:cs typeface="Calibri" pitchFamily="34" charset="-120"/>
              </a:rPr>
              <a:t>exhibited the lowest photoprotective activity.</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12</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graphicFrame>
        <p:nvGraphicFramePr>
          <p:cNvPr id="12" name="Table 0"/>
          <p:cNvGraphicFramePr>
            <a:graphicFrameLocks noGrp="1"/>
          </p:cNvGraphicFramePr>
          <p:nvPr>
            <p:extLst>
              <p:ext uri="{D42A27DB-BD31-4B8C-83A1-F6EECF244321}">
                <p14:modId xmlns:p14="http://schemas.microsoft.com/office/powerpoint/2010/main" val="3724895981"/>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30%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4.60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5.57</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5.49</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6.17</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7.22</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8.14</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9.05</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10.10</a:t>
                      </a:r>
                      <a:endParaRPr lang="en-US" sz="1400" u="sng"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Total Flavonoid Content (TFC) of NADES 2</a:t>
            </a:r>
            <a:endParaRPr lang="en-US" sz="2400" dirty="0">
              <a:latin typeface="Candara" panose="020E0502030303020204" pitchFamily="34" charset="0"/>
            </a:endParaRPr>
          </a:p>
        </p:txBody>
      </p:sp>
      <p:graphicFrame>
        <p:nvGraphicFramePr>
          <p:cNvPr id="14" name="Table 0"/>
          <p:cNvGraphicFramePr>
            <a:graphicFrameLocks noGrp="1"/>
          </p:cNvGraphicFramePr>
          <p:nvPr>
            <p:extLst>
              <p:ext uri="{D42A27DB-BD31-4B8C-83A1-F6EECF244321}">
                <p14:modId xmlns:p14="http://schemas.microsoft.com/office/powerpoint/2010/main" val="1769773295"/>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30%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16.300 mg CE/g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23.935 mg CE/g extract</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6.151 mg CE/g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232.274 mg CE/g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242.720 mg CE/g extract</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281.230 mg CE/g </a:t>
                      </a:r>
                      <a:r>
                        <a:rPr lang="en-US" sz="1400" b="1" dirty="0">
                          <a:solidFill>
                            <a:srgbClr val="A97D3B"/>
                          </a:solidFill>
                          <a:latin typeface="Candara Light" panose="020E0502030303020204" pitchFamily="34" charset="0"/>
                          <a:ea typeface="Calibri" pitchFamily="34" charset="-122"/>
                          <a:cs typeface="Calibri" pitchFamily="34" charset="-120"/>
                        </a:rPr>
                        <a:t>extract</a:t>
                      </a:r>
                      <a:endParaRPr lang="en-US" sz="1400" b="1" u="sng"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87.139 mg CE/g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104.564 mg CE/g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130.539 mg CE/g extract</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algn="just">
              <a:lnSpc>
                <a:spcPct val="115000"/>
              </a:lnSpc>
            </a:pPr>
            <a:r>
              <a:rPr lang="en-US" sz="1400" dirty="0">
                <a:solidFill>
                  <a:srgbClr val="163329"/>
                </a:solidFill>
                <a:latin typeface="Candara Light" panose="020E0502030303020204" pitchFamily="34" charset="0"/>
                <a:ea typeface="Calibri" pitchFamily="34" charset="-122"/>
                <a:cs typeface="Calibri" pitchFamily="34" charset="-120"/>
              </a:rPr>
              <a:t>The total flavonoid content (TFC) ranged from 6.151 to 281.230 mg CE/g </a:t>
            </a:r>
            <a:r>
              <a:rPr lang="en-US" sz="1400" dirty="0">
                <a:solidFill>
                  <a:srgbClr val="2B2B2B"/>
                </a:solidFill>
                <a:latin typeface="Candara Light" panose="020E0502030303020204" pitchFamily="34" charset="0"/>
                <a:ea typeface="Calibri" pitchFamily="34" charset="-122"/>
                <a:cs typeface="Calibri" pitchFamily="34" charset="-120"/>
              </a:rPr>
              <a:t>extract</a:t>
            </a:r>
            <a:r>
              <a:rPr lang="en-US" sz="1400" dirty="0">
                <a:solidFill>
                  <a:srgbClr val="163329"/>
                </a:solidFill>
                <a:latin typeface="Candara Light" panose="020E0502030303020204" pitchFamily="34" charset="0"/>
                <a:ea typeface="Calibri" pitchFamily="34" charset="-122"/>
                <a:cs typeface="Calibri" pitchFamily="34" charset="-120"/>
              </a:rPr>
              <a:t>, with the highest value observed for </a:t>
            </a:r>
            <a:r>
              <a:rPr lang="en-US" sz="1400" i="1" dirty="0">
                <a:solidFill>
                  <a:srgbClr val="163329"/>
                </a:solidFill>
                <a:latin typeface="Candara Light" panose="020E0502030303020204" pitchFamily="34" charset="0"/>
                <a:ea typeface="Calibri" pitchFamily="34" charset="-122"/>
                <a:cs typeface="Calibri" pitchFamily="34" charset="-120"/>
              </a:rPr>
              <a:t>Hypericum perforatum in NADES 20% with a result of 281.230 mg CE/g </a:t>
            </a:r>
            <a:r>
              <a:rPr lang="en-US" sz="1400" dirty="0">
                <a:solidFill>
                  <a:srgbClr val="2B2B2B"/>
                </a:solidFill>
                <a:latin typeface="Candara Light" panose="020E0502030303020204" pitchFamily="34" charset="0"/>
                <a:ea typeface="Calibri" pitchFamily="34" charset="-122"/>
                <a:cs typeface="Calibri" pitchFamily="34" charset="-120"/>
              </a:rPr>
              <a:t>extract</a:t>
            </a:r>
            <a:r>
              <a:rPr lang="en-US" sz="1400" dirty="0">
                <a:solidFill>
                  <a:srgbClr val="163329"/>
                </a:solidFill>
                <a:latin typeface="Candara Light" panose="020E0502030303020204" pitchFamily="34" charset="0"/>
                <a:ea typeface="Calibri" pitchFamily="34" charset="-122"/>
                <a:cs typeface="Calibri" pitchFamily="34" charset="-120"/>
              </a:rPr>
              <a:t>. Overall, the results indicate substantial variation in flavonoid content among the tested extracts.</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13</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Total Phenolic Content (TPC) of NADES 2</a:t>
            </a:r>
            <a:endParaRPr lang="en-US" sz="2400" dirty="0">
              <a:latin typeface="Candara" panose="020E0502030303020204" pitchFamily="34" charset="0"/>
            </a:endParaRPr>
          </a:p>
        </p:txBody>
      </p:sp>
      <p:graphicFrame>
        <p:nvGraphicFramePr>
          <p:cNvPr id="15" name="Table 0"/>
          <p:cNvGraphicFramePr>
            <a:graphicFrameLocks noGrp="1"/>
          </p:cNvGraphicFramePr>
          <p:nvPr>
            <p:extLst>
              <p:ext uri="{D42A27DB-BD31-4B8C-83A1-F6EECF244321}">
                <p14:modId xmlns:p14="http://schemas.microsoft.com/office/powerpoint/2010/main" val="767908529"/>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30%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76.202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83.869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79.964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224.351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245.860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263.793 mg GAE/g DW</a:t>
                      </a:r>
                      <a:endParaRPr lang="en-US" sz="1400" u="sng"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109.652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126.661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144.136 mg GAE/g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mg GAE/g DW = milligrams of gallic acid equivalents per gram of dry plant material</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marL="0" indent="0" algn="just">
              <a:lnSpc>
                <a:spcPct val="115000"/>
              </a:lnSpc>
              <a:buNone/>
            </a:pPr>
            <a:r>
              <a:rPr lang="en-US" sz="1400" dirty="0">
                <a:solidFill>
                  <a:srgbClr val="163329"/>
                </a:solidFill>
                <a:latin typeface="Candara Light" panose="020E0502030303020204" pitchFamily="34" charset="0"/>
                <a:ea typeface="Calibri" pitchFamily="34" charset="-122"/>
                <a:cs typeface="Calibri" pitchFamily="34" charset="-120"/>
              </a:rPr>
              <a:t>The highest TPC was observed for </a:t>
            </a:r>
            <a:r>
              <a:rPr lang="en-US" sz="1400" i="1" dirty="0">
                <a:solidFill>
                  <a:srgbClr val="163329"/>
                </a:solidFill>
                <a:latin typeface="Candara Light" panose="020E0502030303020204" pitchFamily="34" charset="0"/>
                <a:ea typeface="Calibri" pitchFamily="34" charset="-122"/>
                <a:cs typeface="Calibri" pitchFamily="34" charset="-120"/>
              </a:rPr>
              <a:t>Hypericum perforatum </a:t>
            </a:r>
            <a:r>
              <a:rPr lang="en-US" sz="1400" dirty="0">
                <a:solidFill>
                  <a:srgbClr val="163329"/>
                </a:solidFill>
                <a:latin typeface="Candara Light" panose="020E0502030303020204" pitchFamily="34" charset="0"/>
                <a:ea typeface="Calibri" pitchFamily="34" charset="-122"/>
                <a:cs typeface="Calibri" pitchFamily="34" charset="-120"/>
              </a:rPr>
              <a:t>at NADES 30% (263.793 mg GAE/g DW), while the lowest was observed for </a:t>
            </a:r>
            <a:r>
              <a:rPr lang="en-US" sz="1400" i="1" dirty="0">
                <a:solidFill>
                  <a:srgbClr val="163329"/>
                </a:solidFill>
                <a:latin typeface="Candara Light" panose="020E0502030303020204" pitchFamily="34" charset="0"/>
                <a:ea typeface="Calibri" pitchFamily="34" charset="-122"/>
                <a:cs typeface="Calibri" pitchFamily="34" charset="-120"/>
              </a:rPr>
              <a:t>Urtica dioica </a:t>
            </a:r>
            <a:r>
              <a:rPr lang="en-US" sz="1400" dirty="0">
                <a:solidFill>
                  <a:srgbClr val="163329"/>
                </a:solidFill>
                <a:latin typeface="Candara Light" panose="020E0502030303020204" pitchFamily="34" charset="0"/>
                <a:ea typeface="Calibri" pitchFamily="34" charset="-122"/>
                <a:cs typeface="Calibri" pitchFamily="34" charset="-120"/>
              </a:rPr>
              <a:t>at NADES 10% (76.202 mg GAE/g).</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14</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Total Antioxidant Capacity (TAC) of NADES 2</a:t>
            </a:r>
            <a:endParaRPr lang="en-US" sz="2400" dirty="0">
              <a:latin typeface="Candara" panose="020E0502030303020204" pitchFamily="34" charset="0"/>
            </a:endParaRPr>
          </a:p>
        </p:txBody>
      </p:sp>
      <p:graphicFrame>
        <p:nvGraphicFramePr>
          <p:cNvPr id="16" name="Table 0"/>
          <p:cNvGraphicFramePr>
            <a:graphicFrameLocks noGrp="1"/>
          </p:cNvGraphicFramePr>
          <p:nvPr>
            <p:extLst>
              <p:ext uri="{D42A27DB-BD31-4B8C-83A1-F6EECF244321}">
                <p14:modId xmlns:p14="http://schemas.microsoft.com/office/powerpoint/2010/main" val="3085518096"/>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30%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0.728 mg AAE/g extract </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0.826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0.886 mg AAE/g extract</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1.848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2.228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2.267 mg AAE/g </a:t>
                      </a:r>
                      <a:r>
                        <a:rPr lang="en-US" sz="1400" b="1" dirty="0">
                          <a:solidFill>
                            <a:srgbClr val="A97D3B"/>
                          </a:solidFill>
                          <a:latin typeface="Candara Light" panose="020E0502030303020204" pitchFamily="34" charset="0"/>
                          <a:ea typeface="Calibri" pitchFamily="34" charset="-122"/>
                          <a:cs typeface="Calibri" pitchFamily="34" charset="-120"/>
                        </a:rPr>
                        <a:t>extract</a:t>
                      </a:r>
                      <a:endParaRPr lang="en-US" sz="1400" b="1" u="sng"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1.177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1.611 mg AAE/g extract</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1.491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mg AAE/g extract = milligrams of ascorbic acid equivalents per gram of plant extract</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marL="0" indent="0" algn="just">
              <a:lnSpc>
                <a:spcPct val="115000"/>
              </a:lnSpc>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 </a:t>
            </a:r>
            <a:r>
              <a:rPr lang="en-US" sz="1400" dirty="0">
                <a:solidFill>
                  <a:srgbClr val="163329"/>
                </a:solidFill>
                <a:latin typeface="Candara Light" panose="020E0502030303020204" pitchFamily="34" charset="0"/>
                <a:ea typeface="Calibri" pitchFamily="34" charset="-122"/>
                <a:cs typeface="Calibri" pitchFamily="34" charset="-120"/>
              </a:rPr>
              <a:t>showed the highest TAC content, increasing from 1.848 to 2.267, while Urtica dioica had the lowest values. </a:t>
            </a:r>
            <a:r>
              <a:rPr lang="en-US" sz="1400" i="1" dirty="0">
                <a:solidFill>
                  <a:srgbClr val="163329"/>
                </a:solidFill>
                <a:latin typeface="Candara Light" panose="020E0502030303020204" pitchFamily="34" charset="0"/>
                <a:ea typeface="Calibri" pitchFamily="34" charset="-122"/>
                <a:cs typeface="Calibri" pitchFamily="34" charset="-120"/>
              </a:rPr>
              <a:t>Thymus serpyllum</a:t>
            </a:r>
            <a:r>
              <a:rPr lang="en-US" sz="1400" dirty="0">
                <a:solidFill>
                  <a:srgbClr val="163329"/>
                </a:solidFill>
                <a:latin typeface="Candara Light" panose="020E0502030303020204" pitchFamily="34" charset="0"/>
                <a:ea typeface="Calibri" pitchFamily="34" charset="-122"/>
                <a:cs typeface="Calibri" pitchFamily="34" charset="-120"/>
              </a:rPr>
              <a:t> increased at NADES 20% but showed a slight decrease at 30%.</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15</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Ferric Reducing Antioxidant Power (FRAP) of NADES 2</a:t>
            </a:r>
            <a:endParaRPr lang="en-US" sz="2400" dirty="0">
              <a:latin typeface="Candara" panose="020E0502030303020204" pitchFamily="34" charset="0"/>
            </a:endParaRPr>
          </a:p>
        </p:txBody>
      </p:sp>
      <p:graphicFrame>
        <p:nvGraphicFramePr>
          <p:cNvPr id="17" name="Table 0"/>
          <p:cNvGraphicFramePr>
            <a:graphicFrameLocks noGrp="1"/>
          </p:cNvGraphicFramePr>
          <p:nvPr>
            <p:extLst>
              <p:ext uri="{D42A27DB-BD31-4B8C-83A1-F6EECF244321}">
                <p14:modId xmlns:p14="http://schemas.microsoft.com/office/powerpoint/2010/main" val="1893846640"/>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30%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0.775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0.930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0.804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1.989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2.594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2.617 mg TE/g extract</a:t>
                      </a:r>
                      <a:endParaRPr lang="en-US" sz="1400" u="sng"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1.950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2.148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2.377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mg TE/g extract = milligrams of Trolox equivalents per gram of plant extract</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marL="0" indent="0" algn="just">
              <a:lnSpc>
                <a:spcPct val="115000"/>
              </a:lnSpc>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 </a:t>
            </a:r>
            <a:r>
              <a:rPr lang="en-US" sz="1400" dirty="0">
                <a:solidFill>
                  <a:srgbClr val="163329"/>
                </a:solidFill>
                <a:latin typeface="Candara Light" panose="020E0502030303020204" pitchFamily="34" charset="0"/>
                <a:ea typeface="Calibri" pitchFamily="34" charset="-122"/>
                <a:cs typeface="Calibri" pitchFamily="34" charset="-120"/>
              </a:rPr>
              <a:t>showed the highest ferric reducing antioxidant power, increasing from 1.989 to 2.617 mg TE/g extract with increasing NADES concentration. </a:t>
            </a:r>
            <a:r>
              <a:rPr lang="en-US" sz="1400" i="1" dirty="0">
                <a:solidFill>
                  <a:srgbClr val="163329"/>
                </a:solidFill>
                <a:latin typeface="Candara Light" panose="020E0502030303020204" pitchFamily="34" charset="0"/>
                <a:ea typeface="Calibri" pitchFamily="34" charset="-122"/>
                <a:cs typeface="Calibri" pitchFamily="34" charset="-120"/>
              </a:rPr>
              <a:t>Thymus serpyllum </a:t>
            </a:r>
            <a:r>
              <a:rPr lang="en-US" sz="1400" dirty="0">
                <a:solidFill>
                  <a:srgbClr val="163329"/>
                </a:solidFill>
                <a:latin typeface="Candara Light" panose="020E0502030303020204" pitchFamily="34" charset="0"/>
                <a:ea typeface="Calibri" pitchFamily="34" charset="-122"/>
                <a:cs typeface="Calibri" pitchFamily="34" charset="-120"/>
              </a:rPr>
              <a:t>also showed a consistent increase, while </a:t>
            </a:r>
            <a:r>
              <a:rPr lang="en-US" sz="1400" i="1" dirty="0">
                <a:solidFill>
                  <a:srgbClr val="163329"/>
                </a:solidFill>
                <a:latin typeface="Candara Light" panose="020E0502030303020204" pitchFamily="34" charset="0"/>
                <a:ea typeface="Calibri" pitchFamily="34" charset="-122"/>
                <a:cs typeface="Calibri" pitchFamily="34" charset="-120"/>
              </a:rPr>
              <a:t>Urtica dioica </a:t>
            </a:r>
            <a:r>
              <a:rPr lang="en-US" sz="1400" dirty="0">
                <a:solidFill>
                  <a:srgbClr val="163329"/>
                </a:solidFill>
                <a:latin typeface="Candara Light" panose="020E0502030303020204" pitchFamily="34" charset="0"/>
                <a:ea typeface="Calibri" pitchFamily="34" charset="-122"/>
                <a:cs typeface="Calibri" pitchFamily="34" charset="-120"/>
              </a:rPr>
              <a:t>reached its highest value at 20% NADES.</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16</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Radical-Scavenging Activity (DPPH) of NADES 2</a:t>
            </a:r>
            <a:endParaRPr lang="en-US" sz="2400" dirty="0">
              <a:latin typeface="Candara" panose="020E0502030303020204" pitchFamily="34" charset="0"/>
            </a:endParaRPr>
          </a:p>
        </p:txBody>
      </p:sp>
      <p:graphicFrame>
        <p:nvGraphicFramePr>
          <p:cNvPr id="18" name="Table 0"/>
          <p:cNvGraphicFramePr>
            <a:graphicFrameLocks noGrp="1"/>
          </p:cNvGraphicFramePr>
          <p:nvPr>
            <p:extLst>
              <p:ext uri="{D42A27DB-BD31-4B8C-83A1-F6EECF244321}">
                <p14:modId xmlns:p14="http://schemas.microsoft.com/office/powerpoint/2010/main" val="682242108"/>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30%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latin typeface="Candara Light" panose="020E0502030303020204" pitchFamily="34" charset="0"/>
                          <a:ea typeface="Calibri" charset="0"/>
                          <a:cs typeface="Calibri" charset="0"/>
                        </a:rPr>
                        <a:t>8.739%</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latin typeface="Candara Light" panose="020E0502030303020204" pitchFamily="34" charset="0"/>
                          <a:ea typeface="Calibri" charset="0"/>
                          <a:cs typeface="Calibri" charset="0"/>
                        </a:rPr>
                        <a:t>11.435%</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charset="0"/>
                          <a:cs typeface="Calibri" charset="0"/>
                        </a:rPr>
                        <a:t>16.142%</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latin typeface="Candara Light" panose="020E0502030303020204" pitchFamily="34" charset="0"/>
                          <a:ea typeface="Calibri" charset="0"/>
                          <a:cs typeface="Calibri" charset="0"/>
                        </a:rPr>
                        <a:t>42.543%</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latin typeface="Candara Light" panose="020E0502030303020204" pitchFamily="34" charset="0"/>
                          <a:ea typeface="Calibri" charset="0"/>
                          <a:cs typeface="Calibri" charset="0"/>
                        </a:rPr>
                        <a:t>51.849%</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u="sng" dirty="0">
                          <a:solidFill>
                            <a:srgbClr val="A97D3B"/>
                          </a:solidFill>
                          <a:latin typeface="Candara Light" panose="020E0502030303020204" pitchFamily="34" charset="0"/>
                          <a:ea typeface="Calibri" charset="0"/>
                          <a:cs typeface="Calibri" charset="0"/>
                        </a:rPr>
                        <a:t>59.554%</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latin typeface="Candara Light" panose="020E0502030303020204" pitchFamily="34" charset="0"/>
                          <a:ea typeface="Calibri" charset="0"/>
                          <a:cs typeface="Calibri" charset="0"/>
                        </a:rPr>
                        <a:t>30.508%</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latin typeface="Candara Light" panose="020E0502030303020204" pitchFamily="34" charset="0"/>
                          <a:ea typeface="Calibri" charset="0"/>
                          <a:cs typeface="Calibri" charset="0"/>
                        </a:rPr>
                        <a:t>37.425%</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charset="0"/>
                          <a:cs typeface="Calibri" charset="0"/>
                        </a:rPr>
                        <a:t>47.323%</a:t>
                      </a: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algn="just">
              <a:lnSpc>
                <a:spcPct val="115000"/>
              </a:lnSpc>
            </a:pPr>
            <a:r>
              <a:rPr lang="en-US" sz="1400" dirty="0">
                <a:latin typeface="Candara Light" panose="020E0502030303020204" pitchFamily="34" charset="0"/>
              </a:rPr>
              <a:t>Extraction efficiency increased consistently with NADES concentration for all three plants, with </a:t>
            </a:r>
            <a:r>
              <a:rPr lang="en-US" sz="1400" i="1" dirty="0">
                <a:latin typeface="Candara Light" panose="020E0502030303020204" pitchFamily="34" charset="0"/>
              </a:rPr>
              <a:t>Hypericum perforatum</a:t>
            </a:r>
            <a:r>
              <a:rPr lang="en-US" sz="1400" dirty="0">
                <a:latin typeface="Candara Light" panose="020E0502030303020204" pitchFamily="34" charset="0"/>
              </a:rPr>
              <a:t> yielding the highest values of DPPH throughout up to 59.55% at 30% NADES.</a:t>
            </a: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17</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ABTS of NADES 2</a:t>
            </a:r>
            <a:endParaRPr lang="en-US" sz="2400" dirty="0">
              <a:latin typeface="Candara" panose="020E0502030303020204" pitchFamily="34" charset="0"/>
            </a:endParaRPr>
          </a:p>
        </p:txBody>
      </p:sp>
      <p:graphicFrame>
        <p:nvGraphicFramePr>
          <p:cNvPr id="19" name="Table 0"/>
          <p:cNvGraphicFramePr>
            <a:graphicFrameLocks noGrp="1"/>
          </p:cNvGraphicFramePr>
          <p:nvPr>
            <p:extLst>
              <p:ext uri="{D42A27DB-BD31-4B8C-83A1-F6EECF244321}">
                <p14:modId xmlns:p14="http://schemas.microsoft.com/office/powerpoint/2010/main" val="1232836209"/>
              </p:ext>
            </p:extLst>
          </p:nvPr>
        </p:nvGraphicFramePr>
        <p:xfrm>
          <a:off x="548640" y="1417320"/>
          <a:ext cx="11094416" cy="1847088"/>
        </p:xfrm>
        <a:graphic>
          <a:graphicData uri="http://schemas.openxmlformats.org/drawingml/2006/table">
            <a:tbl>
              <a:tblPr/>
              <a:tblGrid>
                <a:gridCol w="3106436">
                  <a:extLst>
                    <a:ext uri="{9D8B030D-6E8A-4147-A177-3AD203B41FA5}">
                      <a16:colId xmlns:a16="http://schemas.microsoft.com/office/drawing/2014/main" val="20000"/>
                    </a:ext>
                  </a:extLst>
                </a:gridCol>
                <a:gridCol w="2662660">
                  <a:extLst>
                    <a:ext uri="{9D8B030D-6E8A-4147-A177-3AD203B41FA5}">
                      <a16:colId xmlns:a16="http://schemas.microsoft.com/office/drawing/2014/main" val="20001"/>
                    </a:ext>
                  </a:extLst>
                </a:gridCol>
                <a:gridCol w="2662660">
                  <a:extLst>
                    <a:ext uri="{9D8B030D-6E8A-4147-A177-3AD203B41FA5}">
                      <a16:colId xmlns:a16="http://schemas.microsoft.com/office/drawing/2014/main" val="20002"/>
                    </a:ext>
                  </a:extLst>
                </a:gridCol>
                <a:gridCol w="26626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30%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61.55%</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69.31%</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67.75%</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69.86%</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68.68%</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68.24%</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i="0" u="sng" dirty="0">
                          <a:solidFill>
                            <a:srgbClr val="A97D3B"/>
                          </a:solidFill>
                          <a:latin typeface="Candara Light" panose="020E0502030303020204" pitchFamily="34" charset="0"/>
                          <a:ea typeface="Calibri" pitchFamily="34" charset="-122"/>
                          <a:cs typeface="Calibri" pitchFamily="34" charset="-120"/>
                        </a:rPr>
                        <a:t>96.38%</a:t>
                      </a:r>
                      <a:endParaRPr lang="en-US" sz="1400" i="0" u="sng"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86.46%</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79.71%</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 inhibition = percentage of free radicals scavenged by the plant extract</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marL="0" indent="0" algn="just">
              <a:lnSpc>
                <a:spcPct val="115000"/>
              </a:lnSpc>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 </a:t>
            </a:r>
            <a:r>
              <a:rPr lang="en-US" sz="1400" dirty="0">
                <a:solidFill>
                  <a:srgbClr val="163329"/>
                </a:solidFill>
                <a:latin typeface="Candara Light" panose="020E0502030303020204" pitchFamily="34" charset="0"/>
                <a:ea typeface="Calibri" pitchFamily="34" charset="-122"/>
                <a:cs typeface="Calibri" pitchFamily="34" charset="-120"/>
              </a:rPr>
              <a:t>exhibited the highest radical-scavenging activity of ABTS, with 96.38% inhibition at 10% NADES, followed by a decrease with increasing NADES concentration. </a:t>
            </a:r>
            <a:r>
              <a:rPr lang="en-US" sz="1400" i="1" dirty="0">
                <a:solidFill>
                  <a:srgbClr val="163329"/>
                </a:solidFill>
                <a:latin typeface="Candara Light" panose="020E0502030303020204" pitchFamily="34" charset="0"/>
                <a:ea typeface="Calibri" pitchFamily="34" charset="-122"/>
                <a:cs typeface="Calibri" pitchFamily="34" charset="-120"/>
              </a:rPr>
              <a:t>Urtica dioica </a:t>
            </a:r>
            <a:r>
              <a:rPr lang="en-US" sz="1400" dirty="0">
                <a:solidFill>
                  <a:srgbClr val="163329"/>
                </a:solidFill>
                <a:latin typeface="Candara Light" panose="020E0502030303020204" pitchFamily="34" charset="0"/>
                <a:ea typeface="Calibri" pitchFamily="34" charset="-122"/>
                <a:cs typeface="Calibri" pitchFamily="34" charset="-120"/>
              </a:rPr>
              <a:t>and </a:t>
            </a:r>
            <a:r>
              <a:rPr lang="en-US" sz="1400" i="1" dirty="0">
                <a:solidFill>
                  <a:srgbClr val="163329"/>
                </a:solidFill>
                <a:latin typeface="Candara Light" panose="020E0502030303020204" pitchFamily="34" charset="0"/>
                <a:ea typeface="Calibri" pitchFamily="34" charset="-122"/>
                <a:cs typeface="Calibri" pitchFamily="34" charset="-120"/>
              </a:rPr>
              <a:t>Hypericum perforatum </a:t>
            </a:r>
            <a:r>
              <a:rPr lang="en-US" sz="1400" dirty="0">
                <a:solidFill>
                  <a:srgbClr val="163329"/>
                </a:solidFill>
                <a:latin typeface="Candara Light" panose="020E0502030303020204" pitchFamily="34" charset="0"/>
                <a:ea typeface="Calibri" pitchFamily="34" charset="-122"/>
                <a:cs typeface="Calibri" pitchFamily="34" charset="-120"/>
              </a:rPr>
              <a:t>showed moderate and relatively consistent inhibition values across the tested concentrations.</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18</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Sun Protector Factor (SPF) of NADES 2</a:t>
            </a:r>
            <a:endParaRPr lang="en-US" sz="2400" dirty="0">
              <a:latin typeface="Candara" panose="020E0502030303020204" pitchFamily="34" charset="0"/>
            </a:endParaRPr>
          </a:p>
        </p:txBody>
      </p:sp>
      <p:graphicFrame>
        <p:nvGraphicFramePr>
          <p:cNvPr id="20" name="Table 0"/>
          <p:cNvGraphicFramePr>
            <a:graphicFrameLocks noGrp="1"/>
          </p:cNvGraphicFramePr>
          <p:nvPr>
            <p:extLst>
              <p:ext uri="{D42A27DB-BD31-4B8C-83A1-F6EECF244321}">
                <p14:modId xmlns:p14="http://schemas.microsoft.com/office/powerpoint/2010/main" val="3223422390"/>
              </p:ext>
            </p:extLst>
          </p:nvPr>
        </p:nvGraphicFramePr>
        <p:xfrm>
          <a:off x="548640" y="1408176"/>
          <a:ext cx="11094416" cy="1847088"/>
        </p:xfrm>
        <a:graphic>
          <a:graphicData uri="http://schemas.openxmlformats.org/drawingml/2006/table">
            <a:tbl>
              <a:tblPr/>
              <a:tblGrid>
                <a:gridCol w="3788336">
                  <a:extLst>
                    <a:ext uri="{9D8B030D-6E8A-4147-A177-3AD203B41FA5}">
                      <a16:colId xmlns:a16="http://schemas.microsoft.com/office/drawing/2014/main" val="20000"/>
                    </a:ext>
                  </a:extLst>
                </a:gridCol>
                <a:gridCol w="2435360">
                  <a:extLst>
                    <a:ext uri="{9D8B030D-6E8A-4147-A177-3AD203B41FA5}">
                      <a16:colId xmlns:a16="http://schemas.microsoft.com/office/drawing/2014/main" val="20001"/>
                    </a:ext>
                  </a:extLst>
                </a:gridCol>
                <a:gridCol w="2435360">
                  <a:extLst>
                    <a:ext uri="{9D8B030D-6E8A-4147-A177-3AD203B41FA5}">
                      <a16:colId xmlns:a16="http://schemas.microsoft.com/office/drawing/2014/main" val="20002"/>
                    </a:ext>
                  </a:extLst>
                </a:gridCol>
                <a:gridCol w="2435360">
                  <a:extLst>
                    <a:ext uri="{9D8B030D-6E8A-4147-A177-3AD203B41FA5}">
                      <a16:colId xmlns:a16="http://schemas.microsoft.com/office/drawing/2014/main" val="20003"/>
                    </a:ext>
                  </a:extLst>
                </a:gridCol>
              </a:tblGrid>
              <a:tr h="420624">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30%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7.73</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8.27</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7.53</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6.78</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7.48</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8.08</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47548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9.07</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10.75</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u="sng" dirty="0">
                          <a:solidFill>
                            <a:srgbClr val="A97D3B"/>
                          </a:solidFill>
                          <a:latin typeface="Candara Light" panose="020E0502030303020204" pitchFamily="34" charset="0"/>
                          <a:ea typeface="Calibri" pitchFamily="34" charset="-122"/>
                          <a:cs typeface="Calibri" pitchFamily="34" charset="-120"/>
                        </a:rPr>
                        <a:t>12.30</a:t>
                      </a:r>
                      <a:endParaRPr lang="en-US" sz="1400" b="1" u="sng"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5" name="Text 2"/>
          <p:cNvSpPr/>
          <p:nvPr/>
        </p:nvSpPr>
        <p:spPr>
          <a:xfrm>
            <a:off x="548640" y="3374136"/>
            <a:ext cx="11094415" cy="274320"/>
          </a:xfrm>
          <a:prstGeom prst="rect">
            <a:avLst/>
          </a:prstGeom>
          <a:noFill/>
          <a:ln/>
        </p:spPr>
        <p:txBody>
          <a:bodyPr wrap="square" rtlCol="0" anchor="ctr"/>
          <a:lstStyle/>
          <a:p>
            <a:pPr marL="0" indent="0" algn="l">
              <a:buNone/>
            </a:pPr>
            <a:r>
              <a:rPr lang="en-US" sz="1050" i="1" dirty="0">
                <a:solidFill>
                  <a:srgbClr val="707D77"/>
                </a:solidFill>
                <a:latin typeface="Candara Light" panose="020E0502030303020204" pitchFamily="34" charset="0"/>
                <a:ea typeface="Calibri" pitchFamily="34" charset="-122"/>
                <a:cs typeface="Calibri" pitchFamily="34" charset="-120"/>
              </a:rPr>
              <a:t>SPF is calculated using the Mansur equation</a:t>
            </a:r>
            <a:endParaRPr lang="en-US" sz="1050" dirty="0">
              <a:latin typeface="Candara Light" panose="020E0502030303020204" pitchFamily="34" charset="0"/>
            </a:endParaRPr>
          </a:p>
        </p:txBody>
      </p:sp>
      <p:sp>
        <p:nvSpPr>
          <p:cNvPr id="6" name="Shape 3"/>
          <p:cNvSpPr/>
          <p:nvPr/>
        </p:nvSpPr>
        <p:spPr>
          <a:xfrm>
            <a:off x="548640" y="3721608"/>
            <a:ext cx="11094415" cy="2679192"/>
          </a:xfrm>
          <a:prstGeom prst="roundRect">
            <a:avLst>
              <a:gd name="adj" fmla="val 2730"/>
            </a:avLst>
          </a:prstGeom>
          <a:solidFill>
            <a:srgbClr val="EAF1EC"/>
          </a:solidFill>
          <a:ln w="12700">
            <a:solidFill>
              <a:srgbClr val="EAF1EC"/>
            </a:solidFill>
            <a:prstDash val="solid"/>
          </a:ln>
        </p:spPr>
      </p:sp>
      <p:sp>
        <p:nvSpPr>
          <p:cNvPr id="7" name="Text 4"/>
          <p:cNvSpPr/>
          <p:nvPr/>
        </p:nvSpPr>
        <p:spPr>
          <a:xfrm>
            <a:off x="804672" y="3867912"/>
            <a:ext cx="10582351" cy="237744"/>
          </a:xfrm>
          <a:prstGeom prst="rect">
            <a:avLst/>
          </a:prstGeom>
          <a:noFill/>
          <a:ln/>
        </p:spPr>
        <p:txBody>
          <a:bodyPr wrap="square" rtlCol="0" anchor="ctr"/>
          <a:lstStyle/>
          <a:p>
            <a:pPr marL="0" indent="0" algn="l">
              <a:buNone/>
            </a:pPr>
            <a:r>
              <a:rPr lang="en-US" sz="1100" b="1" kern="0" spc="100" dirty="0">
                <a:solidFill>
                  <a:srgbClr val="5C8374"/>
                </a:solidFill>
                <a:latin typeface="Candara Light" panose="020E0502030303020204" pitchFamily="34" charset="0"/>
                <a:ea typeface="Calibri" pitchFamily="34" charset="-122"/>
                <a:cs typeface="Calibri" pitchFamily="34" charset="-120"/>
              </a:rPr>
              <a:t>KEY FINDING</a:t>
            </a:r>
            <a:endParaRPr lang="en-US" sz="1100" dirty="0">
              <a:latin typeface="Candara Light" panose="020E0502030303020204" pitchFamily="34" charset="0"/>
            </a:endParaRPr>
          </a:p>
        </p:txBody>
      </p:sp>
      <p:sp>
        <p:nvSpPr>
          <p:cNvPr id="8" name="Text 5"/>
          <p:cNvSpPr/>
          <p:nvPr/>
        </p:nvSpPr>
        <p:spPr>
          <a:xfrm>
            <a:off x="804672" y="4142232"/>
            <a:ext cx="10582351" cy="2112264"/>
          </a:xfrm>
          <a:prstGeom prst="rect">
            <a:avLst/>
          </a:prstGeom>
          <a:noFill/>
          <a:ln/>
        </p:spPr>
        <p:txBody>
          <a:bodyPr wrap="square" rtlCol="0" anchor="t"/>
          <a:lstStyle/>
          <a:p>
            <a:pPr marL="0" indent="0" algn="just">
              <a:lnSpc>
                <a:spcPct val="115000"/>
              </a:lnSpc>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 </a:t>
            </a:r>
            <a:r>
              <a:rPr lang="en-US" sz="1400" dirty="0">
                <a:solidFill>
                  <a:srgbClr val="163329"/>
                </a:solidFill>
                <a:latin typeface="Candara Light" panose="020E0502030303020204" pitchFamily="34" charset="0"/>
                <a:ea typeface="Calibri" pitchFamily="34" charset="-122"/>
                <a:cs typeface="Calibri" pitchFamily="34" charset="-120"/>
              </a:rPr>
              <a:t>showed the highest calculated SPF, increasing from 9.07 to 12.30, with the highest absorbance at 290 nm for all concentrations. </a:t>
            </a:r>
            <a:r>
              <a:rPr lang="en-US" sz="1400" i="1" dirty="0">
                <a:solidFill>
                  <a:srgbClr val="163329"/>
                </a:solidFill>
                <a:latin typeface="Candara Light" panose="020E0502030303020204" pitchFamily="34" charset="0"/>
                <a:ea typeface="Calibri" pitchFamily="34" charset="-122"/>
                <a:cs typeface="Calibri" pitchFamily="34" charset="-120"/>
              </a:rPr>
              <a:t>Hypericum perforatum </a:t>
            </a:r>
            <a:r>
              <a:rPr lang="en-US" sz="1400" dirty="0">
                <a:solidFill>
                  <a:srgbClr val="163329"/>
                </a:solidFill>
                <a:latin typeface="Candara Light" panose="020E0502030303020204" pitchFamily="34" charset="0"/>
                <a:ea typeface="Calibri" pitchFamily="34" charset="-122"/>
                <a:cs typeface="Calibri" pitchFamily="34" charset="-120"/>
              </a:rPr>
              <a:t>also increased with NADES concentration, whereas </a:t>
            </a:r>
            <a:r>
              <a:rPr lang="en-US" sz="1400" i="1" dirty="0">
                <a:solidFill>
                  <a:srgbClr val="163329"/>
                </a:solidFill>
                <a:latin typeface="Candara Light" panose="020E0502030303020204" pitchFamily="34" charset="0"/>
                <a:ea typeface="Calibri" pitchFamily="34" charset="-122"/>
                <a:cs typeface="Calibri" pitchFamily="34" charset="-120"/>
              </a:rPr>
              <a:t>Urtica dioica </a:t>
            </a:r>
            <a:r>
              <a:rPr lang="en-US" sz="1400" dirty="0">
                <a:solidFill>
                  <a:srgbClr val="163329"/>
                </a:solidFill>
                <a:latin typeface="Candara Light" panose="020E0502030303020204" pitchFamily="34" charset="0"/>
                <a:ea typeface="Calibri" pitchFamily="34" charset="-122"/>
                <a:cs typeface="Calibri" pitchFamily="34" charset="-120"/>
              </a:rPr>
              <a:t>reached its highest SPF at 20% NADES.</a:t>
            </a:r>
            <a:endParaRPr lang="en-US" sz="1400" dirty="0">
              <a:latin typeface="Candara Light" panose="020E0502030303020204" pitchFamily="34" charset="0"/>
            </a:endParaRPr>
          </a:p>
        </p:txBody>
      </p:sp>
      <p:sp>
        <p:nvSpPr>
          <p:cNvPr id="9"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0"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19</a:t>
            </a:r>
            <a:endParaRPr lang="en-US" sz="900" dirty="0">
              <a:latin typeface="Candara Light" panose="020E0502030303020204" pitchFamily="34" charset="0"/>
            </a:endParaRPr>
          </a:p>
        </p:txBody>
      </p:sp>
      <p:sp>
        <p:nvSpPr>
          <p:cNvPr id="11"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TAC, FRAP &amp; TFC of Ethanol 70%</a:t>
            </a:r>
            <a:endParaRPr lang="en-US" sz="2400" dirty="0">
              <a:latin typeface="Candara" panose="020E0502030303020204" pitchFamily="34" charset="0"/>
            </a:endParaRPr>
          </a:p>
        </p:txBody>
      </p:sp>
      <p:sp>
        <p:nvSpPr>
          <p:cNvPr id="4" name="Text 2"/>
          <p:cNvSpPr/>
          <p:nvPr/>
        </p:nvSpPr>
        <p:spPr>
          <a:xfrm>
            <a:off x="548793" y="1600200"/>
            <a:ext cx="3515258" cy="502920"/>
          </a:xfrm>
          <a:prstGeom prst="rect">
            <a:avLst/>
          </a:prstGeom>
          <a:noFill/>
          <a:ln/>
        </p:spPr>
        <p:txBody>
          <a:bodyPr wrap="square" rtlCol="0" anchor="b"/>
          <a:lstStyle/>
          <a:p>
            <a:pPr marL="0" indent="0">
              <a:lnSpc>
                <a:spcPct val="105000"/>
              </a:lnSpc>
              <a:buNone/>
            </a:pPr>
            <a:r>
              <a:rPr lang="en-US" sz="1400" b="1" dirty="0">
                <a:solidFill>
                  <a:srgbClr val="1E4638"/>
                </a:solidFill>
                <a:latin typeface="Candara" panose="020E0502030303020204" pitchFamily="34" charset="0"/>
                <a:ea typeface="Calibri" pitchFamily="34" charset="-122"/>
                <a:cs typeface="Calibri" pitchFamily="34" charset="-120"/>
              </a:rPr>
              <a:t>Total Antioxidant Capacity (TAC)</a:t>
            </a:r>
            <a:endParaRPr lang="en-US" sz="1400" dirty="0">
              <a:latin typeface="Candara" panose="020E0502030303020204" pitchFamily="34" charset="0"/>
            </a:endParaRPr>
          </a:p>
        </p:txBody>
      </p:sp>
      <p:graphicFrame>
        <p:nvGraphicFramePr>
          <p:cNvPr id="21" name="Table 0"/>
          <p:cNvGraphicFramePr>
            <a:graphicFrameLocks noGrp="1"/>
          </p:cNvGraphicFramePr>
          <p:nvPr>
            <p:extLst>
              <p:ext uri="{D42A27DB-BD31-4B8C-83A1-F6EECF244321}">
                <p14:modId xmlns:p14="http://schemas.microsoft.com/office/powerpoint/2010/main" val="2261791672"/>
              </p:ext>
            </p:extLst>
          </p:nvPr>
        </p:nvGraphicFramePr>
        <p:xfrm>
          <a:off x="548640" y="2194560"/>
          <a:ext cx="3515259" cy="2084832"/>
        </p:xfrm>
        <a:graphic>
          <a:graphicData uri="http://schemas.openxmlformats.org/drawingml/2006/table">
            <a:tbl>
              <a:tblPr/>
              <a:tblGrid>
                <a:gridCol w="1968545">
                  <a:extLst>
                    <a:ext uri="{9D8B030D-6E8A-4147-A177-3AD203B41FA5}">
                      <a16:colId xmlns:a16="http://schemas.microsoft.com/office/drawing/2014/main" val="20000"/>
                    </a:ext>
                  </a:extLst>
                </a:gridCol>
                <a:gridCol w="1546714">
                  <a:extLst>
                    <a:ext uri="{9D8B030D-6E8A-4147-A177-3AD203B41FA5}">
                      <a16:colId xmlns:a16="http://schemas.microsoft.com/office/drawing/2014/main" val="20001"/>
                    </a:ext>
                  </a:extLst>
                </a:gridCol>
              </a:tblGrid>
              <a:tr h="384048">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TAC</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1.364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4.497 mg AAE/g extract</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2.539 mg AAE/g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Text 3"/>
          <p:cNvSpPr/>
          <p:nvPr/>
        </p:nvSpPr>
        <p:spPr>
          <a:xfrm>
            <a:off x="4338371" y="1600200"/>
            <a:ext cx="3515258" cy="502920"/>
          </a:xfrm>
          <a:prstGeom prst="rect">
            <a:avLst/>
          </a:prstGeom>
          <a:noFill/>
          <a:ln/>
        </p:spPr>
        <p:txBody>
          <a:bodyPr wrap="square" rtlCol="0" anchor="b"/>
          <a:lstStyle/>
          <a:p>
            <a:pPr marL="0" indent="0">
              <a:lnSpc>
                <a:spcPct val="105000"/>
              </a:lnSpc>
              <a:buNone/>
            </a:pPr>
            <a:r>
              <a:rPr lang="en-US" sz="1400" b="1" dirty="0">
                <a:solidFill>
                  <a:srgbClr val="1E4638"/>
                </a:solidFill>
                <a:latin typeface="Candara" panose="020E0502030303020204" pitchFamily="34" charset="0"/>
                <a:ea typeface="Calibri" pitchFamily="34" charset="-122"/>
                <a:cs typeface="Calibri" pitchFamily="34" charset="-120"/>
              </a:rPr>
              <a:t>Ferric Reducing Antioxidant Power (FRAP)</a:t>
            </a:r>
            <a:endParaRPr lang="en-US" sz="1400" dirty="0">
              <a:latin typeface="Candara" panose="020E0502030303020204" pitchFamily="34" charset="0"/>
            </a:endParaRPr>
          </a:p>
        </p:txBody>
      </p:sp>
      <p:graphicFrame>
        <p:nvGraphicFramePr>
          <p:cNvPr id="41" name="Table 1"/>
          <p:cNvGraphicFramePr>
            <a:graphicFrameLocks noGrp="1"/>
          </p:cNvGraphicFramePr>
          <p:nvPr>
            <p:extLst>
              <p:ext uri="{D42A27DB-BD31-4B8C-83A1-F6EECF244321}">
                <p14:modId xmlns:p14="http://schemas.microsoft.com/office/powerpoint/2010/main" val="3678748453"/>
              </p:ext>
            </p:extLst>
          </p:nvPr>
        </p:nvGraphicFramePr>
        <p:xfrm>
          <a:off x="4338218" y="2194560"/>
          <a:ext cx="3515259" cy="2084832"/>
        </p:xfrm>
        <a:graphic>
          <a:graphicData uri="http://schemas.openxmlformats.org/drawingml/2006/table">
            <a:tbl>
              <a:tblPr/>
              <a:tblGrid>
                <a:gridCol w="1968545">
                  <a:extLst>
                    <a:ext uri="{9D8B030D-6E8A-4147-A177-3AD203B41FA5}">
                      <a16:colId xmlns:a16="http://schemas.microsoft.com/office/drawing/2014/main" val="20000"/>
                    </a:ext>
                  </a:extLst>
                </a:gridCol>
                <a:gridCol w="1546714">
                  <a:extLst>
                    <a:ext uri="{9D8B030D-6E8A-4147-A177-3AD203B41FA5}">
                      <a16:colId xmlns:a16="http://schemas.microsoft.com/office/drawing/2014/main" val="20001"/>
                    </a:ext>
                  </a:extLst>
                </a:gridCol>
              </a:tblGrid>
              <a:tr h="384048">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TE/g</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0.150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2.744 mg TE/g extract</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1.580 mg TE/g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8" name="Text 4"/>
          <p:cNvSpPr/>
          <p:nvPr/>
        </p:nvSpPr>
        <p:spPr>
          <a:xfrm>
            <a:off x="8127797" y="1600200"/>
            <a:ext cx="3515258" cy="502920"/>
          </a:xfrm>
          <a:prstGeom prst="rect">
            <a:avLst/>
          </a:prstGeom>
          <a:noFill/>
          <a:ln/>
        </p:spPr>
        <p:txBody>
          <a:bodyPr wrap="square" rtlCol="0" anchor="b"/>
          <a:lstStyle/>
          <a:p>
            <a:pPr marL="0" indent="0">
              <a:lnSpc>
                <a:spcPct val="105000"/>
              </a:lnSpc>
              <a:buNone/>
            </a:pPr>
            <a:r>
              <a:rPr lang="en-US" sz="1400" b="1" dirty="0">
                <a:solidFill>
                  <a:srgbClr val="1E4638"/>
                </a:solidFill>
                <a:latin typeface="Candara" panose="020E0502030303020204" pitchFamily="34" charset="0"/>
                <a:ea typeface="Calibri" pitchFamily="34" charset="-122"/>
                <a:cs typeface="Calibri" pitchFamily="34" charset="-120"/>
              </a:rPr>
              <a:t>Total Flavonoid Content (TFC)</a:t>
            </a:r>
            <a:endParaRPr lang="en-US" sz="1400" dirty="0">
              <a:latin typeface="Candara" panose="020E0502030303020204" pitchFamily="34" charset="0"/>
            </a:endParaRPr>
          </a:p>
        </p:txBody>
      </p:sp>
      <p:graphicFrame>
        <p:nvGraphicFramePr>
          <p:cNvPr id="61" name="Table 2"/>
          <p:cNvGraphicFramePr>
            <a:graphicFrameLocks noGrp="1"/>
          </p:cNvGraphicFramePr>
          <p:nvPr>
            <p:extLst>
              <p:ext uri="{D42A27DB-BD31-4B8C-83A1-F6EECF244321}">
                <p14:modId xmlns:p14="http://schemas.microsoft.com/office/powerpoint/2010/main" val="3250750588"/>
              </p:ext>
            </p:extLst>
          </p:nvPr>
        </p:nvGraphicFramePr>
        <p:xfrm>
          <a:off x="8127797" y="2194560"/>
          <a:ext cx="3515259" cy="2084832"/>
        </p:xfrm>
        <a:graphic>
          <a:graphicData uri="http://schemas.openxmlformats.org/drawingml/2006/table">
            <a:tbl>
              <a:tblPr/>
              <a:tblGrid>
                <a:gridCol w="1968545">
                  <a:extLst>
                    <a:ext uri="{9D8B030D-6E8A-4147-A177-3AD203B41FA5}">
                      <a16:colId xmlns:a16="http://schemas.microsoft.com/office/drawing/2014/main" val="20000"/>
                    </a:ext>
                  </a:extLst>
                </a:gridCol>
                <a:gridCol w="1546714">
                  <a:extLst>
                    <a:ext uri="{9D8B030D-6E8A-4147-A177-3AD203B41FA5}">
                      <a16:colId xmlns:a16="http://schemas.microsoft.com/office/drawing/2014/main" val="20001"/>
                    </a:ext>
                  </a:extLst>
                </a:gridCol>
              </a:tblGrid>
              <a:tr h="384048">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CE/g DW</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2.870 mg CE/g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26.653 mg CE/g extract</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16.084 mg CE/g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0" name="Text 5"/>
          <p:cNvSpPr/>
          <p:nvPr/>
        </p:nvSpPr>
        <p:spPr>
          <a:xfrm>
            <a:off x="548640" y="4572000"/>
            <a:ext cx="11094415" cy="457200"/>
          </a:xfrm>
          <a:prstGeom prst="rect">
            <a:avLst/>
          </a:prstGeom>
          <a:noFill/>
          <a:ln/>
        </p:spPr>
        <p:txBody>
          <a:bodyPr wrap="square" rtlCol="0" anchor="ctr"/>
          <a:lstStyle/>
          <a:p>
            <a:pPr marL="0" indent="0" algn="l">
              <a:buNone/>
            </a:pPr>
            <a:r>
              <a:rPr lang="en-US" sz="1200" i="1" dirty="0">
                <a:solidFill>
                  <a:srgbClr val="707D77"/>
                </a:solidFill>
                <a:latin typeface="Candara Light" panose="020E0502030303020204" pitchFamily="34" charset="0"/>
                <a:ea typeface="Calibri" pitchFamily="34" charset="-122"/>
                <a:cs typeface="Calibri" pitchFamily="34" charset="-120"/>
              </a:rPr>
              <a:t>Data shown for the conventional-solvent benchmark (70% ethanol), used for comparison against the NADES systems.</a:t>
            </a:r>
            <a:endParaRPr lang="en-US" sz="1200" dirty="0">
              <a:latin typeface="Candara Light" panose="020E0502030303020204" pitchFamily="34" charset="0"/>
            </a:endParaRPr>
          </a:p>
        </p:txBody>
      </p:sp>
      <p:sp>
        <p:nvSpPr>
          <p:cNvPr id="11"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2"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20</a:t>
            </a:r>
            <a:endParaRPr lang="en-US" sz="900" dirty="0">
              <a:latin typeface="Candara Light" panose="020E0502030303020204" pitchFamily="34" charset="0"/>
            </a:endParaRPr>
          </a:p>
        </p:txBody>
      </p:sp>
      <p:sp>
        <p:nvSpPr>
          <p:cNvPr id="13"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400" b="1" dirty="0">
                <a:solidFill>
                  <a:srgbClr val="1E4638"/>
                </a:solidFill>
                <a:latin typeface="Candara" panose="020E0502030303020204" pitchFamily="34" charset="0"/>
                <a:ea typeface="Calibri" pitchFamily="34" charset="-122"/>
                <a:cs typeface="Calibri" pitchFamily="34" charset="-120"/>
              </a:rPr>
              <a:t>DPPH, ABTS &amp; SPF of Ethanol 70%</a:t>
            </a:r>
            <a:endParaRPr lang="en-US" sz="2400" dirty="0">
              <a:latin typeface="Candara" panose="020E0502030303020204" pitchFamily="34" charset="0"/>
            </a:endParaRPr>
          </a:p>
        </p:txBody>
      </p:sp>
      <p:sp>
        <p:nvSpPr>
          <p:cNvPr id="4" name="Text 2"/>
          <p:cNvSpPr/>
          <p:nvPr/>
        </p:nvSpPr>
        <p:spPr>
          <a:xfrm>
            <a:off x="548640" y="1600200"/>
            <a:ext cx="3515258" cy="502920"/>
          </a:xfrm>
          <a:prstGeom prst="rect">
            <a:avLst/>
          </a:prstGeom>
          <a:noFill/>
          <a:ln/>
        </p:spPr>
        <p:txBody>
          <a:bodyPr wrap="square" rtlCol="0" anchor="b"/>
          <a:lstStyle/>
          <a:p>
            <a:pPr marL="0" indent="0">
              <a:lnSpc>
                <a:spcPct val="105000"/>
              </a:lnSpc>
              <a:buNone/>
            </a:pPr>
            <a:r>
              <a:rPr lang="en-US" sz="1400" b="1" dirty="0">
                <a:solidFill>
                  <a:srgbClr val="1E4638"/>
                </a:solidFill>
                <a:latin typeface="Candara" panose="020E0502030303020204" pitchFamily="34" charset="0"/>
                <a:ea typeface="Calibri" pitchFamily="34" charset="-122"/>
                <a:cs typeface="Calibri" pitchFamily="34" charset="-120"/>
              </a:rPr>
              <a:t>Radical-Scavenging Activity (DPPH)</a:t>
            </a:r>
            <a:endParaRPr lang="en-US" sz="1400" dirty="0">
              <a:latin typeface="Candara" panose="020E0502030303020204" pitchFamily="34" charset="0"/>
            </a:endParaRPr>
          </a:p>
        </p:txBody>
      </p:sp>
      <p:graphicFrame>
        <p:nvGraphicFramePr>
          <p:cNvPr id="22" name="Table 0"/>
          <p:cNvGraphicFramePr>
            <a:graphicFrameLocks noGrp="1"/>
          </p:cNvGraphicFramePr>
          <p:nvPr>
            <p:extLst>
              <p:ext uri="{D42A27DB-BD31-4B8C-83A1-F6EECF244321}">
                <p14:modId xmlns:p14="http://schemas.microsoft.com/office/powerpoint/2010/main" val="189345627"/>
              </p:ext>
            </p:extLst>
          </p:nvPr>
        </p:nvGraphicFramePr>
        <p:xfrm>
          <a:off x="548640" y="2194560"/>
          <a:ext cx="3515259" cy="2084832"/>
        </p:xfrm>
        <a:graphic>
          <a:graphicData uri="http://schemas.openxmlformats.org/drawingml/2006/table">
            <a:tbl>
              <a:tblPr/>
              <a:tblGrid>
                <a:gridCol w="1968545">
                  <a:extLst>
                    <a:ext uri="{9D8B030D-6E8A-4147-A177-3AD203B41FA5}">
                      <a16:colId xmlns:a16="http://schemas.microsoft.com/office/drawing/2014/main" val="20000"/>
                    </a:ext>
                  </a:extLst>
                </a:gridCol>
                <a:gridCol w="1546714">
                  <a:extLst>
                    <a:ext uri="{9D8B030D-6E8A-4147-A177-3AD203B41FA5}">
                      <a16:colId xmlns:a16="http://schemas.microsoft.com/office/drawing/2014/main" val="20001"/>
                    </a:ext>
                  </a:extLst>
                </a:gridCol>
              </a:tblGrid>
              <a:tr h="384048">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 inhibition</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8.777%</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81.608%</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42.060%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Text 3"/>
          <p:cNvSpPr/>
          <p:nvPr/>
        </p:nvSpPr>
        <p:spPr>
          <a:xfrm>
            <a:off x="4338218" y="1600200"/>
            <a:ext cx="3515258" cy="502920"/>
          </a:xfrm>
          <a:prstGeom prst="rect">
            <a:avLst/>
          </a:prstGeom>
          <a:noFill/>
          <a:ln/>
        </p:spPr>
        <p:txBody>
          <a:bodyPr wrap="square" rtlCol="0" anchor="b"/>
          <a:lstStyle/>
          <a:p>
            <a:pPr marL="0" indent="0">
              <a:lnSpc>
                <a:spcPct val="105000"/>
              </a:lnSpc>
              <a:buNone/>
            </a:pPr>
            <a:r>
              <a:rPr lang="en-US" sz="1400" b="1" dirty="0">
                <a:solidFill>
                  <a:srgbClr val="1E4638"/>
                </a:solidFill>
                <a:latin typeface="Candara" panose="020E0502030303020204" pitchFamily="34" charset="0"/>
                <a:ea typeface="Calibri" pitchFamily="34" charset="-122"/>
                <a:cs typeface="Calibri" pitchFamily="34" charset="-120"/>
              </a:rPr>
              <a:t>ABTS</a:t>
            </a:r>
            <a:endParaRPr lang="en-US" sz="1400" dirty="0">
              <a:latin typeface="Candara" panose="020E0502030303020204" pitchFamily="34" charset="0"/>
            </a:endParaRPr>
          </a:p>
        </p:txBody>
      </p:sp>
      <p:graphicFrame>
        <p:nvGraphicFramePr>
          <p:cNvPr id="43" name="Table 1"/>
          <p:cNvGraphicFramePr>
            <a:graphicFrameLocks noGrp="1"/>
          </p:cNvGraphicFramePr>
          <p:nvPr>
            <p:extLst>
              <p:ext uri="{D42A27DB-BD31-4B8C-83A1-F6EECF244321}">
                <p14:modId xmlns:p14="http://schemas.microsoft.com/office/powerpoint/2010/main" val="1774577503"/>
              </p:ext>
            </p:extLst>
          </p:nvPr>
        </p:nvGraphicFramePr>
        <p:xfrm>
          <a:off x="4338218" y="2194560"/>
          <a:ext cx="3515259" cy="2084832"/>
        </p:xfrm>
        <a:graphic>
          <a:graphicData uri="http://schemas.openxmlformats.org/drawingml/2006/table">
            <a:tbl>
              <a:tblPr/>
              <a:tblGrid>
                <a:gridCol w="1968545">
                  <a:extLst>
                    <a:ext uri="{9D8B030D-6E8A-4147-A177-3AD203B41FA5}">
                      <a16:colId xmlns:a16="http://schemas.microsoft.com/office/drawing/2014/main" val="20000"/>
                    </a:ext>
                  </a:extLst>
                </a:gridCol>
                <a:gridCol w="1546714">
                  <a:extLst>
                    <a:ext uri="{9D8B030D-6E8A-4147-A177-3AD203B41FA5}">
                      <a16:colId xmlns:a16="http://schemas.microsoft.com/office/drawing/2014/main" val="20001"/>
                    </a:ext>
                  </a:extLst>
                </a:gridCol>
              </a:tblGrid>
              <a:tr h="384048">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Plant extract</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 inhibition</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Urtica dioica</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A97D3B"/>
                          </a:solidFill>
                          <a:latin typeface="Candara Light" panose="020E0502030303020204" pitchFamily="34" charset="0"/>
                          <a:ea typeface="Calibri" pitchFamily="34" charset="-122"/>
                          <a:cs typeface="Calibri" pitchFamily="34" charset="-120"/>
                        </a:rPr>
                        <a:t>95.95%</a:t>
                      </a:r>
                      <a:endParaRPr lang="en-US" sz="1400" b="1" dirty="0">
                        <a:solidFill>
                          <a:srgbClr val="A97D3B"/>
                        </a:solidFill>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Hypericum perforatum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91.08%</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566928">
                <a:tc>
                  <a:txBody>
                    <a:bodyPr/>
                    <a:lstStyle/>
                    <a:p>
                      <a:pPr marL="0" indent="0" algn="l">
                        <a:buNone/>
                      </a:pPr>
                      <a:r>
                        <a:rPr lang="en-US" sz="1400" i="1" dirty="0">
                          <a:solidFill>
                            <a:srgbClr val="163329"/>
                          </a:solidFill>
                          <a:latin typeface="Candara Light" panose="020E0502030303020204" pitchFamily="34" charset="0"/>
                          <a:ea typeface="Calibri" pitchFamily="34" charset="-122"/>
                          <a:cs typeface="Calibri" pitchFamily="34" charset="-120"/>
                        </a:rPr>
                        <a:t>Thymus serpyllum</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Light" panose="020E0502030303020204" pitchFamily="34" charset="0"/>
                          <a:ea typeface="Calibri" pitchFamily="34" charset="-122"/>
                          <a:cs typeface="Calibri" pitchFamily="34" charset="-120"/>
                        </a:rPr>
                        <a:t>94.93%</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8" name="Text 4"/>
          <p:cNvSpPr/>
          <p:nvPr/>
        </p:nvSpPr>
        <p:spPr>
          <a:xfrm>
            <a:off x="8127797" y="1600200"/>
            <a:ext cx="3515258" cy="502920"/>
          </a:xfrm>
          <a:prstGeom prst="rect">
            <a:avLst/>
          </a:prstGeom>
          <a:noFill/>
          <a:ln/>
        </p:spPr>
        <p:txBody>
          <a:bodyPr wrap="square" rtlCol="0" anchor="b"/>
          <a:lstStyle/>
          <a:p>
            <a:pPr marL="0" indent="0">
              <a:lnSpc>
                <a:spcPct val="105000"/>
              </a:lnSpc>
              <a:buNone/>
            </a:pPr>
            <a:r>
              <a:rPr lang="en-US" sz="1400" b="1" dirty="0">
                <a:solidFill>
                  <a:srgbClr val="1E4638"/>
                </a:solidFill>
                <a:latin typeface="Candara" panose="020E0502030303020204" pitchFamily="34" charset="0"/>
                <a:ea typeface="Calibri" pitchFamily="34" charset="-122"/>
                <a:cs typeface="Calibri" pitchFamily="34" charset="-120"/>
              </a:rPr>
              <a:t>Sun Protector Factor (SPF)</a:t>
            </a:r>
            <a:endParaRPr lang="en-US" sz="1400" dirty="0">
              <a:latin typeface="Candara" panose="020E0502030303020204" pitchFamily="34" charset="0"/>
            </a:endParaRPr>
          </a:p>
        </p:txBody>
      </p:sp>
      <p:graphicFrame>
        <p:nvGraphicFramePr>
          <p:cNvPr id="64" name="Table 2"/>
          <p:cNvGraphicFramePr>
            <a:graphicFrameLocks noGrp="1"/>
          </p:cNvGraphicFramePr>
          <p:nvPr>
            <p:extLst>
              <p:ext uri="{D42A27DB-BD31-4B8C-83A1-F6EECF244321}">
                <p14:modId xmlns:p14="http://schemas.microsoft.com/office/powerpoint/2010/main" val="1789472159"/>
              </p:ext>
            </p:extLst>
          </p:nvPr>
        </p:nvGraphicFramePr>
        <p:xfrm>
          <a:off x="8127797" y="2194560"/>
          <a:ext cx="3515259" cy="2084832"/>
        </p:xfrm>
        <a:graphic>
          <a:graphicData uri="http://schemas.openxmlformats.org/drawingml/2006/table">
            <a:tbl>
              <a:tblPr/>
              <a:tblGrid>
                <a:gridCol w="1968545">
                  <a:extLst>
                    <a:ext uri="{9D8B030D-6E8A-4147-A177-3AD203B41FA5}">
                      <a16:colId xmlns:a16="http://schemas.microsoft.com/office/drawing/2014/main" val="20000"/>
                    </a:ext>
                  </a:extLst>
                </a:gridCol>
                <a:gridCol w="1546714">
                  <a:extLst>
                    <a:ext uri="{9D8B030D-6E8A-4147-A177-3AD203B41FA5}">
                      <a16:colId xmlns:a16="http://schemas.microsoft.com/office/drawing/2014/main" val="20001"/>
                    </a:ext>
                  </a:extLst>
                </a:gridCol>
              </a:tblGrid>
              <a:tr h="384048">
                <a:tc>
                  <a:txBody>
                    <a:bodyPr/>
                    <a:lstStyle/>
                    <a:p>
                      <a:pPr marL="0" indent="0" algn="l">
                        <a:buNone/>
                      </a:pPr>
                      <a:r>
                        <a:rPr lang="en-US" sz="1400" b="1" dirty="0">
                          <a:solidFill>
                            <a:srgbClr val="FFFFFF"/>
                          </a:solidFill>
                          <a:latin typeface="Candara" panose="020E0502030303020204" pitchFamily="34" charset="0"/>
                          <a:ea typeface="Calibri" pitchFamily="34" charset="-122"/>
                          <a:cs typeface="Calibri" pitchFamily="34" charset="-120"/>
                        </a:rPr>
                        <a:t>Plant extract</a:t>
                      </a:r>
                      <a:endParaRPr lang="en-US" sz="1400" dirty="0">
                        <a:latin typeface="Candara"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panose="020E0502030303020204" pitchFamily="34" charset="0"/>
                          <a:ea typeface="Calibri" pitchFamily="34" charset="-122"/>
                          <a:cs typeface="Calibri" pitchFamily="34" charset="-120"/>
                        </a:rPr>
                        <a:t>SPF</a:t>
                      </a:r>
                      <a:endParaRPr lang="en-US" sz="1400" dirty="0">
                        <a:latin typeface="Candara"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566928">
                <a:tc>
                  <a:txBody>
                    <a:bodyPr/>
                    <a:lstStyle/>
                    <a:p>
                      <a:pPr marL="0" indent="0" algn="l">
                        <a:buNone/>
                      </a:pPr>
                      <a:r>
                        <a:rPr lang="en-US" sz="1400" i="1" dirty="0">
                          <a:solidFill>
                            <a:srgbClr val="163329"/>
                          </a:solidFill>
                          <a:latin typeface="Candara" panose="020E0502030303020204" pitchFamily="34" charset="0"/>
                          <a:ea typeface="Calibri" pitchFamily="34" charset="-122"/>
                          <a:cs typeface="Calibri" pitchFamily="34" charset="-120"/>
                        </a:rPr>
                        <a:t>Urtica dioica</a:t>
                      </a:r>
                      <a:endParaRPr lang="en-US" sz="1400" dirty="0">
                        <a:latin typeface="Candara"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panose="020E0502030303020204" pitchFamily="34" charset="0"/>
                          <a:ea typeface="Calibri" pitchFamily="34" charset="-122"/>
                          <a:cs typeface="Calibri" pitchFamily="34" charset="-120"/>
                        </a:rPr>
                        <a:t>6.65</a:t>
                      </a:r>
                      <a:endParaRPr lang="en-US" sz="1400" dirty="0">
                        <a:latin typeface="Candara"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400" i="1" dirty="0">
                          <a:solidFill>
                            <a:srgbClr val="163329"/>
                          </a:solidFill>
                          <a:latin typeface="Candara" panose="020E0502030303020204" pitchFamily="34" charset="0"/>
                          <a:ea typeface="Calibri" pitchFamily="34" charset="-122"/>
                          <a:cs typeface="Calibri" pitchFamily="34" charset="-120"/>
                        </a:rPr>
                        <a:t>Hypericum perforatum</a:t>
                      </a:r>
                      <a:endParaRPr lang="en-US" sz="1400" dirty="0">
                        <a:latin typeface="Candara"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1" dirty="0">
                          <a:solidFill>
                            <a:srgbClr val="A97D3B"/>
                          </a:solidFill>
                          <a:latin typeface="Candara" panose="020E0502030303020204" pitchFamily="34" charset="0"/>
                          <a:ea typeface="Calibri" pitchFamily="34" charset="-122"/>
                          <a:cs typeface="Calibri" pitchFamily="34" charset="-120"/>
                        </a:rPr>
                        <a:t>8.77</a:t>
                      </a:r>
                      <a:endParaRPr lang="en-US" sz="1400" b="1" dirty="0">
                        <a:solidFill>
                          <a:srgbClr val="A97D3B"/>
                        </a:solidFill>
                        <a:latin typeface="Candara"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extLst>
                  <a:ext uri="{0D108BD9-81ED-4DB2-BD59-A6C34878D82A}">
                    <a16:rowId xmlns:a16="http://schemas.microsoft.com/office/drawing/2014/main" val="10002"/>
                  </a:ext>
                </a:extLst>
              </a:tr>
              <a:tr h="566928">
                <a:tc>
                  <a:txBody>
                    <a:bodyPr/>
                    <a:lstStyle/>
                    <a:p>
                      <a:pPr marL="0" indent="0" algn="l">
                        <a:buNone/>
                      </a:pPr>
                      <a:r>
                        <a:rPr lang="en-US" sz="1400" i="1" dirty="0">
                          <a:solidFill>
                            <a:srgbClr val="163329"/>
                          </a:solidFill>
                          <a:latin typeface="Candara" panose="020E0502030303020204" pitchFamily="34" charset="0"/>
                          <a:ea typeface="Calibri" pitchFamily="34" charset="-122"/>
                          <a:cs typeface="Calibri" pitchFamily="34" charset="-120"/>
                        </a:rPr>
                        <a:t>Thymus serpyllum</a:t>
                      </a:r>
                      <a:endParaRPr lang="en-US" sz="1400" dirty="0">
                        <a:latin typeface="Candara"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2B2B2B"/>
                          </a:solidFill>
                          <a:latin typeface="Candara" panose="020E0502030303020204" pitchFamily="34" charset="0"/>
                          <a:ea typeface="Calibri" pitchFamily="34" charset="-122"/>
                          <a:cs typeface="Calibri" pitchFamily="34" charset="-120"/>
                        </a:rPr>
                        <a:t>7.16</a:t>
                      </a:r>
                      <a:endParaRPr lang="en-US" sz="1400" dirty="0">
                        <a:latin typeface="Candara"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0" name="Text 5"/>
          <p:cNvSpPr/>
          <p:nvPr/>
        </p:nvSpPr>
        <p:spPr>
          <a:xfrm>
            <a:off x="548640" y="4572000"/>
            <a:ext cx="11094415" cy="457200"/>
          </a:xfrm>
          <a:prstGeom prst="rect">
            <a:avLst/>
          </a:prstGeom>
          <a:noFill/>
          <a:ln/>
        </p:spPr>
        <p:txBody>
          <a:bodyPr wrap="square" rtlCol="0" anchor="ctr"/>
          <a:lstStyle/>
          <a:p>
            <a:pPr marL="0" indent="0" algn="l">
              <a:buNone/>
            </a:pPr>
            <a:r>
              <a:rPr lang="en-US" sz="1200" i="1" dirty="0">
                <a:solidFill>
                  <a:srgbClr val="707D77"/>
                </a:solidFill>
                <a:latin typeface="Candara Light" panose="020E0502030303020204" pitchFamily="34" charset="0"/>
                <a:ea typeface="Calibri" pitchFamily="34" charset="-122"/>
                <a:cs typeface="Calibri" pitchFamily="34" charset="-120"/>
              </a:rPr>
              <a:t>Notably, Urtica dioica shows its strongest performance of the whole study on ABTS with ethanol (95.95%), despite ranking weakest across most other assays.</a:t>
            </a:r>
            <a:endParaRPr lang="en-US" sz="1200" dirty="0">
              <a:latin typeface="Candara Light" panose="020E0502030303020204" pitchFamily="34" charset="0"/>
            </a:endParaRPr>
          </a:p>
        </p:txBody>
      </p:sp>
      <p:sp>
        <p:nvSpPr>
          <p:cNvPr id="11" name="Text 6"/>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2" name="Text 7"/>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21</a:t>
            </a:r>
            <a:endParaRPr lang="en-US" sz="900" dirty="0">
              <a:latin typeface="Candara Light" panose="020E0502030303020204" pitchFamily="34" charset="0"/>
            </a:endParaRPr>
          </a:p>
        </p:txBody>
      </p:sp>
      <p:sp>
        <p:nvSpPr>
          <p:cNvPr id="13" name="Shape 8"/>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411480"/>
            <a:ext cx="11094415" cy="566928"/>
          </a:xfrm>
          <a:prstGeom prst="rect">
            <a:avLst/>
          </a:prstGeom>
          <a:noFill/>
          <a:ln/>
        </p:spPr>
        <p:txBody>
          <a:bodyPr wrap="square" rtlCol="0" anchor="t"/>
          <a:lstStyle/>
          <a:p>
            <a:pPr marL="0" indent="0" algn="l">
              <a:buNone/>
            </a:pPr>
            <a:r>
              <a:rPr lang="en-US" sz="2600" b="1" dirty="0">
                <a:solidFill>
                  <a:srgbClr val="1E4638"/>
                </a:solidFill>
                <a:latin typeface="Candara" panose="020E0502030303020204" pitchFamily="34" charset="0"/>
                <a:ea typeface="Calibri" pitchFamily="34" charset="-122"/>
                <a:cs typeface="Calibri" pitchFamily="34" charset="-120"/>
              </a:rPr>
              <a:t>Summary of Peak Antioxidant and Photoprotective Activity by Solvent System</a:t>
            </a:r>
            <a:endParaRPr lang="en-US" sz="2600" dirty="0">
              <a:latin typeface="Candara" panose="020E0502030303020204" pitchFamily="34" charset="0"/>
            </a:endParaRPr>
          </a:p>
        </p:txBody>
      </p:sp>
      <p:graphicFrame>
        <p:nvGraphicFramePr>
          <p:cNvPr id="23" name="Table 0"/>
          <p:cNvGraphicFramePr>
            <a:graphicFrameLocks noGrp="1"/>
          </p:cNvGraphicFramePr>
          <p:nvPr>
            <p:extLst>
              <p:ext uri="{D42A27DB-BD31-4B8C-83A1-F6EECF244321}">
                <p14:modId xmlns:p14="http://schemas.microsoft.com/office/powerpoint/2010/main" val="4103777815"/>
              </p:ext>
            </p:extLst>
          </p:nvPr>
        </p:nvGraphicFramePr>
        <p:xfrm>
          <a:off x="548640" y="1508760"/>
          <a:ext cx="11094414" cy="4151376"/>
        </p:xfrm>
        <a:graphic>
          <a:graphicData uri="http://schemas.openxmlformats.org/drawingml/2006/table">
            <a:tbl>
              <a:tblPr/>
              <a:tblGrid>
                <a:gridCol w="1442274">
                  <a:extLst>
                    <a:ext uri="{9D8B030D-6E8A-4147-A177-3AD203B41FA5}">
                      <a16:colId xmlns:a16="http://schemas.microsoft.com/office/drawing/2014/main" val="20000"/>
                    </a:ext>
                  </a:extLst>
                </a:gridCol>
                <a:gridCol w="3217380">
                  <a:extLst>
                    <a:ext uri="{9D8B030D-6E8A-4147-A177-3AD203B41FA5}">
                      <a16:colId xmlns:a16="http://schemas.microsoft.com/office/drawing/2014/main" val="20001"/>
                    </a:ext>
                  </a:extLst>
                </a:gridCol>
                <a:gridCol w="3217380">
                  <a:extLst>
                    <a:ext uri="{9D8B030D-6E8A-4147-A177-3AD203B41FA5}">
                      <a16:colId xmlns:a16="http://schemas.microsoft.com/office/drawing/2014/main" val="20002"/>
                    </a:ext>
                  </a:extLst>
                </a:gridCol>
                <a:gridCol w="3217380">
                  <a:extLst>
                    <a:ext uri="{9D8B030D-6E8A-4147-A177-3AD203B41FA5}">
                      <a16:colId xmlns:a16="http://schemas.microsoft.com/office/drawing/2014/main" val="20003"/>
                    </a:ext>
                  </a:extLst>
                </a:gridCol>
              </a:tblGrid>
              <a:tr h="438912">
                <a:tc>
                  <a:txBody>
                    <a:bodyPr/>
                    <a:lstStyle/>
                    <a:p>
                      <a:pPr marL="0" indent="0" algn="l">
                        <a:buNone/>
                      </a:pPr>
                      <a:r>
                        <a:rPr lang="en-US" sz="1400" b="1" dirty="0">
                          <a:solidFill>
                            <a:srgbClr val="FFFFFF"/>
                          </a:solidFill>
                          <a:latin typeface="Candara Light" panose="020E0502030303020204" pitchFamily="34" charset="0"/>
                          <a:ea typeface="Calibri" pitchFamily="34" charset="-122"/>
                          <a:cs typeface="Calibri" pitchFamily="34" charset="-120"/>
                        </a:rPr>
                        <a:t>Assay</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1</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NADES 2</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tc>
                  <a:txBody>
                    <a:bodyPr/>
                    <a:lstStyle/>
                    <a:p>
                      <a:pPr marL="0" indent="0" algn="ctr">
                        <a:buNone/>
                      </a:pPr>
                      <a:r>
                        <a:rPr lang="en-US" sz="1400" b="1" dirty="0">
                          <a:solidFill>
                            <a:srgbClr val="FFFFFF"/>
                          </a:solidFill>
                          <a:latin typeface="Candara Light" panose="020E0502030303020204" pitchFamily="34" charset="0"/>
                          <a:ea typeface="Calibri" pitchFamily="34" charset="-122"/>
                          <a:cs typeface="Calibri" pitchFamily="34" charset="-120"/>
                        </a:rPr>
                        <a:t>Ethanol 70%</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1E4638"/>
                    </a:solidFill>
                  </a:tcPr>
                </a:tc>
                <a:extLst>
                  <a:ext uri="{0D108BD9-81ED-4DB2-BD59-A6C34878D82A}">
                    <a16:rowId xmlns:a16="http://schemas.microsoft.com/office/drawing/2014/main" val="10000"/>
                  </a:ext>
                </a:extLst>
              </a:tr>
              <a:tr h="530352">
                <a:tc>
                  <a:txBody>
                    <a:bodyPr/>
                    <a:lstStyle/>
                    <a:p>
                      <a:pPr marL="0" indent="0" algn="l">
                        <a:buNone/>
                      </a:pPr>
                      <a:r>
                        <a:rPr lang="en-US" sz="1400" b="1" dirty="0">
                          <a:solidFill>
                            <a:srgbClr val="163329"/>
                          </a:solidFill>
                          <a:latin typeface="Candara Light" panose="020E0502030303020204" pitchFamily="34" charset="0"/>
                          <a:ea typeface="Calibri" pitchFamily="34" charset="-122"/>
                          <a:cs typeface="Calibri" pitchFamily="34" charset="-120"/>
                        </a:rPr>
                        <a:t>TFC</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20%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30%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extLst>
                  <a:ext uri="{0D108BD9-81ED-4DB2-BD59-A6C34878D82A}">
                    <a16:rowId xmlns:a16="http://schemas.microsoft.com/office/drawing/2014/main" val="10001"/>
                  </a:ext>
                </a:extLst>
              </a:tr>
              <a:tr h="530352">
                <a:tc>
                  <a:txBody>
                    <a:bodyPr/>
                    <a:lstStyle/>
                    <a:p>
                      <a:pPr marL="0" indent="0" algn="l">
                        <a:buNone/>
                      </a:pPr>
                      <a:r>
                        <a:rPr lang="en-US" sz="1400" b="1" dirty="0">
                          <a:solidFill>
                            <a:srgbClr val="163329"/>
                          </a:solidFill>
                          <a:latin typeface="Candara Light" panose="020E0502030303020204" pitchFamily="34" charset="0"/>
                          <a:ea typeface="Calibri" pitchFamily="34" charset="-122"/>
                          <a:cs typeface="Calibri" pitchFamily="34" charset="-120"/>
                        </a:rPr>
                        <a:t>TPC</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30%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30%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5A5A5A"/>
                          </a:solidFill>
                          <a:latin typeface="Candara Light" panose="020E0502030303020204" pitchFamily="34" charset="0"/>
                          <a:ea typeface="Calibri" pitchFamily="34" charset="-122"/>
                          <a:cs typeface="Calibri" pitchFamily="34" charset="-120"/>
                        </a:rPr>
                        <a:t>— no data</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E7E7E7"/>
                    </a:solidFill>
                  </a:tcPr>
                </a:tc>
                <a:extLst>
                  <a:ext uri="{0D108BD9-81ED-4DB2-BD59-A6C34878D82A}">
                    <a16:rowId xmlns:a16="http://schemas.microsoft.com/office/drawing/2014/main" val="10002"/>
                  </a:ext>
                </a:extLst>
              </a:tr>
              <a:tr h="530352">
                <a:tc>
                  <a:txBody>
                    <a:bodyPr/>
                    <a:lstStyle/>
                    <a:p>
                      <a:pPr marL="0" indent="0" algn="l">
                        <a:buNone/>
                      </a:pPr>
                      <a:r>
                        <a:rPr lang="en-US" sz="1400" b="1" dirty="0">
                          <a:solidFill>
                            <a:srgbClr val="163329"/>
                          </a:solidFill>
                          <a:latin typeface="Candara Light" panose="020E0502030303020204" pitchFamily="34" charset="0"/>
                          <a:ea typeface="Calibri" pitchFamily="34" charset="-122"/>
                          <a:cs typeface="Calibri" pitchFamily="34" charset="-120"/>
                        </a:rPr>
                        <a:t>TAC</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20%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30%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extLst>
                  <a:ext uri="{0D108BD9-81ED-4DB2-BD59-A6C34878D82A}">
                    <a16:rowId xmlns:a16="http://schemas.microsoft.com/office/drawing/2014/main" val="10003"/>
                  </a:ext>
                </a:extLst>
              </a:tr>
              <a:tr h="530352">
                <a:tc>
                  <a:txBody>
                    <a:bodyPr/>
                    <a:lstStyle/>
                    <a:p>
                      <a:pPr marL="0" indent="0" algn="l">
                        <a:buNone/>
                      </a:pPr>
                      <a:r>
                        <a:rPr lang="en-US" sz="1400" b="1" dirty="0">
                          <a:solidFill>
                            <a:srgbClr val="163329"/>
                          </a:solidFill>
                          <a:latin typeface="Candara Light" panose="020E0502030303020204" pitchFamily="34" charset="0"/>
                          <a:ea typeface="Calibri" pitchFamily="34" charset="-122"/>
                          <a:cs typeface="Calibri" pitchFamily="34" charset="-120"/>
                        </a:rPr>
                        <a:t>FRAP</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20%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30%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extLst>
                  <a:ext uri="{0D108BD9-81ED-4DB2-BD59-A6C34878D82A}">
                    <a16:rowId xmlns:a16="http://schemas.microsoft.com/office/drawing/2014/main" val="10004"/>
                  </a:ext>
                </a:extLst>
              </a:tr>
              <a:tr h="530352">
                <a:tc>
                  <a:txBody>
                    <a:bodyPr/>
                    <a:lstStyle/>
                    <a:p>
                      <a:pPr marL="0" indent="0" algn="l">
                        <a:buNone/>
                      </a:pPr>
                      <a:r>
                        <a:rPr lang="en-US" sz="1400" b="1" dirty="0">
                          <a:solidFill>
                            <a:srgbClr val="163329"/>
                          </a:solidFill>
                          <a:latin typeface="Candara Light" panose="020E0502030303020204" pitchFamily="34" charset="0"/>
                          <a:ea typeface="Calibri" pitchFamily="34" charset="-122"/>
                          <a:cs typeface="Calibri" pitchFamily="34" charset="-120"/>
                        </a:rPr>
                        <a:t>DPPH</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20%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30%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81.6%</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extLst>
                  <a:ext uri="{0D108BD9-81ED-4DB2-BD59-A6C34878D82A}">
                    <a16:rowId xmlns:a16="http://schemas.microsoft.com/office/drawing/2014/main" val="10005"/>
                  </a:ext>
                </a:extLst>
              </a:tr>
              <a:tr h="530352">
                <a:tc>
                  <a:txBody>
                    <a:bodyPr/>
                    <a:lstStyle/>
                    <a:p>
                      <a:pPr marL="0" indent="0" algn="l">
                        <a:buNone/>
                      </a:pPr>
                      <a:r>
                        <a:rPr lang="en-US" sz="1400" b="1" dirty="0">
                          <a:solidFill>
                            <a:srgbClr val="163329"/>
                          </a:solidFill>
                          <a:latin typeface="Candara Light" panose="020E0502030303020204" pitchFamily="34" charset="0"/>
                          <a:ea typeface="Calibri" pitchFamily="34" charset="-122"/>
                          <a:cs typeface="Calibri" pitchFamily="34" charset="-120"/>
                        </a:rPr>
                        <a:t>ABTS</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30%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tc>
                  <a:txBody>
                    <a:bodyPr/>
                    <a:lstStyle/>
                    <a:p>
                      <a:pPr marL="0" indent="0" algn="ctr">
                        <a:buNone/>
                      </a:pPr>
                      <a:r>
                        <a:rPr lang="en-US" sz="1400" b="0" i="1" dirty="0">
                          <a:solidFill>
                            <a:srgbClr val="8A5A1E"/>
                          </a:solidFill>
                          <a:latin typeface="Candara Light" panose="020E0502030303020204" pitchFamily="34" charset="0"/>
                          <a:ea typeface="Calibri" pitchFamily="34" charset="-122"/>
                          <a:cs typeface="Calibri" pitchFamily="34" charset="-120"/>
                        </a:rPr>
                        <a:t>T. serpyllum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8A5A1E"/>
                          </a:solidFill>
                          <a:latin typeface="Candara Light" panose="020E0502030303020204" pitchFamily="34" charset="0"/>
                          <a:ea typeface="Calibri" pitchFamily="34" charset="-122"/>
                          <a:cs typeface="Calibri" pitchFamily="34" charset="-120"/>
                        </a:rPr>
                        <a:t>10%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3E3C8"/>
                    </a:solidFill>
                  </a:tcPr>
                </a:tc>
                <a:tc>
                  <a:txBody>
                    <a:bodyPr/>
                    <a:lstStyle/>
                    <a:p>
                      <a:pPr marL="0" indent="0" algn="ctr">
                        <a:buNone/>
                      </a:pPr>
                      <a:r>
                        <a:rPr lang="en-US" sz="1400" b="0" i="1" dirty="0">
                          <a:solidFill>
                            <a:srgbClr val="1E4C7A"/>
                          </a:solidFill>
                          <a:latin typeface="Candara Light" panose="020E0502030303020204" pitchFamily="34" charset="0"/>
                          <a:ea typeface="Calibri" pitchFamily="34" charset="-122"/>
                          <a:cs typeface="Calibri" pitchFamily="34" charset="-120"/>
                        </a:rPr>
                        <a:t>U. dioica</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9E7F5"/>
                    </a:solidFill>
                  </a:tcPr>
                </a:tc>
                <a:extLst>
                  <a:ext uri="{0D108BD9-81ED-4DB2-BD59-A6C34878D82A}">
                    <a16:rowId xmlns:a16="http://schemas.microsoft.com/office/drawing/2014/main" val="10006"/>
                  </a:ext>
                </a:extLst>
              </a:tr>
              <a:tr h="530352">
                <a:tc>
                  <a:txBody>
                    <a:bodyPr/>
                    <a:lstStyle/>
                    <a:p>
                      <a:pPr marL="0" indent="0" algn="l">
                        <a:buNone/>
                      </a:pPr>
                      <a:r>
                        <a:rPr lang="en-US" sz="1400" b="1" dirty="0">
                          <a:solidFill>
                            <a:srgbClr val="163329"/>
                          </a:solidFill>
                          <a:latin typeface="Candara Light" panose="020E0502030303020204" pitchFamily="34" charset="0"/>
                          <a:ea typeface="Calibri" pitchFamily="34" charset="-122"/>
                          <a:cs typeface="Calibri" pitchFamily="34" charset="-120"/>
                        </a:rPr>
                        <a:t>SPF</a:t>
                      </a:r>
                      <a:endParaRPr lang="en-US" sz="1400" dirty="0">
                        <a:latin typeface="Candara Light" panose="020E0502030303020204" pitchFamily="34" charset="0"/>
                        <a:ea typeface="Calibri" charset="0"/>
                        <a:cs typeface="Calibri" charset="0"/>
                      </a:endParaRPr>
                    </a:p>
                  </a:txBody>
                  <a:tcPr marL="101600" marR="1016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5F8F6"/>
                    </a:solidFill>
                  </a:tcPr>
                </a:tc>
                <a:tc>
                  <a:txBody>
                    <a:bodyPr/>
                    <a:lstStyle/>
                    <a:p>
                      <a:pPr marL="0" indent="0" algn="ctr">
                        <a:buNone/>
                      </a:pPr>
                      <a:r>
                        <a:rPr lang="en-US" sz="1400" b="0" i="1" dirty="0">
                          <a:solidFill>
                            <a:srgbClr val="8A5A1E"/>
                          </a:solidFill>
                          <a:latin typeface="Candara Light" panose="020E0502030303020204" pitchFamily="34" charset="0"/>
                          <a:ea typeface="Calibri" pitchFamily="34" charset="-122"/>
                          <a:cs typeface="Calibri" pitchFamily="34" charset="-120"/>
                        </a:rPr>
                        <a:t>T. serpyllum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8A5A1E"/>
                          </a:solidFill>
                          <a:latin typeface="Candara Light" panose="020E0502030303020204" pitchFamily="34" charset="0"/>
                          <a:ea typeface="Calibri" pitchFamily="34" charset="-122"/>
                          <a:cs typeface="Calibri" pitchFamily="34" charset="-120"/>
                        </a:rPr>
                        <a:t>30%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3E3C8"/>
                    </a:solidFill>
                  </a:tcPr>
                </a:tc>
                <a:tc>
                  <a:txBody>
                    <a:bodyPr/>
                    <a:lstStyle/>
                    <a:p>
                      <a:pPr marL="0" indent="0" algn="ctr">
                        <a:buNone/>
                      </a:pPr>
                      <a:r>
                        <a:rPr lang="en-US" sz="1400" b="0" i="1" dirty="0">
                          <a:solidFill>
                            <a:srgbClr val="8A5A1E"/>
                          </a:solidFill>
                          <a:latin typeface="Candara Light" panose="020E0502030303020204" pitchFamily="34" charset="0"/>
                          <a:ea typeface="Calibri" pitchFamily="34" charset="-122"/>
                          <a:cs typeface="Calibri" pitchFamily="34" charset="-120"/>
                        </a:rPr>
                        <a:t>T. serpyllum</a:t>
                      </a:r>
                      <a:endParaRPr lang="en-US" sz="1400" b="0" i="1" dirty="0">
                        <a:latin typeface="Candara Light" panose="020E0502030303020204" pitchFamily="34" charset="0"/>
                        <a:ea typeface="Calibri" charset="0"/>
                        <a:cs typeface="Calibri" charset="0"/>
                      </a:endParaRPr>
                    </a:p>
                    <a:p>
                      <a:pPr marL="0" indent="0" algn="ctr">
                        <a:buNone/>
                      </a:pPr>
                      <a:r>
                        <a:rPr lang="en-US" sz="1400" b="0" i="1" dirty="0">
                          <a:solidFill>
                            <a:srgbClr val="8A5A1E"/>
                          </a:solidFill>
                          <a:latin typeface="Candara Light" panose="020E0502030303020204" pitchFamily="34" charset="0"/>
                          <a:ea typeface="Calibri" pitchFamily="34" charset="-122"/>
                          <a:cs typeface="Calibri" pitchFamily="34" charset="-120"/>
                        </a:rPr>
                        <a:t>30%</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F3E3C8"/>
                    </a:solidFill>
                  </a:tcPr>
                </a:tc>
                <a:tc>
                  <a:txBody>
                    <a:bodyPr/>
                    <a:lstStyle/>
                    <a:p>
                      <a:pPr marL="0" indent="0" algn="ctr">
                        <a:buNone/>
                      </a:pPr>
                      <a:r>
                        <a:rPr lang="en-US" sz="1400" b="0" i="1" dirty="0">
                          <a:solidFill>
                            <a:srgbClr val="1E4638"/>
                          </a:solidFill>
                          <a:latin typeface="Candara Light" panose="020E0502030303020204" pitchFamily="34" charset="0"/>
                          <a:ea typeface="Calibri" pitchFamily="34" charset="-122"/>
                          <a:cs typeface="Calibri" pitchFamily="34" charset="-120"/>
                        </a:rPr>
                        <a:t>H. perforatum</a:t>
                      </a:r>
                      <a:endParaRPr lang="en-US" sz="1400" b="0" i="1" dirty="0">
                        <a:latin typeface="Candara Light" panose="020E0502030303020204" pitchFamily="34" charset="0"/>
                        <a:ea typeface="Calibri" charset="0"/>
                        <a:cs typeface="Calibri" charset="0"/>
                      </a:endParaRPr>
                    </a:p>
                  </a:txBody>
                  <a:tcPr marL="76200" marR="76200" marT="50800" marB="50800" anchor="ctr">
                    <a:lnL w="9525" cap="flat" cmpd="sng" algn="ctr">
                      <a:solidFill>
                        <a:srgbClr val="DCE5DF"/>
                      </a:solidFill>
                      <a:prstDash val="solid"/>
                      <a:round/>
                      <a:headEnd type="none" w="med" len="med"/>
                      <a:tailEnd type="none" w="med" len="med"/>
                    </a:lnL>
                    <a:lnR w="9525" cap="flat" cmpd="sng" algn="ctr">
                      <a:solidFill>
                        <a:srgbClr val="DCE5DF"/>
                      </a:solidFill>
                      <a:prstDash val="solid"/>
                      <a:round/>
                      <a:headEnd type="none" w="med" len="med"/>
                      <a:tailEnd type="none" w="med" len="med"/>
                    </a:lnR>
                    <a:lnT w="9525" cap="flat" cmpd="sng" algn="ctr">
                      <a:solidFill>
                        <a:srgbClr val="DCE5DF"/>
                      </a:solidFill>
                      <a:prstDash val="solid"/>
                      <a:round/>
                      <a:headEnd type="none" w="med" len="med"/>
                      <a:tailEnd type="none" w="med" len="med"/>
                    </a:lnT>
                    <a:lnB w="9525" cap="flat" cmpd="sng" algn="ctr">
                      <a:solidFill>
                        <a:srgbClr val="DCE5DF"/>
                      </a:solidFill>
                      <a:prstDash val="solid"/>
                      <a:round/>
                      <a:headEnd type="none" w="med" len="med"/>
                      <a:tailEnd type="none" w="med" len="med"/>
                    </a:lnB>
                    <a:solidFill>
                      <a:srgbClr val="DCEBE2"/>
                    </a:solidFill>
                  </a:tcPr>
                </a:tc>
                <a:extLst>
                  <a:ext uri="{0D108BD9-81ED-4DB2-BD59-A6C34878D82A}">
                    <a16:rowId xmlns:a16="http://schemas.microsoft.com/office/drawing/2014/main" val="10007"/>
                  </a:ext>
                </a:extLst>
              </a:tr>
            </a:tbl>
          </a:graphicData>
        </a:graphic>
      </p:graphicFrame>
      <p:sp>
        <p:nvSpPr>
          <p:cNvPr id="5" name="Shape 2"/>
          <p:cNvSpPr/>
          <p:nvPr/>
        </p:nvSpPr>
        <p:spPr>
          <a:xfrm>
            <a:off x="548640" y="5980176"/>
            <a:ext cx="201168" cy="201168"/>
          </a:xfrm>
          <a:prstGeom prst="rect">
            <a:avLst/>
          </a:prstGeom>
          <a:solidFill>
            <a:srgbClr val="DCEBE2"/>
          </a:solidFill>
          <a:ln w="12700">
            <a:solidFill>
              <a:srgbClr val="1E4638"/>
            </a:solidFill>
            <a:prstDash val="solid"/>
          </a:ln>
        </p:spPr>
      </p:sp>
      <p:sp>
        <p:nvSpPr>
          <p:cNvPr id="6" name="Text 3"/>
          <p:cNvSpPr/>
          <p:nvPr/>
        </p:nvSpPr>
        <p:spPr>
          <a:xfrm>
            <a:off x="822960" y="5934456"/>
            <a:ext cx="2377440" cy="292608"/>
          </a:xfrm>
          <a:prstGeom prst="rect">
            <a:avLst/>
          </a:prstGeom>
          <a:noFill/>
          <a:ln/>
        </p:spPr>
        <p:txBody>
          <a:bodyPr wrap="square" rtlCol="0" anchor="ctr"/>
          <a:lstStyle/>
          <a:p>
            <a:pPr marL="0" indent="0">
              <a:buNone/>
            </a:pPr>
            <a:r>
              <a:rPr lang="en-US" sz="1150" i="1" dirty="0">
                <a:solidFill>
                  <a:srgbClr val="2B2B2B"/>
                </a:solidFill>
                <a:latin typeface="Candara Light" panose="020E0502030303020204" pitchFamily="34" charset="0"/>
                <a:ea typeface="Calibri" pitchFamily="34" charset="-122"/>
                <a:cs typeface="Calibri" pitchFamily="34" charset="-120"/>
              </a:rPr>
              <a:t>Hypericum perforatum</a:t>
            </a:r>
            <a:endParaRPr lang="en-US" sz="1150" i="1" dirty="0">
              <a:latin typeface="Candara Light" panose="020E0502030303020204" pitchFamily="34" charset="0"/>
            </a:endParaRPr>
          </a:p>
        </p:txBody>
      </p:sp>
      <p:sp>
        <p:nvSpPr>
          <p:cNvPr id="7" name="Shape 4"/>
          <p:cNvSpPr/>
          <p:nvPr/>
        </p:nvSpPr>
        <p:spPr>
          <a:xfrm>
            <a:off x="3200400" y="5980176"/>
            <a:ext cx="201168" cy="201168"/>
          </a:xfrm>
          <a:prstGeom prst="rect">
            <a:avLst/>
          </a:prstGeom>
          <a:solidFill>
            <a:srgbClr val="F3E3C8"/>
          </a:solidFill>
          <a:ln w="12700">
            <a:solidFill>
              <a:srgbClr val="8A5A1E"/>
            </a:solidFill>
            <a:prstDash val="solid"/>
          </a:ln>
        </p:spPr>
      </p:sp>
      <p:sp>
        <p:nvSpPr>
          <p:cNvPr id="8" name="Text 5"/>
          <p:cNvSpPr/>
          <p:nvPr/>
        </p:nvSpPr>
        <p:spPr>
          <a:xfrm>
            <a:off x="3474720" y="5934456"/>
            <a:ext cx="2377440" cy="292608"/>
          </a:xfrm>
          <a:prstGeom prst="rect">
            <a:avLst/>
          </a:prstGeom>
          <a:noFill/>
          <a:ln/>
        </p:spPr>
        <p:txBody>
          <a:bodyPr wrap="square" rtlCol="0" anchor="ctr"/>
          <a:lstStyle/>
          <a:p>
            <a:pPr marL="0" indent="0">
              <a:buNone/>
            </a:pPr>
            <a:r>
              <a:rPr lang="en-US" sz="1150" i="1" dirty="0">
                <a:solidFill>
                  <a:srgbClr val="2B2B2B"/>
                </a:solidFill>
                <a:latin typeface="Candara Light" panose="020E0502030303020204" pitchFamily="34" charset="0"/>
                <a:ea typeface="Calibri" pitchFamily="34" charset="-122"/>
                <a:cs typeface="Calibri" pitchFamily="34" charset="-120"/>
              </a:rPr>
              <a:t>Thymus serpyllum</a:t>
            </a:r>
            <a:endParaRPr lang="en-US" sz="1150" i="1" dirty="0">
              <a:latin typeface="Candara Light" panose="020E0502030303020204" pitchFamily="34" charset="0"/>
            </a:endParaRPr>
          </a:p>
        </p:txBody>
      </p:sp>
      <p:sp>
        <p:nvSpPr>
          <p:cNvPr id="9" name="Shape 6"/>
          <p:cNvSpPr/>
          <p:nvPr/>
        </p:nvSpPr>
        <p:spPr>
          <a:xfrm>
            <a:off x="5852160" y="5980176"/>
            <a:ext cx="201168" cy="201168"/>
          </a:xfrm>
          <a:prstGeom prst="rect">
            <a:avLst/>
          </a:prstGeom>
          <a:solidFill>
            <a:srgbClr val="D9E7F5"/>
          </a:solidFill>
          <a:ln w="12700">
            <a:solidFill>
              <a:srgbClr val="1E4C7A"/>
            </a:solidFill>
            <a:prstDash val="solid"/>
          </a:ln>
        </p:spPr>
      </p:sp>
      <p:sp>
        <p:nvSpPr>
          <p:cNvPr id="10" name="Text 7"/>
          <p:cNvSpPr/>
          <p:nvPr/>
        </p:nvSpPr>
        <p:spPr>
          <a:xfrm>
            <a:off x="6126480" y="5934456"/>
            <a:ext cx="2377440" cy="292608"/>
          </a:xfrm>
          <a:prstGeom prst="rect">
            <a:avLst/>
          </a:prstGeom>
          <a:noFill/>
          <a:ln/>
        </p:spPr>
        <p:txBody>
          <a:bodyPr wrap="square" rtlCol="0" anchor="ctr"/>
          <a:lstStyle/>
          <a:p>
            <a:pPr marL="0" indent="0">
              <a:buNone/>
            </a:pPr>
            <a:r>
              <a:rPr lang="en-US" sz="1150" i="1" dirty="0">
                <a:solidFill>
                  <a:srgbClr val="2B2B2B"/>
                </a:solidFill>
                <a:latin typeface="Candara Light" panose="020E0502030303020204" pitchFamily="34" charset="0"/>
                <a:ea typeface="Calibri" pitchFamily="34" charset="-122"/>
                <a:cs typeface="Calibri" pitchFamily="34" charset="-120"/>
              </a:rPr>
              <a:t>Urtica dioica</a:t>
            </a:r>
            <a:endParaRPr lang="en-US" sz="1150" i="1" dirty="0">
              <a:latin typeface="Candara Light" panose="020E0502030303020204" pitchFamily="34" charset="0"/>
            </a:endParaRPr>
          </a:p>
        </p:txBody>
      </p:sp>
      <p:sp>
        <p:nvSpPr>
          <p:cNvPr id="11" name="Shape 8"/>
          <p:cNvSpPr/>
          <p:nvPr/>
        </p:nvSpPr>
        <p:spPr>
          <a:xfrm>
            <a:off x="8503920" y="5980176"/>
            <a:ext cx="201168" cy="201168"/>
          </a:xfrm>
          <a:prstGeom prst="rect">
            <a:avLst/>
          </a:prstGeom>
          <a:solidFill>
            <a:srgbClr val="E7E7E7"/>
          </a:solidFill>
          <a:ln w="12700">
            <a:solidFill>
              <a:srgbClr val="5A5A5A"/>
            </a:solidFill>
            <a:prstDash val="solid"/>
          </a:ln>
        </p:spPr>
      </p:sp>
      <p:sp>
        <p:nvSpPr>
          <p:cNvPr id="12" name="Text 9"/>
          <p:cNvSpPr/>
          <p:nvPr/>
        </p:nvSpPr>
        <p:spPr>
          <a:xfrm>
            <a:off x="8778240" y="5934456"/>
            <a:ext cx="2377440" cy="292608"/>
          </a:xfrm>
          <a:prstGeom prst="rect">
            <a:avLst/>
          </a:prstGeom>
          <a:noFill/>
          <a:ln/>
        </p:spPr>
        <p:txBody>
          <a:bodyPr wrap="square" rtlCol="0" anchor="ctr"/>
          <a:lstStyle/>
          <a:p>
            <a:pPr marL="0" indent="0">
              <a:buNone/>
            </a:pPr>
            <a:r>
              <a:rPr lang="en-US" sz="1150" dirty="0">
                <a:solidFill>
                  <a:srgbClr val="2B2B2B"/>
                </a:solidFill>
                <a:latin typeface="Candara Light" panose="020E0502030303020204" pitchFamily="34" charset="0"/>
                <a:ea typeface="Calibri" pitchFamily="34" charset="-122"/>
                <a:cs typeface="Calibri" pitchFamily="34" charset="-120"/>
              </a:rPr>
              <a:t>No data</a:t>
            </a:r>
            <a:endParaRPr lang="en-US" sz="1150" dirty="0">
              <a:latin typeface="Candara Light" panose="020E0502030303020204" pitchFamily="34" charset="0"/>
            </a:endParaRPr>
          </a:p>
        </p:txBody>
      </p:sp>
      <p:sp>
        <p:nvSpPr>
          <p:cNvPr id="13" name="Text 10"/>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4" name="Text 11"/>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22</a:t>
            </a:r>
            <a:endParaRPr lang="en-US" sz="900" dirty="0">
              <a:latin typeface="Candara Light" panose="020E0502030303020204" pitchFamily="34" charset="0"/>
            </a:endParaRPr>
          </a:p>
        </p:txBody>
      </p:sp>
      <p:sp>
        <p:nvSpPr>
          <p:cNvPr id="15" name="Shape 12"/>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600" b="1" dirty="0">
                <a:solidFill>
                  <a:srgbClr val="1E4638"/>
                </a:solidFill>
                <a:latin typeface="Candara Light" panose="020E0502030303020204" pitchFamily="34" charset="0"/>
                <a:ea typeface="Calibri" pitchFamily="34" charset="-122"/>
                <a:cs typeface="Calibri" pitchFamily="34" charset="-120"/>
              </a:rPr>
              <a:t>Discussion</a:t>
            </a:r>
            <a:endParaRPr lang="en-US" sz="2600" dirty="0">
              <a:latin typeface="Candara Light" panose="020E0502030303020204" pitchFamily="34" charset="0"/>
            </a:endParaRPr>
          </a:p>
        </p:txBody>
      </p:sp>
      <p:sp>
        <p:nvSpPr>
          <p:cNvPr id="5" name="Shape 3"/>
          <p:cNvSpPr/>
          <p:nvPr/>
        </p:nvSpPr>
        <p:spPr>
          <a:xfrm>
            <a:off x="548639" y="1178980"/>
            <a:ext cx="11094415" cy="457200"/>
          </a:xfrm>
          <a:prstGeom prst="roundRect">
            <a:avLst>
              <a:gd name="adj" fmla="val 16000"/>
            </a:avLst>
          </a:prstGeom>
          <a:solidFill>
            <a:srgbClr val="EAF1EC"/>
          </a:solidFill>
          <a:ln w="12700">
            <a:solidFill>
              <a:srgbClr val="EAF1EC"/>
            </a:solidFill>
            <a:prstDash val="solid"/>
          </a:ln>
        </p:spPr>
      </p:sp>
      <p:sp>
        <p:nvSpPr>
          <p:cNvPr id="6" name="Shape 4"/>
          <p:cNvSpPr/>
          <p:nvPr/>
        </p:nvSpPr>
        <p:spPr>
          <a:xfrm>
            <a:off x="548640" y="1411113"/>
            <a:ext cx="11094415" cy="182880"/>
          </a:xfrm>
          <a:prstGeom prst="rect">
            <a:avLst/>
          </a:prstGeom>
          <a:solidFill>
            <a:srgbClr val="EAF1EC"/>
          </a:solidFill>
          <a:ln w="12700">
            <a:solidFill>
              <a:srgbClr val="EAF1EC"/>
            </a:solidFill>
            <a:prstDash val="solid"/>
          </a:ln>
        </p:spPr>
      </p:sp>
      <p:sp>
        <p:nvSpPr>
          <p:cNvPr id="7" name="Text 5"/>
          <p:cNvSpPr/>
          <p:nvPr/>
        </p:nvSpPr>
        <p:spPr>
          <a:xfrm>
            <a:off x="822960" y="1554480"/>
            <a:ext cx="10545775" cy="457200"/>
          </a:xfrm>
          <a:prstGeom prst="rect">
            <a:avLst/>
          </a:prstGeom>
          <a:noFill/>
          <a:ln/>
        </p:spPr>
        <p:txBody>
          <a:bodyPr wrap="square" rtlCol="0" anchor="ctr"/>
          <a:lstStyle/>
          <a:p>
            <a:pPr marL="0" indent="0">
              <a:buNone/>
            </a:pPr>
            <a:endParaRPr lang="en-US" sz="1400" dirty="0">
              <a:latin typeface="Candara Light" panose="020E0502030303020204" pitchFamily="34" charset="0"/>
            </a:endParaRPr>
          </a:p>
        </p:txBody>
      </p:sp>
      <p:sp>
        <p:nvSpPr>
          <p:cNvPr id="8" name="Shape 6"/>
          <p:cNvSpPr/>
          <p:nvPr/>
        </p:nvSpPr>
        <p:spPr>
          <a:xfrm>
            <a:off x="868680" y="1979676"/>
            <a:ext cx="292608" cy="292608"/>
          </a:xfrm>
          <a:prstGeom prst="ellipse">
            <a:avLst/>
          </a:prstGeom>
          <a:solidFill>
            <a:srgbClr val="1E4638"/>
          </a:solidFill>
          <a:ln w="12700">
            <a:solidFill>
              <a:srgbClr val="1E4638"/>
            </a:solidFill>
            <a:prstDash val="solid"/>
          </a:ln>
        </p:spPr>
        <p:txBody>
          <a:bodyPr/>
          <a:lstStyle/>
          <a:p>
            <a:pPr algn="ctr"/>
            <a:r>
              <a:rPr lang="en-US" dirty="0">
                <a:solidFill>
                  <a:schemeClr val="bg1"/>
                </a:solidFill>
              </a:rPr>
              <a:t>1</a:t>
            </a:r>
          </a:p>
        </p:txBody>
      </p:sp>
      <p:sp>
        <p:nvSpPr>
          <p:cNvPr id="9" name="Text 7"/>
          <p:cNvSpPr/>
          <p:nvPr/>
        </p:nvSpPr>
        <p:spPr>
          <a:xfrm>
            <a:off x="868680" y="2482706"/>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1</a:t>
            </a:r>
            <a:endParaRPr lang="en-US" sz="1300" dirty="0">
              <a:latin typeface="Candara Light" panose="020E0502030303020204" pitchFamily="34" charset="0"/>
            </a:endParaRPr>
          </a:p>
        </p:txBody>
      </p:sp>
      <p:sp>
        <p:nvSpPr>
          <p:cNvPr id="10" name="Text 8"/>
          <p:cNvSpPr/>
          <p:nvPr/>
        </p:nvSpPr>
        <p:spPr>
          <a:xfrm>
            <a:off x="1371600" y="2240280"/>
            <a:ext cx="9905695" cy="786604"/>
          </a:xfrm>
          <a:prstGeom prst="rect">
            <a:avLst/>
          </a:prstGeom>
          <a:noFill/>
          <a:ln/>
        </p:spPr>
        <p:txBody>
          <a:bodyPr wrap="square" rtlCol="0" anchor="ctr"/>
          <a:lstStyle/>
          <a:p>
            <a:pPr marL="0" indent="0">
              <a:lnSpc>
                <a:spcPct val="115000"/>
              </a:lnSpc>
              <a:buNone/>
            </a:pPr>
            <a:endParaRPr lang="en-US" sz="1400" dirty="0">
              <a:latin typeface="Candara Light" panose="020E0502030303020204" pitchFamily="34" charset="0"/>
            </a:endParaRPr>
          </a:p>
        </p:txBody>
      </p:sp>
      <p:sp>
        <p:nvSpPr>
          <p:cNvPr id="11" name="Shape 9"/>
          <p:cNvSpPr/>
          <p:nvPr/>
        </p:nvSpPr>
        <p:spPr>
          <a:xfrm>
            <a:off x="914400" y="2482706"/>
            <a:ext cx="10454335" cy="0"/>
          </a:xfrm>
          <a:prstGeom prst="line">
            <a:avLst/>
          </a:prstGeom>
          <a:noFill/>
          <a:ln w="9525">
            <a:solidFill>
              <a:srgbClr val="DCE5DF"/>
            </a:solidFill>
            <a:prstDash val="solid"/>
          </a:ln>
        </p:spPr>
      </p:sp>
      <p:sp>
        <p:nvSpPr>
          <p:cNvPr id="12" name="Shape 10"/>
          <p:cNvSpPr/>
          <p:nvPr/>
        </p:nvSpPr>
        <p:spPr>
          <a:xfrm>
            <a:off x="880871" y="2839432"/>
            <a:ext cx="292608" cy="292608"/>
          </a:xfrm>
          <a:prstGeom prst="ellipse">
            <a:avLst/>
          </a:prstGeom>
          <a:solidFill>
            <a:srgbClr val="1E4638"/>
          </a:solidFill>
          <a:ln w="12700">
            <a:solidFill>
              <a:srgbClr val="1E4638"/>
            </a:solidFill>
            <a:prstDash val="solid"/>
          </a:ln>
        </p:spPr>
        <p:txBody>
          <a:bodyPr/>
          <a:lstStyle/>
          <a:p>
            <a:pPr algn="ctr"/>
            <a:r>
              <a:rPr lang="en-US" dirty="0">
                <a:solidFill>
                  <a:schemeClr val="bg1"/>
                </a:solidFill>
              </a:rPr>
              <a:t>2</a:t>
            </a:r>
          </a:p>
        </p:txBody>
      </p:sp>
      <p:sp>
        <p:nvSpPr>
          <p:cNvPr id="13" name="Text 11"/>
          <p:cNvSpPr/>
          <p:nvPr/>
        </p:nvSpPr>
        <p:spPr>
          <a:xfrm>
            <a:off x="868680" y="3269311"/>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2</a:t>
            </a:r>
            <a:endParaRPr lang="en-US" sz="1300" dirty="0">
              <a:latin typeface="Candara Light" panose="020E0502030303020204" pitchFamily="34" charset="0"/>
            </a:endParaRPr>
          </a:p>
        </p:txBody>
      </p:sp>
      <p:sp>
        <p:nvSpPr>
          <p:cNvPr id="14" name="Text 12"/>
          <p:cNvSpPr/>
          <p:nvPr/>
        </p:nvSpPr>
        <p:spPr>
          <a:xfrm>
            <a:off x="1371600" y="3026884"/>
            <a:ext cx="9905695" cy="786604"/>
          </a:xfrm>
          <a:prstGeom prst="rect">
            <a:avLst/>
          </a:prstGeom>
          <a:noFill/>
          <a:ln/>
        </p:spPr>
        <p:txBody>
          <a:bodyPr wrap="square" rtlCol="0" anchor="ctr"/>
          <a:lstStyle/>
          <a:p>
            <a:pPr marL="0" indent="0">
              <a:lnSpc>
                <a:spcPct val="115000"/>
              </a:lnSpc>
              <a:buNone/>
            </a:pPr>
            <a:r>
              <a:rPr lang="en-US" sz="1400" dirty="0">
                <a:solidFill>
                  <a:srgbClr val="2B2B2B"/>
                </a:solidFill>
                <a:latin typeface="Candara Light" panose="020E0502030303020204" pitchFamily="34" charset="0"/>
                <a:ea typeface="Calibri" pitchFamily="34" charset="-122"/>
                <a:cs typeface="Calibri" pitchFamily="34" charset="-120"/>
              </a:rPr>
              <a:t>.</a:t>
            </a:r>
            <a:endParaRPr lang="en-US" sz="1400" dirty="0">
              <a:latin typeface="Candara Light" panose="020E0502030303020204" pitchFamily="34" charset="0"/>
            </a:endParaRPr>
          </a:p>
        </p:txBody>
      </p:sp>
      <p:sp>
        <p:nvSpPr>
          <p:cNvPr id="15" name="Shape 13"/>
          <p:cNvSpPr/>
          <p:nvPr/>
        </p:nvSpPr>
        <p:spPr>
          <a:xfrm>
            <a:off x="839524" y="3346350"/>
            <a:ext cx="10454335" cy="0"/>
          </a:xfrm>
          <a:prstGeom prst="line">
            <a:avLst/>
          </a:prstGeom>
          <a:noFill/>
          <a:ln w="9525">
            <a:solidFill>
              <a:srgbClr val="DCE5DF"/>
            </a:solidFill>
            <a:prstDash val="solid"/>
          </a:ln>
        </p:spPr>
      </p:sp>
      <p:sp>
        <p:nvSpPr>
          <p:cNvPr id="16" name="Shape 14"/>
          <p:cNvSpPr/>
          <p:nvPr/>
        </p:nvSpPr>
        <p:spPr>
          <a:xfrm>
            <a:off x="868680" y="3532276"/>
            <a:ext cx="292608" cy="292608"/>
          </a:xfrm>
          <a:prstGeom prst="ellipse">
            <a:avLst/>
          </a:prstGeom>
          <a:solidFill>
            <a:srgbClr val="1E4638"/>
          </a:solidFill>
          <a:ln w="12700">
            <a:solidFill>
              <a:srgbClr val="1E4638"/>
            </a:solidFill>
            <a:prstDash val="solid"/>
          </a:ln>
        </p:spPr>
        <p:txBody>
          <a:bodyPr/>
          <a:lstStyle/>
          <a:p>
            <a:pPr algn="ctr"/>
            <a:r>
              <a:rPr lang="en-US" dirty="0">
                <a:solidFill>
                  <a:schemeClr val="bg1"/>
                </a:solidFill>
              </a:rPr>
              <a:t>3</a:t>
            </a:r>
          </a:p>
        </p:txBody>
      </p:sp>
      <p:sp>
        <p:nvSpPr>
          <p:cNvPr id="17" name="Text 15"/>
          <p:cNvSpPr/>
          <p:nvPr/>
        </p:nvSpPr>
        <p:spPr>
          <a:xfrm>
            <a:off x="868680" y="4055915"/>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3</a:t>
            </a:r>
            <a:endParaRPr lang="en-US" sz="1300" dirty="0">
              <a:latin typeface="Candara Light" panose="020E0502030303020204" pitchFamily="34" charset="0"/>
            </a:endParaRPr>
          </a:p>
        </p:txBody>
      </p:sp>
      <p:sp>
        <p:nvSpPr>
          <p:cNvPr id="18" name="Text 16"/>
          <p:cNvSpPr/>
          <p:nvPr/>
        </p:nvSpPr>
        <p:spPr>
          <a:xfrm>
            <a:off x="1371600" y="3813489"/>
            <a:ext cx="9905695" cy="786604"/>
          </a:xfrm>
          <a:prstGeom prst="rect">
            <a:avLst/>
          </a:prstGeom>
          <a:noFill/>
          <a:ln/>
        </p:spPr>
        <p:txBody>
          <a:bodyPr wrap="square" rtlCol="0" anchor="ctr"/>
          <a:lstStyle/>
          <a:p>
            <a:pPr marL="0" indent="0">
              <a:lnSpc>
                <a:spcPct val="115000"/>
              </a:lnSpc>
              <a:buNone/>
            </a:pPr>
            <a:r>
              <a:rPr lang="en-US" sz="1400" dirty="0">
                <a:solidFill>
                  <a:srgbClr val="2B2B2B"/>
                </a:solidFill>
                <a:latin typeface="Candara Light" panose="020E0502030303020204" pitchFamily="34" charset="0"/>
                <a:ea typeface="Calibri" pitchFamily="34" charset="-122"/>
                <a:cs typeface="Calibri" pitchFamily="34" charset="-120"/>
              </a:rPr>
              <a:t>.</a:t>
            </a:r>
            <a:endParaRPr lang="en-US" sz="1400" dirty="0">
              <a:latin typeface="Candara Light" panose="020E0502030303020204" pitchFamily="34" charset="0"/>
            </a:endParaRPr>
          </a:p>
        </p:txBody>
      </p:sp>
      <p:sp>
        <p:nvSpPr>
          <p:cNvPr id="19" name="Shape 17"/>
          <p:cNvSpPr/>
          <p:nvPr/>
        </p:nvSpPr>
        <p:spPr>
          <a:xfrm>
            <a:off x="868680" y="4600093"/>
            <a:ext cx="10454335" cy="0"/>
          </a:xfrm>
          <a:prstGeom prst="line">
            <a:avLst/>
          </a:prstGeom>
          <a:noFill/>
          <a:ln w="9525">
            <a:solidFill>
              <a:srgbClr val="DCE5DF"/>
            </a:solidFill>
            <a:prstDash val="solid"/>
          </a:ln>
        </p:spPr>
      </p:sp>
      <p:sp>
        <p:nvSpPr>
          <p:cNvPr id="21" name="Text 19"/>
          <p:cNvSpPr/>
          <p:nvPr/>
        </p:nvSpPr>
        <p:spPr>
          <a:xfrm>
            <a:off x="868680" y="4869841"/>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4</a:t>
            </a:r>
            <a:endParaRPr lang="en-US" sz="1300" dirty="0">
              <a:latin typeface="Candara Light" panose="020E0502030303020204" pitchFamily="34" charset="0"/>
            </a:endParaRPr>
          </a:p>
        </p:txBody>
      </p:sp>
      <p:sp>
        <p:nvSpPr>
          <p:cNvPr id="22" name="Text 20"/>
          <p:cNvSpPr/>
          <p:nvPr/>
        </p:nvSpPr>
        <p:spPr>
          <a:xfrm>
            <a:off x="868680" y="4600093"/>
            <a:ext cx="10454334" cy="1480667"/>
          </a:xfrm>
          <a:prstGeom prst="rect">
            <a:avLst/>
          </a:prstGeom>
          <a:noFill/>
          <a:ln/>
        </p:spPr>
        <p:txBody>
          <a:bodyPr wrap="square" rtlCol="0" anchor="ctr"/>
          <a:lstStyle/>
          <a:p>
            <a:pPr marL="0" indent="0" algn="just">
              <a:lnSpc>
                <a:spcPct val="115000"/>
              </a:lnSpc>
              <a:buNone/>
            </a:pPr>
            <a:endParaRPr lang="en-US" sz="1400" dirty="0">
              <a:latin typeface="Candara Light" panose="020E0502030303020204" pitchFamily="34" charset="0"/>
            </a:endParaRPr>
          </a:p>
        </p:txBody>
      </p:sp>
      <p:sp>
        <p:nvSpPr>
          <p:cNvPr id="23" name="Text 21"/>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24" name="Text 22"/>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24</a:t>
            </a:r>
            <a:endParaRPr lang="en-US" sz="900" dirty="0">
              <a:latin typeface="Candara Light" panose="020E0502030303020204" pitchFamily="34" charset="0"/>
            </a:endParaRPr>
          </a:p>
        </p:txBody>
      </p:sp>
      <p:sp>
        <p:nvSpPr>
          <p:cNvPr id="25" name="Shape 23"/>
          <p:cNvSpPr/>
          <p:nvPr/>
        </p:nvSpPr>
        <p:spPr>
          <a:xfrm>
            <a:off x="548640" y="6473952"/>
            <a:ext cx="11094415" cy="0"/>
          </a:xfrm>
          <a:prstGeom prst="line">
            <a:avLst/>
          </a:prstGeom>
          <a:noFill/>
          <a:ln w="9525">
            <a:solidFill>
              <a:srgbClr val="DCE5DF"/>
            </a:solidFill>
            <a:prstDash val="solid"/>
          </a:ln>
        </p:spPr>
      </p:sp>
      <p:sp>
        <p:nvSpPr>
          <p:cNvPr id="20" name="Shape 6">
            <a:extLst>
              <a:ext uri="{FF2B5EF4-FFF2-40B4-BE49-F238E27FC236}">
                <a16:creationId xmlns:a16="http://schemas.microsoft.com/office/drawing/2014/main" id="{31BCA376-E5E2-234C-DD0B-611D2924052B}"/>
              </a:ext>
            </a:extLst>
          </p:cNvPr>
          <p:cNvSpPr/>
          <p:nvPr/>
        </p:nvSpPr>
        <p:spPr>
          <a:xfrm>
            <a:off x="888644" y="4286499"/>
            <a:ext cx="292608" cy="292608"/>
          </a:xfrm>
          <a:prstGeom prst="ellipse">
            <a:avLst/>
          </a:prstGeom>
          <a:solidFill>
            <a:srgbClr val="1E4638"/>
          </a:solidFill>
          <a:ln w="12700">
            <a:solidFill>
              <a:srgbClr val="1E4638"/>
            </a:solidFill>
            <a:prstDash val="solid"/>
          </a:ln>
        </p:spPr>
        <p:txBody>
          <a:bodyPr/>
          <a:lstStyle/>
          <a:p>
            <a:pPr algn="ctr"/>
            <a:r>
              <a:rPr lang="en-US" dirty="0">
                <a:solidFill>
                  <a:schemeClr val="bg1"/>
                </a:solidFill>
              </a:rPr>
              <a:t>4</a:t>
            </a:r>
          </a:p>
        </p:txBody>
      </p:sp>
      <p:sp>
        <p:nvSpPr>
          <p:cNvPr id="26" name="Shape 6">
            <a:extLst>
              <a:ext uri="{FF2B5EF4-FFF2-40B4-BE49-F238E27FC236}">
                <a16:creationId xmlns:a16="http://schemas.microsoft.com/office/drawing/2014/main" id="{97C565D5-B225-049C-E67F-FDA66BC15668}"/>
              </a:ext>
            </a:extLst>
          </p:cNvPr>
          <p:cNvSpPr/>
          <p:nvPr/>
        </p:nvSpPr>
        <p:spPr>
          <a:xfrm>
            <a:off x="874776" y="5111355"/>
            <a:ext cx="292608" cy="292608"/>
          </a:xfrm>
          <a:prstGeom prst="ellipse">
            <a:avLst/>
          </a:prstGeom>
          <a:solidFill>
            <a:srgbClr val="1E4638"/>
          </a:solidFill>
          <a:ln w="12700">
            <a:solidFill>
              <a:srgbClr val="1E4638"/>
            </a:solidFill>
            <a:prstDash val="solid"/>
          </a:ln>
        </p:spPr>
        <p:txBody>
          <a:bodyPr/>
          <a:lstStyle/>
          <a:p>
            <a:pPr algn="ctr"/>
            <a:r>
              <a:rPr lang="en-US" dirty="0">
                <a:solidFill>
                  <a:schemeClr val="bg1"/>
                </a:solidFill>
              </a:rPr>
              <a:t>5</a:t>
            </a:r>
          </a:p>
        </p:txBody>
      </p:sp>
      <p:sp>
        <p:nvSpPr>
          <p:cNvPr id="28" name="TextBox 27">
            <a:extLst>
              <a:ext uri="{FF2B5EF4-FFF2-40B4-BE49-F238E27FC236}">
                <a16:creationId xmlns:a16="http://schemas.microsoft.com/office/drawing/2014/main" id="{D250A6AD-B862-325F-570F-4E898B510658}"/>
              </a:ext>
            </a:extLst>
          </p:cNvPr>
          <p:cNvSpPr txBox="1"/>
          <p:nvPr/>
        </p:nvSpPr>
        <p:spPr>
          <a:xfrm>
            <a:off x="1383791" y="1891852"/>
            <a:ext cx="9939223" cy="523220"/>
          </a:xfrm>
          <a:prstGeom prst="rect">
            <a:avLst/>
          </a:prstGeom>
          <a:noFill/>
        </p:spPr>
        <p:txBody>
          <a:bodyPr wrap="square">
            <a:spAutoFit/>
          </a:bodyPr>
          <a:lstStyle/>
          <a:p>
            <a:pPr algn="just"/>
            <a:r>
              <a:rPr lang="en-US" sz="1400" dirty="0">
                <a:latin typeface="Candara Light" panose="020E0502030303020204" pitchFamily="34" charset="0"/>
              </a:rPr>
              <a:t>Extraction performance depended on plant species, NADES system, dilution, and assay; no single condition was optimal across all assays.</a:t>
            </a:r>
          </a:p>
        </p:txBody>
      </p:sp>
      <p:sp>
        <p:nvSpPr>
          <p:cNvPr id="30" name="TextBox 29">
            <a:extLst>
              <a:ext uri="{FF2B5EF4-FFF2-40B4-BE49-F238E27FC236}">
                <a16:creationId xmlns:a16="http://schemas.microsoft.com/office/drawing/2014/main" id="{6C917838-EEE8-0022-96AD-5A6A4DAAFB66}"/>
              </a:ext>
            </a:extLst>
          </p:cNvPr>
          <p:cNvSpPr txBox="1"/>
          <p:nvPr/>
        </p:nvSpPr>
        <p:spPr>
          <a:xfrm>
            <a:off x="1383791" y="2697668"/>
            <a:ext cx="9893503" cy="523220"/>
          </a:xfrm>
          <a:prstGeom prst="rect">
            <a:avLst/>
          </a:prstGeom>
          <a:noFill/>
        </p:spPr>
        <p:txBody>
          <a:bodyPr wrap="square">
            <a:spAutoFit/>
          </a:bodyPr>
          <a:lstStyle/>
          <a:p>
            <a:pPr algn="just"/>
            <a:r>
              <a:rPr lang="en-US" sz="1400" i="1" dirty="0">
                <a:latin typeface="Candara Light" panose="020E0502030303020204" pitchFamily="34" charset="0"/>
              </a:rPr>
              <a:t>Hypericum perforatum</a:t>
            </a:r>
            <a:r>
              <a:rPr lang="en-US" sz="1400" dirty="0">
                <a:latin typeface="Candara Light" panose="020E0502030303020204" pitchFamily="34" charset="0"/>
              </a:rPr>
              <a:t> generally showed the highest TPC, TFC, TAC, FRAP, and DPPH responses, with optimal dilution varying by assay and NADES system</a:t>
            </a:r>
          </a:p>
        </p:txBody>
      </p:sp>
      <p:sp>
        <p:nvSpPr>
          <p:cNvPr id="32" name="TextBox 31">
            <a:extLst>
              <a:ext uri="{FF2B5EF4-FFF2-40B4-BE49-F238E27FC236}">
                <a16:creationId xmlns:a16="http://schemas.microsoft.com/office/drawing/2014/main" id="{4ADCA311-70F8-B29F-AC21-263A7D8EEEA6}"/>
              </a:ext>
            </a:extLst>
          </p:cNvPr>
          <p:cNvSpPr txBox="1"/>
          <p:nvPr/>
        </p:nvSpPr>
        <p:spPr>
          <a:xfrm>
            <a:off x="1383791" y="3444130"/>
            <a:ext cx="9951415" cy="523220"/>
          </a:xfrm>
          <a:prstGeom prst="rect">
            <a:avLst/>
          </a:prstGeom>
          <a:noFill/>
        </p:spPr>
        <p:txBody>
          <a:bodyPr wrap="square">
            <a:spAutoFit/>
          </a:bodyPr>
          <a:lstStyle/>
          <a:p>
            <a:pPr algn="just"/>
            <a:r>
              <a:rPr lang="en-US" sz="1400" i="1" dirty="0">
                <a:latin typeface="Candara Light" panose="020E0502030303020204" pitchFamily="34" charset="0"/>
              </a:rPr>
              <a:t>Thymus </a:t>
            </a:r>
            <a:r>
              <a:rPr lang="en-US" sz="1400" i="1" dirty="0" err="1">
                <a:latin typeface="Candara Light" panose="020E0502030303020204" pitchFamily="34" charset="0"/>
              </a:rPr>
              <a:t>serpyllum</a:t>
            </a:r>
            <a:r>
              <a:rPr lang="en-US" sz="1400" dirty="0">
                <a:latin typeface="Candara Light" panose="020E0502030303020204" pitchFamily="34" charset="0"/>
              </a:rPr>
              <a:t> showed the highest calculated SPF, reaching 10.10 (NADES 1) and 12.30 (NADES 2) at 30%, and the highest ABTS inhibition in NADES 2 (96.38% at 10%).</a:t>
            </a:r>
          </a:p>
        </p:txBody>
      </p:sp>
      <p:sp>
        <p:nvSpPr>
          <p:cNvPr id="34" name="TextBox 33">
            <a:extLst>
              <a:ext uri="{FF2B5EF4-FFF2-40B4-BE49-F238E27FC236}">
                <a16:creationId xmlns:a16="http://schemas.microsoft.com/office/drawing/2014/main" id="{F65C87B0-268D-0D56-9686-4A675ADCAA1D}"/>
              </a:ext>
            </a:extLst>
          </p:cNvPr>
          <p:cNvSpPr txBox="1"/>
          <p:nvPr/>
        </p:nvSpPr>
        <p:spPr>
          <a:xfrm>
            <a:off x="1371600" y="4242251"/>
            <a:ext cx="10110215" cy="307777"/>
          </a:xfrm>
          <a:prstGeom prst="rect">
            <a:avLst/>
          </a:prstGeom>
          <a:noFill/>
        </p:spPr>
        <p:txBody>
          <a:bodyPr wrap="square">
            <a:spAutoFit/>
          </a:bodyPr>
          <a:lstStyle/>
          <a:p>
            <a:pPr algn="just"/>
            <a:r>
              <a:rPr lang="en-US" sz="1400" i="1" dirty="0">
                <a:latin typeface="Candara Light" panose="020E0502030303020204" pitchFamily="34" charset="0"/>
              </a:rPr>
              <a:t>Urtica dioica</a:t>
            </a:r>
            <a:r>
              <a:rPr lang="en-US" sz="1400" dirty="0">
                <a:latin typeface="Candara Light" panose="020E0502030303020204" pitchFamily="34" charset="0"/>
              </a:rPr>
              <a:t> generally showed lower phenolic and antioxidant responses, but its 70% ethanol extract reached 95.95% ABTS inhibition</a:t>
            </a:r>
          </a:p>
        </p:txBody>
      </p:sp>
      <p:sp>
        <p:nvSpPr>
          <p:cNvPr id="36" name="TextBox 35">
            <a:extLst>
              <a:ext uri="{FF2B5EF4-FFF2-40B4-BE49-F238E27FC236}">
                <a16:creationId xmlns:a16="http://schemas.microsoft.com/office/drawing/2014/main" id="{1BFEFCD7-E26B-88B8-AC08-9EC002371D94}"/>
              </a:ext>
            </a:extLst>
          </p:cNvPr>
          <p:cNvSpPr txBox="1"/>
          <p:nvPr/>
        </p:nvSpPr>
        <p:spPr>
          <a:xfrm>
            <a:off x="1383791" y="4934978"/>
            <a:ext cx="9939223" cy="523220"/>
          </a:xfrm>
          <a:prstGeom prst="rect">
            <a:avLst/>
          </a:prstGeom>
          <a:noFill/>
        </p:spPr>
        <p:txBody>
          <a:bodyPr wrap="square">
            <a:spAutoFit/>
          </a:bodyPr>
          <a:lstStyle/>
          <a:p>
            <a:pPr algn="just"/>
            <a:r>
              <a:rPr lang="en-US" sz="1400" dirty="0">
                <a:latin typeface="Candara Light" panose="020E0502030303020204" pitchFamily="34" charset="0"/>
              </a:rPr>
              <a:t>Comparison with 70% ethanol showed assay-dependent differences: NADES performed favorably in selected reducing-capacity and SPF measurements, while ethanol produced higher TAC values.</a:t>
            </a:r>
          </a:p>
        </p:txBody>
      </p:sp>
      <p:sp>
        <p:nvSpPr>
          <p:cNvPr id="38" name="TextBox 37">
            <a:extLst>
              <a:ext uri="{FF2B5EF4-FFF2-40B4-BE49-F238E27FC236}">
                <a16:creationId xmlns:a16="http://schemas.microsoft.com/office/drawing/2014/main" id="{B4AF7537-BA53-FD29-3340-0CBD13C2F60A}"/>
              </a:ext>
            </a:extLst>
          </p:cNvPr>
          <p:cNvSpPr txBox="1"/>
          <p:nvPr/>
        </p:nvSpPr>
        <p:spPr>
          <a:xfrm>
            <a:off x="822959" y="5698742"/>
            <a:ext cx="10545776" cy="523220"/>
          </a:xfrm>
          <a:prstGeom prst="rect">
            <a:avLst/>
          </a:prstGeom>
          <a:noFill/>
        </p:spPr>
        <p:txBody>
          <a:bodyPr wrap="square">
            <a:spAutoFit/>
          </a:bodyPr>
          <a:lstStyle/>
          <a:p>
            <a:pPr algn="just">
              <a:buNone/>
            </a:pPr>
            <a:r>
              <a:rPr lang="en-US" sz="1400" dirty="0"/>
              <a:t>Overall, the results support further </a:t>
            </a:r>
            <a:r>
              <a:rPr lang="en-US" sz="1400" dirty="0" err="1"/>
              <a:t>optimisation</a:t>
            </a:r>
            <a:r>
              <a:rPr lang="en-US" sz="1400" dirty="0"/>
              <a:t> of NADES extraction, with future work focusing on extraction yield, reproducibility, solvent blanks, stability, and formulation performance rather than identifying one universally superior solvent or dilution.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338328"/>
            <a:ext cx="11094415" cy="566928"/>
          </a:xfrm>
          <a:prstGeom prst="rect">
            <a:avLst/>
          </a:prstGeom>
          <a:noFill/>
          <a:ln/>
        </p:spPr>
        <p:txBody>
          <a:bodyPr wrap="square" rtlCol="0" anchor="t"/>
          <a:lstStyle/>
          <a:p>
            <a:pPr marL="0" indent="0" algn="ctr">
              <a:buNone/>
            </a:pPr>
            <a:r>
              <a:rPr lang="en-US" sz="2600" b="1" dirty="0">
                <a:solidFill>
                  <a:srgbClr val="1E4638"/>
                </a:solidFill>
                <a:latin typeface="Candara" panose="020E0502030303020204" pitchFamily="34" charset="0"/>
                <a:ea typeface="Calibri" pitchFamily="34" charset="-122"/>
                <a:cs typeface="Calibri" pitchFamily="34" charset="-120"/>
              </a:rPr>
              <a:t>Conclusions</a:t>
            </a:r>
            <a:endParaRPr lang="en-US" sz="2600" dirty="0">
              <a:latin typeface="Candara" panose="020E0502030303020204" pitchFamily="34" charset="0"/>
            </a:endParaRPr>
          </a:p>
        </p:txBody>
      </p:sp>
      <p:sp>
        <p:nvSpPr>
          <p:cNvPr id="4" name="Shape 2"/>
          <p:cNvSpPr/>
          <p:nvPr/>
        </p:nvSpPr>
        <p:spPr>
          <a:xfrm>
            <a:off x="548640" y="1014984"/>
            <a:ext cx="11094415" cy="4663440"/>
          </a:xfrm>
          <a:prstGeom prst="roundRect">
            <a:avLst>
              <a:gd name="adj" fmla="val 1569"/>
            </a:avLst>
          </a:prstGeom>
          <a:solidFill>
            <a:srgbClr val="FFFFFF"/>
          </a:solidFill>
          <a:ln w="12700">
            <a:solidFill>
              <a:srgbClr val="DCE5DF"/>
            </a:solidFill>
            <a:prstDash val="solid"/>
          </a:ln>
        </p:spPr>
        <p:txBody>
          <a:bodyPr/>
          <a:lstStyle/>
          <a:p>
            <a:endParaRPr lang="en-US" dirty="0"/>
          </a:p>
        </p:txBody>
      </p:sp>
      <p:sp>
        <p:nvSpPr>
          <p:cNvPr id="5" name="Shape 3"/>
          <p:cNvSpPr/>
          <p:nvPr/>
        </p:nvSpPr>
        <p:spPr>
          <a:xfrm>
            <a:off x="548640" y="1133856"/>
            <a:ext cx="11094415" cy="457200"/>
          </a:xfrm>
          <a:prstGeom prst="roundRect">
            <a:avLst>
              <a:gd name="adj" fmla="val 16000"/>
            </a:avLst>
          </a:prstGeom>
          <a:solidFill>
            <a:srgbClr val="EAF1EC"/>
          </a:solidFill>
          <a:ln w="12700">
            <a:solidFill>
              <a:srgbClr val="EAF1EC"/>
            </a:solidFill>
            <a:prstDash val="solid"/>
          </a:ln>
        </p:spPr>
      </p:sp>
      <p:sp>
        <p:nvSpPr>
          <p:cNvPr id="6" name="Shape 4"/>
          <p:cNvSpPr/>
          <p:nvPr/>
        </p:nvSpPr>
        <p:spPr>
          <a:xfrm>
            <a:off x="548640" y="992124"/>
            <a:ext cx="11094415" cy="182880"/>
          </a:xfrm>
          <a:prstGeom prst="rect">
            <a:avLst/>
          </a:prstGeom>
          <a:solidFill>
            <a:srgbClr val="EAF1EC"/>
          </a:solidFill>
          <a:ln w="12700">
            <a:solidFill>
              <a:srgbClr val="EAF1EC"/>
            </a:solidFill>
            <a:prstDash val="solid"/>
          </a:ln>
        </p:spPr>
      </p:sp>
      <p:sp>
        <p:nvSpPr>
          <p:cNvPr id="7" name="Text 5"/>
          <p:cNvSpPr/>
          <p:nvPr/>
        </p:nvSpPr>
        <p:spPr>
          <a:xfrm>
            <a:off x="777240" y="1065276"/>
            <a:ext cx="10545775" cy="457200"/>
          </a:xfrm>
          <a:prstGeom prst="rect">
            <a:avLst/>
          </a:prstGeom>
          <a:noFill/>
          <a:ln/>
        </p:spPr>
        <p:txBody>
          <a:bodyPr wrap="square" rtlCol="0" anchor="ctr"/>
          <a:lstStyle/>
          <a:p>
            <a:pPr marL="0" indent="0">
              <a:buNone/>
            </a:pPr>
            <a:r>
              <a:rPr lang="en-US" sz="1400" b="1" kern="0" spc="50" dirty="0">
                <a:solidFill>
                  <a:srgbClr val="1E4638"/>
                </a:solidFill>
                <a:latin typeface="Candara Light" panose="020E0502030303020204" pitchFamily="34" charset="0"/>
                <a:ea typeface="Calibri" pitchFamily="34" charset="-122"/>
                <a:cs typeface="Calibri" pitchFamily="34" charset="-120"/>
              </a:rPr>
              <a:t>KEY CONCLUSIONS</a:t>
            </a:r>
            <a:endParaRPr lang="en-US" sz="1400" dirty="0">
              <a:latin typeface="Candara Light" panose="020E0502030303020204" pitchFamily="34" charset="0"/>
            </a:endParaRPr>
          </a:p>
        </p:txBody>
      </p:sp>
      <p:sp>
        <p:nvSpPr>
          <p:cNvPr id="8" name="Shape 6"/>
          <p:cNvSpPr/>
          <p:nvPr/>
        </p:nvSpPr>
        <p:spPr>
          <a:xfrm>
            <a:off x="868680" y="2008300"/>
            <a:ext cx="292608" cy="292608"/>
          </a:xfrm>
          <a:prstGeom prst="ellipse">
            <a:avLst/>
          </a:prstGeom>
          <a:solidFill>
            <a:srgbClr val="1E4638"/>
          </a:solidFill>
          <a:ln w="12700">
            <a:solidFill>
              <a:srgbClr val="1E4638"/>
            </a:solidFill>
            <a:prstDash val="solid"/>
          </a:ln>
        </p:spPr>
        <p:txBody>
          <a:bodyPr/>
          <a:lstStyle/>
          <a:p>
            <a:pPr algn="ctr"/>
            <a:r>
              <a:rPr lang="en-US" dirty="0">
                <a:solidFill>
                  <a:schemeClr val="bg1"/>
                </a:solidFill>
              </a:rPr>
              <a:t>1</a:t>
            </a:r>
          </a:p>
        </p:txBody>
      </p:sp>
      <p:sp>
        <p:nvSpPr>
          <p:cNvPr id="9" name="Text 7"/>
          <p:cNvSpPr/>
          <p:nvPr/>
        </p:nvSpPr>
        <p:spPr>
          <a:xfrm>
            <a:off x="868680" y="2569464"/>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1</a:t>
            </a:r>
            <a:endParaRPr lang="en-US" sz="1300" dirty="0">
              <a:latin typeface="Candara Light" panose="020E0502030303020204" pitchFamily="34" charset="0"/>
            </a:endParaRPr>
          </a:p>
        </p:txBody>
      </p:sp>
      <p:sp>
        <p:nvSpPr>
          <p:cNvPr id="10" name="Text 8"/>
          <p:cNvSpPr/>
          <p:nvPr/>
        </p:nvSpPr>
        <p:spPr>
          <a:xfrm>
            <a:off x="1371599" y="2577886"/>
            <a:ext cx="9905695" cy="960120"/>
          </a:xfrm>
          <a:prstGeom prst="rect">
            <a:avLst/>
          </a:prstGeom>
          <a:noFill/>
          <a:ln/>
        </p:spPr>
        <p:txBody>
          <a:bodyPr wrap="square" rtlCol="0" anchor="ctr"/>
          <a:lstStyle/>
          <a:p>
            <a:pPr>
              <a:lnSpc>
                <a:spcPct val="115000"/>
              </a:lnSpc>
            </a:pPr>
            <a:r>
              <a:rPr lang="en-US" sz="1400" dirty="0">
                <a:latin typeface="Candara Light" panose="020E0502030303020204" pitchFamily="34" charset="0"/>
              </a:rPr>
              <a:t>Hypericum perforatum showed the strongest overall phenolic and antioxidant responses, supporting further phytochemical investigation. </a:t>
            </a:r>
          </a:p>
        </p:txBody>
      </p:sp>
      <p:sp>
        <p:nvSpPr>
          <p:cNvPr id="11" name="Shape 9"/>
          <p:cNvSpPr/>
          <p:nvPr/>
        </p:nvSpPr>
        <p:spPr>
          <a:xfrm>
            <a:off x="868680" y="2569464"/>
            <a:ext cx="10454335" cy="0"/>
          </a:xfrm>
          <a:prstGeom prst="line">
            <a:avLst/>
          </a:prstGeom>
          <a:noFill/>
          <a:ln w="9525">
            <a:solidFill>
              <a:srgbClr val="DCE5DF"/>
            </a:solidFill>
            <a:prstDash val="solid"/>
          </a:ln>
        </p:spPr>
      </p:sp>
      <p:sp>
        <p:nvSpPr>
          <p:cNvPr id="12" name="Shape 10"/>
          <p:cNvSpPr/>
          <p:nvPr/>
        </p:nvSpPr>
        <p:spPr>
          <a:xfrm>
            <a:off x="868680" y="2887218"/>
            <a:ext cx="292608" cy="292608"/>
          </a:xfrm>
          <a:prstGeom prst="ellipse">
            <a:avLst/>
          </a:prstGeom>
          <a:solidFill>
            <a:srgbClr val="1E4638"/>
          </a:solidFill>
          <a:ln w="12700">
            <a:solidFill>
              <a:srgbClr val="1E4638"/>
            </a:solidFill>
            <a:prstDash val="solid"/>
          </a:ln>
        </p:spPr>
        <p:txBody>
          <a:bodyPr/>
          <a:lstStyle/>
          <a:p>
            <a:pPr algn="ctr"/>
            <a:r>
              <a:rPr lang="en-US" dirty="0">
                <a:solidFill>
                  <a:schemeClr val="bg1"/>
                </a:solidFill>
              </a:rPr>
              <a:t>2</a:t>
            </a:r>
          </a:p>
        </p:txBody>
      </p:sp>
      <p:sp>
        <p:nvSpPr>
          <p:cNvPr id="13" name="Text 11"/>
          <p:cNvSpPr/>
          <p:nvPr/>
        </p:nvSpPr>
        <p:spPr>
          <a:xfrm>
            <a:off x="868680" y="3529584"/>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2</a:t>
            </a:r>
            <a:endParaRPr lang="en-US" sz="1300" dirty="0">
              <a:latin typeface="Candara Light" panose="020E0502030303020204" pitchFamily="34" charset="0"/>
            </a:endParaRPr>
          </a:p>
        </p:txBody>
      </p:sp>
      <p:sp>
        <p:nvSpPr>
          <p:cNvPr id="14" name="Text 12"/>
          <p:cNvSpPr/>
          <p:nvPr/>
        </p:nvSpPr>
        <p:spPr>
          <a:xfrm>
            <a:off x="1371600" y="3300985"/>
            <a:ext cx="9905695" cy="960120"/>
          </a:xfrm>
          <a:prstGeom prst="rect">
            <a:avLst/>
          </a:prstGeom>
          <a:noFill/>
          <a:ln/>
        </p:spPr>
        <p:txBody>
          <a:bodyPr wrap="square" rtlCol="0" anchor="ctr"/>
          <a:lstStyle/>
          <a:p>
            <a:pPr>
              <a:lnSpc>
                <a:spcPct val="115000"/>
              </a:lnSpc>
            </a:pPr>
            <a:r>
              <a:rPr lang="en-US" sz="1400" dirty="0">
                <a:latin typeface="Candara Light" panose="020E0502030303020204" pitchFamily="34" charset="0"/>
              </a:rPr>
              <a:t>Thymus </a:t>
            </a:r>
            <a:r>
              <a:rPr lang="en-US" sz="1400" dirty="0" err="1">
                <a:latin typeface="Candara Light" panose="020E0502030303020204" pitchFamily="34" charset="0"/>
              </a:rPr>
              <a:t>serpyllum</a:t>
            </a:r>
            <a:r>
              <a:rPr lang="en-US" sz="1400" dirty="0">
                <a:latin typeface="Candara Light" panose="020E0502030303020204" pitchFamily="34" charset="0"/>
              </a:rPr>
              <a:t> achieved the highest calculated SPF (12.30 with 30% NADES 2) and strong ABTS activity. </a:t>
            </a:r>
          </a:p>
        </p:txBody>
      </p:sp>
      <p:sp>
        <p:nvSpPr>
          <p:cNvPr id="15" name="Shape 13"/>
          <p:cNvSpPr/>
          <p:nvPr/>
        </p:nvSpPr>
        <p:spPr>
          <a:xfrm>
            <a:off x="868680" y="4160520"/>
            <a:ext cx="10454335" cy="0"/>
          </a:xfrm>
          <a:prstGeom prst="line">
            <a:avLst/>
          </a:prstGeom>
          <a:noFill/>
          <a:ln w="9525">
            <a:solidFill>
              <a:srgbClr val="DCE5DF"/>
            </a:solidFill>
            <a:prstDash val="solid"/>
          </a:ln>
        </p:spPr>
      </p:sp>
      <p:sp>
        <p:nvSpPr>
          <p:cNvPr id="16" name="Shape 14"/>
          <p:cNvSpPr/>
          <p:nvPr/>
        </p:nvSpPr>
        <p:spPr>
          <a:xfrm>
            <a:off x="868680" y="3648456"/>
            <a:ext cx="292608" cy="292608"/>
          </a:xfrm>
          <a:prstGeom prst="ellipse">
            <a:avLst/>
          </a:prstGeom>
          <a:solidFill>
            <a:srgbClr val="1E4638"/>
          </a:solidFill>
          <a:ln w="12700">
            <a:solidFill>
              <a:srgbClr val="1E4638"/>
            </a:solidFill>
            <a:prstDash val="solid"/>
          </a:ln>
        </p:spPr>
        <p:txBody>
          <a:bodyPr/>
          <a:lstStyle/>
          <a:p>
            <a:pPr algn="ctr"/>
            <a:r>
              <a:rPr lang="en-US" dirty="0">
                <a:solidFill>
                  <a:schemeClr val="bg1"/>
                </a:solidFill>
              </a:rPr>
              <a:t>3</a:t>
            </a:r>
          </a:p>
        </p:txBody>
      </p:sp>
      <p:sp>
        <p:nvSpPr>
          <p:cNvPr id="17" name="Text 15"/>
          <p:cNvSpPr/>
          <p:nvPr/>
        </p:nvSpPr>
        <p:spPr>
          <a:xfrm>
            <a:off x="868680" y="4489704"/>
            <a:ext cx="292608" cy="292608"/>
          </a:xfrm>
          <a:prstGeom prst="rect">
            <a:avLst/>
          </a:prstGeom>
          <a:noFill/>
          <a:ln/>
        </p:spPr>
        <p:txBody>
          <a:bodyPr wrap="square" rtlCol="0" anchor="ctr"/>
          <a:lstStyle/>
          <a:p>
            <a:pPr marL="0" indent="0" algn="ctr">
              <a:buNone/>
            </a:pPr>
            <a:r>
              <a:rPr lang="en-US" sz="1300" b="1" dirty="0">
                <a:solidFill>
                  <a:srgbClr val="FFFFFF"/>
                </a:solidFill>
                <a:latin typeface="Candara Light" panose="020E0502030303020204" pitchFamily="34" charset="0"/>
                <a:ea typeface="Calibri" pitchFamily="34" charset="-122"/>
                <a:cs typeface="Calibri" pitchFamily="34" charset="-120"/>
              </a:rPr>
              <a:t>3</a:t>
            </a:r>
            <a:endParaRPr lang="en-US" sz="1300" dirty="0">
              <a:latin typeface="Candara Light" panose="020E0502030303020204" pitchFamily="34" charset="0"/>
            </a:endParaRPr>
          </a:p>
        </p:txBody>
      </p:sp>
      <p:sp>
        <p:nvSpPr>
          <p:cNvPr id="18" name="Text 16"/>
          <p:cNvSpPr/>
          <p:nvPr/>
        </p:nvSpPr>
        <p:spPr>
          <a:xfrm>
            <a:off x="1401417" y="1603280"/>
            <a:ext cx="9905695" cy="960120"/>
          </a:xfrm>
          <a:prstGeom prst="rect">
            <a:avLst/>
          </a:prstGeom>
          <a:noFill/>
          <a:ln/>
        </p:spPr>
        <p:txBody>
          <a:bodyPr wrap="square" rtlCol="0" anchor="ctr"/>
          <a:lstStyle/>
          <a:p>
            <a:pPr>
              <a:lnSpc>
                <a:spcPct val="115000"/>
              </a:lnSpc>
            </a:pPr>
            <a:r>
              <a:rPr lang="en-US" sz="1400" dirty="0">
                <a:latin typeface="Candara Light" panose="020E0502030303020204" pitchFamily="34" charset="0"/>
              </a:rPr>
              <a:t>Extraction performance was dependent on plant species, solvent system, dilution, and assay; no universal optimum was identified.</a:t>
            </a:r>
          </a:p>
        </p:txBody>
      </p:sp>
      <p:sp>
        <p:nvSpPr>
          <p:cNvPr id="19" name="Shape 17"/>
          <p:cNvSpPr/>
          <p:nvPr/>
        </p:nvSpPr>
        <p:spPr>
          <a:xfrm>
            <a:off x="868680" y="5120640"/>
            <a:ext cx="10454335" cy="0"/>
          </a:xfrm>
          <a:prstGeom prst="line">
            <a:avLst/>
          </a:prstGeom>
          <a:noFill/>
          <a:ln w="9525">
            <a:solidFill>
              <a:srgbClr val="DCE5DF"/>
            </a:solidFill>
            <a:prstDash val="solid"/>
          </a:ln>
        </p:spPr>
      </p:sp>
      <p:sp>
        <p:nvSpPr>
          <p:cNvPr id="20" name="Shape 18"/>
          <p:cNvSpPr/>
          <p:nvPr/>
        </p:nvSpPr>
        <p:spPr>
          <a:xfrm>
            <a:off x="868680" y="4532839"/>
            <a:ext cx="292608" cy="292608"/>
          </a:xfrm>
          <a:prstGeom prst="ellipse">
            <a:avLst/>
          </a:prstGeom>
          <a:solidFill>
            <a:srgbClr val="1E4638"/>
          </a:solidFill>
          <a:ln w="12700">
            <a:solidFill>
              <a:srgbClr val="1E4638"/>
            </a:solidFill>
            <a:prstDash val="solid"/>
          </a:ln>
        </p:spPr>
        <p:txBody>
          <a:bodyPr/>
          <a:lstStyle/>
          <a:p>
            <a:pPr algn="ctr"/>
            <a:r>
              <a:rPr lang="en-US" dirty="0">
                <a:solidFill>
                  <a:schemeClr val="bg1"/>
                </a:solidFill>
              </a:rPr>
              <a:t>4</a:t>
            </a:r>
          </a:p>
        </p:txBody>
      </p:sp>
      <p:sp>
        <p:nvSpPr>
          <p:cNvPr id="21" name="Text 19"/>
          <p:cNvSpPr/>
          <p:nvPr/>
        </p:nvSpPr>
        <p:spPr>
          <a:xfrm>
            <a:off x="868680" y="5449824"/>
            <a:ext cx="292608" cy="292608"/>
          </a:xfrm>
          <a:prstGeom prst="rect">
            <a:avLst/>
          </a:prstGeom>
          <a:noFill/>
          <a:ln/>
        </p:spPr>
        <p:txBody>
          <a:bodyPr wrap="square" rtlCol="0" anchor="ctr"/>
          <a:lstStyle/>
          <a:p>
            <a:pPr marL="0" indent="0" algn="ctr">
              <a:buNone/>
            </a:pPr>
            <a:endParaRPr lang="en-US" sz="1300" dirty="0">
              <a:latin typeface="Candara Light" panose="020E0502030303020204" pitchFamily="34" charset="0"/>
            </a:endParaRPr>
          </a:p>
        </p:txBody>
      </p:sp>
      <p:sp>
        <p:nvSpPr>
          <p:cNvPr id="22" name="Text 20"/>
          <p:cNvSpPr/>
          <p:nvPr/>
        </p:nvSpPr>
        <p:spPr>
          <a:xfrm>
            <a:off x="1325880" y="4160520"/>
            <a:ext cx="9905695" cy="960120"/>
          </a:xfrm>
          <a:prstGeom prst="rect">
            <a:avLst/>
          </a:prstGeom>
          <a:noFill/>
          <a:ln/>
        </p:spPr>
        <p:txBody>
          <a:bodyPr wrap="square" rtlCol="0" anchor="ctr"/>
          <a:lstStyle/>
          <a:p>
            <a:pPr>
              <a:lnSpc>
                <a:spcPct val="115000"/>
              </a:lnSpc>
            </a:pPr>
            <a:r>
              <a:rPr lang="en-US" sz="1400" dirty="0">
                <a:latin typeface="Candara Light" panose="020E0502030303020204" pitchFamily="34" charset="0"/>
              </a:rPr>
              <a:t>ABTS results demonstrated assay-specific differences: </a:t>
            </a:r>
            <a:r>
              <a:rPr lang="en-US" sz="1400" i="1" dirty="0">
                <a:latin typeface="Candara Light" panose="020E0502030303020204" pitchFamily="34" charset="0"/>
              </a:rPr>
              <a:t>T. </a:t>
            </a:r>
            <a:r>
              <a:rPr lang="en-US" sz="1400" i="1" dirty="0" err="1">
                <a:latin typeface="Candara Light" panose="020E0502030303020204" pitchFamily="34" charset="0"/>
              </a:rPr>
              <a:t>serpyllum</a:t>
            </a:r>
            <a:r>
              <a:rPr lang="en-US" sz="1400" dirty="0">
                <a:latin typeface="Candara Light" panose="020E0502030303020204" pitchFamily="34" charset="0"/>
              </a:rPr>
              <a:t> reached 96.38% inhibition in NADES 2, while the ethanol extract of </a:t>
            </a:r>
            <a:r>
              <a:rPr lang="en-US" sz="1400" i="1" dirty="0">
                <a:latin typeface="Candara Light" panose="020E0502030303020204" pitchFamily="34" charset="0"/>
              </a:rPr>
              <a:t>U. dioica</a:t>
            </a:r>
            <a:r>
              <a:rPr lang="en-US" sz="1400" dirty="0">
                <a:latin typeface="Candara Light" panose="020E0502030303020204" pitchFamily="34" charset="0"/>
              </a:rPr>
              <a:t> reached 95.95%.</a:t>
            </a:r>
          </a:p>
        </p:txBody>
      </p:sp>
      <p:sp>
        <p:nvSpPr>
          <p:cNvPr id="23" name="Text 21"/>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24" name="Text 22"/>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23</a:t>
            </a:r>
            <a:endParaRPr lang="en-US" sz="900" dirty="0">
              <a:latin typeface="Candara Light" panose="020E0502030303020204" pitchFamily="34" charset="0"/>
            </a:endParaRPr>
          </a:p>
        </p:txBody>
      </p:sp>
      <p:sp>
        <p:nvSpPr>
          <p:cNvPr id="25" name="Shape 23"/>
          <p:cNvSpPr/>
          <p:nvPr/>
        </p:nvSpPr>
        <p:spPr>
          <a:xfrm>
            <a:off x="548640" y="6473952"/>
            <a:ext cx="11094415" cy="0"/>
          </a:xfrm>
          <a:prstGeom prst="line">
            <a:avLst/>
          </a:prstGeom>
          <a:noFill/>
          <a:ln w="9525">
            <a:solidFill>
              <a:srgbClr val="DCE5DF"/>
            </a:solidFill>
            <a:prstDash val="solid"/>
          </a:ln>
        </p:spPr>
      </p:sp>
      <p:sp>
        <p:nvSpPr>
          <p:cNvPr id="2" name="TextBox 1">
            <a:extLst>
              <a:ext uri="{FF2B5EF4-FFF2-40B4-BE49-F238E27FC236}">
                <a16:creationId xmlns:a16="http://schemas.microsoft.com/office/drawing/2014/main" id="{721060C9-61CE-0331-2391-53F2BC78FF34}"/>
              </a:ext>
            </a:extLst>
          </p:cNvPr>
          <p:cNvSpPr txBox="1"/>
          <p:nvPr/>
        </p:nvSpPr>
        <p:spPr>
          <a:xfrm>
            <a:off x="548641" y="5607933"/>
            <a:ext cx="11094414" cy="584775"/>
          </a:xfrm>
          <a:prstGeom prst="rect">
            <a:avLst/>
          </a:prstGeom>
          <a:noFill/>
        </p:spPr>
        <p:txBody>
          <a:bodyPr wrap="square" rtlCol="0">
            <a:spAutoFit/>
          </a:bodyPr>
          <a:lstStyle/>
          <a:p>
            <a:pPr algn="just"/>
            <a:r>
              <a:rPr lang="en-US" sz="1600" b="1" dirty="0">
                <a:latin typeface="Candara Light" panose="020E0502030303020204" pitchFamily="34" charset="0"/>
              </a:rPr>
              <a:t>NADES extraction showed promising, tunable results, but its superiority over 70% ethanol could not be established across all assays. Further studies should focus on </a:t>
            </a:r>
            <a:r>
              <a:rPr lang="en-US" sz="1600" b="1" dirty="0" err="1">
                <a:latin typeface="Candara Light" panose="020E0502030303020204" pitchFamily="34" charset="0"/>
              </a:rPr>
              <a:t>standardised</a:t>
            </a:r>
            <a:r>
              <a:rPr lang="en-US" sz="1600" b="1" dirty="0">
                <a:latin typeface="Candara Light" panose="020E0502030303020204" pitchFamily="34" charset="0"/>
              </a:rPr>
              <a:t> measurements, extraction yield, stability, and formulation validation.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658368"/>
            <a:ext cx="11094415" cy="566928"/>
          </a:xfrm>
          <a:prstGeom prst="rect">
            <a:avLst/>
          </a:prstGeom>
          <a:noFill/>
          <a:ln/>
        </p:spPr>
        <p:txBody>
          <a:bodyPr wrap="square" rtlCol="0" anchor="t"/>
          <a:lstStyle/>
          <a:p>
            <a:pPr marL="0" indent="0" algn="l">
              <a:buNone/>
            </a:pPr>
            <a:r>
              <a:rPr lang="en-US" sz="2600" b="1" dirty="0">
                <a:solidFill>
                  <a:srgbClr val="1E4638"/>
                </a:solidFill>
                <a:latin typeface="Candara" panose="020E0502030303020204" pitchFamily="34" charset="0"/>
                <a:ea typeface="Calibri" pitchFamily="34" charset="-122"/>
                <a:cs typeface="Calibri" pitchFamily="34" charset="-120"/>
              </a:rPr>
              <a:t>Literature</a:t>
            </a:r>
            <a:endParaRPr lang="en-US" sz="2600" dirty="0">
              <a:latin typeface="Candara" panose="020E0502030303020204" pitchFamily="34" charset="0"/>
            </a:endParaRPr>
          </a:p>
        </p:txBody>
      </p:sp>
      <p:sp>
        <p:nvSpPr>
          <p:cNvPr id="4" name="Text 2"/>
          <p:cNvSpPr/>
          <p:nvPr/>
        </p:nvSpPr>
        <p:spPr>
          <a:xfrm>
            <a:off x="548640" y="1325880"/>
            <a:ext cx="5410048" cy="694944"/>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[1] M. A. Rostagno and J. M. Prado, Eds., Natural Product Extraction: Principles and Applications. in Green Chemistry Series. Cambridge: Royal Society of Chemistry, 2013. doi: 10.1039/9781849737579.</a:t>
            </a:r>
            <a:endParaRPr lang="en-US" sz="900" dirty="0">
              <a:latin typeface="Candara Light" panose="020E0502030303020204" pitchFamily="34" charset="0"/>
            </a:endParaRPr>
          </a:p>
        </p:txBody>
      </p:sp>
      <p:sp>
        <p:nvSpPr>
          <p:cNvPr id="5" name="Text 3"/>
          <p:cNvSpPr/>
          <p:nvPr/>
        </p:nvSpPr>
        <p:spPr>
          <a:xfrm>
            <a:off x="548640" y="2112264"/>
            <a:ext cx="5410048" cy="521208"/>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[2] P. D. Darbre, “Plant-based ingredients in personal care products,” in Personal Care Products and Human Health, Elsevier, 2023, pp. 97–112. doi: 10.1016/B978-0-323-99684-6.00012-4.</a:t>
            </a:r>
            <a:endParaRPr lang="en-US" sz="900" dirty="0">
              <a:latin typeface="Candara Light" panose="020E0502030303020204" pitchFamily="34" charset="0"/>
            </a:endParaRPr>
          </a:p>
        </p:txBody>
      </p:sp>
      <p:sp>
        <p:nvSpPr>
          <p:cNvPr id="6" name="Text 4"/>
          <p:cNvSpPr/>
          <p:nvPr/>
        </p:nvSpPr>
        <p:spPr>
          <a:xfrm>
            <a:off x="548640" y="2724912"/>
            <a:ext cx="5410048" cy="694944"/>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[3] A. Ribeiro, M. Estanqueiro, M. Oliveira, and J. Sousa Lobo, “Main Benefits and Applicability of Plant Extracts in Skin Care Products,” Cosmetics, vol. 2, no. 2, pp. 48–65, Apr. 2015, doi: 10.3390/cosmetics2020048.</a:t>
            </a:r>
            <a:endParaRPr lang="en-US" sz="900" dirty="0">
              <a:latin typeface="Candara Light" panose="020E0502030303020204" pitchFamily="34" charset="0"/>
            </a:endParaRPr>
          </a:p>
        </p:txBody>
      </p:sp>
      <p:sp>
        <p:nvSpPr>
          <p:cNvPr id="7" name="Text 5"/>
          <p:cNvSpPr/>
          <p:nvPr/>
        </p:nvSpPr>
        <p:spPr>
          <a:xfrm>
            <a:off x="548640" y="3511296"/>
            <a:ext cx="5410048" cy="868680"/>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[4] L. Castaldo, S. Lombardi, L. Izzo, and A. Ritieni, “Exploring the Chemical Composition of Female Zucchini Flowers for Their Possible Use as Nutraceutical Ingredient,” Antioxidants, vol. 12, no. 12, p. 2108, Dec. 2023, doi: 10.3390/antiox12122108.</a:t>
            </a:r>
            <a:endParaRPr lang="en-US" sz="900" dirty="0">
              <a:latin typeface="Candara Light" panose="020E0502030303020204" pitchFamily="34" charset="0"/>
            </a:endParaRPr>
          </a:p>
        </p:txBody>
      </p:sp>
      <p:sp>
        <p:nvSpPr>
          <p:cNvPr id="8" name="Text 6"/>
          <p:cNvSpPr/>
          <p:nvPr/>
        </p:nvSpPr>
        <p:spPr>
          <a:xfrm>
            <a:off x="548640" y="4471416"/>
            <a:ext cx="5410048" cy="694944"/>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[5] N. Stoyanova, N. Nachev, and M. Spasova, “Innovative Bioactive Nanofibrous Materials Combining Medicinal and Aromatic Plant Extracts and Electrospinning Method,” Membranes, vol. 13, no. 10, p. 840, Oct. 2023, doi: 10.3390/membranes13100840.</a:t>
            </a:r>
            <a:endParaRPr lang="en-US" sz="900" dirty="0">
              <a:latin typeface="Candara Light" panose="020E0502030303020204" pitchFamily="34" charset="0"/>
            </a:endParaRPr>
          </a:p>
        </p:txBody>
      </p:sp>
      <p:sp>
        <p:nvSpPr>
          <p:cNvPr id="9" name="Text 7"/>
          <p:cNvSpPr/>
          <p:nvPr/>
        </p:nvSpPr>
        <p:spPr>
          <a:xfrm>
            <a:off x="548640" y="5257800"/>
            <a:ext cx="5410048" cy="521208"/>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[6] B. Halliwell, “Antioxidants in Human Health and Disease,” Annu. Rev. Nutr., vol. 16, no. 1, pp. 33–50, Jul. 1996, doi: 10.1146/annurev.nu.16.070196.000341.</a:t>
            </a:r>
            <a:endParaRPr lang="en-US" sz="900" dirty="0">
              <a:latin typeface="Candara Light" panose="020E0502030303020204" pitchFamily="34" charset="0"/>
            </a:endParaRPr>
          </a:p>
        </p:txBody>
      </p:sp>
      <p:sp>
        <p:nvSpPr>
          <p:cNvPr id="10" name="Text 8"/>
          <p:cNvSpPr/>
          <p:nvPr/>
        </p:nvSpPr>
        <p:spPr>
          <a:xfrm>
            <a:off x="6233008" y="1325880"/>
            <a:ext cx="5410048" cy="694944"/>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[7] F. Solano, “Photoprotection and Skin Pigmentation: Melanin-Related Molecules and Some Other New Agents Obtained from Natural Sources,” Molecules, vol. 25, no. 7, p. 1537, Mar. 2020, doi: 10.3390/molecules25071537.</a:t>
            </a:r>
            <a:endParaRPr lang="en-US" sz="900" dirty="0">
              <a:latin typeface="Candara Light" panose="020E0502030303020204" pitchFamily="34" charset="0"/>
            </a:endParaRPr>
          </a:p>
        </p:txBody>
      </p:sp>
      <p:sp>
        <p:nvSpPr>
          <p:cNvPr id="11" name="Text 9"/>
          <p:cNvSpPr/>
          <p:nvPr/>
        </p:nvSpPr>
        <p:spPr>
          <a:xfrm>
            <a:off x="6233008" y="2112264"/>
            <a:ext cx="5410048" cy="868680"/>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[8] N. Sabzevari, S. Qiblawi, S. A. Norton, and D. Fivenson, “Sunscreens: UV filters to protect us: Part 1: Changing regulations and choices for optimal sun protection,” Int. J. Womens Dermatol., vol. 7, no. 1, pp. 28–44, Jan. 2021, doi: 10.1016/j.ijwd.2020.05.017.</a:t>
            </a:r>
            <a:endParaRPr lang="en-US" sz="900" dirty="0">
              <a:latin typeface="Candara Light" panose="020E0502030303020204" pitchFamily="34" charset="0"/>
            </a:endParaRPr>
          </a:p>
        </p:txBody>
      </p:sp>
      <p:sp>
        <p:nvSpPr>
          <p:cNvPr id="12" name="Text 10"/>
          <p:cNvSpPr/>
          <p:nvPr/>
        </p:nvSpPr>
        <p:spPr>
          <a:xfrm>
            <a:off x="6233008" y="3072384"/>
            <a:ext cx="5410048" cy="694944"/>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[9] K. Geoffrey, A. N. Mwangi, and S. M. Maru, “Sunscreen products: Rationale for use, formulation development and regulatory considerations,” Saudi Pharm. J., vol. 27, no. 7, pp. 1009–1018, Nov. 2019, doi: 10.1016/j.jsps.2019.08.003.</a:t>
            </a:r>
            <a:endParaRPr lang="en-US" sz="900" dirty="0">
              <a:latin typeface="Candara Light" panose="020E0502030303020204" pitchFamily="34" charset="0"/>
            </a:endParaRPr>
          </a:p>
        </p:txBody>
      </p:sp>
      <p:sp>
        <p:nvSpPr>
          <p:cNvPr id="13" name="Text 11"/>
          <p:cNvSpPr/>
          <p:nvPr/>
        </p:nvSpPr>
        <p:spPr>
          <a:xfrm>
            <a:off x="6233008" y="3858768"/>
            <a:ext cx="5410048" cy="1042416"/>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[10] M. Kurzawa, E. Wilczyńska, P. Brudzyńska, and A. Sionkowska, “Total Phenolic Content, Antioxidant Capacity and UV Radiation Protection Properties of Marigold (Calendula officinalis), Carrot (Daucus carota), Tomato (Solanum lycopersicum) and Hop (Humulus lupulus) Extracts,” Cosmetics, vol. 9, no. 6, p. 134, Dec. 2022, doi: 10.3390/cosmetics9060134.</a:t>
            </a:r>
            <a:endParaRPr lang="en-US" sz="900" dirty="0">
              <a:latin typeface="Candara Light" panose="020E0502030303020204" pitchFamily="34" charset="0"/>
            </a:endParaRPr>
          </a:p>
        </p:txBody>
      </p:sp>
      <p:sp>
        <p:nvSpPr>
          <p:cNvPr id="14" name="Text 12"/>
          <p:cNvSpPr/>
          <p:nvPr/>
        </p:nvSpPr>
        <p:spPr>
          <a:xfrm>
            <a:off x="6233008" y="4992624"/>
            <a:ext cx="5410048" cy="868680"/>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[11] A.-M. Draghici-Popa, D.-I. Buliga, I. Popa, S. T. Tomas, R. Stan, and A. C. Boscornea, “Cosmetic Products with Potential Photoprotective Effects Based on Natural Compounds Extracted from Waste of the Winemaking Industry,” Molecules, vol. 29, no. 12, p. 2775, Jun. 2024, doi: 10.3390/molecules29122775.</a:t>
            </a:r>
            <a:endParaRPr lang="en-US" sz="900" dirty="0">
              <a:latin typeface="Candara Light" panose="020E0502030303020204" pitchFamily="34" charset="0"/>
            </a:endParaRPr>
          </a:p>
        </p:txBody>
      </p:sp>
      <p:sp>
        <p:nvSpPr>
          <p:cNvPr id="15" name="Text 13"/>
          <p:cNvSpPr/>
          <p:nvPr/>
        </p:nvSpPr>
        <p:spPr>
          <a:xfrm>
            <a:off x="6233008" y="5952744"/>
            <a:ext cx="5410048" cy="521208"/>
          </a:xfrm>
          <a:prstGeom prst="rect">
            <a:avLst/>
          </a:prstGeom>
          <a:noFill/>
          <a:ln/>
        </p:spPr>
        <p:txBody>
          <a:bodyPr wrap="square" rtlCol="0" anchor="t"/>
          <a:lstStyle/>
          <a:p>
            <a:pPr marL="0" indent="0" algn="l">
              <a:lnSpc>
                <a:spcPct val="105000"/>
              </a:lnSpc>
              <a:buNone/>
            </a:pPr>
            <a:r>
              <a:rPr lang="en-US" sz="900" dirty="0">
                <a:solidFill>
                  <a:srgbClr val="2B2B2B"/>
                </a:solidFill>
                <a:latin typeface="Candara Light" panose="020E0502030303020204" pitchFamily="34" charset="0"/>
                <a:ea typeface="Calibri" pitchFamily="34" charset="-122"/>
                <a:cs typeface="Calibri" pitchFamily="34" charset="-120"/>
              </a:rPr>
              <a:t>[12] M. L. Cohen, “Epidemiology of Drug Resistance: Implications for a Post—Antimicrobial Era,” Science, vol. 257, no. 5073, pp. 1050–1055, Aug. 1992, doi: 10.1126/science.257.5073.1050.</a:t>
            </a:r>
            <a:endParaRPr lang="en-US" sz="900" dirty="0">
              <a:latin typeface="Candara Light" panose="020E0502030303020204" pitchFamily="34" charset="0"/>
            </a:endParaRPr>
          </a:p>
        </p:txBody>
      </p:sp>
      <p:sp>
        <p:nvSpPr>
          <p:cNvPr id="16" name="Text 14"/>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7" name="Text 15"/>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25</a:t>
            </a:r>
            <a:endParaRPr lang="en-US" sz="900" dirty="0">
              <a:latin typeface="Candara Light" panose="020E0502030303020204" pitchFamily="34" charset="0"/>
            </a:endParaRPr>
          </a:p>
        </p:txBody>
      </p:sp>
      <p:sp>
        <p:nvSpPr>
          <p:cNvPr id="18" name="Shape 16"/>
          <p:cNvSpPr/>
          <p:nvPr/>
        </p:nvSpPr>
        <p:spPr>
          <a:xfrm>
            <a:off x="548640" y="6473952"/>
            <a:ext cx="11094415" cy="0"/>
          </a:xfrm>
          <a:prstGeom prst="line">
            <a:avLst/>
          </a:prstGeom>
          <a:noFill/>
          <a:ln w="9525">
            <a:solidFill>
              <a:srgbClr val="DCE5DF"/>
            </a:solidFill>
            <a:prstDash val="solid"/>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022CB0D-3902-178A-2C0C-3FA6FE0EA465}"/>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1446E034-3F8A-D589-83EB-A85001C6F4D0}"/>
              </a:ext>
            </a:extLst>
          </p:cNvPr>
          <p:cNvSpPr/>
          <p:nvPr/>
        </p:nvSpPr>
        <p:spPr>
          <a:xfrm>
            <a:off x="548640" y="658368"/>
            <a:ext cx="11094415" cy="566928"/>
          </a:xfrm>
          <a:prstGeom prst="rect">
            <a:avLst/>
          </a:prstGeom>
          <a:noFill/>
          <a:ln/>
        </p:spPr>
        <p:txBody>
          <a:bodyPr wrap="square" rtlCol="0" anchor="t"/>
          <a:lstStyle/>
          <a:p>
            <a:pPr marL="0" indent="0" algn="l">
              <a:buNone/>
            </a:pPr>
            <a:r>
              <a:rPr lang="en-US" sz="2600" b="1" dirty="0">
                <a:solidFill>
                  <a:srgbClr val="1E4638"/>
                </a:solidFill>
                <a:latin typeface="Candara" panose="020E0502030303020204" pitchFamily="34" charset="0"/>
                <a:ea typeface="Calibri" pitchFamily="34" charset="-122"/>
                <a:cs typeface="Calibri" pitchFamily="34" charset="-120"/>
              </a:rPr>
              <a:t>Literature</a:t>
            </a:r>
            <a:endParaRPr lang="en-US" sz="2600" dirty="0">
              <a:latin typeface="Candara" panose="020E0502030303020204" pitchFamily="34" charset="0"/>
            </a:endParaRPr>
          </a:p>
        </p:txBody>
      </p:sp>
      <p:sp>
        <p:nvSpPr>
          <p:cNvPr id="16" name="Text 14">
            <a:extLst>
              <a:ext uri="{FF2B5EF4-FFF2-40B4-BE49-F238E27FC236}">
                <a16:creationId xmlns:a16="http://schemas.microsoft.com/office/drawing/2014/main" id="{3C10AEF8-4975-B568-A2A5-E29C66B7CD67}"/>
              </a:ext>
            </a:extLst>
          </p:cNvPr>
          <p:cNvSpPr/>
          <p:nvPr/>
        </p:nvSpPr>
        <p:spPr>
          <a:xfrm>
            <a:off x="548640" y="6547104"/>
            <a:ext cx="8229600" cy="256032"/>
          </a:xfrm>
          <a:prstGeom prst="rect">
            <a:avLst/>
          </a:prstGeom>
          <a:noFill/>
          <a:ln/>
        </p:spPr>
        <p:txBody>
          <a:bodyPr wrap="square" rtlCol="0" anchor="ctr"/>
          <a:lstStyle/>
          <a:p>
            <a:pPr marL="0" indent="0" algn="l">
              <a:buNone/>
            </a:pPr>
            <a:r>
              <a:rPr lang="en-US" sz="900" dirty="0">
                <a:solidFill>
                  <a:srgbClr val="707D77"/>
                </a:solidFill>
                <a:latin typeface="Candara Light" panose="020E0502030303020204" pitchFamily="34" charset="0"/>
                <a:ea typeface="Calibri" pitchFamily="34" charset="-122"/>
                <a:cs typeface="Calibri" pitchFamily="34" charset="-120"/>
              </a:rPr>
              <a:t>28th Congress SCTM  ·  Natural Deep Eutectic Solvents for Sustainable Extraction</a:t>
            </a:r>
            <a:endParaRPr lang="en-US" sz="900" dirty="0">
              <a:latin typeface="Candara Light" panose="020E0502030303020204" pitchFamily="34" charset="0"/>
            </a:endParaRPr>
          </a:p>
        </p:txBody>
      </p:sp>
      <p:sp>
        <p:nvSpPr>
          <p:cNvPr id="17" name="Text 15">
            <a:extLst>
              <a:ext uri="{FF2B5EF4-FFF2-40B4-BE49-F238E27FC236}">
                <a16:creationId xmlns:a16="http://schemas.microsoft.com/office/drawing/2014/main" id="{FD7452CB-BAFE-17C4-762A-A8932FD1F458}"/>
              </a:ext>
            </a:extLst>
          </p:cNvPr>
          <p:cNvSpPr/>
          <p:nvPr/>
        </p:nvSpPr>
        <p:spPr>
          <a:xfrm>
            <a:off x="10728655" y="6547104"/>
            <a:ext cx="914400" cy="256032"/>
          </a:xfrm>
          <a:prstGeom prst="rect">
            <a:avLst/>
          </a:prstGeom>
          <a:noFill/>
          <a:ln/>
        </p:spPr>
        <p:txBody>
          <a:bodyPr wrap="square" rtlCol="0" anchor="ctr"/>
          <a:lstStyle/>
          <a:p>
            <a:pPr marL="0" indent="0" algn="r">
              <a:buNone/>
            </a:pPr>
            <a:r>
              <a:rPr lang="en-US" sz="900" dirty="0">
                <a:solidFill>
                  <a:srgbClr val="707D77"/>
                </a:solidFill>
                <a:latin typeface="Candara Light" panose="020E0502030303020204" pitchFamily="34" charset="0"/>
                <a:ea typeface="Calibri" pitchFamily="34" charset="-122"/>
                <a:cs typeface="Calibri" pitchFamily="34" charset="-120"/>
              </a:rPr>
              <a:t>25</a:t>
            </a:r>
            <a:endParaRPr lang="en-US" sz="900" dirty="0">
              <a:latin typeface="Candara Light" panose="020E0502030303020204" pitchFamily="34" charset="0"/>
            </a:endParaRPr>
          </a:p>
        </p:txBody>
      </p:sp>
      <p:sp>
        <p:nvSpPr>
          <p:cNvPr id="18" name="Shape 16">
            <a:extLst>
              <a:ext uri="{FF2B5EF4-FFF2-40B4-BE49-F238E27FC236}">
                <a16:creationId xmlns:a16="http://schemas.microsoft.com/office/drawing/2014/main" id="{895507DB-C2D4-1230-B881-E7A2AB053FD1}"/>
              </a:ext>
            </a:extLst>
          </p:cNvPr>
          <p:cNvSpPr/>
          <p:nvPr/>
        </p:nvSpPr>
        <p:spPr>
          <a:xfrm>
            <a:off x="548640" y="6473952"/>
            <a:ext cx="11094415" cy="0"/>
          </a:xfrm>
          <a:prstGeom prst="line">
            <a:avLst/>
          </a:prstGeom>
          <a:noFill/>
          <a:ln w="9525">
            <a:solidFill>
              <a:srgbClr val="DCE5DF"/>
            </a:solidFill>
            <a:prstDash val="solid"/>
          </a:ln>
        </p:spPr>
      </p:sp>
      <p:sp>
        <p:nvSpPr>
          <p:cNvPr id="2" name="Text 2">
            <a:extLst>
              <a:ext uri="{FF2B5EF4-FFF2-40B4-BE49-F238E27FC236}">
                <a16:creationId xmlns:a16="http://schemas.microsoft.com/office/drawing/2014/main" id="{F8C8FE7E-5682-89AA-0328-D127DA0A9923}"/>
              </a:ext>
            </a:extLst>
          </p:cNvPr>
          <p:cNvSpPr/>
          <p:nvPr/>
        </p:nvSpPr>
        <p:spPr>
          <a:xfrm>
            <a:off x="548640" y="1325880"/>
            <a:ext cx="11094416" cy="4973320"/>
          </a:xfrm>
          <a:prstGeom prst="rect">
            <a:avLst/>
          </a:prstGeom>
          <a:noFill/>
          <a:ln/>
        </p:spPr>
        <p:txBody>
          <a:bodyPr wrap="square" numCol="2" spcCol="457200" rtlCol="0" anchor="t"/>
          <a:lstStyle/>
          <a:p>
            <a:r>
              <a:rPr lang="en-US" sz="900" dirty="0">
                <a:latin typeface="Candara Light" panose="020E0502030303020204" pitchFamily="34" charset="0"/>
              </a:rPr>
              <a:t>[13] F. Bakkali, S. Averbeck, D. Averbeck, and M. </a:t>
            </a:r>
            <a:r>
              <a:rPr lang="en-US" sz="900" dirty="0" err="1">
                <a:latin typeface="Candara Light" panose="020E0502030303020204" pitchFamily="34" charset="0"/>
              </a:rPr>
              <a:t>Idaomar</a:t>
            </a:r>
            <a:r>
              <a:rPr lang="en-US" sz="900" dirty="0">
                <a:latin typeface="Candara Light" panose="020E0502030303020204" pitchFamily="34" charset="0"/>
              </a:rPr>
              <a:t>, “Biological effects of essential oils – A review,” </a:t>
            </a:r>
            <a:r>
              <a:rPr lang="en-US" sz="900" i="1" dirty="0">
                <a:latin typeface="Candara Light" panose="020E0502030303020204" pitchFamily="34" charset="0"/>
              </a:rPr>
              <a:t>Food and Chemical Toxicology</a:t>
            </a:r>
            <a:r>
              <a:rPr lang="en-US" sz="900" dirty="0">
                <a:latin typeface="Candara Light" panose="020E0502030303020204" pitchFamily="34" charset="0"/>
              </a:rPr>
              <a:t>, vol. 46, no. 2, pp. 446–475, 2008, </a:t>
            </a:r>
            <a:r>
              <a:rPr lang="en-US" sz="900" dirty="0" err="1">
                <a:latin typeface="Candara Light" panose="020E0502030303020204" pitchFamily="34" charset="0"/>
              </a:rPr>
              <a:t>doi</a:t>
            </a:r>
            <a:r>
              <a:rPr lang="en-US" sz="900" dirty="0">
                <a:latin typeface="Candara Light" panose="020E0502030303020204" pitchFamily="34" charset="0"/>
              </a:rPr>
              <a:t>: 10.1016/j.fct.2007.09.106. </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[14] S. Burt, “Essential oils: their antibacterial properties and potential applications in foods—a review,” </a:t>
            </a:r>
            <a:r>
              <a:rPr lang="en-US" sz="900" i="1" dirty="0">
                <a:latin typeface="Candara Light" panose="020E0502030303020204" pitchFamily="34" charset="0"/>
              </a:rPr>
              <a:t>International Journal of Food Microbiology</a:t>
            </a:r>
            <a:r>
              <a:rPr lang="en-US" sz="900" dirty="0">
                <a:latin typeface="Candara Light" panose="020E0502030303020204" pitchFamily="34" charset="0"/>
              </a:rPr>
              <a:t>, vol. 94, no. 3, pp. 223–253, 2004, </a:t>
            </a:r>
            <a:r>
              <a:rPr lang="en-US" sz="900" dirty="0" err="1">
                <a:latin typeface="Candara Light" panose="020E0502030303020204" pitchFamily="34" charset="0"/>
              </a:rPr>
              <a:t>doi</a:t>
            </a:r>
            <a:r>
              <a:rPr lang="en-US" sz="900" dirty="0">
                <a:latin typeface="Candara Light" panose="020E0502030303020204" pitchFamily="34" charset="0"/>
              </a:rPr>
              <a:t>: 10.1016/j.ijfoodmicro.2004.03.022. </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[15] K. D. </a:t>
            </a:r>
            <a:r>
              <a:rPr lang="en-US" sz="900" dirty="0" err="1">
                <a:latin typeface="Candara Light" panose="020E0502030303020204" pitchFamily="34" charset="0"/>
              </a:rPr>
              <a:t>Rakholiya</a:t>
            </a:r>
            <a:r>
              <a:rPr lang="en-US" sz="900" dirty="0">
                <a:latin typeface="Candara Light" panose="020E0502030303020204" pitchFamily="34" charset="0"/>
              </a:rPr>
              <a:t>, M. J. Kaneria, and S. V. Chanda, “Medicinal Plants as Alternative Sources of Therapeutics against Multidrug-Resistant Pathogenic Microorganisms Based on Their Antimicrobial Potential and Synergistic Properties,” in </a:t>
            </a:r>
            <a:r>
              <a:rPr lang="en-US" sz="900" i="1" dirty="0">
                <a:latin typeface="Candara Light" panose="020E0502030303020204" pitchFamily="34" charset="0"/>
              </a:rPr>
              <a:t>Fighting Multidrug Resistance with Herbal Extracts, Essential Oils and Their Components</a:t>
            </a:r>
            <a:r>
              <a:rPr lang="en-US" sz="900" dirty="0">
                <a:latin typeface="Candara Light" panose="020E0502030303020204" pitchFamily="34" charset="0"/>
              </a:rPr>
              <a:t>, Elsevier, 2013, pp. 165–179, </a:t>
            </a:r>
            <a:r>
              <a:rPr lang="en-US" sz="900" dirty="0" err="1">
                <a:latin typeface="Candara Light" panose="020E0502030303020204" pitchFamily="34" charset="0"/>
              </a:rPr>
              <a:t>doi</a:t>
            </a:r>
            <a:r>
              <a:rPr lang="en-US" sz="900" dirty="0">
                <a:latin typeface="Candara Light" panose="020E0502030303020204" pitchFamily="34" charset="0"/>
              </a:rPr>
              <a:t>: 10.1016/B978-0-12-398539-2.00011-2.</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[16] G. G. F. Nascimento, J. Locatelli, P. C. Freitas, and J. L. Silva, “Antibacterial activity of plant extracts and phytochemicals on antibiotic-resistant bacteria,” </a:t>
            </a:r>
            <a:r>
              <a:rPr lang="en-US" sz="900" i="1" dirty="0">
                <a:latin typeface="Candara Light" panose="020E0502030303020204" pitchFamily="34" charset="0"/>
              </a:rPr>
              <a:t>Brazilian Journal of Microbiology</a:t>
            </a:r>
            <a:r>
              <a:rPr lang="en-US" sz="900" dirty="0">
                <a:latin typeface="Candara Light" panose="020E0502030303020204" pitchFamily="34" charset="0"/>
              </a:rPr>
              <a:t>, vol. 31, no. 4, 2000, </a:t>
            </a:r>
            <a:r>
              <a:rPr lang="en-US" sz="900" dirty="0" err="1">
                <a:latin typeface="Candara Light" panose="020E0502030303020204" pitchFamily="34" charset="0"/>
              </a:rPr>
              <a:t>doi</a:t>
            </a:r>
            <a:r>
              <a:rPr lang="en-US" sz="900" dirty="0">
                <a:latin typeface="Candara Light" panose="020E0502030303020204" pitchFamily="34" charset="0"/>
              </a:rPr>
              <a:t>: 10.1590/S1517-83822000000400003.</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[17] S. Inouye, T. Takizawa, and H. Yamaguchi, “Antibacterial activity of essential oils and their major constituents against respiratory tract pathogens by gaseous contact,” </a:t>
            </a:r>
            <a:r>
              <a:rPr lang="en-US" sz="900" i="1" dirty="0">
                <a:latin typeface="Candara Light" panose="020E0502030303020204" pitchFamily="34" charset="0"/>
              </a:rPr>
              <a:t>Journal of Antimicrobial Chemotherapy</a:t>
            </a:r>
            <a:r>
              <a:rPr lang="en-US" sz="900" dirty="0">
                <a:latin typeface="Candara Light" panose="020E0502030303020204" pitchFamily="34" charset="0"/>
              </a:rPr>
              <a:t>, vol. 47, no. 5, pp. 565–573, May 2001, </a:t>
            </a:r>
            <a:r>
              <a:rPr lang="en-US" sz="900" dirty="0" err="1">
                <a:latin typeface="Candara Light" panose="020E0502030303020204" pitchFamily="34" charset="0"/>
              </a:rPr>
              <a:t>doi</a:t>
            </a:r>
            <a:r>
              <a:rPr lang="en-US" sz="900" dirty="0">
                <a:latin typeface="Candara Light" panose="020E0502030303020204" pitchFamily="34" charset="0"/>
              </a:rPr>
              <a:t>: 10.1093/</a:t>
            </a:r>
            <a:r>
              <a:rPr lang="en-US" sz="900" dirty="0" err="1">
                <a:latin typeface="Candara Light" panose="020E0502030303020204" pitchFamily="34" charset="0"/>
              </a:rPr>
              <a:t>jac</a:t>
            </a:r>
            <a:r>
              <a:rPr lang="en-US" sz="900" dirty="0">
                <a:latin typeface="Candara Light" panose="020E0502030303020204" pitchFamily="34" charset="0"/>
              </a:rPr>
              <a:t>/47.5.565.</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[18] G. Hoti et al., “Cyclodextrin-based therapeutics delivery systems: A review of current clinical trials,” </a:t>
            </a:r>
            <a:r>
              <a:rPr lang="en-US" sz="900" i="1" dirty="0">
                <a:latin typeface="Candara Light" panose="020E0502030303020204" pitchFamily="34" charset="0"/>
              </a:rPr>
              <a:t>Current Research in Pharmacology and Drug Discovery</a:t>
            </a:r>
            <a:r>
              <a:rPr lang="en-US" sz="900" dirty="0">
                <a:latin typeface="Candara Light" panose="020E0502030303020204" pitchFamily="34" charset="0"/>
              </a:rPr>
              <a:t>, vol. 9, p. 100232, 2025, </a:t>
            </a:r>
            <a:r>
              <a:rPr lang="en-US" sz="900" dirty="0" err="1">
                <a:latin typeface="Candara Light" panose="020E0502030303020204" pitchFamily="34" charset="0"/>
              </a:rPr>
              <a:t>doi</a:t>
            </a:r>
            <a:r>
              <a:rPr lang="en-US" sz="900" dirty="0">
                <a:latin typeface="Candara Light" panose="020E0502030303020204" pitchFamily="34" charset="0"/>
              </a:rPr>
              <a:t>: 10.1016/j.crphar.2025.100232.</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[19] A. Hussain et al., “</a:t>
            </a:r>
            <a:r>
              <a:rPr lang="en-US" sz="900" dirty="0" err="1">
                <a:latin typeface="Candara Light" panose="020E0502030303020204" pitchFamily="34" charset="0"/>
              </a:rPr>
              <a:t>Nanoformulation</a:t>
            </a:r>
            <a:r>
              <a:rPr lang="en-US" sz="900" dirty="0">
                <a:latin typeface="Candara Light" panose="020E0502030303020204" pitchFamily="34" charset="0"/>
              </a:rPr>
              <a:t> of </a:t>
            </a:r>
            <a:r>
              <a:rPr lang="en-US" sz="900" i="1" dirty="0">
                <a:latin typeface="Candara Light" panose="020E0502030303020204" pitchFamily="34" charset="0"/>
              </a:rPr>
              <a:t>Curcuma longa</a:t>
            </a:r>
            <a:r>
              <a:rPr lang="en-US" sz="900" dirty="0">
                <a:latin typeface="Candara Light" panose="020E0502030303020204" pitchFamily="34" charset="0"/>
              </a:rPr>
              <a:t> Root Extract and Evaluation of Its Dissolution Potential,” </a:t>
            </a:r>
            <a:r>
              <a:rPr lang="en-US" sz="900" i="1" dirty="0">
                <a:latin typeface="Candara Light" panose="020E0502030303020204" pitchFamily="34" charset="0"/>
              </a:rPr>
              <a:t>ACS Omega</a:t>
            </a:r>
            <a:r>
              <a:rPr lang="en-US" sz="900" dirty="0">
                <a:latin typeface="Candara Light" panose="020E0502030303020204" pitchFamily="34" charset="0"/>
              </a:rPr>
              <a:t>, vol. 8, no. 1, pp. 1088–1096, Jan. 2023, </a:t>
            </a:r>
            <a:r>
              <a:rPr lang="en-US" sz="900" dirty="0" err="1">
                <a:latin typeface="Candara Light" panose="020E0502030303020204" pitchFamily="34" charset="0"/>
              </a:rPr>
              <a:t>doi</a:t>
            </a:r>
            <a:r>
              <a:rPr lang="en-US" sz="900" dirty="0">
                <a:latin typeface="Candara Light" panose="020E0502030303020204" pitchFamily="34" charset="0"/>
              </a:rPr>
              <a:t>: 10.1021/acsomega.2c06258.</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[20] F. H. </a:t>
            </a:r>
            <a:r>
              <a:rPr lang="en-US" sz="900" dirty="0" err="1">
                <a:latin typeface="Candara Light" panose="020E0502030303020204" pitchFamily="34" charset="0"/>
              </a:rPr>
              <a:t>Awlgad</a:t>
            </a:r>
            <a:r>
              <a:rPr lang="en-US" sz="900" dirty="0">
                <a:latin typeface="Candara Light" panose="020E0502030303020204" pitchFamily="34" charset="0"/>
              </a:rPr>
              <a:t> et al., “Nanotechnology-based herbal medicine: Preparation, synthesis, and applications in food and medicine,” </a:t>
            </a:r>
            <a:r>
              <a:rPr lang="en-US" sz="900" i="1" dirty="0">
                <a:latin typeface="Candara Light" panose="020E0502030303020204" pitchFamily="34" charset="0"/>
              </a:rPr>
              <a:t>Journal of Agriculture and Food Research</a:t>
            </a:r>
            <a:r>
              <a:rPr lang="en-US" sz="900" dirty="0">
                <a:latin typeface="Candara Light" panose="020E0502030303020204" pitchFamily="34" charset="0"/>
              </a:rPr>
              <a:t>, vol. 19, p. 101661, Mar. 2025, </a:t>
            </a:r>
            <a:r>
              <a:rPr lang="en-US" sz="900" dirty="0" err="1">
                <a:latin typeface="Candara Light" panose="020E0502030303020204" pitchFamily="34" charset="0"/>
              </a:rPr>
              <a:t>doi</a:t>
            </a:r>
            <a:r>
              <a:rPr lang="en-US" sz="900" dirty="0">
                <a:latin typeface="Candara Light" panose="020E0502030303020204" pitchFamily="34" charset="0"/>
              </a:rPr>
              <a:t>: 10.1016/j.jafr.2025.101661.</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[21] K. Enoch et al., “Sunscreen, the theological and multifunctionality of </a:t>
            </a:r>
            <a:r>
              <a:rPr lang="en-US" sz="900" i="1" dirty="0">
                <a:latin typeface="Candara Light" panose="020E0502030303020204" pitchFamily="34" charset="0"/>
              </a:rPr>
              <a:t>Justicia </a:t>
            </a:r>
            <a:r>
              <a:rPr lang="en-US" sz="900" i="1" dirty="0" err="1">
                <a:latin typeface="Candara Light" panose="020E0502030303020204" pitchFamily="34" charset="0"/>
              </a:rPr>
              <a:t>adhatoda</a:t>
            </a:r>
            <a:r>
              <a:rPr lang="en-US" sz="900" dirty="0">
                <a:latin typeface="Candara Light" panose="020E0502030303020204" pitchFamily="34" charset="0"/>
              </a:rPr>
              <a:t>-impregnated carboxymethyl cellulose hydrogels for drug delivery systems,” </a:t>
            </a:r>
            <a:r>
              <a:rPr lang="en-US" sz="900" i="1" dirty="0">
                <a:latin typeface="Candara Light" panose="020E0502030303020204" pitchFamily="34" charset="0"/>
              </a:rPr>
              <a:t>International Journal of Biological Macromolecules</a:t>
            </a:r>
            <a:r>
              <a:rPr lang="en-US" sz="900" dirty="0">
                <a:latin typeface="Candara Light" panose="020E0502030303020204" pitchFamily="34" charset="0"/>
              </a:rPr>
              <a:t>, vol. 306, p. 141419, May 2025, </a:t>
            </a:r>
            <a:r>
              <a:rPr lang="en-US" sz="900" dirty="0" err="1">
                <a:latin typeface="Candara Light" panose="020E0502030303020204" pitchFamily="34" charset="0"/>
              </a:rPr>
              <a:t>doi</a:t>
            </a:r>
            <a:r>
              <a:rPr lang="en-US" sz="900" dirty="0">
                <a:latin typeface="Candara Light" panose="020E0502030303020204" pitchFamily="34" charset="0"/>
              </a:rPr>
              <a:t>: 10.1016/j.ijbiomac.2025.141419.</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[22] N. Stoyanova, N. Nachev, and M. </a:t>
            </a:r>
            <a:r>
              <a:rPr lang="en-US" sz="900" dirty="0" err="1">
                <a:latin typeface="Candara Light" panose="020E0502030303020204" pitchFamily="34" charset="0"/>
              </a:rPr>
              <a:t>Spasova</a:t>
            </a:r>
            <a:r>
              <a:rPr lang="en-US" sz="900" dirty="0">
                <a:latin typeface="Candara Light" panose="020E0502030303020204" pitchFamily="34" charset="0"/>
              </a:rPr>
              <a:t>, “Innovative Bioactive Nanofibrous Materials Combining Medicinal and Aromatic Plant Extracts and Electrospinning Method,” </a:t>
            </a:r>
            <a:r>
              <a:rPr lang="en-US" sz="900" i="1" dirty="0">
                <a:latin typeface="Candara Light" panose="020E0502030303020204" pitchFamily="34" charset="0"/>
              </a:rPr>
              <a:t>Membranes</a:t>
            </a:r>
            <a:r>
              <a:rPr lang="en-US" sz="900" dirty="0">
                <a:latin typeface="Candara Light" panose="020E0502030303020204" pitchFamily="34" charset="0"/>
              </a:rPr>
              <a:t>, vol. 13, no. 10, p. 840, Oct. 2023, </a:t>
            </a:r>
            <a:r>
              <a:rPr lang="en-US" sz="900" dirty="0" err="1">
                <a:latin typeface="Candara Light" panose="020E0502030303020204" pitchFamily="34" charset="0"/>
              </a:rPr>
              <a:t>doi</a:t>
            </a:r>
            <a:r>
              <a:rPr lang="en-US" sz="900" dirty="0">
                <a:latin typeface="Candara Light" panose="020E0502030303020204" pitchFamily="34" charset="0"/>
              </a:rPr>
              <a:t>: 10.3390/membranes13100840.</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[23] G. Hoti et al., “Nutraceutical Concepts and Dextrin-Based Delivery Systems,” </a:t>
            </a:r>
            <a:r>
              <a:rPr lang="en-US" sz="900" i="1" dirty="0">
                <a:latin typeface="Candara Light" panose="020E0502030303020204" pitchFamily="34" charset="0"/>
              </a:rPr>
              <a:t>International Journal of Molecular Sciences</a:t>
            </a:r>
            <a:r>
              <a:rPr lang="en-US" sz="900" dirty="0">
                <a:latin typeface="Candara Light" panose="020E0502030303020204" pitchFamily="34" charset="0"/>
              </a:rPr>
              <a:t>, vol. 23, no. 8, p. 4102, Apr. 2022, </a:t>
            </a:r>
            <a:r>
              <a:rPr lang="en-US" sz="900" dirty="0" err="1">
                <a:latin typeface="Candara Light" panose="020E0502030303020204" pitchFamily="34" charset="0"/>
              </a:rPr>
              <a:t>doi</a:t>
            </a:r>
            <a:r>
              <a:rPr lang="en-US" sz="900" dirty="0">
                <a:latin typeface="Candara Light" panose="020E0502030303020204" pitchFamily="34" charset="0"/>
              </a:rPr>
              <a:t>: 10.3390/ijms23084102.</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[24] Y. Dai, J. Van </a:t>
            </a:r>
            <a:r>
              <a:rPr lang="en-US" sz="900" dirty="0" err="1">
                <a:latin typeface="Candara Light" panose="020E0502030303020204" pitchFamily="34" charset="0"/>
              </a:rPr>
              <a:t>Spronsen</a:t>
            </a:r>
            <a:r>
              <a:rPr lang="en-US" sz="900" dirty="0">
                <a:latin typeface="Candara Light" panose="020E0502030303020204" pitchFamily="34" charset="0"/>
              </a:rPr>
              <a:t>, G.-J. </a:t>
            </a:r>
            <a:r>
              <a:rPr lang="en-US" sz="900" dirty="0" err="1">
                <a:latin typeface="Candara Light" panose="020E0502030303020204" pitchFamily="34" charset="0"/>
              </a:rPr>
              <a:t>Witkamp</a:t>
            </a:r>
            <a:r>
              <a:rPr lang="en-US" sz="900" dirty="0">
                <a:latin typeface="Candara Light" panose="020E0502030303020204" pitchFamily="34" charset="0"/>
              </a:rPr>
              <a:t>, R. </a:t>
            </a:r>
            <a:r>
              <a:rPr lang="en-US" sz="900" dirty="0" err="1">
                <a:latin typeface="Candara Light" panose="020E0502030303020204" pitchFamily="34" charset="0"/>
              </a:rPr>
              <a:t>Verpoorte</a:t>
            </a:r>
            <a:r>
              <a:rPr lang="en-US" sz="900" dirty="0">
                <a:latin typeface="Candara Light" panose="020E0502030303020204" pitchFamily="34" charset="0"/>
              </a:rPr>
              <a:t>, and Y. H. Choi, “Natural deep eutectic solvents as new potential media for green technology,” </a:t>
            </a:r>
            <a:r>
              <a:rPr lang="en-US" sz="900" i="1" dirty="0">
                <a:latin typeface="Candara Light" panose="020E0502030303020204" pitchFamily="34" charset="0"/>
              </a:rPr>
              <a:t>Analytica </a:t>
            </a:r>
            <a:r>
              <a:rPr lang="en-US" sz="900" i="1" dirty="0" err="1">
                <a:latin typeface="Candara Light" panose="020E0502030303020204" pitchFamily="34" charset="0"/>
              </a:rPr>
              <a:t>Chimica</a:t>
            </a:r>
            <a:r>
              <a:rPr lang="en-US" sz="900" i="1" dirty="0">
                <a:latin typeface="Candara Light" panose="020E0502030303020204" pitchFamily="34" charset="0"/>
              </a:rPr>
              <a:t> Acta</a:t>
            </a:r>
            <a:r>
              <a:rPr lang="en-US" sz="900" dirty="0">
                <a:latin typeface="Candara Light" panose="020E0502030303020204" pitchFamily="34" charset="0"/>
              </a:rPr>
              <a:t>, vol. 766, pp. 61–68, Mar. 2013, </a:t>
            </a:r>
            <a:r>
              <a:rPr lang="en-US" sz="900" dirty="0" err="1">
                <a:latin typeface="Candara Light" panose="020E0502030303020204" pitchFamily="34" charset="0"/>
              </a:rPr>
              <a:t>doi</a:t>
            </a:r>
            <a:r>
              <a:rPr lang="en-US" sz="900" dirty="0">
                <a:latin typeface="Candara Light" panose="020E0502030303020204" pitchFamily="34" charset="0"/>
              </a:rPr>
              <a:t>: 10.1016/j.aca.2012.12.019.</a:t>
            </a:r>
          </a:p>
          <a:p>
            <a:endParaRPr lang="en-US" sz="900" dirty="0">
              <a:latin typeface="Candara Light" panose="020E0502030303020204" pitchFamily="34" charset="0"/>
            </a:endParaRPr>
          </a:p>
          <a:p>
            <a:endParaRPr lang="en-US" sz="900" dirty="0">
              <a:latin typeface="Candara Light" panose="020E0502030303020204" pitchFamily="34" charset="0"/>
            </a:endParaRPr>
          </a:p>
          <a:p>
            <a:r>
              <a:rPr lang="en-US" sz="900" dirty="0">
                <a:latin typeface="Candara Light" panose="020E0502030303020204" pitchFamily="34" charset="0"/>
              </a:rPr>
              <a:t>[25] C. </a:t>
            </a:r>
            <a:r>
              <a:rPr lang="en-US" sz="900" dirty="0" err="1">
                <a:latin typeface="Candara Light" panose="020E0502030303020204" pitchFamily="34" charset="0"/>
              </a:rPr>
              <a:t>Cecone</a:t>
            </a:r>
            <a:r>
              <a:rPr lang="en-US" sz="900" dirty="0">
                <a:latin typeface="Candara Light" panose="020E0502030303020204" pitchFamily="34" charset="0"/>
              </a:rPr>
              <a:t> et al., “Sustainable synthesis of cyclodextrin-based polymers by exploiting natural deep eutectic solvents,” </a:t>
            </a:r>
            <a:r>
              <a:rPr lang="en-US" sz="900" i="1" dirty="0">
                <a:latin typeface="Candara Light" panose="020E0502030303020204" pitchFamily="34" charset="0"/>
              </a:rPr>
              <a:t>Green Chemistry</a:t>
            </a:r>
            <a:r>
              <a:rPr lang="en-US" sz="900" dirty="0">
                <a:latin typeface="Candara Light" panose="020E0502030303020204" pitchFamily="34" charset="0"/>
              </a:rPr>
              <a:t>, vol. 22, no. 17, pp. 5806–5814, 2020, </a:t>
            </a:r>
            <a:r>
              <a:rPr lang="en-US" sz="900" dirty="0" err="1">
                <a:latin typeface="Candara Light" panose="020E0502030303020204" pitchFamily="34" charset="0"/>
              </a:rPr>
              <a:t>doi</a:t>
            </a:r>
            <a:r>
              <a:rPr lang="en-US" sz="900" dirty="0">
                <a:latin typeface="Candara Light" panose="020E0502030303020204" pitchFamily="34" charset="0"/>
              </a:rPr>
              <a:t>: 10.1039/D0GC02247K.</a:t>
            </a: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a:p>
            <a:endParaRPr lang="en-US" sz="900" dirty="0">
              <a:latin typeface="Candara Light" panose="020E0502030303020204" pitchFamily="34" charset="0"/>
            </a:endParaRPr>
          </a:p>
        </p:txBody>
      </p:sp>
    </p:spTree>
    <p:extLst>
      <p:ext uri="{BB962C8B-B14F-4D97-AF65-F5344CB8AC3E}">
        <p14:creationId xmlns:p14="http://schemas.microsoft.com/office/powerpoint/2010/main" val="2250473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8C759E-32DE-9EDE-53D0-FDBC39C3D706}"/>
              </a:ext>
            </a:extLst>
          </p:cNvPr>
          <p:cNvSpPr/>
          <p:nvPr/>
        </p:nvSpPr>
        <p:spPr>
          <a:xfrm>
            <a:off x="0" y="0"/>
            <a:ext cx="12192000" cy="6858000"/>
          </a:xfrm>
          <a:prstGeom prst="rect">
            <a:avLst/>
          </a:prstGeom>
          <a:solidFill>
            <a:srgbClr val="EAF1EC"/>
          </a:solidFill>
          <a:ln>
            <a:solidFill>
              <a:srgbClr val="EAF1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3"/>
          <p:cNvSpPr/>
          <p:nvPr/>
        </p:nvSpPr>
        <p:spPr>
          <a:xfrm>
            <a:off x="0" y="2743200"/>
            <a:ext cx="12191695" cy="914400"/>
          </a:xfrm>
          <a:prstGeom prst="rect">
            <a:avLst/>
          </a:prstGeom>
          <a:noFill/>
          <a:ln/>
        </p:spPr>
        <p:txBody>
          <a:bodyPr wrap="square" rtlCol="0" anchor="ctr"/>
          <a:lstStyle/>
          <a:p>
            <a:pPr marL="0" indent="0" algn="ctr">
              <a:buNone/>
            </a:pPr>
            <a:r>
              <a:rPr lang="en-US" sz="7200" b="1" dirty="0">
                <a:solidFill>
                  <a:srgbClr val="1E4638"/>
                </a:solidFill>
                <a:latin typeface="Candara" panose="020E0502030303020204" pitchFamily="34" charset="0"/>
                <a:ea typeface="Cambria" pitchFamily="34" charset="-122"/>
                <a:cs typeface="Cambria" pitchFamily="34" charset="-120"/>
              </a:rPr>
              <a:t>THANK YOU</a:t>
            </a:r>
            <a:endParaRPr lang="en-US" sz="7200" dirty="0">
              <a:latin typeface="Candara" panose="020E0502030303020204" pitchFamily="34" charset="0"/>
            </a:endParaRPr>
          </a:p>
        </p:txBody>
      </p:sp>
      <p:sp>
        <p:nvSpPr>
          <p:cNvPr id="6" name="Text 4"/>
          <p:cNvSpPr/>
          <p:nvPr/>
        </p:nvSpPr>
        <p:spPr>
          <a:xfrm>
            <a:off x="1524305" y="3657600"/>
            <a:ext cx="9144000" cy="548640"/>
          </a:xfrm>
          <a:prstGeom prst="rect">
            <a:avLst/>
          </a:prstGeom>
          <a:noFill/>
          <a:ln/>
        </p:spPr>
        <p:txBody>
          <a:bodyPr wrap="square" rtlCol="0" anchor="ctr"/>
          <a:lstStyle/>
          <a:p>
            <a:pPr marL="0" indent="0" algn="ctr">
              <a:buNone/>
            </a:pPr>
            <a:r>
              <a:rPr lang="en-US" sz="1400" i="1" dirty="0">
                <a:solidFill>
                  <a:srgbClr val="5C8374"/>
                </a:solidFill>
                <a:latin typeface="Candara Light" panose="020E0502030303020204" pitchFamily="34" charset="0"/>
                <a:ea typeface="Calibri" pitchFamily="34" charset="-122"/>
                <a:cs typeface="Calibri" pitchFamily="34" charset="-120"/>
              </a:rPr>
              <a:t>Natural Deep Eutectic Solvents for Sustainable Extraction of Bioactive Compounds from Medicinal Plants of Kosovo</a:t>
            </a:r>
            <a:endParaRPr lang="en-US" sz="1400" dirty="0">
              <a:latin typeface="Candara Light" panose="020E0502030303020204" pitchFamily="34" charset="0"/>
            </a:endParaRPr>
          </a:p>
        </p:txBody>
      </p:sp>
      <p:sp>
        <p:nvSpPr>
          <p:cNvPr id="7" name="Text 5"/>
          <p:cNvSpPr/>
          <p:nvPr/>
        </p:nvSpPr>
        <p:spPr>
          <a:xfrm>
            <a:off x="0" y="4297680"/>
            <a:ext cx="12191695" cy="365760"/>
          </a:xfrm>
          <a:prstGeom prst="rect">
            <a:avLst/>
          </a:prstGeom>
          <a:noFill/>
          <a:ln/>
        </p:spPr>
        <p:txBody>
          <a:bodyPr wrap="square" rtlCol="0" anchor="ctr"/>
          <a:lstStyle/>
          <a:p>
            <a:pPr marL="0" indent="0" algn="ctr">
              <a:buNone/>
            </a:pPr>
            <a:r>
              <a:rPr lang="en-US" sz="1300" dirty="0">
                <a:solidFill>
                  <a:srgbClr val="2B2B2B"/>
                </a:solidFill>
                <a:latin typeface="Candara Light" panose="020E0502030303020204" pitchFamily="34" charset="0"/>
                <a:ea typeface="Calibri" pitchFamily="34" charset="-122"/>
                <a:cs typeface="Calibri" pitchFamily="34" charset="-120"/>
              </a:rPr>
              <a:t>MSc. Flaka Doli  ·  flakadoli99@gmail.com  ·  28th Congress SCTM</a:t>
            </a:r>
            <a:endParaRPr lang="en-US" sz="1300" dirty="0">
              <a:latin typeface="Candara Light" panose="020E0502030303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TotalTime>
  <Words>4498</Words>
  <Application>Microsoft Office PowerPoint</Application>
  <PresentationFormat>Widescreen</PresentationFormat>
  <Paragraphs>645</Paragraphs>
  <Slides>27</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Candara</vt:lpstr>
      <vt:lpstr>Candara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Flaka Doli</cp:lastModifiedBy>
  <cp:revision>52</cp:revision>
  <dcterms:created xsi:type="dcterms:W3CDTF">2026-09-22T19:48:27Z</dcterms:created>
  <dcterms:modified xsi:type="dcterms:W3CDTF">2026-09-23T19:40:17Z</dcterms:modified>
</cp:coreProperties>
</file>