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embeddedFontLst>
    <p:embeddedFont>
      <p:font typeface="PF BeauSans Pro" panose="02000800000000020004" charset="0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Arial Narrow" panose="020B0606020202030204" pitchFamily="34" charset="0"/>
      <p:regular r:id="rId12"/>
      <p:bold r:id="rId13"/>
      <p:italic r:id="rId14"/>
      <p:boldItalic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>
        <p:scale>
          <a:sx n="75" d="100"/>
          <a:sy n="75" d="100"/>
        </p:scale>
        <p:origin x="854" y="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theme" Target="theme/theme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043789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09/23/2026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emf"/><Relationship Id="rId5" Type="http://schemas.openxmlformats.org/officeDocument/2006/relationships/image" Target="../media/image3.png"/><Relationship Id="rId15" Type="http://schemas.openxmlformats.org/officeDocument/2006/relationships/image" Target="../media/image13.emf"/><Relationship Id="rId10" Type="http://schemas.openxmlformats.org/officeDocument/2006/relationships/image" Target="../media/image8.emf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4676" y="285010"/>
            <a:ext cx="10349333" cy="102155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dirty="0"/>
              <a:t>HUMAN BIOMONITORING OF ORGANOCHLORINE PESTICIDES AND POLYCHLORINATED BIPHENYLS IN BREAST MILK: OPTIMIZATION OF ANALYTICAL PROCEDURES AND TRACE-LEVEL DETERMINATION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2" y="1215427"/>
            <a:ext cx="12192000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u="sng" dirty="0" smtClean="0"/>
              <a:t>Stefan </a:t>
            </a:r>
            <a:r>
              <a:rPr lang="en-US" sz="1400" u="sng" dirty="0"/>
              <a:t>Kirovski</a:t>
            </a:r>
            <a:r>
              <a:rPr lang="en-US" sz="1400" dirty="0"/>
              <a:t>, Marina </a:t>
            </a:r>
            <a:r>
              <a:rPr lang="en-US" sz="1400" dirty="0" err="1"/>
              <a:t>Stefova</a:t>
            </a:r>
            <a:r>
              <a:rPr lang="mk-MK" sz="1400" dirty="0"/>
              <a:t>, </a:t>
            </a:r>
            <a:r>
              <a:rPr lang="en-US" sz="1400" dirty="0" err="1"/>
              <a:t>Jasmina</a:t>
            </a:r>
            <a:r>
              <a:rPr lang="en-US" sz="1400" dirty="0"/>
              <a:t> </a:t>
            </a:r>
            <a:r>
              <a:rPr lang="en-US" sz="1400" dirty="0" err="1"/>
              <a:t>Petreska</a:t>
            </a:r>
            <a:r>
              <a:rPr lang="en-US" sz="1400" dirty="0"/>
              <a:t> </a:t>
            </a:r>
            <a:r>
              <a:rPr lang="en-US" sz="1400" dirty="0" err="1" smtClean="0"/>
              <a:t>Stanoeva</a:t>
            </a:r>
            <a:endParaRPr lang="en-US" sz="1400" dirty="0" smtClean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/>
              <a:t>Institute of Chemistry, Faculty of Natural Sciences and Mathematics, Ss. Cyril &amp; Methodius University in Skopje, </a:t>
            </a:r>
            <a:r>
              <a:rPr lang="en-US" sz="1400" dirty="0" smtClean="0"/>
              <a:t>Skopje, Macedonia</a:t>
            </a:r>
            <a:endParaRPr lang="en-US" sz="1400" dirty="0"/>
          </a:p>
          <a:p>
            <a:pPr algn="ctr"/>
            <a:endParaRPr lang="en-US" sz="1400" dirty="0">
              <a:solidFill>
                <a:srgbClr val="00CC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53" y="1801971"/>
            <a:ext cx="12056712" cy="442674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072644" y="2891849"/>
            <a:ext cx="13631" cy="3908920"/>
          </a:xfrm>
          <a:prstGeom prst="line">
            <a:avLst/>
          </a:prstGeom>
          <a:ln>
            <a:solidFill>
              <a:schemeClr val="accent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112601" y="2839909"/>
            <a:ext cx="5900656" cy="301473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174249" y="2915189"/>
            <a:ext cx="1691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Experimental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PF BeauSans Pro" panose="02000800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112601" y="5920264"/>
            <a:ext cx="5890289" cy="88445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89152" y="5914023"/>
            <a:ext cx="13740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Conclusions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PF BeauSans Pro" panose="02000800000000020004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ABC05-DAF2-8CE6-DE62-C8AEF4101D5A}"/>
              </a:ext>
            </a:extLst>
          </p:cNvPr>
          <p:cNvSpPr/>
          <p:nvPr/>
        </p:nvSpPr>
        <p:spPr>
          <a:xfrm>
            <a:off x="6141879" y="2839909"/>
            <a:ext cx="5975586" cy="396886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just"/>
            <a:endParaRPr lang="en-US" sz="12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720194-03DF-E99C-4E34-32A3E6D0C24C}"/>
              </a:ext>
            </a:extLst>
          </p:cNvPr>
          <p:cNvSpPr/>
          <p:nvPr/>
        </p:nvSpPr>
        <p:spPr>
          <a:xfrm>
            <a:off x="6216808" y="2891849"/>
            <a:ext cx="2723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Results and discussion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PF BeauSans Pro" panose="02000800000000020004" pitchFamily="2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2601" y="2236084"/>
            <a:ext cx="119299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50" dirty="0"/>
              <a:t>Human biomonitoring provides an important tool for evaluating internal exposure to persistent organic pollutants (POPs). Organochlorine pesticides (OCPs) and polychlorinated biphenyls (PCBs) are persistent, </a:t>
            </a:r>
            <a:r>
              <a:rPr lang="en-US" sz="1050" dirty="0" err="1"/>
              <a:t>bioaccumulative</a:t>
            </a:r>
            <a:r>
              <a:rPr lang="en-US" sz="1050" dirty="0"/>
              <a:t> contaminants that may be transferred through breastfeeding. This study focused on the optimization of an analytical procedure for their determination in </a:t>
            </a:r>
            <a:r>
              <a:rPr lang="en-US" sz="1050" dirty="0" smtClean="0"/>
              <a:t>breast </a:t>
            </a:r>
            <a:r>
              <a:rPr lang="en-US" sz="1050" dirty="0"/>
              <a:t>milk and its application to samples from breastfeeding mothers in North Macedonia.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6170892" y="5944166"/>
            <a:ext cx="5900657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dirty="0"/>
              <a:t>The concentrations of OCPs and PCBs were determined in 30 human milk </a:t>
            </a:r>
            <a:r>
              <a:rPr lang="en-US" sz="900" dirty="0" smtClean="0"/>
              <a:t>samples.</a:t>
            </a:r>
            <a:r>
              <a:rPr lang="mk-MK" sz="900" dirty="0" smtClean="0"/>
              <a:t> </a:t>
            </a:r>
            <a:r>
              <a:rPr lang="en-US" sz="900" dirty="0" smtClean="0"/>
              <a:t>The</a:t>
            </a:r>
            <a:r>
              <a:rPr lang="mk-MK" sz="900" dirty="0" smtClean="0"/>
              <a:t> </a:t>
            </a:r>
            <a:r>
              <a:rPr lang="en-US" sz="900" dirty="0" smtClean="0"/>
              <a:t>preliminary </a:t>
            </a:r>
            <a:r>
              <a:rPr lang="en-US" sz="900" dirty="0"/>
              <a:t>results indicated considerable variation in the occurrence and concentrations of individual POPs among the analyzed samples. Several compounds, including α-HCH, HCB and γ-HCH, were detected in all analyzed samples, while PCB 138, PCB 153 and PCB 180 were also detected in a high proportion of samples. Other target compounds were detected less frequently or were not detected in the analyzed samples. </a:t>
            </a:r>
            <a:endParaRPr kumimoji="0" lang="en-US" alt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24527" y="4596560"/>
            <a:ext cx="5779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mk-MK" sz="900" dirty="0">
                <a:ea typeface="Calibri" panose="020F0502020204030204" pitchFamily="34" charset="0"/>
              </a:rPr>
              <a:t>Т</a:t>
            </a:r>
            <a:r>
              <a:rPr lang="en-US" sz="900" dirty="0">
                <a:ea typeface="Calibri" panose="020F0502020204030204" pitchFamily="34" charset="0"/>
              </a:rPr>
              <a:t>he determination of OCPs and PCBs was performed using gas chromatography coupled with an electron capture detector (GC–ECD</a:t>
            </a:r>
            <a:r>
              <a:rPr lang="en-US" sz="900" dirty="0" smtClean="0">
                <a:ea typeface="Calibri" panose="020F0502020204030204" pitchFamily="34" charset="0"/>
              </a:rPr>
              <a:t>).</a:t>
            </a:r>
            <a:endParaRPr lang="en-US" sz="900" dirty="0"/>
          </a:p>
        </p:txBody>
      </p:sp>
      <p:sp>
        <p:nvSpPr>
          <p:cNvPr id="30" name="Rectangle 29"/>
          <p:cNvSpPr/>
          <p:nvPr/>
        </p:nvSpPr>
        <p:spPr>
          <a:xfrm>
            <a:off x="475380" y="4915927"/>
            <a:ext cx="5254197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4400" indent="-2844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 smtClean="0"/>
              <a:t>For </a:t>
            </a:r>
            <a:r>
              <a:rPr lang="en-US" sz="900" dirty="0"/>
              <a:t>chromatographic separation - HP-5 column (30 m × 0.25 mm × 0.25 </a:t>
            </a:r>
            <a:r>
              <a:rPr lang="el-GR" sz="900" dirty="0"/>
              <a:t>μ</a:t>
            </a:r>
            <a:r>
              <a:rPr lang="en-US" sz="900" dirty="0"/>
              <a:t>m)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/>
              <a:t>Mobile phase - Nitrogen (N</a:t>
            </a:r>
            <a:r>
              <a:rPr lang="en-US" sz="900" baseline="-25000" dirty="0"/>
              <a:t>2</a:t>
            </a:r>
            <a:r>
              <a:rPr lang="en-US" sz="900" dirty="0"/>
              <a:t>), with a gas flow rate of 0.5 mL/min.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/>
              <a:t>Injection volume - </a:t>
            </a:r>
            <a:r>
              <a:rPr lang="en-US" sz="900" dirty="0" smtClean="0"/>
              <a:t>2 </a:t>
            </a:r>
            <a:r>
              <a:rPr lang="el-GR" sz="900" dirty="0"/>
              <a:t>μ</a:t>
            </a:r>
            <a:r>
              <a:rPr lang="en-US" sz="900" dirty="0"/>
              <a:t>L with a </a:t>
            </a:r>
            <a:r>
              <a:rPr lang="en-US" sz="900" dirty="0" err="1"/>
              <a:t>splitless</a:t>
            </a:r>
            <a:r>
              <a:rPr lang="en-US" sz="900" dirty="0"/>
              <a:t>, pulsed injection mode (injector temperature - 210 °C).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900" dirty="0"/>
              <a:t>Temperature - programmed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900" dirty="0"/>
              <a:t>Detector temperature - 350 °C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376" y="3349447"/>
            <a:ext cx="3872482" cy="102585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377649" y="3205289"/>
            <a:ext cx="17469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Accuracy </a:t>
            </a:r>
          </a:p>
          <a:p>
            <a:r>
              <a:rPr lang="en-US" sz="900" dirty="0" smtClean="0"/>
              <a:t>Recovery/% = 54.9 -121.0 </a:t>
            </a:r>
          </a:p>
          <a:p>
            <a:r>
              <a:rPr lang="en-US" sz="900" dirty="0" smtClean="0"/>
              <a:t>for most of the </a:t>
            </a:r>
            <a:r>
              <a:rPr lang="en-US" sz="900" dirty="0" err="1" smtClean="0"/>
              <a:t>analytes</a:t>
            </a:r>
            <a:endParaRPr lang="en-US" sz="900" dirty="0"/>
          </a:p>
        </p:txBody>
      </p:sp>
      <p:sp>
        <p:nvSpPr>
          <p:cNvPr id="31" name="TextBox 30"/>
          <p:cNvSpPr txBox="1"/>
          <p:nvPr/>
        </p:nvSpPr>
        <p:spPr>
          <a:xfrm>
            <a:off x="10383275" y="3785119"/>
            <a:ext cx="17413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Instrumental precision </a:t>
            </a:r>
          </a:p>
          <a:p>
            <a:r>
              <a:rPr lang="en-US" sz="900" dirty="0" smtClean="0"/>
              <a:t>RSD/% = 0.39 – 9.51</a:t>
            </a:r>
          </a:p>
          <a:p>
            <a:r>
              <a:rPr lang="en-US" sz="900" dirty="0"/>
              <a:t>f</a:t>
            </a:r>
            <a:r>
              <a:rPr lang="en-US" sz="900" dirty="0" smtClean="0"/>
              <a:t>or most of the </a:t>
            </a:r>
            <a:r>
              <a:rPr lang="en-US" sz="900" dirty="0" err="1" smtClean="0"/>
              <a:t>analytes</a:t>
            </a:r>
            <a:endParaRPr lang="en-US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10377649" y="4401468"/>
            <a:ext cx="1266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/>
              <a:t>Linearity in matrix</a:t>
            </a:r>
          </a:p>
          <a:p>
            <a:r>
              <a:rPr lang="en-US" sz="900" dirty="0" smtClean="0"/>
              <a:t>R</a:t>
            </a:r>
            <a:r>
              <a:rPr lang="en-US" sz="900" baseline="30000" dirty="0" smtClean="0"/>
              <a:t>2 </a:t>
            </a:r>
            <a:r>
              <a:rPr lang="en-US" sz="900" dirty="0" smtClean="0"/>
              <a:t>= 0.9960 – 0.9977</a:t>
            </a:r>
            <a:endParaRPr lang="en-US" sz="9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6271854" y="4427861"/>
            <a:ext cx="392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/>
              <a:t>Fig. 1 Chromatogram </a:t>
            </a:r>
            <a:r>
              <a:rPr lang="en-US" sz="800" dirty="0"/>
              <a:t>of the working standard solution (WS), showing the order and retention times (</a:t>
            </a:r>
            <a:r>
              <a:rPr lang="en-US" sz="800" dirty="0" err="1"/>
              <a:t>t</a:t>
            </a:r>
            <a:r>
              <a:rPr lang="en-US" sz="800" baseline="-25000" dirty="0" err="1"/>
              <a:t>R</a:t>
            </a:r>
            <a:r>
              <a:rPr lang="en-US" sz="800" dirty="0"/>
              <a:t>) of the peaks of the different </a:t>
            </a:r>
            <a:r>
              <a:rPr lang="en-US" sz="800" dirty="0" err="1"/>
              <a:t>analytes</a:t>
            </a:r>
            <a:r>
              <a:rPr lang="en-US" sz="800" dirty="0"/>
              <a:t> and the internal standard </a:t>
            </a:r>
            <a:r>
              <a:rPr lang="en-US" sz="800" dirty="0" smtClean="0"/>
              <a:t> (</a:t>
            </a:r>
            <a:r>
              <a:rPr lang="en-US" sz="800" dirty="0"/>
              <a:t>IS PCB-155</a:t>
            </a:r>
            <a:r>
              <a:rPr lang="en-US" sz="800" dirty="0" smtClean="0"/>
              <a:t>).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7842" y="6162438"/>
            <a:ext cx="5698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900" dirty="0"/>
              <a:t>The preliminary findings demonstrate the presence of multiple OCPs and PCBs in </a:t>
            </a:r>
            <a:r>
              <a:rPr lang="en-US" sz="900" dirty="0" smtClean="0"/>
              <a:t>breast</a:t>
            </a:r>
            <a:r>
              <a:rPr lang="en-US" sz="900" dirty="0" smtClean="0"/>
              <a:t> </a:t>
            </a:r>
            <a:r>
              <a:rPr lang="en-US" sz="900" dirty="0"/>
              <a:t>milk samples from North Macedonia. The results will be quantitatively evaluated, and further statistical analysis will assess </a:t>
            </a:r>
            <a:r>
              <a:rPr lang="en-US" sz="900" dirty="0" smtClean="0"/>
              <a:t>correlation </a:t>
            </a:r>
            <a:r>
              <a:rPr lang="en-US" sz="900" dirty="0"/>
              <a:t>between </a:t>
            </a:r>
            <a:r>
              <a:rPr lang="en-US" sz="900" dirty="0" smtClean="0"/>
              <a:t>POPs </a:t>
            </a:r>
            <a:r>
              <a:rPr lang="en-US" sz="900" dirty="0"/>
              <a:t>concentrations and demographic, dietary, lifestyle, and potential exposure-related factors.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7124" y="3423947"/>
            <a:ext cx="784681" cy="590819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31" y="3252229"/>
            <a:ext cx="1371025" cy="866879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86" y="3169547"/>
            <a:ext cx="877334" cy="1165209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037" y="2886082"/>
            <a:ext cx="1063067" cy="1417924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158" y="3137723"/>
            <a:ext cx="1333421" cy="1004575"/>
          </a:xfrm>
          <a:prstGeom prst="rect">
            <a:avLst/>
          </a:prstGeom>
          <a:effectLst>
            <a:outerShdw blurRad="50800" dist="50800" dir="2700000" algn="tl" rotWithShape="0">
              <a:prstClr val="black">
                <a:alpha val="60000"/>
              </a:prstClr>
            </a:outerShdw>
          </a:effectLst>
        </p:spPr>
      </p:pic>
      <p:sp>
        <p:nvSpPr>
          <p:cNvPr id="13" name="Right Arrow 12"/>
          <p:cNvSpPr/>
          <p:nvPr/>
        </p:nvSpPr>
        <p:spPr>
          <a:xfrm>
            <a:off x="909555" y="3660445"/>
            <a:ext cx="255494" cy="109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2386685" y="3661227"/>
            <a:ext cx="255494" cy="109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>
            <a:off x="3177967" y="3661783"/>
            <a:ext cx="255494" cy="109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/>
          <p:cNvSpPr/>
          <p:nvPr/>
        </p:nvSpPr>
        <p:spPr>
          <a:xfrm>
            <a:off x="4376190" y="3667107"/>
            <a:ext cx="255494" cy="1099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425442" y="4188590"/>
            <a:ext cx="707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Extraction</a:t>
            </a:r>
            <a:endParaRPr 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2514432" y="4197574"/>
            <a:ext cx="777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/>
              <a:t>Destructive clean-up</a:t>
            </a:r>
            <a:endParaRPr lang="en-US" sz="900" dirty="0"/>
          </a:p>
        </p:txBody>
      </p:sp>
      <p:sp>
        <p:nvSpPr>
          <p:cNvPr id="38" name="TextBox 37"/>
          <p:cNvSpPr txBox="1"/>
          <p:nvPr/>
        </p:nvSpPr>
        <p:spPr>
          <a:xfrm>
            <a:off x="3537353" y="4284914"/>
            <a:ext cx="9393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Concentration</a:t>
            </a:r>
            <a:endParaRPr lang="en-US" sz="800" dirty="0"/>
          </a:p>
        </p:txBody>
      </p:sp>
      <p:sp>
        <p:nvSpPr>
          <p:cNvPr id="39" name="TextBox 38"/>
          <p:cNvSpPr txBox="1"/>
          <p:nvPr/>
        </p:nvSpPr>
        <p:spPr>
          <a:xfrm>
            <a:off x="4990975" y="4215347"/>
            <a:ext cx="6083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Analysis</a:t>
            </a:r>
            <a:endParaRPr lang="en-US" sz="800" dirty="0"/>
          </a:p>
        </p:txBody>
      </p:sp>
      <p:sp>
        <p:nvSpPr>
          <p:cNvPr id="40" name="TextBox 39"/>
          <p:cNvSpPr txBox="1"/>
          <p:nvPr/>
        </p:nvSpPr>
        <p:spPr>
          <a:xfrm>
            <a:off x="148202" y="4060980"/>
            <a:ext cx="8145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Milk sample</a:t>
            </a:r>
            <a:endParaRPr lang="en-US" sz="1000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854" y="5006929"/>
            <a:ext cx="554355" cy="582930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1543303-3817-4DBF-62BA-E329DFABC6E9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939" y="5017508"/>
            <a:ext cx="532765" cy="586740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C43D9DC-2148-846E-B4E3-6091DDBA3607}"/>
              </a:ext>
            </a:extLst>
          </p:cNvPr>
          <p:cNvPicPr/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150" y="5017508"/>
            <a:ext cx="532765" cy="586740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EE51C2F-0EA7-13EA-8EFF-AF8228D32B3F}"/>
              </a:ext>
            </a:extLst>
          </p:cNvPr>
          <p:cNvPicPr/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5322" y="5068902"/>
            <a:ext cx="1007745" cy="518160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C039B64-95A5-0715-2F50-2F863A053C6E}"/>
              </a:ext>
            </a:extLst>
          </p:cNvPr>
          <p:cNvPicPr/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9971" y="5072394"/>
            <a:ext cx="1003935" cy="511175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B885EC2-4BD9-C88E-4A2D-C91F8DB892F4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739" y="5065409"/>
            <a:ext cx="1007745" cy="518160"/>
          </a:xfrm>
          <a:prstGeom prst="rect">
            <a:avLst/>
          </a:prstGeom>
          <a:noFill/>
          <a:effectLst>
            <a:outerShdw blurRad="50800" dist="25400" dir="2700000" algn="tl" rotWithShape="0">
              <a:prstClr val="black">
                <a:alpha val="80000"/>
              </a:prstClr>
            </a:outerShdw>
          </a:effectLst>
        </p:spPr>
      </p:pic>
      <p:sp>
        <p:nvSpPr>
          <p:cNvPr id="50" name="TextBox 49"/>
          <p:cNvSpPr txBox="1"/>
          <p:nvPr/>
        </p:nvSpPr>
        <p:spPr>
          <a:xfrm>
            <a:off x="6307494" y="5649765"/>
            <a:ext cx="5486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prstClr val="black"/>
                </a:solidFill>
              </a:rPr>
              <a:t>α-HCH</a:t>
            </a:r>
            <a:endParaRPr lang="en-US" sz="1600" dirty="0"/>
          </a:p>
        </p:txBody>
      </p:sp>
      <p:sp>
        <p:nvSpPr>
          <p:cNvPr id="51" name="TextBox 50"/>
          <p:cNvSpPr txBox="1"/>
          <p:nvPr/>
        </p:nvSpPr>
        <p:spPr>
          <a:xfrm>
            <a:off x="7102710" y="5649878"/>
            <a:ext cx="4193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prstClr val="black"/>
                </a:solidFill>
              </a:rPr>
              <a:t>HCB</a:t>
            </a:r>
            <a:endParaRPr lang="en-US" sz="1600" dirty="0"/>
          </a:p>
        </p:txBody>
      </p:sp>
      <p:sp>
        <p:nvSpPr>
          <p:cNvPr id="52" name="TextBox 51"/>
          <p:cNvSpPr txBox="1"/>
          <p:nvPr/>
        </p:nvSpPr>
        <p:spPr>
          <a:xfrm>
            <a:off x="7799939" y="5650014"/>
            <a:ext cx="5486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γ</a:t>
            </a:r>
            <a:r>
              <a:rPr lang="en-US" sz="800" dirty="0" smtClean="0">
                <a:solidFill>
                  <a:prstClr val="black"/>
                </a:solidFill>
              </a:rPr>
              <a:t>-HCH</a:t>
            </a:r>
            <a:endParaRPr lang="en-US" sz="1600" dirty="0"/>
          </a:p>
        </p:txBody>
      </p:sp>
      <p:sp>
        <p:nvSpPr>
          <p:cNvPr id="53" name="TextBox 52"/>
          <p:cNvSpPr txBox="1"/>
          <p:nvPr/>
        </p:nvSpPr>
        <p:spPr>
          <a:xfrm>
            <a:off x="8821417" y="5658872"/>
            <a:ext cx="5996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PCB 138</a:t>
            </a:r>
            <a:endParaRPr lang="en-US" sz="1600" dirty="0"/>
          </a:p>
        </p:txBody>
      </p:sp>
      <p:sp>
        <p:nvSpPr>
          <p:cNvPr id="54" name="TextBox 53"/>
          <p:cNvSpPr txBox="1"/>
          <p:nvPr/>
        </p:nvSpPr>
        <p:spPr>
          <a:xfrm>
            <a:off x="9958452" y="5656912"/>
            <a:ext cx="5996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PCB </a:t>
            </a:r>
            <a:r>
              <a:rPr lang="en-US" sz="800" dirty="0" smtClean="0"/>
              <a:t>153</a:t>
            </a:r>
            <a:endParaRPr lang="en-US" sz="1600" dirty="0"/>
          </a:p>
        </p:txBody>
      </p:sp>
      <p:sp>
        <p:nvSpPr>
          <p:cNvPr id="55" name="TextBox 54"/>
          <p:cNvSpPr txBox="1"/>
          <p:nvPr/>
        </p:nvSpPr>
        <p:spPr>
          <a:xfrm>
            <a:off x="11123806" y="5660174"/>
            <a:ext cx="5996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PCB </a:t>
            </a:r>
            <a:r>
              <a:rPr lang="en-US" sz="800" dirty="0" smtClean="0"/>
              <a:t>180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www.w3.org/XML/1998/namespace"/>
    <ds:schemaRef ds:uri="http://purl.org/dc/dcmitype/"/>
    <ds:schemaRef ds:uri="c9b645eb-e6fe-4b35-9d45-bd7394162d21"/>
    <ds:schemaRef ds:uri="98621ed1-ae24-4a21-b80a-89d572d87e72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549</TotalTime>
  <Words>432</Words>
  <Application>Microsoft Office PowerPoint</Application>
  <PresentationFormat>Widescreen</PresentationFormat>
  <Paragraphs>39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PF BeauSans Pro</vt:lpstr>
      <vt:lpstr>Calibri</vt:lpstr>
      <vt:lpstr>Arial</vt:lpstr>
      <vt:lpstr>Aptos</vt:lpstr>
      <vt:lpstr>Arial Narrow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Stefan</cp:lastModifiedBy>
  <cp:revision>68</cp:revision>
  <dcterms:created xsi:type="dcterms:W3CDTF">2025-07-07T08:04:39Z</dcterms:created>
  <dcterms:modified xsi:type="dcterms:W3CDTF">2026-09-23T18:17:22Z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