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Batang" panose="02030600000101010101" pitchFamily="18" charset="-127"/>
      <p:regular r:id="rId15"/>
    </p:embeddedFont>
    <p:embeddedFont>
      <p:font typeface="Calibri" panose="020F0502020204030204" pitchFamily="34" charset="0"/>
      <p:regular r:id="rId16"/>
      <p:bold r:id="rId17"/>
      <p:italic r:id="rId18"/>
      <p:boldItalic r:id="rId19"/>
    </p:embeddedFont>
    <p:embeddedFont>
      <p:font typeface="PF BeauSans Pro" panose="02000800000000020004" charset="0"/>
      <p:bold r:id="rId20"/>
    </p:embeddedFont>
    <p:embeddedFont>
      <p:font typeface="SimSun" panose="02010600030101010101" pitchFamily="2" charset="-122"/>
      <p:regular r:id="rId21"/>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kcja domyślna" id="{9837B386-6FE1-4CD6-AE07-1064CD75F80C}">
          <p14:sldIdLst>
            <p14:sldId id="288"/>
          </p14:sldIdLst>
        </p14:section>
        <p14:section name="Sekcja podsumowania" id="{5EDB11BC-9312-467F-8B57-ACC0425E91A4}">
          <p14:sldIdLst/>
        </p14:section>
        <p14:section name="Sekcja 1" id="{CF8FE8CA-3ED2-4613-A0C5-6A6AA88B049C}">
          <p14:sldIdLst>
            <p14:sldId id="289"/>
            <p14:sldId id="290"/>
            <p14:sldId id="291"/>
            <p14:sldId id="29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CC3399"/>
    <a:srgbClr val="FF66CC"/>
    <a:srgbClr val="FF66FF"/>
    <a:srgbClr val="990099"/>
    <a:srgbClr val="008000"/>
    <a:srgbClr val="FFFFE7"/>
    <a:srgbClr val="F8E4F6"/>
    <a:srgbClr val="E9F8E4"/>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p:scale>
          <a:sx n="58" d="100"/>
          <a:sy n="58" d="100"/>
        </p:scale>
        <p:origin x="952"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11.emf"/><Relationship Id="rId4"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09/13/2026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800165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45F0BC0F-45C1-49E1-AA7C-ADC7CFB2B8EC}" type="slidenum">
              <a:rPr lang="LID4096" smtClean="0"/>
              <a:t>3</a:t>
            </a:fld>
            <a:endParaRPr lang="LID4096"/>
          </a:p>
        </p:txBody>
      </p:sp>
    </p:spTree>
    <p:extLst>
      <p:ext uri="{BB962C8B-B14F-4D97-AF65-F5344CB8AC3E}">
        <p14:creationId xmlns:p14="http://schemas.microsoft.com/office/powerpoint/2010/main" val="37054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45F0BC0F-45C1-49E1-AA7C-ADC7CFB2B8EC}" type="slidenum">
              <a:rPr lang="LID4096" smtClean="0"/>
              <a:t>4</a:t>
            </a:fld>
            <a:endParaRPr lang="LID4096"/>
          </a:p>
        </p:txBody>
      </p:sp>
    </p:spTree>
    <p:extLst>
      <p:ext uri="{BB962C8B-B14F-4D97-AF65-F5344CB8AC3E}">
        <p14:creationId xmlns:p14="http://schemas.microsoft.com/office/powerpoint/2010/main" val="2874724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09/13/2026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70.png"/><Relationship Id="rId18" Type="http://schemas.openxmlformats.org/officeDocument/2006/relationships/image" Target="../media/image2.emf"/><Relationship Id="rId3" Type="http://schemas.openxmlformats.org/officeDocument/2006/relationships/notesSlide" Target="../notesSlides/notesSlide1.xml"/><Relationship Id="rId7" Type="http://schemas.openxmlformats.org/officeDocument/2006/relationships/image" Target="../media/image50.png"/><Relationship Id="rId12" Type="http://schemas.openxmlformats.org/officeDocument/2006/relationships/slide" Target="slide5.xml"/><Relationship Id="rId17" Type="http://schemas.openxmlformats.org/officeDocument/2006/relationships/oleObject" Target="../embeddings/oleObject2.bin"/><Relationship Id="rId2" Type="http://schemas.openxmlformats.org/officeDocument/2006/relationships/slideLayout" Target="../slideLayouts/slideLayout2.xml"/><Relationship Id="rId16" Type="http://schemas.openxmlformats.org/officeDocument/2006/relationships/image" Target="../media/image1.emf"/><Relationship Id="rId20" Type="http://schemas.openxmlformats.org/officeDocument/2006/relationships/image" Target="../media/image3.emf"/><Relationship Id="rId1" Type="http://schemas.openxmlformats.org/officeDocument/2006/relationships/vmlDrawing" Target="../drawings/vmlDrawing1.vml"/><Relationship Id="rId6" Type="http://schemas.openxmlformats.org/officeDocument/2006/relationships/slide" Target="slide2.xml"/><Relationship Id="rId11" Type="http://schemas.openxmlformats.org/officeDocument/2006/relationships/image" Target="../media/image7.png"/><Relationship Id="rId5" Type="http://schemas.openxmlformats.org/officeDocument/2006/relationships/image" Target="../media/image5.png"/><Relationship Id="rId15" Type="http://schemas.openxmlformats.org/officeDocument/2006/relationships/oleObject" Target="../embeddings/oleObject1.bin"/><Relationship Id="rId10" Type="http://schemas.openxmlformats.org/officeDocument/2006/relationships/image" Target="../media/image6.png"/><Relationship Id="rId19" Type="http://schemas.openxmlformats.org/officeDocument/2006/relationships/oleObject" Target="../embeddings/oleObject3.bin"/><Relationship Id="rId4" Type="http://schemas.openxmlformats.org/officeDocument/2006/relationships/image" Target="../media/image4.png"/><Relationship Id="rId9" Type="http://schemas.openxmlformats.org/officeDocument/2006/relationships/slide" Target="slide4.xml"/><Relationship Id="rId1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1.emf"/><Relationship Id="rId3" Type="http://schemas.openxmlformats.org/officeDocument/2006/relationships/notesSlide" Target="../notesSlides/notesSlide2.xml"/><Relationship Id="rId7" Type="http://schemas.openxmlformats.org/officeDocument/2006/relationships/image" Target="../media/image2.emf"/><Relationship Id="rId12"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0.emf"/><Relationship Id="rId5" Type="http://schemas.openxmlformats.org/officeDocument/2006/relationships/image" Target="../media/image1.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3.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9.bin"/><Relationship Id="rId5" Type="http://schemas.openxmlformats.org/officeDocument/2006/relationships/image" Target="../media/image15.png"/><Relationship Id="rId4" Type="http://schemas.openxmlformats.org/officeDocument/2006/relationships/image" Target="../media/image14.emf"/><Relationship Id="rId9" Type="http://schemas.openxmlformats.org/officeDocument/2006/relationships/image" Target="../media/image1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70696" y="254912"/>
            <a:ext cx="12191576"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Thermal and Fire Properties of Epoxy Composites </a:t>
            </a:r>
          </a:p>
          <a:p>
            <a:pPr algn="ctr"/>
            <a:r>
              <a:rPr lang="en-US" sz="2200" b="1" cap="all" dirty="0">
                <a:solidFill>
                  <a:schemeClr val="accent5"/>
                </a:solidFill>
                <a:latin typeface="PF BeauSans Pro" panose="02000800000000020004" pitchFamily="2" charset="0"/>
                <a:cs typeface="Arial" panose="020B0604020202020204" pitchFamily="34" charset="0"/>
              </a:rPr>
              <a:t>with Melamine-Based Flame Retardants</a:t>
            </a: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0" y="9326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pl-PL" sz="1400" b="1" u="sng" dirty="0">
                <a:solidFill>
                  <a:srgbClr val="00CC00"/>
                </a:solidFill>
                <a:latin typeface="Arial Narrow" panose="020B0606020202030204" pitchFamily="34" charset="0"/>
                <a:cs typeface="Arial" panose="020B0604020202020204" pitchFamily="34" charset="0"/>
              </a:rPr>
              <a:t>Beata Podkościelna, </a:t>
            </a:r>
            <a:r>
              <a:rPr lang="pl-PL" sz="1400" b="1" dirty="0">
                <a:solidFill>
                  <a:srgbClr val="00CC00"/>
                </a:solidFill>
                <a:latin typeface="Arial Narrow" panose="020B0606020202030204" pitchFamily="34" charset="0"/>
                <a:cs typeface="Arial" panose="020B0604020202020204" pitchFamily="34" charset="0"/>
              </a:rPr>
              <a:t>Magdalena Rogulska, Bogdan Tarasiuk </a:t>
            </a:r>
          </a:p>
          <a:p>
            <a:pPr algn="ctr"/>
            <a:r>
              <a:rPr lang="en-US" sz="1400" dirty="0">
                <a:solidFill>
                  <a:srgbClr val="00CC00"/>
                </a:solidFill>
                <a:latin typeface="Arial Narrow" panose="020B0606020202030204" pitchFamily="34" charset="0"/>
                <a:cs typeface="Arial" panose="020B0604020202020204" pitchFamily="34" charset="0"/>
              </a:rPr>
              <a:t>Department of Polymer Chemistry, Institute of Chemical Sciences, Maria Curie-</a:t>
            </a:r>
            <a:r>
              <a:rPr lang="en-US" sz="1400" dirty="0" err="1">
                <a:solidFill>
                  <a:srgbClr val="00CC00"/>
                </a:solidFill>
                <a:latin typeface="Arial Narrow" panose="020B0606020202030204" pitchFamily="34" charset="0"/>
                <a:cs typeface="Arial" panose="020B0604020202020204" pitchFamily="34" charset="0"/>
              </a:rPr>
              <a:t>Skłodowska</a:t>
            </a:r>
            <a:r>
              <a:rPr lang="en-US" sz="1400" dirty="0">
                <a:solidFill>
                  <a:srgbClr val="00CC00"/>
                </a:solidFill>
                <a:latin typeface="Arial Narrow" panose="020B0606020202030204" pitchFamily="34" charset="0"/>
                <a:cs typeface="Arial" panose="020B0604020202020204" pitchFamily="34" charset="0"/>
              </a:rPr>
              <a:t> University in Lublin, Poland</a:t>
            </a:r>
            <a:r>
              <a:rPr lang="pl-PL" sz="1400" dirty="0">
                <a:solidFill>
                  <a:srgbClr val="00CC00"/>
                </a:solidFill>
                <a:latin typeface="Arial Narrow" panose="020B0606020202030204" pitchFamily="34" charset="0"/>
                <a:cs typeface="Arial" panose="020B0604020202020204" pitchFamily="34" charset="0"/>
              </a:rPr>
              <a:t>      </a:t>
            </a:r>
            <a:r>
              <a:rPr lang="en-US" sz="1400" dirty="0">
                <a:solidFill>
                  <a:srgbClr val="00CC00"/>
                </a:solidFill>
                <a:latin typeface="Arial Narrow" panose="020B0606020202030204" pitchFamily="34" charset="0"/>
                <a:cs typeface="Arial" panose="020B0604020202020204" pitchFamily="34" charset="0"/>
              </a:rPr>
              <a:t>beata.podkoscielna@mail.umcs.pl</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598122423"/>
                  </p:ext>
                </p:extLst>
              </p:nvPr>
            </p:nvGraphicFramePr>
            <p:xfrm>
              <a:off x="314961" y="1543642"/>
              <a:ext cx="5806440" cy="2990642"/>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5"/>
                        <a:stretch>
                          <a:fillRect/>
                        </a:stretch>
                      </p166:blipFill>
                      <p166:spPr xmlns:p166="http://schemas.microsoft.com/office/powerpoint/2016/6/main">
                        <a:xfrm>
                          <a:off x="0" y="0"/>
                          <a:ext cx="5806440" cy="2990642"/>
                        </a:xfrm>
                        <a:prstGeom prst="rect">
                          <a:avLst/>
                        </a:prstGeom>
                        <a:ln w="3175">
                          <a:solidFill>
                            <a:prstClr val="ltGray"/>
                          </a:solidFill>
                        </a:ln>
                      </p166:spPr>
                    </pslz:zmPr>
                  </pslz:sldZmObj>
                </pslz:sldZm>
              </a:graphicData>
            </a:graphic>
          </p:graphicFrame>
        </mc:Choice>
        <mc:Fallback xmlns="">
          <p:pic>
            <p:nvPicPr>
              <p:cNvPr id="40" name="Slide Zoom 39">
                <a:hlinkClick r:id="rId6"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7"/>
              <a:stretch>
                <a:fillRect/>
              </a:stretch>
            </p:blipFill>
            <p:spPr>
              <a:xfrm>
                <a:off x="314961" y="1543642"/>
                <a:ext cx="5806440" cy="299064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609568803"/>
                  </p:ext>
                </p:extLst>
              </p:nvPr>
            </p:nvGraphicFramePr>
            <p:xfrm>
              <a:off x="6410961" y="1537921"/>
              <a:ext cx="5339079"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8"/>
                        <a:stretch>
                          <a:fillRect/>
                        </a:stretch>
                      </p166:blipFill>
                      <p166:spPr xmlns:p166="http://schemas.microsoft.com/office/powerpoint/2016/6/main">
                        <a:xfrm>
                          <a:off x="0" y="0"/>
                          <a:ext cx="5339079" cy="2566591"/>
                        </a:xfrm>
                        <a:prstGeom prst="rect">
                          <a:avLst/>
                        </a:prstGeom>
                        <a:ln w="3175">
                          <a:solidFill>
                            <a:prstClr val="ltGray"/>
                          </a:solidFill>
                        </a:ln>
                      </p166:spPr>
                    </pslz:zmPr>
                  </pslz:sldZmObj>
                </pslz:sldZm>
              </a:graphicData>
            </a:graphic>
          </p:graphicFrame>
        </mc:Choice>
        <mc:Fallback xmlns="">
          <p:pic>
            <p:nvPicPr>
              <p:cNvPr id="46" name="Slide Zoom 45">
                <a:hlinkClick r:id="rId9"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0"/>
              <a:stretch>
                <a:fillRect/>
              </a:stretch>
            </p:blipFill>
            <p:spPr>
              <a:xfrm>
                <a:off x="6410961" y="1537921"/>
                <a:ext cx="5339079"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227439201"/>
                  </p:ext>
                </p:extLst>
              </p:nvPr>
            </p:nvGraphicFramePr>
            <p:xfrm>
              <a:off x="6410961" y="4199729"/>
              <a:ext cx="5339079"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1"/>
                        <a:stretch>
                          <a:fillRect/>
                        </a:stretch>
                      </p166:blipFill>
                      <p166:spPr xmlns:p166="http://schemas.microsoft.com/office/powerpoint/2016/6/main">
                        <a:xfrm>
                          <a:off x="0" y="0"/>
                          <a:ext cx="5339079" cy="2552862"/>
                        </a:xfrm>
                        <a:prstGeom prst="rect">
                          <a:avLst/>
                        </a:prstGeom>
                        <a:ln w="3175">
                          <a:solidFill>
                            <a:prstClr val="ltGray"/>
                          </a:solidFill>
                        </a:ln>
                      </p166:spPr>
                    </pslz:zmPr>
                  </pslz:sldZmObj>
                </pslz:sldZm>
              </a:graphicData>
            </a:graphic>
          </p:graphicFrame>
        </mc:Choice>
        <mc:Fallback xmlns="">
          <p:pic>
            <p:nvPicPr>
              <p:cNvPr id="48" name="Slide Zoom 47">
                <a:hlinkClick r:id="rId12"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3"/>
              <a:stretch>
                <a:fillRect/>
              </a:stretch>
            </p:blipFill>
            <p:spPr>
              <a:xfrm>
                <a:off x="6410961" y="4199729"/>
                <a:ext cx="5339079" cy="2552862"/>
              </a:xfrm>
              <a:prstGeom prst="rect">
                <a:avLst/>
              </a:prstGeom>
              <a:ln w="3175">
                <a:solidFill>
                  <a:prstClr val="ltGray"/>
                </a:solidFill>
              </a:ln>
            </p:spPr>
          </p:pic>
        </mc:Fallback>
      </mc:AlternateContent>
      <p:pic>
        <p:nvPicPr>
          <p:cNvPr id="9" name="Obraz 8">
            <a:extLst>
              <a:ext uri="{FF2B5EF4-FFF2-40B4-BE49-F238E27FC236}">
                <a16:creationId xmlns:a16="http://schemas.microsoft.com/office/drawing/2014/main" id="{E4B25FFF-0689-459C-A94A-8E26B9A65EF2}"/>
              </a:ext>
            </a:extLst>
          </p:cNvPr>
          <p:cNvPicPr>
            <a:picLocks noChangeAspect="1"/>
          </p:cNvPicPr>
          <p:nvPr/>
        </p:nvPicPr>
        <p:blipFill rotWithShape="1">
          <a:blip r:embed="rId14"/>
          <a:srcRect b="34997"/>
          <a:stretch/>
        </p:blipFill>
        <p:spPr>
          <a:xfrm>
            <a:off x="314961" y="4629501"/>
            <a:ext cx="5806442" cy="2123090"/>
          </a:xfrm>
          <a:prstGeom prst="rect">
            <a:avLst/>
          </a:prstGeom>
        </p:spPr>
      </p:pic>
      <p:graphicFrame>
        <p:nvGraphicFramePr>
          <p:cNvPr id="13" name="Obiekt 12">
            <a:extLst>
              <a:ext uri="{FF2B5EF4-FFF2-40B4-BE49-F238E27FC236}">
                <a16:creationId xmlns:a16="http://schemas.microsoft.com/office/drawing/2014/main" id="{A141B9B5-7317-4081-AEF7-613B83C90472}"/>
              </a:ext>
            </a:extLst>
          </p:cNvPr>
          <p:cNvGraphicFramePr>
            <a:graphicFrameLocks noChangeAspect="1"/>
          </p:cNvGraphicFramePr>
          <p:nvPr>
            <p:extLst>
              <p:ext uri="{D42A27DB-BD31-4B8C-83A1-F6EECF244321}">
                <p14:modId xmlns:p14="http://schemas.microsoft.com/office/powerpoint/2010/main" val="3245514206"/>
              </p:ext>
            </p:extLst>
          </p:nvPr>
        </p:nvGraphicFramePr>
        <p:xfrm>
          <a:off x="342900" y="4963562"/>
          <a:ext cx="3048000" cy="390525"/>
        </p:xfrm>
        <a:graphic>
          <a:graphicData uri="http://schemas.openxmlformats.org/presentationml/2006/ole">
            <mc:AlternateContent xmlns:mc="http://schemas.openxmlformats.org/markup-compatibility/2006">
              <mc:Choice xmlns:v="urn:schemas-microsoft-com:vml" Requires="v">
                <p:oleObj spid="_x0000_s1237" name="ChemSketch" r:id="rId15" imgW="6095766" imgH="781180" progId="ACD.ChemSketch.20">
                  <p:embed/>
                </p:oleObj>
              </mc:Choice>
              <mc:Fallback>
                <p:oleObj name="ChemSketch" r:id="rId15" imgW="6095766" imgH="781180" progId="ACD.ChemSketch.20">
                  <p:embed/>
                  <p:pic>
                    <p:nvPicPr>
                      <p:cNvPr id="0" name=""/>
                      <p:cNvPicPr/>
                      <p:nvPr/>
                    </p:nvPicPr>
                    <p:blipFill>
                      <a:blip r:embed="rId16"/>
                      <a:stretch>
                        <a:fillRect/>
                      </a:stretch>
                    </p:blipFill>
                    <p:spPr>
                      <a:xfrm>
                        <a:off x="342900" y="4963562"/>
                        <a:ext cx="3048000" cy="390525"/>
                      </a:xfrm>
                      <a:prstGeom prst="rect">
                        <a:avLst/>
                      </a:prstGeom>
                    </p:spPr>
                  </p:pic>
                </p:oleObj>
              </mc:Fallback>
            </mc:AlternateContent>
          </a:graphicData>
        </a:graphic>
      </p:graphicFrame>
      <p:sp>
        <p:nvSpPr>
          <p:cNvPr id="15" name="pole tekstowe 14">
            <a:extLst>
              <a:ext uri="{FF2B5EF4-FFF2-40B4-BE49-F238E27FC236}">
                <a16:creationId xmlns:a16="http://schemas.microsoft.com/office/drawing/2014/main" id="{9D0D3E73-F922-4C65-BE8B-603512D7D452}"/>
              </a:ext>
            </a:extLst>
          </p:cNvPr>
          <p:cNvSpPr txBox="1"/>
          <p:nvPr/>
        </p:nvSpPr>
        <p:spPr>
          <a:xfrm>
            <a:off x="1290964" y="5253419"/>
            <a:ext cx="2032972" cy="215444"/>
          </a:xfrm>
          <a:prstGeom prst="rect">
            <a:avLst/>
          </a:prstGeom>
          <a:noFill/>
        </p:spPr>
        <p:txBody>
          <a:bodyPr wrap="square" rtlCol="0">
            <a:spAutoFit/>
          </a:bodyPr>
          <a:lstStyle/>
          <a:p>
            <a:r>
              <a:rPr lang="pl-PL" sz="800" b="1" dirty="0">
                <a:solidFill>
                  <a:srgbClr val="CC3399"/>
                </a:solidFill>
                <a:latin typeface="Arial Narrow" panose="020B0606020202030204" pitchFamily="34" charset="0"/>
              </a:rPr>
              <a:t>Epidian® 601 (Epx601) </a:t>
            </a:r>
            <a:r>
              <a:rPr lang="pl-PL" sz="800" b="1" dirty="0" err="1">
                <a:solidFill>
                  <a:srgbClr val="CC3399"/>
                </a:solidFill>
                <a:latin typeface="Arial Narrow" panose="020B0606020202030204" pitchFamily="34" charset="0"/>
              </a:rPr>
              <a:t>epoxy</a:t>
            </a:r>
            <a:r>
              <a:rPr lang="pl-PL" sz="800" b="1" dirty="0">
                <a:solidFill>
                  <a:srgbClr val="CC3399"/>
                </a:solidFill>
                <a:latin typeface="Arial Narrow" panose="020B0606020202030204" pitchFamily="34" charset="0"/>
              </a:rPr>
              <a:t> </a:t>
            </a:r>
            <a:r>
              <a:rPr lang="pl-PL" sz="800" b="1" dirty="0" err="1">
                <a:solidFill>
                  <a:srgbClr val="CC3399"/>
                </a:solidFill>
                <a:latin typeface="Arial Narrow" panose="020B0606020202030204" pitchFamily="34" charset="0"/>
              </a:rPr>
              <a:t>resin</a:t>
            </a:r>
            <a:endParaRPr lang="pl-PL" sz="800" b="1" dirty="0">
              <a:solidFill>
                <a:srgbClr val="CC3399"/>
              </a:solidFill>
              <a:latin typeface="Arial Narrow" panose="020B0606020202030204" pitchFamily="34" charset="0"/>
            </a:endParaRPr>
          </a:p>
        </p:txBody>
      </p:sp>
      <p:graphicFrame>
        <p:nvGraphicFramePr>
          <p:cNvPr id="16" name="Obiekt 15">
            <a:extLst>
              <a:ext uri="{FF2B5EF4-FFF2-40B4-BE49-F238E27FC236}">
                <a16:creationId xmlns:a16="http://schemas.microsoft.com/office/drawing/2014/main" id="{9622F575-0FA0-4842-B0D8-05035A92CF8F}"/>
              </a:ext>
            </a:extLst>
          </p:cNvPr>
          <p:cNvGraphicFramePr>
            <a:graphicFrameLocks noChangeAspect="1"/>
          </p:cNvGraphicFramePr>
          <p:nvPr>
            <p:extLst>
              <p:ext uri="{D42A27DB-BD31-4B8C-83A1-F6EECF244321}">
                <p14:modId xmlns:p14="http://schemas.microsoft.com/office/powerpoint/2010/main" val="3664609156"/>
              </p:ext>
            </p:extLst>
          </p:nvPr>
        </p:nvGraphicFramePr>
        <p:xfrm>
          <a:off x="772001" y="5406403"/>
          <a:ext cx="2208848" cy="500726"/>
        </p:xfrm>
        <a:graphic>
          <a:graphicData uri="http://schemas.openxmlformats.org/presentationml/2006/ole">
            <mc:AlternateContent xmlns:mc="http://schemas.openxmlformats.org/markup-compatibility/2006">
              <mc:Choice xmlns:v="urn:schemas-microsoft-com:vml" Requires="v">
                <p:oleObj spid="_x0000_s1238" name="ChemSketch" r:id="rId17" imgW="5210149" imgH="1181074" progId="ACD.ChemSketch.20">
                  <p:embed/>
                </p:oleObj>
              </mc:Choice>
              <mc:Fallback>
                <p:oleObj name="ChemSketch" r:id="rId17" imgW="5210149" imgH="1181074" progId="ACD.ChemSketch.20">
                  <p:embed/>
                  <p:pic>
                    <p:nvPicPr>
                      <p:cNvPr id="0" name=""/>
                      <p:cNvPicPr/>
                      <p:nvPr/>
                    </p:nvPicPr>
                    <p:blipFill>
                      <a:blip r:embed="rId18"/>
                      <a:stretch>
                        <a:fillRect/>
                      </a:stretch>
                    </p:blipFill>
                    <p:spPr>
                      <a:xfrm>
                        <a:off x="772001" y="5406403"/>
                        <a:ext cx="2208848" cy="500726"/>
                      </a:xfrm>
                      <a:prstGeom prst="rect">
                        <a:avLst/>
                      </a:prstGeom>
                    </p:spPr>
                  </p:pic>
                </p:oleObj>
              </mc:Fallback>
            </mc:AlternateContent>
          </a:graphicData>
        </a:graphic>
      </p:graphicFrame>
      <p:sp>
        <p:nvSpPr>
          <p:cNvPr id="22" name="pole tekstowe 21">
            <a:extLst>
              <a:ext uri="{FF2B5EF4-FFF2-40B4-BE49-F238E27FC236}">
                <a16:creationId xmlns:a16="http://schemas.microsoft.com/office/drawing/2014/main" id="{A884B56B-BA6E-4648-8DE6-90AEA77F3BCD}"/>
              </a:ext>
            </a:extLst>
          </p:cNvPr>
          <p:cNvSpPr txBox="1"/>
          <p:nvPr/>
        </p:nvSpPr>
        <p:spPr>
          <a:xfrm>
            <a:off x="917089" y="5813623"/>
            <a:ext cx="2032972" cy="230832"/>
          </a:xfrm>
          <a:prstGeom prst="rect">
            <a:avLst/>
          </a:prstGeom>
          <a:noFill/>
        </p:spPr>
        <p:txBody>
          <a:bodyPr wrap="square" rtlCol="0">
            <a:spAutoFit/>
          </a:bodyPr>
          <a:lstStyle/>
          <a:p>
            <a:r>
              <a:rPr lang="pl-PL" sz="900" b="1" dirty="0">
                <a:solidFill>
                  <a:srgbClr val="CC3399"/>
                </a:solidFill>
                <a:latin typeface="Arial Narrow" panose="020B0606020202030204" pitchFamily="34" charset="0"/>
              </a:rPr>
              <a:t>MP                                       MDBP</a:t>
            </a:r>
          </a:p>
        </p:txBody>
      </p:sp>
      <p:graphicFrame>
        <p:nvGraphicFramePr>
          <p:cNvPr id="17" name="Obiekt 16">
            <a:extLst>
              <a:ext uri="{FF2B5EF4-FFF2-40B4-BE49-F238E27FC236}">
                <a16:creationId xmlns:a16="http://schemas.microsoft.com/office/drawing/2014/main" id="{471CC8BA-2217-447B-AC2E-47617CBD1ED4}"/>
              </a:ext>
            </a:extLst>
          </p:cNvPr>
          <p:cNvGraphicFramePr>
            <a:graphicFrameLocks noChangeAspect="1"/>
          </p:cNvGraphicFramePr>
          <p:nvPr>
            <p:extLst>
              <p:ext uri="{D42A27DB-BD31-4B8C-83A1-F6EECF244321}">
                <p14:modId xmlns:p14="http://schemas.microsoft.com/office/powerpoint/2010/main" val="4023548306"/>
              </p:ext>
            </p:extLst>
          </p:nvPr>
        </p:nvGraphicFramePr>
        <p:xfrm>
          <a:off x="334952" y="6001611"/>
          <a:ext cx="3251806" cy="728923"/>
        </p:xfrm>
        <a:graphic>
          <a:graphicData uri="http://schemas.openxmlformats.org/presentationml/2006/ole">
            <mc:AlternateContent xmlns:mc="http://schemas.openxmlformats.org/markup-compatibility/2006">
              <mc:Choice xmlns:v="urn:schemas-microsoft-com:vml" Requires="v">
                <p:oleObj spid="_x0000_s1239" name="ChemSketch" r:id="rId19" imgW="7648666" imgH="1714383" progId="ACD.ChemSketch.20">
                  <p:embed/>
                </p:oleObj>
              </mc:Choice>
              <mc:Fallback>
                <p:oleObj name="ChemSketch" r:id="rId19" imgW="7648666" imgH="1714383" progId="ACD.ChemSketch.20">
                  <p:embed/>
                  <p:pic>
                    <p:nvPicPr>
                      <p:cNvPr id="0" name=""/>
                      <p:cNvPicPr/>
                      <p:nvPr/>
                    </p:nvPicPr>
                    <p:blipFill>
                      <a:blip r:embed="rId20"/>
                      <a:stretch>
                        <a:fillRect/>
                      </a:stretch>
                    </p:blipFill>
                    <p:spPr>
                      <a:xfrm>
                        <a:off x="334952" y="6001611"/>
                        <a:ext cx="3251806" cy="728923"/>
                      </a:xfrm>
                      <a:prstGeom prst="rect">
                        <a:avLst/>
                      </a:prstGeom>
                    </p:spPr>
                  </p:pic>
                </p:oleObj>
              </mc:Fallback>
            </mc:AlternateContent>
          </a:graphicData>
        </a:graphic>
      </p:graphicFrame>
      <p:sp>
        <p:nvSpPr>
          <p:cNvPr id="24" name="pole tekstowe 23">
            <a:extLst>
              <a:ext uri="{FF2B5EF4-FFF2-40B4-BE49-F238E27FC236}">
                <a16:creationId xmlns:a16="http://schemas.microsoft.com/office/drawing/2014/main" id="{008CA1A5-50F2-464F-BE4F-325C45203B0C}"/>
              </a:ext>
            </a:extLst>
          </p:cNvPr>
          <p:cNvSpPr txBox="1"/>
          <p:nvPr/>
        </p:nvSpPr>
        <p:spPr>
          <a:xfrm>
            <a:off x="839594" y="6516723"/>
            <a:ext cx="2032972" cy="230832"/>
          </a:xfrm>
          <a:prstGeom prst="rect">
            <a:avLst/>
          </a:prstGeom>
          <a:noFill/>
        </p:spPr>
        <p:txBody>
          <a:bodyPr wrap="square" rtlCol="0">
            <a:spAutoFit/>
          </a:bodyPr>
          <a:lstStyle/>
          <a:p>
            <a:r>
              <a:rPr lang="pl-PL" sz="900" b="1" dirty="0" err="1">
                <a:solidFill>
                  <a:srgbClr val="CC3399"/>
                </a:solidFill>
                <a:latin typeface="Arial Narrow" panose="020B0606020202030204" pitchFamily="34" charset="0"/>
              </a:rPr>
              <a:t>ZnB</a:t>
            </a:r>
            <a:r>
              <a:rPr lang="pl-PL" sz="900" b="1" dirty="0">
                <a:solidFill>
                  <a:srgbClr val="CC3399"/>
                </a:solidFill>
                <a:latin typeface="Arial Narrow" panose="020B0606020202030204" pitchFamily="34" charset="0"/>
              </a:rPr>
              <a:t>-MP                                       MDEHP</a:t>
            </a:r>
          </a:p>
        </p:txBody>
      </p:sp>
      <p:sp>
        <p:nvSpPr>
          <p:cNvPr id="18" name="Prostokąt 17">
            <a:extLst>
              <a:ext uri="{FF2B5EF4-FFF2-40B4-BE49-F238E27FC236}">
                <a16:creationId xmlns:a16="http://schemas.microsoft.com/office/drawing/2014/main" id="{A0098302-1FBC-4840-BF48-F53067E88CE5}"/>
              </a:ext>
            </a:extLst>
          </p:cNvPr>
          <p:cNvSpPr/>
          <p:nvPr/>
        </p:nvSpPr>
        <p:spPr>
          <a:xfrm>
            <a:off x="3746663" y="5018129"/>
            <a:ext cx="2278429" cy="1277273"/>
          </a:xfrm>
          <a:prstGeom prst="rect">
            <a:avLst/>
          </a:prstGeom>
        </p:spPr>
        <p:txBody>
          <a:bodyPr wrap="square">
            <a:spAutoFit/>
          </a:bodyPr>
          <a:lstStyle/>
          <a:p>
            <a:pPr algn="just"/>
            <a:r>
              <a:rPr lang="pl-PL" sz="1100" b="1" dirty="0">
                <a:solidFill>
                  <a:srgbClr val="CC3399"/>
                </a:solidFill>
                <a:latin typeface="Arial Narrow" panose="020B0606020202030204" pitchFamily="34" charset="0"/>
              </a:rPr>
              <a:t>16</a:t>
            </a:r>
            <a:r>
              <a:rPr lang="en-US" sz="1100" b="1" dirty="0">
                <a:solidFill>
                  <a:srgbClr val="CC3399"/>
                </a:solidFill>
                <a:latin typeface="Arial Narrow" panose="020B0606020202030204" pitchFamily="34" charset="0"/>
              </a:rPr>
              <a:t> systems of composites </a:t>
            </a:r>
            <a:r>
              <a:rPr lang="en-US" sz="1100" b="1" dirty="0">
                <a:latin typeface="Arial Narrow" panose="020B0606020202030204" pitchFamily="34" charset="0"/>
              </a:rPr>
              <a:t>were obtained, differing in type (MP, MDBP, MDEHP, and </a:t>
            </a:r>
            <a:r>
              <a:rPr lang="en-US" sz="1100" b="1" dirty="0" err="1">
                <a:latin typeface="Arial Narrow" panose="020B0606020202030204" pitchFamily="34" charset="0"/>
              </a:rPr>
              <a:t>ZnB</a:t>
            </a:r>
            <a:r>
              <a:rPr lang="en-US" sz="1100" b="1" dirty="0">
                <a:latin typeface="Arial Narrow" panose="020B0606020202030204" pitchFamily="34" charset="0"/>
              </a:rPr>
              <a:t>-MP) and content (8, 10, 15, and 25 mas%) of flame retardant. A sample without an added flame retardant was also prepared and used as a reference sample. </a:t>
            </a:r>
            <a:endParaRPr lang="pl-PL" sz="1100" b="1" dirty="0">
              <a:latin typeface="Arial Narrow" panose="020B0606020202030204" pitchFamily="34" charset="0"/>
            </a:endParaRPr>
          </a:p>
        </p:txBody>
      </p:sp>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Prostokąt 1">
            <a:extLst>
              <a:ext uri="{FF2B5EF4-FFF2-40B4-BE49-F238E27FC236}">
                <a16:creationId xmlns:a16="http://schemas.microsoft.com/office/drawing/2014/main" id="{898692FB-E414-4D48-8373-A6CB6D1772E2}"/>
              </a:ext>
            </a:extLst>
          </p:cNvPr>
          <p:cNvSpPr/>
          <p:nvPr/>
        </p:nvSpPr>
        <p:spPr>
          <a:xfrm>
            <a:off x="428026" y="1062713"/>
            <a:ext cx="11398213" cy="5227328"/>
          </a:xfrm>
          <a:prstGeom prst="rect">
            <a:avLst/>
          </a:prstGeom>
        </p:spPr>
        <p:txBody>
          <a:bodyPr wrap="square">
            <a:spAutoFit/>
          </a:bodyPr>
          <a:lstStyle/>
          <a:p>
            <a:pPr indent="539750" algn="just">
              <a:lnSpc>
                <a:spcPct val="120000"/>
              </a:lnSpc>
              <a:spcAft>
                <a:spcPts val="0"/>
              </a:spcAft>
            </a:pPr>
            <a:r>
              <a:rPr lang="en-US" sz="2000" b="1" dirty="0">
                <a:solidFill>
                  <a:srgbClr val="000000"/>
                </a:solidFill>
                <a:latin typeface="Arial Narrow" panose="020B0606020202030204" pitchFamily="34" charset="0"/>
                <a:ea typeface="Batang" panose="02030600000101010101" pitchFamily="18" charset="-127"/>
                <a:cs typeface="Times New Roman" panose="02020603050405020304" pitchFamily="18" charset="0"/>
              </a:rPr>
              <a:t>Epoxy resins are widely used polymeric materials owing to their excellent mechanical strength, chemical resistance, and adhesion properties. However, their relatively high flammability restricts their use in areas where improved fire safety is required. Therefore, modifying epoxy systems with effective flame-retardant additives is an important area of research. Among the various flame-retardant systems available, those containing phosphorus and nitrogen have attracted considerable attention. Melamine-based phosphates in particular are considered promising additives, as they promote char formation and reduce heat release during combustion.</a:t>
            </a:r>
            <a:endParaRPr lang="pl-PL" sz="2000" b="1" dirty="0">
              <a:latin typeface="Arial Narrow" panose="020B0606020202030204" pitchFamily="34" charset="0"/>
              <a:ea typeface="Batang" panose="02030600000101010101" pitchFamily="18" charset="-127"/>
              <a:cs typeface="Times New Roman" panose="02020603050405020304" pitchFamily="18" charset="0"/>
            </a:endParaRPr>
          </a:p>
          <a:p>
            <a:pPr algn="just">
              <a:lnSpc>
                <a:spcPct val="120000"/>
              </a:lnSpc>
              <a:spcAft>
                <a:spcPts val="0"/>
              </a:spcAft>
            </a:pPr>
            <a:endParaRPr lang="pl-PL" sz="2000" b="1" dirty="0">
              <a:solidFill>
                <a:srgbClr val="000000"/>
              </a:solidFill>
              <a:latin typeface="Arial Narrow" panose="020B0606020202030204" pitchFamily="34" charset="0"/>
              <a:ea typeface="Batang" panose="02030600000101010101" pitchFamily="18" charset="-127"/>
              <a:cs typeface="Times New Roman" panose="02020603050405020304" pitchFamily="18" charset="0"/>
            </a:endParaRPr>
          </a:p>
          <a:p>
            <a:pPr indent="539750" algn="just">
              <a:lnSpc>
                <a:spcPct val="120000"/>
              </a:lnSpc>
              <a:spcAft>
                <a:spcPts val="0"/>
              </a:spcAft>
            </a:pPr>
            <a:r>
              <a:rPr lang="en-US" sz="2000" b="1" dirty="0">
                <a:solidFill>
                  <a:srgbClr val="000000"/>
                </a:solidFill>
                <a:latin typeface="Arial Narrow" panose="020B0606020202030204" pitchFamily="34" charset="0"/>
                <a:ea typeface="Batang" panose="02030600000101010101" pitchFamily="18" charset="-127"/>
                <a:cs typeface="Times New Roman" panose="02020603050405020304" pitchFamily="18" charset="0"/>
              </a:rPr>
              <a:t>This study examined the modification of epoxy composites crosslinked with amine hardeners using melamine phosphate flame-retardant additives. These modifiers were obtained through reactions between melamine and selected phosphorus derivatives. Additionally, a hybrid flame-retardant system containing melamine phosphate and hydrated zinc borate was prepared by mechanical mixing. These additives were then incorporated into epoxy resin systems to obtain polymer composites with enhanced flame-retardant properties. Thermal resistance (DSC and TGA) and flammability tests were also conducted to evaluate the thermal stability and fire </a:t>
            </a:r>
            <a:r>
              <a:rPr lang="en-US" sz="2000" b="1" dirty="0" err="1">
                <a:solidFill>
                  <a:srgbClr val="000000"/>
                </a:solidFill>
                <a:latin typeface="Arial Narrow" panose="020B0606020202030204" pitchFamily="34" charset="0"/>
                <a:ea typeface="Batang" panose="02030600000101010101" pitchFamily="18" charset="-127"/>
                <a:cs typeface="Times New Roman" panose="02020603050405020304" pitchFamily="18" charset="0"/>
              </a:rPr>
              <a:t>behaviour</a:t>
            </a:r>
            <a:r>
              <a:rPr lang="en-US" sz="2000" b="1" dirty="0">
                <a:solidFill>
                  <a:srgbClr val="000000"/>
                </a:solidFill>
                <a:latin typeface="Arial Narrow" panose="020B0606020202030204" pitchFamily="34" charset="0"/>
                <a:ea typeface="Batang" panose="02030600000101010101" pitchFamily="18" charset="-127"/>
                <a:cs typeface="Times New Roman" panose="02020603050405020304" pitchFamily="18" charset="0"/>
              </a:rPr>
              <a:t> of the prepared epoxy composites.</a:t>
            </a:r>
            <a:endParaRPr lang="pl-PL" sz="2000" b="1"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graphicFrame>
        <p:nvGraphicFramePr>
          <p:cNvPr id="3" name="Obiekt 2">
            <a:extLst>
              <a:ext uri="{FF2B5EF4-FFF2-40B4-BE49-F238E27FC236}">
                <a16:creationId xmlns:a16="http://schemas.microsoft.com/office/drawing/2014/main" id="{B550BF5D-5F40-4730-9998-B0FE9FCFECC0}"/>
              </a:ext>
            </a:extLst>
          </p:cNvPr>
          <p:cNvGraphicFramePr>
            <a:graphicFrameLocks noChangeAspect="1"/>
          </p:cNvGraphicFramePr>
          <p:nvPr>
            <p:extLst>
              <p:ext uri="{D42A27DB-BD31-4B8C-83A1-F6EECF244321}">
                <p14:modId xmlns:p14="http://schemas.microsoft.com/office/powerpoint/2010/main" val="3672199953"/>
              </p:ext>
            </p:extLst>
          </p:nvPr>
        </p:nvGraphicFramePr>
        <p:xfrm>
          <a:off x="219075" y="1238134"/>
          <a:ext cx="6376452" cy="816983"/>
        </p:xfrm>
        <a:graphic>
          <a:graphicData uri="http://schemas.openxmlformats.org/presentationml/2006/ole">
            <mc:AlternateContent xmlns:mc="http://schemas.openxmlformats.org/markup-compatibility/2006">
              <mc:Choice xmlns:v="urn:schemas-microsoft-com:vml" Requires="v">
                <p:oleObj spid="_x0000_s2372" name="ChemSketch" r:id="rId4" imgW="6095766" imgH="781180" progId="ACD.ChemSketch.20">
                  <p:embed/>
                </p:oleObj>
              </mc:Choice>
              <mc:Fallback>
                <p:oleObj name="ChemSketch" r:id="rId4" imgW="6095766" imgH="781180" progId="ACD.ChemSketch.20">
                  <p:embed/>
                  <p:pic>
                    <p:nvPicPr>
                      <p:cNvPr id="13" name="Obiekt 12">
                        <a:extLst>
                          <a:ext uri="{FF2B5EF4-FFF2-40B4-BE49-F238E27FC236}">
                            <a16:creationId xmlns:a16="http://schemas.microsoft.com/office/drawing/2014/main" id="{A141B9B5-7317-4081-AEF7-613B83C90472}"/>
                          </a:ext>
                        </a:extLst>
                      </p:cNvPr>
                      <p:cNvPicPr/>
                      <p:nvPr/>
                    </p:nvPicPr>
                    <p:blipFill>
                      <a:blip r:embed="rId5"/>
                      <a:stretch>
                        <a:fillRect/>
                      </a:stretch>
                    </p:blipFill>
                    <p:spPr>
                      <a:xfrm>
                        <a:off x="219075" y="1238134"/>
                        <a:ext cx="6376452" cy="816983"/>
                      </a:xfrm>
                      <a:prstGeom prst="rect">
                        <a:avLst/>
                      </a:prstGeom>
                    </p:spPr>
                  </p:pic>
                </p:oleObj>
              </mc:Fallback>
            </mc:AlternateContent>
          </a:graphicData>
        </a:graphic>
      </p:graphicFrame>
      <p:sp>
        <p:nvSpPr>
          <p:cNvPr id="4" name="pole tekstowe 3">
            <a:extLst>
              <a:ext uri="{FF2B5EF4-FFF2-40B4-BE49-F238E27FC236}">
                <a16:creationId xmlns:a16="http://schemas.microsoft.com/office/drawing/2014/main" id="{99BBADF9-4416-4A7D-9375-09E89F7EC77D}"/>
              </a:ext>
            </a:extLst>
          </p:cNvPr>
          <p:cNvSpPr txBox="1"/>
          <p:nvPr/>
        </p:nvSpPr>
        <p:spPr>
          <a:xfrm>
            <a:off x="2017214" y="1974739"/>
            <a:ext cx="3337917" cy="307777"/>
          </a:xfrm>
          <a:prstGeom prst="rect">
            <a:avLst/>
          </a:prstGeom>
          <a:noFill/>
        </p:spPr>
        <p:txBody>
          <a:bodyPr wrap="square" rtlCol="0">
            <a:spAutoFit/>
          </a:bodyPr>
          <a:lstStyle/>
          <a:p>
            <a:r>
              <a:rPr lang="pl-PL" sz="1400" b="1" dirty="0">
                <a:solidFill>
                  <a:srgbClr val="CC3399"/>
                </a:solidFill>
                <a:latin typeface="Arial Narrow" panose="020B0606020202030204" pitchFamily="34" charset="0"/>
              </a:rPr>
              <a:t>Epidian® 601 (Epx601) </a:t>
            </a:r>
            <a:r>
              <a:rPr lang="pl-PL" sz="1400" b="1" dirty="0" err="1">
                <a:solidFill>
                  <a:srgbClr val="CC3399"/>
                </a:solidFill>
                <a:latin typeface="Arial Narrow" panose="020B0606020202030204" pitchFamily="34" charset="0"/>
              </a:rPr>
              <a:t>epoxy</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resin</a:t>
            </a:r>
            <a:endParaRPr lang="pl-PL" sz="1400" b="1" dirty="0">
              <a:solidFill>
                <a:srgbClr val="CC3399"/>
              </a:solidFill>
              <a:latin typeface="Arial Narrow" panose="020B0606020202030204" pitchFamily="34" charset="0"/>
            </a:endParaRPr>
          </a:p>
        </p:txBody>
      </p:sp>
      <p:graphicFrame>
        <p:nvGraphicFramePr>
          <p:cNvPr id="5" name="Obiekt 4">
            <a:extLst>
              <a:ext uri="{FF2B5EF4-FFF2-40B4-BE49-F238E27FC236}">
                <a16:creationId xmlns:a16="http://schemas.microsoft.com/office/drawing/2014/main" id="{B45C03A9-AD32-4AB0-AD14-D3AE508DD4A3}"/>
              </a:ext>
            </a:extLst>
          </p:cNvPr>
          <p:cNvGraphicFramePr>
            <a:graphicFrameLocks noChangeAspect="1"/>
          </p:cNvGraphicFramePr>
          <p:nvPr>
            <p:extLst>
              <p:ext uri="{D42A27DB-BD31-4B8C-83A1-F6EECF244321}">
                <p14:modId xmlns:p14="http://schemas.microsoft.com/office/powerpoint/2010/main" val="2393993182"/>
              </p:ext>
            </p:extLst>
          </p:nvPr>
        </p:nvGraphicFramePr>
        <p:xfrm>
          <a:off x="1104900" y="2341588"/>
          <a:ext cx="5188233" cy="1176126"/>
        </p:xfrm>
        <a:graphic>
          <a:graphicData uri="http://schemas.openxmlformats.org/presentationml/2006/ole">
            <mc:AlternateContent xmlns:mc="http://schemas.openxmlformats.org/markup-compatibility/2006">
              <mc:Choice xmlns:v="urn:schemas-microsoft-com:vml" Requires="v">
                <p:oleObj spid="_x0000_s2373" name="ChemSketch" r:id="rId6" imgW="5210149" imgH="1181074" progId="ACD.ChemSketch.20">
                  <p:embed/>
                </p:oleObj>
              </mc:Choice>
              <mc:Fallback>
                <p:oleObj name="ChemSketch" r:id="rId6" imgW="5210149" imgH="1181074" progId="ACD.ChemSketch.20">
                  <p:embed/>
                  <p:pic>
                    <p:nvPicPr>
                      <p:cNvPr id="16" name="Obiekt 15">
                        <a:extLst>
                          <a:ext uri="{FF2B5EF4-FFF2-40B4-BE49-F238E27FC236}">
                            <a16:creationId xmlns:a16="http://schemas.microsoft.com/office/drawing/2014/main" id="{9622F575-0FA0-4842-B0D8-05035A92CF8F}"/>
                          </a:ext>
                        </a:extLst>
                      </p:cNvPr>
                      <p:cNvPicPr/>
                      <p:nvPr/>
                    </p:nvPicPr>
                    <p:blipFill>
                      <a:blip r:embed="rId7"/>
                      <a:stretch>
                        <a:fillRect/>
                      </a:stretch>
                    </p:blipFill>
                    <p:spPr>
                      <a:xfrm>
                        <a:off x="1104900" y="2341588"/>
                        <a:ext cx="5188233" cy="1176126"/>
                      </a:xfrm>
                      <a:prstGeom prst="rect">
                        <a:avLst/>
                      </a:prstGeom>
                    </p:spPr>
                  </p:pic>
                </p:oleObj>
              </mc:Fallback>
            </mc:AlternateContent>
          </a:graphicData>
        </a:graphic>
      </p:graphicFrame>
      <p:sp>
        <p:nvSpPr>
          <p:cNvPr id="6" name="pole tekstowe 5">
            <a:extLst>
              <a:ext uri="{FF2B5EF4-FFF2-40B4-BE49-F238E27FC236}">
                <a16:creationId xmlns:a16="http://schemas.microsoft.com/office/drawing/2014/main" id="{037A4FCF-E154-40BA-934F-85A6109EA0AA}"/>
              </a:ext>
            </a:extLst>
          </p:cNvPr>
          <p:cNvSpPr txBox="1"/>
          <p:nvPr/>
        </p:nvSpPr>
        <p:spPr>
          <a:xfrm>
            <a:off x="831364" y="3482033"/>
            <a:ext cx="5764164" cy="338554"/>
          </a:xfrm>
          <a:prstGeom prst="rect">
            <a:avLst/>
          </a:prstGeom>
          <a:noFill/>
        </p:spPr>
        <p:txBody>
          <a:bodyPr wrap="square" rtlCol="0">
            <a:spAutoFit/>
          </a:bodyPr>
          <a:lstStyle/>
          <a:p>
            <a:r>
              <a:rPr lang="pl-PL" sz="1400" b="1" dirty="0" err="1">
                <a:solidFill>
                  <a:srgbClr val="CC3399"/>
                </a:solidFill>
                <a:latin typeface="Arial Narrow" panose="020B0606020202030204" pitchFamily="34" charset="0"/>
              </a:rPr>
              <a:t>melamine</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phosphate</a:t>
            </a:r>
            <a:r>
              <a:rPr lang="pl-PL" sz="1400" b="1" dirty="0">
                <a:solidFill>
                  <a:srgbClr val="CC3399"/>
                </a:solidFill>
                <a:latin typeface="Arial Narrow" panose="020B0606020202030204" pitchFamily="34" charset="0"/>
              </a:rPr>
              <a:t> (MP)             </a:t>
            </a:r>
            <a:r>
              <a:rPr lang="pl-PL" sz="1400" b="1" dirty="0" err="1">
                <a:solidFill>
                  <a:srgbClr val="CC3399"/>
                </a:solidFill>
                <a:latin typeface="Arial Narrow" panose="020B0606020202030204" pitchFamily="34" charset="0"/>
              </a:rPr>
              <a:t>melamine</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dibutyl</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phosphate</a:t>
            </a:r>
            <a:r>
              <a:rPr lang="pl-PL" sz="1400" b="1" dirty="0">
                <a:solidFill>
                  <a:srgbClr val="CC3399"/>
                </a:solidFill>
                <a:latin typeface="Arial Narrow" panose="020B0606020202030204" pitchFamily="34" charset="0"/>
              </a:rPr>
              <a:t> (MDBP) </a:t>
            </a:r>
            <a:r>
              <a:rPr lang="pl-PL" sz="1600" b="1" dirty="0">
                <a:solidFill>
                  <a:srgbClr val="CC3399"/>
                </a:solidFill>
                <a:latin typeface="Arial Narrow" panose="020B0606020202030204" pitchFamily="34" charset="0"/>
              </a:rPr>
              <a:t>                                   </a:t>
            </a:r>
          </a:p>
        </p:txBody>
      </p:sp>
      <p:graphicFrame>
        <p:nvGraphicFramePr>
          <p:cNvPr id="7" name="Obiekt 6">
            <a:extLst>
              <a:ext uri="{FF2B5EF4-FFF2-40B4-BE49-F238E27FC236}">
                <a16:creationId xmlns:a16="http://schemas.microsoft.com/office/drawing/2014/main" id="{6A3D6E6A-CE2B-4344-B9B2-8E0C734D571E}"/>
              </a:ext>
            </a:extLst>
          </p:cNvPr>
          <p:cNvGraphicFramePr>
            <a:graphicFrameLocks noChangeAspect="1"/>
          </p:cNvGraphicFramePr>
          <p:nvPr>
            <p:extLst>
              <p:ext uri="{D42A27DB-BD31-4B8C-83A1-F6EECF244321}">
                <p14:modId xmlns:p14="http://schemas.microsoft.com/office/powerpoint/2010/main" val="602146839"/>
              </p:ext>
            </p:extLst>
          </p:nvPr>
        </p:nvGraphicFramePr>
        <p:xfrm>
          <a:off x="3642451" y="3874669"/>
          <a:ext cx="3467731" cy="1558156"/>
        </p:xfrm>
        <a:graphic>
          <a:graphicData uri="http://schemas.openxmlformats.org/presentationml/2006/ole">
            <mc:AlternateContent xmlns:mc="http://schemas.openxmlformats.org/markup-compatibility/2006">
              <mc:Choice xmlns:v="urn:schemas-microsoft-com:vml" Requires="v">
                <p:oleObj spid="_x0000_s2374" name="ChemSketch" r:id="rId8" imgW="3581429" imgH="1609758" progId="ACD.ChemSketch.20">
                  <p:embed/>
                </p:oleObj>
              </mc:Choice>
              <mc:Fallback>
                <p:oleObj name="ChemSketch" r:id="rId8" imgW="3581429" imgH="1609758" progId="ACD.ChemSketch.20">
                  <p:embed/>
                  <p:pic>
                    <p:nvPicPr>
                      <p:cNvPr id="17" name="Obiekt 16">
                        <a:extLst>
                          <a:ext uri="{FF2B5EF4-FFF2-40B4-BE49-F238E27FC236}">
                            <a16:creationId xmlns:a16="http://schemas.microsoft.com/office/drawing/2014/main" id="{471CC8BA-2217-447B-AC2E-47617CBD1ED4}"/>
                          </a:ext>
                        </a:extLst>
                      </p:cNvPr>
                      <p:cNvPicPr/>
                      <p:nvPr/>
                    </p:nvPicPr>
                    <p:blipFill>
                      <a:blip r:embed="rId9"/>
                      <a:stretch>
                        <a:fillRect/>
                      </a:stretch>
                    </p:blipFill>
                    <p:spPr>
                      <a:xfrm>
                        <a:off x="3642451" y="3874669"/>
                        <a:ext cx="3467731" cy="1558156"/>
                      </a:xfrm>
                      <a:prstGeom prst="rect">
                        <a:avLst/>
                      </a:prstGeom>
                    </p:spPr>
                  </p:pic>
                </p:oleObj>
              </mc:Fallback>
            </mc:AlternateContent>
          </a:graphicData>
        </a:graphic>
      </p:graphicFrame>
      <p:sp>
        <p:nvSpPr>
          <p:cNvPr id="9" name="pole tekstowe 8">
            <a:extLst>
              <a:ext uri="{FF2B5EF4-FFF2-40B4-BE49-F238E27FC236}">
                <a16:creationId xmlns:a16="http://schemas.microsoft.com/office/drawing/2014/main" id="{5A5EA3CC-4B6B-42EB-BFCA-9B1B848AF5AE}"/>
              </a:ext>
            </a:extLst>
          </p:cNvPr>
          <p:cNvSpPr txBox="1"/>
          <p:nvPr/>
        </p:nvSpPr>
        <p:spPr>
          <a:xfrm>
            <a:off x="-78459" y="4805542"/>
            <a:ext cx="3267561" cy="738664"/>
          </a:xfrm>
          <a:prstGeom prst="rect">
            <a:avLst/>
          </a:prstGeom>
          <a:noFill/>
        </p:spPr>
        <p:txBody>
          <a:bodyPr wrap="square" rtlCol="0">
            <a:spAutoFit/>
          </a:bodyPr>
          <a:lstStyle/>
          <a:p>
            <a:pPr algn="ctr"/>
            <a:r>
              <a:rPr lang="pl-PL" sz="1400" b="1" dirty="0">
                <a:solidFill>
                  <a:srgbClr val="CC3399"/>
                </a:solidFill>
                <a:latin typeface="Arial Narrow" panose="020B0606020202030204" pitchFamily="34" charset="0"/>
              </a:rPr>
              <a:t>a </a:t>
            </a:r>
            <a:r>
              <a:rPr lang="pl-PL" sz="1400" b="1" dirty="0" err="1">
                <a:solidFill>
                  <a:srgbClr val="CC3399"/>
                </a:solidFill>
                <a:latin typeface="Arial Narrow" panose="020B0606020202030204" pitchFamily="34" charset="0"/>
              </a:rPr>
              <a:t>mixture</a:t>
            </a:r>
            <a:r>
              <a:rPr lang="pl-PL" sz="1400" b="1" dirty="0">
                <a:solidFill>
                  <a:srgbClr val="CC3399"/>
                </a:solidFill>
                <a:latin typeface="Arial Narrow" panose="020B0606020202030204" pitchFamily="34" charset="0"/>
              </a:rPr>
              <a:t> of </a:t>
            </a:r>
            <a:r>
              <a:rPr lang="pl-PL" sz="1400" b="1" dirty="0" err="1">
                <a:solidFill>
                  <a:srgbClr val="CC3399"/>
                </a:solidFill>
                <a:latin typeface="Arial Narrow" panose="020B0606020202030204" pitchFamily="34" charset="0"/>
              </a:rPr>
              <a:t>hydrated</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zinc</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borate</a:t>
            </a:r>
            <a:r>
              <a:rPr lang="pl-PL" sz="1400" b="1" dirty="0">
                <a:solidFill>
                  <a:srgbClr val="CC3399"/>
                </a:solidFill>
                <a:latin typeface="Arial Narrow" panose="020B0606020202030204" pitchFamily="34" charset="0"/>
              </a:rPr>
              <a:t> – </a:t>
            </a:r>
            <a:r>
              <a:rPr lang="pl-PL" sz="1400" b="1" dirty="0" err="1">
                <a:solidFill>
                  <a:srgbClr val="CC3399"/>
                </a:solidFill>
                <a:latin typeface="Arial Narrow" panose="020B0606020202030204" pitchFamily="34" charset="0"/>
              </a:rPr>
              <a:t>melamine</a:t>
            </a:r>
            <a:r>
              <a:rPr lang="pl-PL" sz="1400" b="1" dirty="0">
                <a:solidFill>
                  <a:srgbClr val="CC3399"/>
                </a:solidFill>
                <a:latin typeface="Arial Narrow" panose="020B0606020202030204" pitchFamily="34" charset="0"/>
              </a:rPr>
              <a:t> </a:t>
            </a:r>
            <a:r>
              <a:rPr lang="pl-PL" sz="1400" b="1" dirty="0" err="1">
                <a:solidFill>
                  <a:srgbClr val="CC3399"/>
                </a:solidFill>
                <a:latin typeface="Arial Narrow" panose="020B0606020202030204" pitchFamily="34" charset="0"/>
              </a:rPr>
              <a:t>phosphate</a:t>
            </a:r>
            <a:r>
              <a:rPr lang="pl-PL" sz="1400" b="1" dirty="0">
                <a:solidFill>
                  <a:srgbClr val="CC3399"/>
                </a:solidFill>
                <a:latin typeface="Arial Narrow" panose="020B0606020202030204" pitchFamily="34" charset="0"/>
              </a:rPr>
              <a:t> with a 1:1 mass ratio (</a:t>
            </a:r>
            <a:r>
              <a:rPr lang="pl-PL" sz="1400" b="1" dirty="0" err="1">
                <a:solidFill>
                  <a:srgbClr val="CC3399"/>
                </a:solidFill>
                <a:latin typeface="Arial Narrow" panose="020B0606020202030204" pitchFamily="34" charset="0"/>
              </a:rPr>
              <a:t>ZnB</a:t>
            </a:r>
            <a:r>
              <a:rPr lang="pl-PL" sz="1400" b="1" dirty="0">
                <a:solidFill>
                  <a:srgbClr val="CC3399"/>
                </a:solidFill>
                <a:latin typeface="Arial Narrow" panose="020B0606020202030204" pitchFamily="34" charset="0"/>
              </a:rPr>
              <a:t>-MP)</a:t>
            </a:r>
          </a:p>
        </p:txBody>
      </p:sp>
      <p:sp>
        <p:nvSpPr>
          <p:cNvPr id="2" name="Prostokąt 1">
            <a:extLst>
              <a:ext uri="{FF2B5EF4-FFF2-40B4-BE49-F238E27FC236}">
                <a16:creationId xmlns:a16="http://schemas.microsoft.com/office/drawing/2014/main" id="{3DDD0D08-4C79-4997-8A41-CC263A2A075B}"/>
              </a:ext>
            </a:extLst>
          </p:cNvPr>
          <p:cNvSpPr/>
          <p:nvPr/>
        </p:nvSpPr>
        <p:spPr>
          <a:xfrm>
            <a:off x="123823" y="759968"/>
            <a:ext cx="7448551" cy="369332"/>
          </a:xfrm>
          <a:prstGeom prst="rect">
            <a:avLst/>
          </a:prstGeom>
        </p:spPr>
        <p:txBody>
          <a:bodyPr wrap="square">
            <a:spAutoFit/>
          </a:bodyPr>
          <a:lstStyle/>
          <a:p>
            <a:r>
              <a:rPr lang="en-US" b="1" dirty="0">
                <a:solidFill>
                  <a:srgbClr val="008000"/>
                </a:solidFill>
                <a:latin typeface="Arial Narrow" panose="020B0606020202030204" pitchFamily="34" charset="0"/>
                <a:ea typeface="Times New Roman" panose="02020603050405020304" pitchFamily="18" charset="0"/>
              </a:rPr>
              <a:t>Chemical structures of the used epoxy resin</a:t>
            </a:r>
            <a:r>
              <a:rPr lang="pl-PL" b="1" dirty="0">
                <a:solidFill>
                  <a:srgbClr val="008000"/>
                </a:solidFill>
                <a:latin typeface="Arial Narrow" panose="020B0606020202030204" pitchFamily="34" charset="0"/>
                <a:ea typeface="Times New Roman" panose="02020603050405020304" pitchFamily="18" charset="0"/>
              </a:rPr>
              <a:t>, </a:t>
            </a:r>
            <a:r>
              <a:rPr lang="en-US" b="1" dirty="0">
                <a:solidFill>
                  <a:srgbClr val="008000"/>
                </a:solidFill>
                <a:latin typeface="Arial Narrow" panose="020B0606020202030204" pitchFamily="34" charset="0"/>
                <a:ea typeface="Times New Roman" panose="02020603050405020304" pitchFamily="18" charset="0"/>
              </a:rPr>
              <a:t>flame retardants</a:t>
            </a:r>
            <a:r>
              <a:rPr lang="pl-PL" b="1" dirty="0">
                <a:solidFill>
                  <a:srgbClr val="008000"/>
                </a:solidFill>
                <a:latin typeface="Arial Narrow" panose="020B0606020202030204" pitchFamily="34" charset="0"/>
                <a:ea typeface="Times New Roman" panose="02020603050405020304" pitchFamily="18" charset="0"/>
              </a:rPr>
              <a:t> and </a:t>
            </a:r>
            <a:r>
              <a:rPr lang="pl-PL" b="1" dirty="0" err="1">
                <a:solidFill>
                  <a:srgbClr val="008000"/>
                </a:solidFill>
                <a:latin typeface="Arial Narrow" panose="020B0606020202030204" pitchFamily="34" charset="0"/>
                <a:ea typeface="Times New Roman" panose="02020603050405020304" pitchFamily="18" charset="0"/>
              </a:rPr>
              <a:t>hardener</a:t>
            </a:r>
            <a:endParaRPr lang="pl-PL" b="1" dirty="0">
              <a:solidFill>
                <a:srgbClr val="008000"/>
              </a:solidFill>
              <a:latin typeface="Arial Narrow" panose="020B0606020202030204" pitchFamily="34" charset="0"/>
            </a:endParaRPr>
          </a:p>
        </p:txBody>
      </p:sp>
      <p:sp>
        <p:nvSpPr>
          <p:cNvPr id="10" name="Prostokąt 9">
            <a:extLst>
              <a:ext uri="{FF2B5EF4-FFF2-40B4-BE49-F238E27FC236}">
                <a16:creationId xmlns:a16="http://schemas.microsoft.com/office/drawing/2014/main" id="{66E37F54-82D3-4C1E-B8DE-58527873E144}"/>
              </a:ext>
            </a:extLst>
          </p:cNvPr>
          <p:cNvSpPr/>
          <p:nvPr/>
        </p:nvSpPr>
        <p:spPr>
          <a:xfrm>
            <a:off x="2896086" y="5365841"/>
            <a:ext cx="3627902" cy="307777"/>
          </a:xfrm>
          <a:prstGeom prst="rect">
            <a:avLst/>
          </a:prstGeom>
        </p:spPr>
        <p:txBody>
          <a:bodyPr wrap="square">
            <a:spAutoFit/>
          </a:bodyPr>
          <a:lstStyle/>
          <a:p>
            <a:r>
              <a:rPr lang="pl-PL" sz="1400" b="1" dirty="0" err="1">
                <a:solidFill>
                  <a:srgbClr val="CC3399"/>
                </a:solidFill>
                <a:latin typeface="Arial Narrow" panose="020B0606020202030204" pitchFamily="34" charset="0"/>
              </a:rPr>
              <a:t>melamine</a:t>
            </a:r>
            <a:r>
              <a:rPr lang="pl-PL" sz="1400" b="1" dirty="0">
                <a:solidFill>
                  <a:srgbClr val="CC3399"/>
                </a:solidFill>
                <a:latin typeface="Arial Narrow" panose="020B0606020202030204" pitchFamily="34" charset="0"/>
              </a:rPr>
              <a:t> di(2-ethylhexyl)</a:t>
            </a:r>
            <a:r>
              <a:rPr lang="pl-PL" sz="1400" b="1" dirty="0" err="1">
                <a:solidFill>
                  <a:srgbClr val="CC3399"/>
                </a:solidFill>
                <a:latin typeface="Arial Narrow" panose="020B0606020202030204" pitchFamily="34" charset="0"/>
              </a:rPr>
              <a:t>phosphate</a:t>
            </a:r>
            <a:r>
              <a:rPr lang="pl-PL" sz="1400" b="1" dirty="0">
                <a:solidFill>
                  <a:srgbClr val="CC3399"/>
                </a:solidFill>
                <a:latin typeface="Arial Narrow" panose="020B0606020202030204" pitchFamily="34" charset="0"/>
              </a:rPr>
              <a:t> (MDEHP)</a:t>
            </a:r>
            <a:endParaRPr lang="pl-PL" sz="1400" dirty="0"/>
          </a:p>
        </p:txBody>
      </p:sp>
      <p:sp>
        <p:nvSpPr>
          <p:cNvPr id="11" name="Prostokąt 10">
            <a:extLst>
              <a:ext uri="{FF2B5EF4-FFF2-40B4-BE49-F238E27FC236}">
                <a16:creationId xmlns:a16="http://schemas.microsoft.com/office/drawing/2014/main" id="{3972B0E1-1D03-41DA-B926-37F550857F91}"/>
              </a:ext>
            </a:extLst>
          </p:cNvPr>
          <p:cNvSpPr/>
          <p:nvPr/>
        </p:nvSpPr>
        <p:spPr>
          <a:xfrm>
            <a:off x="7931027" y="759968"/>
            <a:ext cx="2257349" cy="369332"/>
          </a:xfrm>
          <a:prstGeom prst="rect">
            <a:avLst/>
          </a:prstGeom>
        </p:spPr>
        <p:txBody>
          <a:bodyPr wrap="none">
            <a:spAutoFit/>
          </a:bodyPr>
          <a:lstStyle/>
          <a:p>
            <a:r>
              <a:rPr lang="en-US" b="1" dirty="0">
                <a:solidFill>
                  <a:srgbClr val="008000"/>
                </a:solidFill>
                <a:latin typeface="Arial Narrow" panose="020B0606020202030204" pitchFamily="34" charset="0"/>
                <a:ea typeface="Times New Roman" panose="02020603050405020304" pitchFamily="18" charset="0"/>
              </a:rPr>
              <a:t>Composite </a:t>
            </a:r>
            <a:r>
              <a:rPr lang="pl-PL" b="1" dirty="0">
                <a:solidFill>
                  <a:srgbClr val="008000"/>
                </a:solidFill>
                <a:latin typeface="Arial Narrow" panose="020B0606020202030204" pitchFamily="34" charset="0"/>
                <a:ea typeface="Times New Roman" panose="02020603050405020304" pitchFamily="18" charset="0"/>
              </a:rPr>
              <a:t>p</a:t>
            </a:r>
            <a:r>
              <a:rPr lang="en-US" b="1" dirty="0">
                <a:solidFill>
                  <a:srgbClr val="008000"/>
                </a:solidFill>
                <a:latin typeface="Arial Narrow" panose="020B0606020202030204" pitchFamily="34" charset="0"/>
                <a:ea typeface="Times New Roman" panose="02020603050405020304" pitchFamily="18" charset="0"/>
              </a:rPr>
              <a:t>reparation</a:t>
            </a:r>
            <a:endParaRPr lang="pl-PL" b="1" dirty="0">
              <a:solidFill>
                <a:srgbClr val="008000"/>
              </a:solidFill>
              <a:latin typeface="Arial Narrow" panose="020B0606020202030204" pitchFamily="34" charset="0"/>
            </a:endParaRPr>
          </a:p>
        </p:txBody>
      </p:sp>
      <p:sp>
        <p:nvSpPr>
          <p:cNvPr id="12" name="Prostokąt 11">
            <a:extLst>
              <a:ext uri="{FF2B5EF4-FFF2-40B4-BE49-F238E27FC236}">
                <a16:creationId xmlns:a16="http://schemas.microsoft.com/office/drawing/2014/main" id="{384B9DD7-7445-4F7E-BA87-381F4A12EF01}"/>
              </a:ext>
            </a:extLst>
          </p:cNvPr>
          <p:cNvSpPr/>
          <p:nvPr/>
        </p:nvSpPr>
        <p:spPr>
          <a:xfrm>
            <a:off x="7265997" y="1451940"/>
            <a:ext cx="4639043" cy="5432256"/>
          </a:xfrm>
          <a:prstGeom prst="rect">
            <a:avLst/>
          </a:prstGeom>
        </p:spPr>
        <p:txBody>
          <a:bodyPr wrap="square">
            <a:spAutoFit/>
          </a:bodyPr>
          <a:lstStyle/>
          <a:p>
            <a:pPr algn="just"/>
            <a:r>
              <a:rPr lang="pl-PL" sz="1600" dirty="0"/>
              <a:t>16</a:t>
            </a:r>
            <a:r>
              <a:rPr lang="en-US" sz="1600" dirty="0"/>
              <a:t> systems of composites were obtained, differing in type (MP, MDBP, MDEHP, and </a:t>
            </a:r>
            <a:r>
              <a:rPr lang="en-US" sz="1600" dirty="0" err="1"/>
              <a:t>ZnB</a:t>
            </a:r>
            <a:r>
              <a:rPr lang="en-US" sz="1600" dirty="0"/>
              <a:t>-MP) and content (8, 10, 15, and 25 mas%) of flame retardant. A sample without an added flame retardant was also prepared and used as a reference sample. </a:t>
            </a:r>
            <a:endParaRPr lang="pl-PL" sz="1600" dirty="0"/>
          </a:p>
          <a:p>
            <a:pPr algn="just"/>
            <a:endParaRPr lang="pl-PL" sz="1600" dirty="0"/>
          </a:p>
          <a:p>
            <a:pPr algn="just"/>
            <a:r>
              <a:rPr lang="pl-PL" sz="1600" dirty="0"/>
              <a:t>       </a:t>
            </a:r>
            <a:r>
              <a:rPr lang="pl-PL" sz="1600" dirty="0" err="1"/>
              <a:t>Epoxy</a:t>
            </a:r>
            <a:r>
              <a:rPr lang="pl-PL" sz="1600" dirty="0"/>
              <a:t> </a:t>
            </a:r>
            <a:r>
              <a:rPr lang="pl-PL" sz="1600" dirty="0" err="1"/>
              <a:t>resin</a:t>
            </a:r>
            <a:r>
              <a:rPr lang="pl-PL" sz="1600" dirty="0"/>
              <a:t> (12 g), </a:t>
            </a:r>
            <a:r>
              <a:rPr lang="pl-PL" sz="1600" dirty="0" err="1"/>
              <a:t>plasticizer</a:t>
            </a:r>
            <a:r>
              <a:rPr lang="pl-PL" sz="1600" dirty="0"/>
              <a:t> (</a:t>
            </a:r>
            <a:r>
              <a:rPr lang="pl-PL" sz="1600" dirty="0" err="1"/>
              <a:t>tris</a:t>
            </a:r>
            <a:r>
              <a:rPr lang="pl-PL" sz="1600" dirty="0"/>
              <a:t>(1-chloropropan-2-yl) </a:t>
            </a:r>
            <a:r>
              <a:rPr lang="pl-PL" sz="1600" dirty="0" err="1"/>
              <a:t>phosphate</a:t>
            </a:r>
            <a:r>
              <a:rPr lang="pl-PL" sz="1600" dirty="0"/>
              <a:t>) (1 g), and </a:t>
            </a:r>
            <a:r>
              <a:rPr lang="pl-PL" sz="1600" dirty="0" err="1"/>
              <a:t>flame</a:t>
            </a:r>
            <a:r>
              <a:rPr lang="pl-PL" sz="1600" dirty="0"/>
              <a:t> retardant (from ~</a:t>
            </a:r>
            <a:r>
              <a:rPr lang="en-US" sz="1600" dirty="0"/>
              <a:t>1.65 g to 6.33 g</a:t>
            </a:r>
            <a:r>
              <a:rPr lang="pl-PL" sz="1600" dirty="0"/>
              <a:t>) </a:t>
            </a:r>
            <a:r>
              <a:rPr lang="pl-PL" sz="1600" dirty="0" err="1"/>
              <a:t>were</a:t>
            </a:r>
            <a:r>
              <a:rPr lang="pl-PL" sz="1600" dirty="0"/>
              <a:t> </a:t>
            </a:r>
            <a:r>
              <a:rPr lang="pl-PL" sz="1600" dirty="0" err="1"/>
              <a:t>added</a:t>
            </a:r>
            <a:r>
              <a:rPr lang="pl-PL" sz="1600" dirty="0"/>
              <a:t> to a </a:t>
            </a:r>
            <a:r>
              <a:rPr lang="pl-PL" sz="1600" dirty="0" err="1"/>
              <a:t>glass</a:t>
            </a:r>
            <a:r>
              <a:rPr lang="pl-PL" sz="1600" dirty="0"/>
              <a:t> </a:t>
            </a:r>
            <a:r>
              <a:rPr lang="pl-PL" sz="1600" dirty="0" err="1"/>
              <a:t>vessel</a:t>
            </a:r>
            <a:r>
              <a:rPr lang="pl-PL" sz="1600" dirty="0"/>
              <a:t> and </a:t>
            </a:r>
            <a:r>
              <a:rPr lang="pl-PL" sz="1600" dirty="0" err="1"/>
              <a:t>mixed</a:t>
            </a:r>
            <a:r>
              <a:rPr lang="pl-PL" sz="1600" dirty="0"/>
              <a:t>. </a:t>
            </a:r>
            <a:r>
              <a:rPr lang="pl-PL" sz="1600" dirty="0" err="1"/>
              <a:t>After</a:t>
            </a:r>
            <a:r>
              <a:rPr lang="pl-PL" sz="1600" dirty="0"/>
              <a:t> </a:t>
            </a:r>
            <a:r>
              <a:rPr lang="pl-PL" sz="1600" dirty="0" err="1"/>
              <a:t>mixing</a:t>
            </a:r>
            <a:r>
              <a:rPr lang="pl-PL" sz="1600" dirty="0"/>
              <a:t> to </a:t>
            </a:r>
            <a:r>
              <a:rPr lang="pl-PL" sz="1600" dirty="0" err="1"/>
              <a:t>ensure</a:t>
            </a:r>
            <a:r>
              <a:rPr lang="pl-PL" sz="1600" dirty="0"/>
              <a:t> </a:t>
            </a:r>
            <a:r>
              <a:rPr lang="pl-PL" sz="1600" dirty="0" err="1"/>
              <a:t>proper</a:t>
            </a:r>
            <a:r>
              <a:rPr lang="pl-PL" sz="1600" dirty="0"/>
              <a:t> </a:t>
            </a:r>
            <a:r>
              <a:rPr lang="pl-PL" sz="1600" dirty="0" err="1"/>
              <a:t>homogenization</a:t>
            </a:r>
            <a:r>
              <a:rPr lang="pl-PL" sz="1600" dirty="0"/>
              <a:t>, the </a:t>
            </a:r>
            <a:r>
              <a:rPr lang="pl-PL" sz="1600" dirty="0" err="1"/>
              <a:t>vessel</a:t>
            </a:r>
            <a:r>
              <a:rPr lang="pl-PL" sz="1600" dirty="0"/>
              <a:t> was </a:t>
            </a:r>
            <a:r>
              <a:rPr lang="pl-PL" sz="1600" dirty="0" err="1"/>
              <a:t>transferred</a:t>
            </a:r>
            <a:r>
              <a:rPr lang="pl-PL" sz="1600" dirty="0"/>
              <a:t> to a heating </a:t>
            </a:r>
            <a:r>
              <a:rPr lang="pl-PL" sz="1600" dirty="0" err="1"/>
              <a:t>chamber</a:t>
            </a:r>
            <a:r>
              <a:rPr lang="pl-PL" sz="1600" dirty="0"/>
              <a:t> (50°C), and IDA </a:t>
            </a:r>
            <a:r>
              <a:rPr lang="pl-PL" sz="1600" dirty="0" err="1"/>
              <a:t>hardener</a:t>
            </a:r>
            <a:r>
              <a:rPr lang="pl-PL" sz="1600" dirty="0"/>
              <a:t> (6 g) was </a:t>
            </a:r>
            <a:r>
              <a:rPr lang="pl-PL" sz="1600" dirty="0" err="1"/>
              <a:t>added</a:t>
            </a:r>
            <a:r>
              <a:rPr lang="pl-PL" sz="1600" dirty="0"/>
              <a:t>. The </a:t>
            </a:r>
            <a:r>
              <a:rPr lang="pl-PL" sz="1600" dirty="0" err="1"/>
              <a:t>vessel</a:t>
            </a:r>
            <a:r>
              <a:rPr lang="pl-PL" sz="1600" dirty="0"/>
              <a:t> </a:t>
            </a:r>
            <a:r>
              <a:rPr lang="pl-PL" sz="1600" dirty="0" err="1"/>
              <a:t>contents</a:t>
            </a:r>
            <a:r>
              <a:rPr lang="pl-PL" sz="1600" dirty="0"/>
              <a:t> </a:t>
            </a:r>
            <a:r>
              <a:rPr lang="pl-PL" sz="1600" dirty="0" err="1"/>
              <a:t>were</a:t>
            </a:r>
            <a:r>
              <a:rPr lang="pl-PL" sz="1600" dirty="0"/>
              <a:t> </a:t>
            </a:r>
            <a:r>
              <a:rPr lang="pl-PL" sz="1600" dirty="0" err="1"/>
              <a:t>then</a:t>
            </a:r>
            <a:r>
              <a:rPr lang="pl-PL" sz="1600" dirty="0"/>
              <a:t> </a:t>
            </a:r>
            <a:r>
              <a:rPr lang="pl-PL" sz="1600" dirty="0" err="1"/>
              <a:t>gently</a:t>
            </a:r>
            <a:r>
              <a:rPr lang="pl-PL" sz="1600" dirty="0"/>
              <a:t> </a:t>
            </a:r>
            <a:r>
              <a:rPr lang="pl-PL" sz="1600" dirty="0" err="1"/>
              <a:t>stirred</a:t>
            </a:r>
            <a:r>
              <a:rPr lang="pl-PL" sz="1600" dirty="0"/>
              <a:t> and </a:t>
            </a:r>
            <a:r>
              <a:rPr lang="pl-PL" sz="1600" dirty="0" err="1"/>
              <a:t>returned</a:t>
            </a:r>
            <a:r>
              <a:rPr lang="pl-PL" sz="1600" dirty="0"/>
              <a:t> to the heating </a:t>
            </a:r>
            <a:r>
              <a:rPr lang="pl-PL" sz="1600" dirty="0" err="1"/>
              <a:t>chamber</a:t>
            </a:r>
            <a:r>
              <a:rPr lang="pl-PL" sz="1600" dirty="0"/>
              <a:t> (50°C) for 10 </a:t>
            </a:r>
            <a:r>
              <a:rPr lang="pl-PL" sz="1600" dirty="0" err="1"/>
              <a:t>minutes</a:t>
            </a:r>
            <a:r>
              <a:rPr lang="pl-PL" sz="1600" dirty="0"/>
              <a:t>. The </a:t>
            </a:r>
            <a:r>
              <a:rPr lang="pl-PL" sz="1600" dirty="0" err="1"/>
              <a:t>prepared</a:t>
            </a:r>
            <a:r>
              <a:rPr lang="pl-PL" sz="1600" dirty="0"/>
              <a:t> </a:t>
            </a:r>
            <a:r>
              <a:rPr lang="pl-PL" sz="1600" dirty="0" err="1"/>
              <a:t>composition</a:t>
            </a:r>
            <a:r>
              <a:rPr lang="pl-PL" sz="1600" dirty="0"/>
              <a:t> was </a:t>
            </a:r>
            <a:r>
              <a:rPr lang="pl-PL" sz="1600" dirty="0" err="1"/>
              <a:t>then</a:t>
            </a:r>
            <a:r>
              <a:rPr lang="pl-PL" sz="1600" dirty="0"/>
              <a:t> </a:t>
            </a:r>
            <a:r>
              <a:rPr lang="pl-PL" sz="1600" dirty="0" err="1"/>
              <a:t>poured</a:t>
            </a:r>
            <a:r>
              <a:rPr lang="pl-PL" sz="1600" dirty="0"/>
              <a:t> </a:t>
            </a:r>
            <a:r>
              <a:rPr lang="pl-PL" sz="1600" dirty="0" err="1"/>
              <a:t>onto</a:t>
            </a:r>
            <a:r>
              <a:rPr lang="pl-PL" sz="1600" dirty="0"/>
              <a:t> 100x80 mm </a:t>
            </a:r>
            <a:r>
              <a:rPr lang="pl-PL" sz="1600" dirty="0" err="1"/>
              <a:t>glass</a:t>
            </a:r>
            <a:r>
              <a:rPr lang="pl-PL" sz="1600" dirty="0"/>
              <a:t> </a:t>
            </a:r>
            <a:r>
              <a:rPr lang="pl-PL" sz="1600" dirty="0" err="1"/>
              <a:t>plates</a:t>
            </a:r>
            <a:r>
              <a:rPr lang="pl-PL" sz="1600" dirty="0"/>
              <a:t> </a:t>
            </a:r>
            <a:r>
              <a:rPr lang="en-US" sz="1600" dirty="0"/>
              <a:t>with Teflon spacers and allowed to cure at 25°C for 24 h, followed by 4 h at 80 °C</a:t>
            </a:r>
            <a:r>
              <a:rPr lang="pl-PL" sz="1600" dirty="0"/>
              <a:t> in a </a:t>
            </a:r>
            <a:r>
              <a:rPr lang="en-GB" sz="1600" dirty="0"/>
              <a:t>heating chamber.</a:t>
            </a:r>
            <a:endParaRPr lang="pl-PL" sz="1600" dirty="0"/>
          </a:p>
          <a:p>
            <a:pPr algn="just"/>
            <a:endParaRPr lang="pl-PL" sz="1600" dirty="0"/>
          </a:p>
          <a:p>
            <a:pPr algn="just"/>
            <a:endParaRPr lang="pl-PL" sz="1100" b="1" dirty="0">
              <a:solidFill>
                <a:srgbClr val="990099"/>
              </a:solidFill>
            </a:endParaRPr>
          </a:p>
        </p:txBody>
      </p:sp>
      <p:graphicFrame>
        <p:nvGraphicFramePr>
          <p:cNvPr id="13" name="Obiekt 12">
            <a:extLst>
              <a:ext uri="{FF2B5EF4-FFF2-40B4-BE49-F238E27FC236}">
                <a16:creationId xmlns:a16="http://schemas.microsoft.com/office/drawing/2014/main" id="{01B91C02-46C4-402A-A86A-324411720E69}"/>
              </a:ext>
            </a:extLst>
          </p:cNvPr>
          <p:cNvGraphicFramePr>
            <a:graphicFrameLocks noChangeAspect="1"/>
          </p:cNvGraphicFramePr>
          <p:nvPr>
            <p:extLst>
              <p:ext uri="{D42A27DB-BD31-4B8C-83A1-F6EECF244321}">
                <p14:modId xmlns:p14="http://schemas.microsoft.com/office/powerpoint/2010/main" val="1828061521"/>
              </p:ext>
            </p:extLst>
          </p:nvPr>
        </p:nvGraphicFramePr>
        <p:xfrm>
          <a:off x="67644" y="3878667"/>
          <a:ext cx="3486636" cy="1004437"/>
        </p:xfrm>
        <a:graphic>
          <a:graphicData uri="http://schemas.openxmlformats.org/presentationml/2006/ole">
            <mc:AlternateContent xmlns:mc="http://schemas.openxmlformats.org/markup-compatibility/2006">
              <mc:Choice xmlns:v="urn:schemas-microsoft-com:vml" Requires="v">
                <p:oleObj spid="_x0000_s2375" name="ChemSketch" r:id="rId10" imgW="3800464" imgH="1095408" progId="ACD.ChemSketch.20">
                  <p:embed/>
                </p:oleObj>
              </mc:Choice>
              <mc:Fallback>
                <p:oleObj name="ChemSketch" r:id="rId10" imgW="3800464" imgH="1095408" progId="ACD.ChemSketch.20">
                  <p:embed/>
                  <p:pic>
                    <p:nvPicPr>
                      <p:cNvPr id="7" name="Obiekt 6">
                        <a:extLst>
                          <a:ext uri="{FF2B5EF4-FFF2-40B4-BE49-F238E27FC236}">
                            <a16:creationId xmlns:a16="http://schemas.microsoft.com/office/drawing/2014/main" id="{6A3D6E6A-CE2B-4344-B9B2-8E0C734D571E}"/>
                          </a:ext>
                        </a:extLst>
                      </p:cNvPr>
                      <p:cNvPicPr/>
                      <p:nvPr/>
                    </p:nvPicPr>
                    <p:blipFill>
                      <a:blip r:embed="rId11"/>
                      <a:stretch>
                        <a:fillRect/>
                      </a:stretch>
                    </p:blipFill>
                    <p:spPr>
                      <a:xfrm>
                        <a:off x="67644" y="3878667"/>
                        <a:ext cx="3486636" cy="1004437"/>
                      </a:xfrm>
                      <a:prstGeom prst="rect">
                        <a:avLst/>
                      </a:prstGeom>
                    </p:spPr>
                  </p:pic>
                </p:oleObj>
              </mc:Fallback>
            </mc:AlternateContent>
          </a:graphicData>
        </a:graphic>
      </p:graphicFrame>
      <p:graphicFrame>
        <p:nvGraphicFramePr>
          <p:cNvPr id="17" name="Obiekt 16">
            <a:extLst>
              <a:ext uri="{FF2B5EF4-FFF2-40B4-BE49-F238E27FC236}">
                <a16:creationId xmlns:a16="http://schemas.microsoft.com/office/drawing/2014/main" id="{23C19ACD-970D-4909-9DD1-916FFBF513EF}"/>
              </a:ext>
            </a:extLst>
          </p:cNvPr>
          <p:cNvGraphicFramePr>
            <a:graphicFrameLocks noChangeAspect="1"/>
          </p:cNvGraphicFramePr>
          <p:nvPr>
            <p:extLst>
              <p:ext uri="{D42A27DB-BD31-4B8C-83A1-F6EECF244321}">
                <p14:modId xmlns:p14="http://schemas.microsoft.com/office/powerpoint/2010/main" val="2403200997"/>
              </p:ext>
            </p:extLst>
          </p:nvPr>
        </p:nvGraphicFramePr>
        <p:xfrm>
          <a:off x="254331" y="5453097"/>
          <a:ext cx="6646488" cy="1207614"/>
        </p:xfrm>
        <a:graphic>
          <a:graphicData uri="http://schemas.openxmlformats.org/presentationml/2006/ole">
            <mc:AlternateContent xmlns:mc="http://schemas.openxmlformats.org/markup-compatibility/2006">
              <mc:Choice xmlns:v="urn:schemas-microsoft-com:vml" Requires="v">
                <p:oleObj spid="_x0000_s2376" name="ChemSketch" r:id="rId12" imgW="6867653" imgH="1247782" progId="ACD.ChemSketch.20">
                  <p:embed/>
                </p:oleObj>
              </mc:Choice>
              <mc:Fallback>
                <p:oleObj name="ChemSketch" r:id="rId12" imgW="6867653" imgH="1247782" progId="ACD.ChemSketch.20">
                  <p:embed/>
                  <p:pic>
                    <p:nvPicPr>
                      <p:cNvPr id="0" name=""/>
                      <p:cNvPicPr/>
                      <p:nvPr/>
                    </p:nvPicPr>
                    <p:blipFill>
                      <a:blip r:embed="rId13"/>
                      <a:stretch>
                        <a:fillRect/>
                      </a:stretch>
                    </p:blipFill>
                    <p:spPr>
                      <a:xfrm>
                        <a:off x="254331" y="5453097"/>
                        <a:ext cx="6646488" cy="1207614"/>
                      </a:xfrm>
                      <a:prstGeom prst="rect">
                        <a:avLst/>
                      </a:prstGeom>
                    </p:spPr>
                  </p:pic>
                </p:oleObj>
              </mc:Fallback>
            </mc:AlternateContent>
          </a:graphicData>
        </a:graphic>
      </p:graphicFrame>
      <p:sp>
        <p:nvSpPr>
          <p:cNvPr id="19" name="Prostokąt 18">
            <a:extLst>
              <a:ext uri="{FF2B5EF4-FFF2-40B4-BE49-F238E27FC236}">
                <a16:creationId xmlns:a16="http://schemas.microsoft.com/office/drawing/2014/main" id="{37A463D2-A7A0-4775-86FE-A6B8E91AD6EB}"/>
              </a:ext>
            </a:extLst>
          </p:cNvPr>
          <p:cNvSpPr/>
          <p:nvPr/>
        </p:nvSpPr>
        <p:spPr>
          <a:xfrm>
            <a:off x="3407301" y="6505484"/>
            <a:ext cx="787371" cy="307777"/>
          </a:xfrm>
          <a:prstGeom prst="rect">
            <a:avLst/>
          </a:prstGeom>
        </p:spPr>
        <p:txBody>
          <a:bodyPr wrap="square">
            <a:spAutoFit/>
          </a:bodyPr>
          <a:lstStyle/>
          <a:p>
            <a:r>
              <a:rPr lang="pl-PL" sz="1400" b="1" dirty="0">
                <a:solidFill>
                  <a:srgbClr val="CC3399"/>
                </a:solidFill>
                <a:latin typeface="Arial Narrow" panose="020B0606020202030204" pitchFamily="34" charset="0"/>
              </a:rPr>
              <a:t>IDA</a:t>
            </a: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2" name="Prostokąt 1">
            <a:extLst>
              <a:ext uri="{FF2B5EF4-FFF2-40B4-BE49-F238E27FC236}">
                <a16:creationId xmlns:a16="http://schemas.microsoft.com/office/drawing/2014/main" id="{0F81E218-AC1D-4E30-88E8-598794C1A3AA}"/>
              </a:ext>
            </a:extLst>
          </p:cNvPr>
          <p:cNvSpPr/>
          <p:nvPr/>
        </p:nvSpPr>
        <p:spPr>
          <a:xfrm>
            <a:off x="234222" y="776446"/>
            <a:ext cx="4073462" cy="461665"/>
          </a:xfrm>
          <a:prstGeom prst="rect">
            <a:avLst/>
          </a:prstGeom>
        </p:spPr>
        <p:txBody>
          <a:bodyPr wrap="square">
            <a:spAutoFit/>
          </a:bodyPr>
          <a:lstStyle/>
          <a:p>
            <a:pPr algn="ctr"/>
            <a:r>
              <a:rPr lang="en-US" sz="1200" b="1" kern="50" dirty="0">
                <a:solidFill>
                  <a:srgbClr val="CC3399"/>
                </a:solidFill>
                <a:latin typeface="Times New Roman" panose="02020603050405020304" pitchFamily="18" charset="0"/>
                <a:ea typeface="SimSun" panose="02010600030101010101" pitchFamily="2" charset="-122"/>
                <a:cs typeface="Arial" panose="020B0604020202020204" pitchFamily="34" charset="0"/>
              </a:rPr>
              <a:t>DSC thermograms of the composites of series MP</a:t>
            </a:r>
            <a:endParaRPr lang="pl-PL" sz="1200" b="1" kern="50" dirty="0">
              <a:solidFill>
                <a:srgbClr val="CC3399"/>
              </a:solidFill>
              <a:latin typeface="Times New Roman" panose="02020603050405020304" pitchFamily="18" charset="0"/>
              <a:ea typeface="SimSun" panose="02010600030101010101" pitchFamily="2" charset="-122"/>
              <a:cs typeface="Arial" panose="020B0604020202020204" pitchFamily="34" charset="0"/>
            </a:endParaRPr>
          </a:p>
          <a:p>
            <a:pPr algn="ctr"/>
            <a:r>
              <a:rPr lang="en-US" sz="1200" b="1" kern="50" dirty="0">
                <a:solidFill>
                  <a:srgbClr val="CC3399"/>
                </a:solidFill>
                <a:latin typeface="Times New Roman" panose="02020603050405020304" pitchFamily="18" charset="0"/>
                <a:ea typeface="SimSun" panose="02010600030101010101" pitchFamily="2" charset="-122"/>
                <a:cs typeface="Arial" panose="020B0604020202020204" pitchFamily="34" charset="0"/>
              </a:rPr>
              <a:t> and reference sample.</a:t>
            </a:r>
            <a:endParaRPr lang="pl-PL" sz="1200" b="1" dirty="0">
              <a:solidFill>
                <a:srgbClr val="CC3399"/>
              </a:solidFill>
            </a:endParaRPr>
          </a:p>
        </p:txBody>
      </p:sp>
      <p:pic>
        <p:nvPicPr>
          <p:cNvPr id="3077" name="Obraz 7">
            <a:extLst>
              <a:ext uri="{FF2B5EF4-FFF2-40B4-BE49-F238E27FC236}">
                <a16:creationId xmlns:a16="http://schemas.microsoft.com/office/drawing/2014/main" id="{322FEB2E-4B3D-4D33-8E9D-3276675EED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308" y="3134868"/>
            <a:ext cx="35433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rostokąt 2">
            <a:extLst>
              <a:ext uri="{FF2B5EF4-FFF2-40B4-BE49-F238E27FC236}">
                <a16:creationId xmlns:a16="http://schemas.microsoft.com/office/drawing/2014/main" id="{815B4445-1B7B-48B3-8741-4BFFB79C4BF7}"/>
              </a:ext>
            </a:extLst>
          </p:cNvPr>
          <p:cNvSpPr/>
          <p:nvPr/>
        </p:nvSpPr>
        <p:spPr>
          <a:xfrm>
            <a:off x="7020167" y="4982718"/>
            <a:ext cx="622286" cy="276999"/>
          </a:xfrm>
          <a:prstGeom prst="rect">
            <a:avLst/>
          </a:prstGeom>
        </p:spPr>
        <p:txBody>
          <a:bodyPr wrap="none">
            <a:spAutoFit/>
          </a:bodyPr>
          <a:lstStyle/>
          <a:p>
            <a:r>
              <a:rPr lang="en-US" sz="1200" b="1" kern="50" dirty="0">
                <a:solidFill>
                  <a:srgbClr val="CC3399"/>
                </a:solidFill>
                <a:latin typeface="Arial Narrow" panose="020B0606020202030204" pitchFamily="34" charset="0"/>
                <a:ea typeface="Calibri" panose="020F0502020204030204" pitchFamily="34" charset="0"/>
                <a:cs typeface="Arial" panose="020B0604020202020204" pitchFamily="34" charset="0"/>
              </a:rPr>
              <a:t>MP_25 </a:t>
            </a:r>
            <a:endParaRPr lang="pl-PL" sz="1200" b="1" dirty="0">
              <a:solidFill>
                <a:srgbClr val="CC3399"/>
              </a:solidFill>
              <a:latin typeface="Arial Narrow" panose="020B0606020202030204" pitchFamily="34" charset="0"/>
            </a:endParaRPr>
          </a:p>
        </p:txBody>
      </p:sp>
      <p:graphicFrame>
        <p:nvGraphicFramePr>
          <p:cNvPr id="11" name="Tabela 10">
            <a:extLst>
              <a:ext uri="{FF2B5EF4-FFF2-40B4-BE49-F238E27FC236}">
                <a16:creationId xmlns:a16="http://schemas.microsoft.com/office/drawing/2014/main" id="{7F7BD150-AEBE-4D77-8FFC-6BA0EAC23A8E}"/>
              </a:ext>
            </a:extLst>
          </p:cNvPr>
          <p:cNvGraphicFramePr>
            <a:graphicFrameLocks noGrp="1"/>
          </p:cNvGraphicFramePr>
          <p:nvPr>
            <p:extLst>
              <p:ext uri="{D42A27DB-BD31-4B8C-83A1-F6EECF244321}">
                <p14:modId xmlns:p14="http://schemas.microsoft.com/office/powerpoint/2010/main" val="3999483466"/>
              </p:ext>
            </p:extLst>
          </p:nvPr>
        </p:nvGraphicFramePr>
        <p:xfrm>
          <a:off x="8010144" y="807449"/>
          <a:ext cx="4013629" cy="1952512"/>
        </p:xfrm>
        <a:graphic>
          <a:graphicData uri="http://schemas.openxmlformats.org/drawingml/2006/table">
            <a:tbl>
              <a:tblPr firstRow="1" firstCol="1" bandRow="1">
                <a:tableStyleId>{5C22544A-7EE6-4342-B048-85BDC9FD1C3A}</a:tableStyleId>
              </a:tblPr>
              <a:tblGrid>
                <a:gridCol w="1010288">
                  <a:extLst>
                    <a:ext uri="{9D8B030D-6E8A-4147-A177-3AD203B41FA5}">
                      <a16:colId xmlns:a16="http://schemas.microsoft.com/office/drawing/2014/main" val="711450361"/>
                    </a:ext>
                  </a:extLst>
                </a:gridCol>
                <a:gridCol w="766663">
                  <a:extLst>
                    <a:ext uri="{9D8B030D-6E8A-4147-A177-3AD203B41FA5}">
                      <a16:colId xmlns:a16="http://schemas.microsoft.com/office/drawing/2014/main" val="190776667"/>
                    </a:ext>
                  </a:extLst>
                </a:gridCol>
                <a:gridCol w="834013">
                  <a:extLst>
                    <a:ext uri="{9D8B030D-6E8A-4147-A177-3AD203B41FA5}">
                      <a16:colId xmlns:a16="http://schemas.microsoft.com/office/drawing/2014/main" val="2346776050"/>
                    </a:ext>
                  </a:extLst>
                </a:gridCol>
                <a:gridCol w="609869">
                  <a:extLst>
                    <a:ext uri="{9D8B030D-6E8A-4147-A177-3AD203B41FA5}">
                      <a16:colId xmlns:a16="http://schemas.microsoft.com/office/drawing/2014/main" val="2210638088"/>
                    </a:ext>
                  </a:extLst>
                </a:gridCol>
                <a:gridCol w="792796">
                  <a:extLst>
                    <a:ext uri="{9D8B030D-6E8A-4147-A177-3AD203B41FA5}">
                      <a16:colId xmlns:a16="http://schemas.microsoft.com/office/drawing/2014/main" val="2185414515"/>
                    </a:ext>
                  </a:extLst>
                </a:gridCol>
              </a:tblGrid>
              <a:tr h="383785">
                <a:tc>
                  <a:txBody>
                    <a:bodyPr/>
                    <a:lstStyle/>
                    <a:p>
                      <a:pPr>
                        <a:spcAft>
                          <a:spcPts val="0"/>
                        </a:spcAft>
                      </a:pPr>
                      <a:r>
                        <a:rPr lang="pl-PL" sz="1000" kern="50" dirty="0" err="1">
                          <a:effectLst/>
                        </a:rPr>
                        <a:t>Sample</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HRR</a:t>
                      </a:r>
                      <a:r>
                        <a:rPr lang="pl-PL" sz="1000" kern="50" baseline="-25000" dirty="0">
                          <a:effectLst/>
                        </a:rPr>
                        <a:t>MAX</a:t>
                      </a:r>
                      <a:r>
                        <a:rPr lang="pl-PL" sz="1000" kern="50" dirty="0">
                          <a:effectLst/>
                        </a:rPr>
                        <a:t> (W/g)</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THRR</a:t>
                      </a:r>
                      <a:r>
                        <a:rPr lang="pl-PL" sz="1000" kern="50" baseline="-25000" dirty="0">
                          <a:effectLst/>
                        </a:rPr>
                        <a:t>MAX </a:t>
                      </a:r>
                      <a:r>
                        <a:rPr lang="pl-PL" sz="1000" kern="50" dirty="0">
                          <a:effectLst/>
                        </a:rPr>
                        <a:t>(°C)</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THR (</a:t>
                      </a:r>
                      <a:r>
                        <a:rPr lang="pl-PL" sz="1000" kern="50" dirty="0" err="1">
                          <a:effectLst/>
                        </a:rPr>
                        <a:t>kJ</a:t>
                      </a:r>
                      <a:r>
                        <a:rPr lang="pl-PL" sz="1000" kern="50" dirty="0">
                          <a:effectLst/>
                        </a:rPr>
                        <a:t>/g)</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HRC (J/</a:t>
                      </a:r>
                      <a:r>
                        <a:rPr lang="pl-PL" sz="1000" kern="50" dirty="0" err="1">
                          <a:effectLst/>
                        </a:rPr>
                        <a:t>g×K</a:t>
                      </a:r>
                      <a:r>
                        <a:rPr lang="pl-PL" sz="1000" kern="50" dirty="0">
                          <a:effectLst/>
                        </a:rPr>
                        <a:t>)</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extLst>
                  <a:ext uri="{0D108BD9-81ED-4DB2-BD59-A6C34878D82A}">
                    <a16:rowId xmlns:a16="http://schemas.microsoft.com/office/drawing/2014/main" val="2175465265"/>
                  </a:ext>
                </a:extLst>
              </a:tr>
              <a:tr h="258243">
                <a:tc>
                  <a:txBody>
                    <a:bodyPr/>
                    <a:lstStyle/>
                    <a:p>
                      <a:pPr>
                        <a:spcAft>
                          <a:spcPts val="0"/>
                        </a:spcAft>
                      </a:pPr>
                      <a:r>
                        <a:rPr lang="pl-PL" sz="1000" kern="50" dirty="0">
                          <a:effectLst/>
                        </a:rPr>
                        <a:t>Reference</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a:effectLst/>
                        </a:rPr>
                        <a:t>390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383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27.1</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439</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3362022"/>
                  </a:ext>
                </a:extLst>
              </a:tr>
              <a:tr h="187212">
                <a:tc>
                  <a:txBody>
                    <a:bodyPr/>
                    <a:lstStyle/>
                    <a:p>
                      <a:pPr>
                        <a:spcAft>
                          <a:spcPts val="0"/>
                        </a:spcAft>
                      </a:pPr>
                      <a:r>
                        <a:rPr lang="en-US" sz="1000" kern="50" dirty="0">
                          <a:effectLst/>
                        </a:rPr>
                        <a:t>MP_10</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dirty="0">
                          <a:effectLst/>
                        </a:rPr>
                        <a:t>275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337</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25.8</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313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190604897"/>
                  </a:ext>
                </a:extLst>
              </a:tr>
              <a:tr h="187212">
                <a:tc>
                  <a:txBody>
                    <a:bodyPr/>
                    <a:lstStyle/>
                    <a:p>
                      <a:pPr>
                        <a:spcAft>
                          <a:spcPts val="0"/>
                        </a:spcAft>
                      </a:pPr>
                      <a:r>
                        <a:rPr lang="pl-PL" sz="1000" kern="50" dirty="0">
                          <a:effectLst/>
                        </a:rPr>
                        <a:t>MP_25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a:effectLst/>
                        </a:rPr>
                        <a:t>152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352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18.6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176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014043331"/>
                  </a:ext>
                </a:extLst>
              </a:tr>
              <a:tr h="187212">
                <a:tc>
                  <a:txBody>
                    <a:bodyPr/>
                    <a:lstStyle/>
                    <a:p>
                      <a:pPr>
                        <a:spcAft>
                          <a:spcPts val="0"/>
                        </a:spcAft>
                      </a:pPr>
                      <a:r>
                        <a:rPr lang="en-US" sz="1000" kern="50" dirty="0">
                          <a:effectLst/>
                        </a:rPr>
                        <a:t>MDBP_10</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dirty="0">
                          <a:effectLst/>
                        </a:rPr>
                        <a:t>188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341</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23.2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221</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2257767"/>
                  </a:ext>
                </a:extLst>
              </a:tr>
              <a:tr h="187212">
                <a:tc>
                  <a:txBody>
                    <a:bodyPr/>
                    <a:lstStyle/>
                    <a:p>
                      <a:pPr>
                        <a:spcAft>
                          <a:spcPts val="0"/>
                        </a:spcAft>
                      </a:pPr>
                      <a:r>
                        <a:rPr lang="en-US" sz="1000" kern="50" dirty="0">
                          <a:effectLst/>
                        </a:rPr>
                        <a:t>MDBP_25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a:effectLst/>
                        </a:rPr>
                        <a:t>138</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360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22.3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157</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3566748620"/>
                  </a:ext>
                </a:extLst>
              </a:tr>
              <a:tr h="187212">
                <a:tc>
                  <a:txBody>
                    <a:bodyPr/>
                    <a:lstStyle/>
                    <a:p>
                      <a:pPr>
                        <a:spcAft>
                          <a:spcPts val="0"/>
                        </a:spcAft>
                      </a:pPr>
                      <a:r>
                        <a:rPr lang="en-US" sz="1000" kern="50" dirty="0">
                          <a:effectLst/>
                        </a:rPr>
                        <a:t>MDEHP_10</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a:effectLst/>
                        </a:rPr>
                        <a:t>266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348</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26.5</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310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1988907129"/>
                  </a:ext>
                </a:extLst>
              </a:tr>
              <a:tr h="187212">
                <a:tc>
                  <a:txBody>
                    <a:bodyPr/>
                    <a:lstStyle/>
                    <a:p>
                      <a:pPr>
                        <a:spcAft>
                          <a:spcPts val="0"/>
                        </a:spcAft>
                      </a:pPr>
                      <a:r>
                        <a:rPr lang="en-US" sz="1000" kern="50" dirty="0">
                          <a:effectLst/>
                        </a:rPr>
                        <a:t>MDEHP_25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a:effectLst/>
                        </a:rPr>
                        <a:t>228</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354</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25.6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a:effectLst/>
                        </a:rPr>
                        <a:t>262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512448863"/>
                  </a:ext>
                </a:extLst>
              </a:tr>
              <a:tr h="187212">
                <a:tc>
                  <a:txBody>
                    <a:bodyPr/>
                    <a:lstStyle/>
                    <a:p>
                      <a:pPr>
                        <a:spcAft>
                          <a:spcPts val="0"/>
                        </a:spcAft>
                      </a:pPr>
                      <a:r>
                        <a:rPr lang="en-US" sz="1000" kern="50" dirty="0">
                          <a:effectLst/>
                        </a:rPr>
                        <a:t>ZnB-MP_10</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solidFill>
                      <a:srgbClr val="FF99CC"/>
                    </a:solidFill>
                  </a:tcPr>
                </a:tc>
                <a:tc>
                  <a:txBody>
                    <a:bodyPr/>
                    <a:lstStyle/>
                    <a:p>
                      <a:pPr algn="ctr">
                        <a:spcAft>
                          <a:spcPts val="0"/>
                        </a:spcAft>
                      </a:pPr>
                      <a:r>
                        <a:rPr lang="pl-PL" sz="1000" kern="50" dirty="0">
                          <a:effectLst/>
                        </a:rPr>
                        <a:t>212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dirty="0">
                          <a:effectLst/>
                        </a:rPr>
                        <a:t>348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dirty="0">
                          <a:effectLst/>
                        </a:rPr>
                        <a:t>23.3</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tc>
                  <a:txBody>
                    <a:bodyPr/>
                    <a:lstStyle/>
                    <a:p>
                      <a:pPr algn="ctr">
                        <a:spcAft>
                          <a:spcPts val="0"/>
                        </a:spcAft>
                      </a:pPr>
                      <a:r>
                        <a:rPr lang="pl-PL" sz="1000" kern="50" dirty="0">
                          <a:effectLst/>
                        </a:rPr>
                        <a:t>251</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val="2055898304"/>
                  </a:ext>
                </a:extLst>
              </a:tr>
            </a:tbl>
          </a:graphicData>
        </a:graphic>
      </p:graphicFrame>
      <p:pic>
        <p:nvPicPr>
          <p:cNvPr id="12" name="Obraz 1">
            <a:extLst>
              <a:ext uri="{FF2B5EF4-FFF2-40B4-BE49-F238E27FC236}">
                <a16:creationId xmlns:a16="http://schemas.microsoft.com/office/drawing/2014/main" id="{F62B89D5-5E44-461C-96CE-659C0171B4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144" y="3929350"/>
            <a:ext cx="4019704" cy="258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rostokąt 3">
            <a:extLst>
              <a:ext uri="{FF2B5EF4-FFF2-40B4-BE49-F238E27FC236}">
                <a16:creationId xmlns:a16="http://schemas.microsoft.com/office/drawing/2014/main" id="{4614CD31-29FC-4031-9B92-5A6342640A88}"/>
              </a:ext>
            </a:extLst>
          </p:cNvPr>
          <p:cNvSpPr/>
          <p:nvPr/>
        </p:nvSpPr>
        <p:spPr>
          <a:xfrm>
            <a:off x="8010144" y="2811702"/>
            <a:ext cx="3926410" cy="769441"/>
          </a:xfrm>
          <a:prstGeom prst="rect">
            <a:avLst/>
          </a:prstGeom>
        </p:spPr>
        <p:txBody>
          <a:bodyPr wrap="square">
            <a:spAutoFit/>
          </a:bodyPr>
          <a:lstStyle/>
          <a:p>
            <a:pPr algn="just">
              <a:spcAft>
                <a:spcPts val="0"/>
              </a:spcAft>
            </a:pPr>
            <a:r>
              <a:rPr lang="en-US"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HRR</a:t>
            </a:r>
            <a:r>
              <a:rPr lang="en-US" sz="1100" b="1" kern="0" baseline="-2500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MAX</a:t>
            </a:r>
            <a:r>
              <a:rPr lang="pl-PL" sz="1100" b="1" kern="0" baseline="-2500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pl-PL"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maximum heat release rate (W/g)</a:t>
            </a:r>
            <a:endParaRPr lang="pl-PL" sz="1100" kern="0" dirty="0">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0"/>
              </a:spcAft>
            </a:pPr>
            <a:r>
              <a:rPr lang="en-US"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THRR</a:t>
            </a:r>
            <a:r>
              <a:rPr lang="en-US" sz="1100" b="1" kern="0" baseline="-2500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MAX</a:t>
            </a:r>
            <a:r>
              <a:rPr lang="pl-PL" sz="1100" b="1" kern="0" baseline="-2500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pl-PL"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time to HRR</a:t>
            </a:r>
            <a:r>
              <a:rPr lang="en-US" sz="1100" kern="0" baseline="-25000" dirty="0">
                <a:latin typeface="Arial Narrow" panose="020B0606020202030204" pitchFamily="34" charset="0"/>
                <a:ea typeface="Times New Roman" panose="02020603050405020304" pitchFamily="18" charset="0"/>
                <a:cs typeface="Times New Roman" panose="02020603050405020304" pitchFamily="18" charset="0"/>
              </a:rPr>
              <a:t>MAX</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 (s) </a:t>
            </a:r>
            <a:endParaRPr lang="pl-PL" sz="1100" kern="0" dirty="0">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0"/>
              </a:spcAft>
            </a:pPr>
            <a:r>
              <a:rPr lang="en-US"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THR </a:t>
            </a:r>
            <a:r>
              <a:rPr lang="pl-PL"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 </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total heat release</a:t>
            </a:r>
            <a:r>
              <a:rPr lang="pl-PL" sz="1100" kern="0" dirty="0">
                <a:latin typeface="Arial Narrow" panose="020B0606020202030204" pitchFamily="34" charset="0"/>
                <a:ea typeface="Times New Roman" panose="02020603050405020304" pitchFamily="18" charset="0"/>
                <a:cs typeface="Times New Roman" panose="02020603050405020304" pitchFamily="18" charset="0"/>
              </a:rPr>
              <a:t> </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(kJ/g) </a:t>
            </a:r>
            <a:endParaRPr lang="pl-PL" sz="1100" kern="0" dirty="0">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0"/>
              </a:spcAft>
            </a:pPr>
            <a:r>
              <a:rPr lang="en-US"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HRC</a:t>
            </a:r>
            <a:r>
              <a:rPr lang="pl-PL"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100" b="1" kern="0" dirty="0">
                <a:solidFill>
                  <a:srgbClr val="CC3399"/>
                </a:solidFill>
                <a:latin typeface="Arial Narrow" panose="020B0606020202030204" pitchFamily="34" charset="0"/>
                <a:ea typeface="Times New Roman" panose="02020603050405020304" pitchFamily="18" charset="0"/>
                <a:cs typeface="Times New Roman" panose="02020603050405020304" pitchFamily="18" charset="0"/>
              </a:rPr>
              <a:t> </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heat release capacity(J/</a:t>
            </a:r>
            <a:r>
              <a:rPr lang="en-US" sz="1100" kern="0" dirty="0" err="1">
                <a:latin typeface="Arial Narrow" panose="020B0606020202030204" pitchFamily="34" charset="0"/>
                <a:ea typeface="Times New Roman" panose="02020603050405020304" pitchFamily="18" charset="0"/>
                <a:cs typeface="Times New Roman" panose="02020603050405020304" pitchFamily="18" charset="0"/>
              </a:rPr>
              <a:t>gK</a:t>
            </a:r>
            <a:r>
              <a:rPr lang="en-US" sz="1100" kern="0" dirty="0">
                <a:latin typeface="Arial Narrow" panose="020B0606020202030204" pitchFamily="34" charset="0"/>
                <a:ea typeface="Times New Roman" panose="02020603050405020304" pitchFamily="18" charset="0"/>
                <a:cs typeface="Times New Roman" panose="02020603050405020304" pitchFamily="18" charset="0"/>
              </a:rPr>
              <a:t>)</a:t>
            </a:r>
            <a:endParaRPr lang="pl-PL" sz="1100" kern="50" dirty="0">
              <a:latin typeface="Arial Narrow" panose="020B0606020202030204" pitchFamily="34" charset="0"/>
              <a:ea typeface="SimSun" panose="02010600030101010101" pitchFamily="2" charset="-122"/>
              <a:cs typeface="Arial" panose="020B0604020202020204" pitchFamily="34" charset="0"/>
            </a:endParaRPr>
          </a:p>
        </p:txBody>
      </p:sp>
      <p:graphicFrame>
        <p:nvGraphicFramePr>
          <p:cNvPr id="5" name="Tabela 4">
            <a:extLst>
              <a:ext uri="{FF2B5EF4-FFF2-40B4-BE49-F238E27FC236}">
                <a16:creationId xmlns:a16="http://schemas.microsoft.com/office/drawing/2014/main" id="{0A4FBA73-4C81-4E2C-BD86-EC6FFE51064B}"/>
              </a:ext>
            </a:extLst>
          </p:cNvPr>
          <p:cNvGraphicFramePr>
            <a:graphicFrameLocks noGrp="1"/>
          </p:cNvGraphicFramePr>
          <p:nvPr>
            <p:extLst>
              <p:ext uri="{D42A27DB-BD31-4B8C-83A1-F6EECF244321}">
                <p14:modId xmlns:p14="http://schemas.microsoft.com/office/powerpoint/2010/main" val="1084522704"/>
              </p:ext>
            </p:extLst>
          </p:nvPr>
        </p:nvGraphicFramePr>
        <p:xfrm>
          <a:off x="162152" y="4205890"/>
          <a:ext cx="4217824" cy="2470785"/>
        </p:xfrm>
        <a:graphic>
          <a:graphicData uri="http://schemas.openxmlformats.org/drawingml/2006/table">
            <a:tbl>
              <a:tblPr firstRow="1" firstCol="1" bandRow="1">
                <a:tableStyleId>{5C22544A-7EE6-4342-B048-85BDC9FD1C3A}</a:tableStyleId>
              </a:tblPr>
              <a:tblGrid>
                <a:gridCol w="869916">
                  <a:extLst>
                    <a:ext uri="{9D8B030D-6E8A-4147-A177-3AD203B41FA5}">
                      <a16:colId xmlns:a16="http://schemas.microsoft.com/office/drawing/2014/main" val="2299479246"/>
                    </a:ext>
                  </a:extLst>
                </a:gridCol>
                <a:gridCol w="421828">
                  <a:extLst>
                    <a:ext uri="{9D8B030D-6E8A-4147-A177-3AD203B41FA5}">
                      <a16:colId xmlns:a16="http://schemas.microsoft.com/office/drawing/2014/main" val="3356106002"/>
                    </a:ext>
                  </a:extLst>
                </a:gridCol>
                <a:gridCol w="411480">
                  <a:extLst>
                    <a:ext uri="{9D8B030D-6E8A-4147-A177-3AD203B41FA5}">
                      <a16:colId xmlns:a16="http://schemas.microsoft.com/office/drawing/2014/main" val="971304220"/>
                    </a:ext>
                  </a:extLst>
                </a:gridCol>
                <a:gridCol w="402336">
                  <a:extLst>
                    <a:ext uri="{9D8B030D-6E8A-4147-A177-3AD203B41FA5}">
                      <a16:colId xmlns:a16="http://schemas.microsoft.com/office/drawing/2014/main" val="2454142059"/>
                    </a:ext>
                  </a:extLst>
                </a:gridCol>
                <a:gridCol w="1483270">
                  <a:extLst>
                    <a:ext uri="{9D8B030D-6E8A-4147-A177-3AD203B41FA5}">
                      <a16:colId xmlns:a16="http://schemas.microsoft.com/office/drawing/2014/main" val="1927202664"/>
                    </a:ext>
                  </a:extLst>
                </a:gridCol>
                <a:gridCol w="628994">
                  <a:extLst>
                    <a:ext uri="{9D8B030D-6E8A-4147-A177-3AD203B41FA5}">
                      <a16:colId xmlns:a16="http://schemas.microsoft.com/office/drawing/2014/main" val="3482897542"/>
                    </a:ext>
                  </a:extLst>
                </a:gridCol>
              </a:tblGrid>
              <a:tr h="527685">
                <a:tc>
                  <a:txBody>
                    <a:bodyPr/>
                    <a:lstStyle/>
                    <a:p>
                      <a:pPr>
                        <a:spcAft>
                          <a:spcPts val="0"/>
                        </a:spcAft>
                      </a:pPr>
                      <a:r>
                        <a:rPr lang="en-US" sz="1000" kern="50" dirty="0">
                          <a:effectLst/>
                        </a:rPr>
                        <a:t>Sample</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T</a:t>
                      </a:r>
                      <a:r>
                        <a:rPr lang="pl-PL" sz="1000" kern="50" baseline="-25000" dirty="0">
                          <a:effectLst/>
                        </a:rPr>
                        <a:t>5%</a:t>
                      </a:r>
                      <a:endParaRPr lang="pl-PL" sz="1000" kern="50" dirty="0">
                        <a:effectLst/>
                      </a:endParaRPr>
                    </a:p>
                    <a:p>
                      <a:pPr algn="ctr">
                        <a:spcAft>
                          <a:spcPts val="0"/>
                        </a:spcAft>
                      </a:pPr>
                      <a:r>
                        <a:rPr lang="en-US" sz="1000" kern="50" dirty="0">
                          <a:effectLst/>
                        </a:rPr>
                        <a:t>(°C)</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T</a:t>
                      </a:r>
                      <a:r>
                        <a:rPr lang="pl-PL" sz="1000" kern="50" baseline="-25000" dirty="0">
                          <a:effectLst/>
                        </a:rPr>
                        <a:t>10%</a:t>
                      </a:r>
                      <a:endParaRPr lang="pl-PL" sz="1000" kern="50" dirty="0">
                        <a:effectLst/>
                      </a:endParaRPr>
                    </a:p>
                    <a:p>
                      <a:pPr algn="ctr">
                        <a:spcAft>
                          <a:spcPts val="0"/>
                        </a:spcAft>
                      </a:pPr>
                      <a:r>
                        <a:rPr lang="en-US" sz="1000" kern="50" dirty="0">
                          <a:effectLst/>
                        </a:rPr>
                        <a:t>(°C)</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a:effectLst/>
                        </a:rPr>
                        <a:t>T</a:t>
                      </a:r>
                      <a:r>
                        <a:rPr lang="pl-PL" sz="1000" kern="50" baseline="-25000" dirty="0">
                          <a:effectLst/>
                        </a:rPr>
                        <a:t>50%</a:t>
                      </a:r>
                      <a:endParaRPr lang="pl-PL" sz="1000" kern="50" dirty="0">
                        <a:effectLst/>
                      </a:endParaRPr>
                    </a:p>
                    <a:p>
                      <a:pPr algn="ctr">
                        <a:spcAft>
                          <a:spcPts val="0"/>
                        </a:spcAft>
                      </a:pPr>
                      <a:r>
                        <a:rPr lang="en-US" sz="1000" kern="50" dirty="0">
                          <a:effectLst/>
                        </a:rPr>
                        <a:t>(°C)</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dirty="0" err="1">
                          <a:effectLst/>
                        </a:rPr>
                        <a:t>T</a:t>
                      </a:r>
                      <a:r>
                        <a:rPr lang="en-US" sz="1000" kern="50" baseline="-25000" dirty="0" err="1">
                          <a:effectLst/>
                        </a:rPr>
                        <a:t>max</a:t>
                      </a:r>
                      <a:endParaRPr lang="pl-PL" sz="1000" kern="50" dirty="0">
                        <a:effectLst/>
                      </a:endParaRPr>
                    </a:p>
                    <a:p>
                      <a:pPr algn="ctr">
                        <a:spcAft>
                          <a:spcPts val="0"/>
                        </a:spcAft>
                      </a:pPr>
                      <a:r>
                        <a:rPr lang="en-US" sz="1000" kern="50" dirty="0">
                          <a:effectLst/>
                        </a:rPr>
                        <a:t>(°C)</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pl-PL" sz="1000" kern="50" dirty="0" err="1">
                          <a:effectLst/>
                        </a:rPr>
                        <a:t>Residual</a:t>
                      </a:r>
                      <a:r>
                        <a:rPr lang="pl-PL" sz="1000" kern="50" dirty="0">
                          <a:effectLst/>
                        </a:rPr>
                        <a:t> mass </a:t>
                      </a:r>
                    </a:p>
                    <a:p>
                      <a:pPr algn="ctr">
                        <a:spcAft>
                          <a:spcPts val="0"/>
                        </a:spcAft>
                      </a:pPr>
                      <a:r>
                        <a:rPr lang="pl-PL" sz="1000" kern="50" dirty="0">
                          <a:effectLst/>
                        </a:rPr>
                        <a:t>(%)</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extLst>
                  <a:ext uri="{0D108BD9-81ED-4DB2-BD59-A6C34878D82A}">
                    <a16:rowId xmlns:a16="http://schemas.microsoft.com/office/drawing/2014/main" val="3443498441"/>
                  </a:ext>
                </a:extLst>
              </a:tr>
              <a:tr h="215900">
                <a:tc>
                  <a:txBody>
                    <a:bodyPr/>
                    <a:lstStyle/>
                    <a:p>
                      <a:pPr>
                        <a:spcAft>
                          <a:spcPts val="0"/>
                        </a:spcAft>
                      </a:pPr>
                      <a:r>
                        <a:rPr lang="en-US" sz="1000" kern="50" dirty="0">
                          <a:effectLst/>
                        </a:rPr>
                        <a:t>Reference</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dirty="0">
                          <a:effectLst/>
                        </a:rPr>
                        <a:t>141</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184</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362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164, 292, 356, 524</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dirty="0">
                          <a:effectLst/>
                        </a:rPr>
                        <a:t>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656869251"/>
                  </a:ext>
                </a:extLst>
              </a:tr>
              <a:tr h="215900">
                <a:tc>
                  <a:txBody>
                    <a:bodyPr/>
                    <a:lstStyle/>
                    <a:p>
                      <a:pPr>
                        <a:spcAft>
                          <a:spcPts val="0"/>
                        </a:spcAft>
                      </a:pPr>
                      <a:r>
                        <a:rPr lang="en-US" sz="1000" kern="50" dirty="0">
                          <a:effectLst/>
                        </a:rPr>
                        <a:t>MP_</a:t>
                      </a:r>
                      <a:r>
                        <a:rPr lang="pl-PL" sz="1000" kern="50" dirty="0">
                          <a:effectLst/>
                        </a:rPr>
                        <a:t>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dirty="0">
                          <a:effectLst/>
                        </a:rPr>
                        <a:t>122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156</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340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128, 289, 329, 534, 681</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dirty="0">
                          <a:effectLst/>
                        </a:rPr>
                        <a:t>4</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41598196"/>
                  </a:ext>
                </a:extLst>
              </a:tr>
              <a:tr h="215900">
                <a:tc>
                  <a:txBody>
                    <a:bodyPr/>
                    <a:lstStyle/>
                    <a:p>
                      <a:pPr>
                        <a:spcAft>
                          <a:spcPts val="0"/>
                        </a:spcAft>
                      </a:pPr>
                      <a:r>
                        <a:rPr lang="en-US" sz="1000" kern="50" dirty="0">
                          <a:effectLst/>
                        </a:rPr>
                        <a:t>MP_25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127</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158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327</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137, 317, 521, 699</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369853148"/>
                  </a:ext>
                </a:extLst>
              </a:tr>
              <a:tr h="215900">
                <a:tc>
                  <a:txBody>
                    <a:bodyPr/>
                    <a:lstStyle/>
                    <a:p>
                      <a:pPr>
                        <a:spcAft>
                          <a:spcPts val="0"/>
                        </a:spcAft>
                      </a:pPr>
                      <a:r>
                        <a:rPr lang="en-US" sz="1000" kern="50" dirty="0">
                          <a:effectLst/>
                        </a:rPr>
                        <a:t>MDBP_</a:t>
                      </a:r>
                      <a:r>
                        <a:rPr lang="pl-PL" sz="1000" kern="50" dirty="0">
                          <a:effectLst/>
                        </a:rPr>
                        <a:t>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134</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175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333</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205, 334, 518, 689</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26421782"/>
                  </a:ext>
                </a:extLst>
              </a:tr>
              <a:tr h="215900">
                <a:tc>
                  <a:txBody>
                    <a:bodyPr/>
                    <a:lstStyle/>
                    <a:p>
                      <a:pPr>
                        <a:spcAft>
                          <a:spcPts val="0"/>
                        </a:spcAft>
                      </a:pPr>
                      <a:r>
                        <a:rPr lang="en-US" sz="1000" kern="50" dirty="0">
                          <a:effectLst/>
                        </a:rPr>
                        <a:t>MDBP_25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140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182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336</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172, 272, 336, 516, 705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4001075450"/>
                  </a:ext>
                </a:extLst>
              </a:tr>
              <a:tr h="215900">
                <a:tc>
                  <a:txBody>
                    <a:bodyPr/>
                    <a:lstStyle/>
                    <a:p>
                      <a:pPr>
                        <a:spcAft>
                          <a:spcPts val="0"/>
                        </a:spcAft>
                      </a:pPr>
                      <a:r>
                        <a:rPr lang="en-US" sz="1000" kern="50" dirty="0">
                          <a:effectLst/>
                        </a:rPr>
                        <a:t>MDEHP_</a:t>
                      </a:r>
                      <a:r>
                        <a:rPr lang="pl-PL" sz="1000" kern="50" dirty="0">
                          <a:effectLst/>
                        </a:rPr>
                        <a:t>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129</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164</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336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142, 269, 339, 526, 712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a:effectLst/>
                        </a:rPr>
                        <a:t>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157755368"/>
                  </a:ext>
                </a:extLst>
              </a:tr>
              <a:tr h="215900">
                <a:tc>
                  <a:txBody>
                    <a:bodyPr/>
                    <a:lstStyle/>
                    <a:p>
                      <a:pPr>
                        <a:spcAft>
                          <a:spcPts val="0"/>
                        </a:spcAft>
                      </a:pPr>
                      <a:r>
                        <a:rPr lang="en-US" sz="1000" kern="50" dirty="0">
                          <a:effectLst/>
                        </a:rPr>
                        <a:t>MDEHP_25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123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157</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322</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dirty="0">
                          <a:effectLst/>
                        </a:rPr>
                        <a:t>132, 257, 328, 525, 698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dirty="0">
                          <a:effectLst/>
                        </a:rPr>
                        <a:t>3</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590122168"/>
                  </a:ext>
                </a:extLst>
              </a:tr>
              <a:tr h="215900">
                <a:tc>
                  <a:txBody>
                    <a:bodyPr/>
                    <a:lstStyle/>
                    <a:p>
                      <a:pPr>
                        <a:spcAft>
                          <a:spcPts val="0"/>
                        </a:spcAft>
                      </a:pPr>
                      <a:r>
                        <a:rPr lang="en-US" sz="1000" kern="50" dirty="0" err="1">
                          <a:effectLst/>
                        </a:rPr>
                        <a:t>ZnB</a:t>
                      </a:r>
                      <a:r>
                        <a:rPr lang="en-US" sz="1000" kern="50" dirty="0">
                          <a:effectLst/>
                        </a:rPr>
                        <a:t>-MP_</a:t>
                      </a:r>
                      <a:r>
                        <a:rPr lang="pl-PL" sz="1000" kern="50" dirty="0">
                          <a:effectLst/>
                        </a:rPr>
                        <a:t>8</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167</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214</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341</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229, 307, 331, 346, 516</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dirty="0">
                          <a:effectLst/>
                        </a:rPr>
                        <a:t>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100901866"/>
                  </a:ext>
                </a:extLst>
              </a:tr>
              <a:tr h="215900">
                <a:tc>
                  <a:txBody>
                    <a:bodyPr/>
                    <a:lstStyle/>
                    <a:p>
                      <a:pPr>
                        <a:spcAft>
                          <a:spcPts val="0"/>
                        </a:spcAft>
                      </a:pPr>
                      <a:r>
                        <a:rPr lang="en-US" sz="1000" kern="50" dirty="0">
                          <a:effectLst/>
                        </a:rPr>
                        <a:t>ZnB-MP_25</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solidFill>
                      <a:srgbClr val="FF99CC"/>
                    </a:solidFill>
                  </a:tcPr>
                </a:tc>
                <a:tc>
                  <a:txBody>
                    <a:bodyPr/>
                    <a:lstStyle/>
                    <a:p>
                      <a:pPr algn="ctr">
                        <a:spcAft>
                          <a:spcPts val="0"/>
                        </a:spcAft>
                      </a:pPr>
                      <a:r>
                        <a:rPr lang="en-US" sz="1000" kern="50">
                          <a:effectLst/>
                        </a:rPr>
                        <a:t>143</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188</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360</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en-US" sz="1000" kern="50">
                          <a:effectLst/>
                        </a:rPr>
                        <a:t>155, 283, 344, 407, 535</a:t>
                      </a:r>
                      <a:endParaRPr lang="pl-PL" sz="1000" kern="5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tc>
                  <a:txBody>
                    <a:bodyPr/>
                    <a:lstStyle/>
                    <a:p>
                      <a:pPr algn="ctr">
                        <a:spcAft>
                          <a:spcPts val="0"/>
                        </a:spcAft>
                      </a:pPr>
                      <a:r>
                        <a:rPr lang="pl-PL" sz="1000" kern="50" dirty="0">
                          <a:effectLst/>
                        </a:rPr>
                        <a:t>12</a:t>
                      </a:r>
                      <a:endParaRPr lang="pl-PL" sz="1000" kern="50" dirty="0">
                        <a:effectLst/>
                        <a:latin typeface="Times New Roman" panose="02020603050405020304" pitchFamily="18" charset="0"/>
                        <a:ea typeface="SimSun"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880673735"/>
                  </a:ext>
                </a:extLst>
              </a:tr>
            </a:tbl>
          </a:graphicData>
        </a:graphic>
      </p:graphicFrame>
      <p:graphicFrame>
        <p:nvGraphicFramePr>
          <p:cNvPr id="13" name="Obiekt 12">
            <a:extLst>
              <a:ext uri="{FF2B5EF4-FFF2-40B4-BE49-F238E27FC236}">
                <a16:creationId xmlns:a16="http://schemas.microsoft.com/office/drawing/2014/main" id="{12D6A2BD-3728-4980-9E0C-9CC3F33893EE}"/>
              </a:ext>
            </a:extLst>
          </p:cNvPr>
          <p:cNvGraphicFramePr>
            <a:graphicFrameLocks noChangeAspect="1"/>
          </p:cNvGraphicFramePr>
          <p:nvPr>
            <p:extLst>
              <p:ext uri="{D42A27DB-BD31-4B8C-83A1-F6EECF244321}">
                <p14:modId xmlns:p14="http://schemas.microsoft.com/office/powerpoint/2010/main" val="1823032332"/>
              </p:ext>
            </p:extLst>
          </p:nvPr>
        </p:nvGraphicFramePr>
        <p:xfrm>
          <a:off x="637017" y="1238111"/>
          <a:ext cx="3213455" cy="2799265"/>
        </p:xfrm>
        <a:graphic>
          <a:graphicData uri="http://schemas.openxmlformats.org/presentationml/2006/ole">
            <mc:AlternateContent xmlns:mc="http://schemas.openxmlformats.org/markup-compatibility/2006">
              <mc:Choice xmlns:v="urn:schemas-microsoft-com:vml" Requires="v">
                <p:oleObj spid="_x0000_s3112" r:id="rId6" imgW="12172320" imgH="10602360" progId="">
                  <p:embed/>
                </p:oleObj>
              </mc:Choice>
              <mc:Fallback>
                <p:oleObj r:id="rId6" imgW="12172320" imgH="10602360" progId="">
                  <p:embed/>
                  <p:pic>
                    <p:nvPicPr>
                      <p:cNvPr id="0" name=""/>
                      <p:cNvPicPr/>
                      <p:nvPr/>
                    </p:nvPicPr>
                    <p:blipFill>
                      <a:blip r:embed="rId7"/>
                      <a:stretch>
                        <a:fillRect/>
                      </a:stretch>
                    </p:blipFill>
                    <p:spPr>
                      <a:xfrm>
                        <a:off x="637017" y="1238111"/>
                        <a:ext cx="3213455" cy="2799265"/>
                      </a:xfrm>
                      <a:prstGeom prst="rect">
                        <a:avLst/>
                      </a:prstGeom>
                    </p:spPr>
                  </p:pic>
                </p:oleObj>
              </mc:Fallback>
            </mc:AlternateContent>
          </a:graphicData>
        </a:graphic>
      </p:graphicFrame>
      <p:graphicFrame>
        <p:nvGraphicFramePr>
          <p:cNvPr id="16" name="Obiekt 15">
            <a:extLst>
              <a:ext uri="{FF2B5EF4-FFF2-40B4-BE49-F238E27FC236}">
                <a16:creationId xmlns:a16="http://schemas.microsoft.com/office/drawing/2014/main" id="{D12F5D8F-9AEF-4E21-B287-FC3F6EC36049}"/>
              </a:ext>
            </a:extLst>
          </p:cNvPr>
          <p:cNvGraphicFramePr>
            <a:graphicFrameLocks noChangeAspect="1"/>
          </p:cNvGraphicFramePr>
          <p:nvPr>
            <p:extLst>
              <p:ext uri="{D42A27DB-BD31-4B8C-83A1-F6EECF244321}">
                <p14:modId xmlns:p14="http://schemas.microsoft.com/office/powerpoint/2010/main" val="2133839468"/>
              </p:ext>
            </p:extLst>
          </p:nvPr>
        </p:nvGraphicFramePr>
        <p:xfrm>
          <a:off x="4774150" y="807449"/>
          <a:ext cx="2643700" cy="2238743"/>
        </p:xfrm>
        <a:graphic>
          <a:graphicData uri="http://schemas.openxmlformats.org/presentationml/2006/ole">
            <mc:AlternateContent xmlns:mc="http://schemas.openxmlformats.org/markup-compatibility/2006">
              <mc:Choice xmlns:v="urn:schemas-microsoft-com:vml" Requires="v">
                <p:oleObj spid="_x0000_s3113" r:id="rId8" imgW="4021200" imgH="3404520" progId="">
                  <p:embed/>
                </p:oleObj>
              </mc:Choice>
              <mc:Fallback>
                <p:oleObj r:id="rId8" imgW="4021200" imgH="3404520" progId="">
                  <p:embed/>
                  <p:pic>
                    <p:nvPicPr>
                      <p:cNvPr id="0" name=""/>
                      <p:cNvPicPr/>
                      <p:nvPr/>
                    </p:nvPicPr>
                    <p:blipFill>
                      <a:blip r:embed="rId9"/>
                      <a:stretch>
                        <a:fillRect/>
                      </a:stretch>
                    </p:blipFill>
                    <p:spPr>
                      <a:xfrm>
                        <a:off x="4774150" y="807449"/>
                        <a:ext cx="2643700" cy="2238743"/>
                      </a:xfrm>
                      <a:prstGeom prst="rect">
                        <a:avLst/>
                      </a:prstGeom>
                    </p:spPr>
                  </p:pic>
                </p:oleObj>
              </mc:Fallback>
            </mc:AlternateContent>
          </a:graphicData>
        </a:graphic>
      </p:graphicFrame>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Rectangle 1">
            <a:extLst>
              <a:ext uri="{FF2B5EF4-FFF2-40B4-BE49-F238E27FC236}">
                <a16:creationId xmlns:a16="http://schemas.microsoft.com/office/drawing/2014/main" id="{777C821A-C595-451C-8076-1D0980F98A17}"/>
              </a:ext>
            </a:extLst>
          </p:cNvPr>
          <p:cNvSpPr>
            <a:spLocks noChangeArrowheads="1"/>
          </p:cNvSpPr>
          <p:nvPr/>
        </p:nvSpPr>
        <p:spPr bwMode="auto">
          <a:xfrm>
            <a:off x="209016" y="713801"/>
            <a:ext cx="11713028"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pl-PL" altLang="pl-PL" sz="1400" b="1" dirty="0">
                <a:ea typeface="SimSun" panose="02010600030101010101" pitchFamily="2" charset="-122"/>
                <a:cs typeface="Times New Roman" panose="02020603050405020304" pitchFamily="18" charset="0"/>
              </a:rPr>
              <a:t>    </a:t>
            </a:r>
            <a:r>
              <a:rPr lang="pl-PL" altLang="pl-PL" sz="1600" b="1" dirty="0">
                <a:ea typeface="SimSun" panose="02010600030101010101" pitchFamily="2" charset="-122"/>
                <a:cs typeface="Times New Roman" panose="02020603050405020304" pitchFamily="18" charset="0"/>
              </a:rPr>
              <a:t>      </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DSC studies conducted in an argon atmosphere indicate that addition of a flame retardant to the polymer matrix caused a decrease in </a:t>
            </a:r>
            <a:r>
              <a:rPr lang="pl-PL" altLang="pl-PL" sz="1600" b="1" dirty="0" err="1">
                <a:latin typeface="Arial Narrow" panose="020B0606020202030204" pitchFamily="34" charset="0"/>
                <a:ea typeface="SimSun" panose="02010600030101010101" pitchFamily="2" charset="-122"/>
                <a:cs typeface="Times New Roman" panose="02020603050405020304" pitchFamily="18" charset="0"/>
              </a:rPr>
              <a:t>glass-transition</a:t>
            </a:r>
            <a:r>
              <a:rPr lang="pl-PL" altLang="pl-PL" sz="1600" b="1" dirty="0">
                <a:latin typeface="Arial Narrow" panose="020B0606020202030204" pitchFamily="34" charset="0"/>
                <a:ea typeface="SimSun" panose="02010600030101010101" pitchFamily="2" charset="-122"/>
                <a:cs typeface="Times New Roman" panose="02020603050405020304" pitchFamily="18" charset="0"/>
              </a:rPr>
              <a:t> </a:t>
            </a:r>
            <a:r>
              <a:rPr lang="pl-PL" altLang="pl-PL" sz="1600" b="1" dirty="0" err="1">
                <a:latin typeface="Arial Narrow" panose="020B0606020202030204" pitchFamily="34" charset="0"/>
                <a:ea typeface="SimSun" panose="02010600030101010101" pitchFamily="2" charset="-122"/>
                <a:cs typeface="Times New Roman" panose="02020603050405020304" pitchFamily="18" charset="0"/>
              </a:rPr>
              <a:t>temperatures</a:t>
            </a:r>
            <a:r>
              <a:rPr lang="pl-PL" altLang="pl-PL" sz="1600" b="1" dirty="0">
                <a:latin typeface="Arial Narrow" panose="020B0606020202030204" pitchFamily="34" charset="0"/>
                <a:ea typeface="SimSun" panose="02010600030101010101" pitchFamily="2" charset="-122"/>
                <a:cs typeface="Times New Roman" panose="02020603050405020304" pitchFamily="18" charset="0"/>
              </a:rPr>
              <a:t> (</a:t>
            </a:r>
            <a:r>
              <a:rPr lang="pl-PL" altLang="pl-PL" sz="1600" b="1" i="1" dirty="0" err="1">
                <a:latin typeface="Arial Narrow" panose="020B0606020202030204" pitchFamily="34" charset="0"/>
                <a:ea typeface="SimSun" panose="02010600030101010101" pitchFamily="2" charset="-122"/>
                <a:cs typeface="Times New Roman" panose="02020603050405020304" pitchFamily="18" charset="0"/>
              </a:rPr>
              <a:t>T</a:t>
            </a:r>
            <a:r>
              <a:rPr lang="pl-PL" altLang="pl-PL" sz="1600" b="1" baseline="-25000" dirty="0" err="1">
                <a:latin typeface="Arial Narrow" panose="020B0606020202030204" pitchFamily="34" charset="0"/>
                <a:ea typeface="SimSun" panose="02010600030101010101" pitchFamily="2" charset="-122"/>
                <a:cs typeface="Times New Roman" panose="02020603050405020304" pitchFamily="18" charset="0"/>
              </a:rPr>
              <a:t>g</a:t>
            </a:r>
            <a:r>
              <a:rPr lang="pl-PL" altLang="pl-PL" sz="1600" b="1" dirty="0">
                <a:latin typeface="Arial Narrow" panose="020B0606020202030204" pitchFamily="34" charset="0"/>
                <a:ea typeface="SimSun" panose="02010600030101010101" pitchFamily="2" charset="-122"/>
                <a:cs typeface="Times New Roman" panose="02020603050405020304" pitchFamily="18" charset="0"/>
              </a:rPr>
              <a:t>) </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in both the first (from 54 °C to 26–52 °C) and second (from 78 °C to 43–74 °C) heating cycles. </a:t>
            </a:r>
            <a:r>
              <a:rPr lang="en-US" altLang="pl-PL" sz="1600" b="1" dirty="0" err="1">
                <a:latin typeface="Arial Narrow" panose="020B0606020202030204" pitchFamily="34" charset="0"/>
                <a:ea typeface="SimSun" panose="02010600030101010101" pitchFamily="2" charset="-122"/>
                <a:cs typeface="Times New Roman" panose="02020603050405020304" pitchFamily="18" charset="0"/>
              </a:rPr>
              <a:t>Analysing</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 the effect of incorporating flame retardants on the </a:t>
            </a:r>
            <a:r>
              <a:rPr lang="pl-PL" altLang="pl-PL" sz="1600" b="1" i="1" dirty="0" err="1">
                <a:latin typeface="Arial Narrow" panose="020B0606020202030204" pitchFamily="34" charset="0"/>
                <a:ea typeface="SimSun" panose="02010600030101010101" pitchFamily="2" charset="-122"/>
                <a:cs typeface="Times New Roman" panose="02020603050405020304" pitchFamily="18" charset="0"/>
              </a:rPr>
              <a:t>T</a:t>
            </a:r>
            <a:r>
              <a:rPr lang="pl-PL" altLang="pl-PL" sz="1600" b="1" baseline="-25000" dirty="0" err="1">
                <a:latin typeface="Arial Narrow" panose="020B0606020202030204" pitchFamily="34" charset="0"/>
                <a:ea typeface="SimSun" panose="02010600030101010101" pitchFamily="2" charset="-122"/>
                <a:cs typeface="Times New Roman" panose="02020603050405020304" pitchFamily="18" charset="0"/>
              </a:rPr>
              <a:t>g</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 value, it is hard to clearly identify any correlation in all the series of composites produced. For two series, namely the MDBP and MDEHP series, the DSC curves exhibited exotherms associated with post-crosslinking in addition to the glass transition. In turn, endotherms related to flame retardant melting were observed for some samples from the MP and MDEHP series.</a:t>
            </a:r>
            <a:endParaRPr lang="pl-PL" altLang="pl-PL" sz="1600" b="1" dirty="0">
              <a:latin typeface="Arial Narrow" panose="020B0606020202030204" pitchFamily="34" charset="0"/>
              <a:ea typeface="SimSun" panose="02010600030101010101" pitchFamily="2" charset="-122"/>
              <a:cs typeface="Times New Roman" panose="02020603050405020304" pitchFamily="18" charset="0"/>
            </a:endParaRPr>
          </a:p>
          <a:p>
            <a:pPr lvl="0" algn="just" eaLnBrk="0" fontAlgn="base" hangingPunct="0">
              <a:spcBef>
                <a:spcPct val="0"/>
              </a:spcBef>
              <a:spcAft>
                <a:spcPct val="0"/>
              </a:spcAft>
            </a:pPr>
            <a:endParaRPr lang="pl-PL" altLang="pl-PL" sz="1050" b="1" dirty="0">
              <a:latin typeface="Arial Narrow" panose="020B0606020202030204" pitchFamily="34" charset="0"/>
              <a:ea typeface="SimSun" panose="02010600030101010101" pitchFamily="2" charset="-122"/>
              <a:cs typeface="Times New Roman" panose="02020603050405020304" pitchFamily="18" charset="0"/>
            </a:endParaRPr>
          </a:p>
          <a:p>
            <a:pPr lvl="0" algn="just" eaLnBrk="0" fontAlgn="base" hangingPunct="0">
              <a:spcBef>
                <a:spcPct val="0"/>
              </a:spcBef>
              <a:spcAft>
                <a:spcPct val="0"/>
              </a:spcAft>
            </a:pPr>
            <a:r>
              <a:rPr lang="pl-PL" altLang="pl-PL" sz="1600" b="1" dirty="0">
                <a:latin typeface="Arial Narrow" panose="020B0606020202030204" pitchFamily="34" charset="0"/>
                <a:ea typeface="SimSun" panose="02010600030101010101" pitchFamily="2" charset="-122"/>
                <a:cs typeface="Times New Roman" panose="02020603050405020304" pitchFamily="18" charset="0"/>
              </a:rPr>
              <a:t>          </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T</a:t>
            </a:r>
            <a:r>
              <a:rPr lang="pl-PL" altLang="pl-PL" sz="1600" b="1" dirty="0">
                <a:latin typeface="Arial Narrow" panose="020B0606020202030204" pitchFamily="34" charset="0"/>
                <a:ea typeface="SimSun" panose="02010600030101010101" pitchFamily="2" charset="-122"/>
                <a:cs typeface="Times New Roman" panose="02020603050405020304" pitchFamily="18" charset="0"/>
              </a:rPr>
              <a:t>G</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 analysis of epoxy composite materials conducted in a synthetic air atmosphere revealed a multi-step degradation process, as evidenced by the TG and DTG curves. These composites decomposed in four or five stages that overlapped. The main decomposition occurred at temperatures up to approximately 420 °C. Analysis of the volatile products using FTIR spectroscopy indicated that the decomposition of these materials was accompanied by the release of organic carbonyl compounds, such as aldehydes and esters, alcohols, phenols, aromatic and aliphatic substances, carbon dioxide, carbon monoxide, water, and ammonia. These volatile compounds were detected in all samples tested. Differences were observed mainly in the amounts of the respective com-pounds emitted. Above this temperature, the processes that took place were mainly oxidation reactions of the products formed in earlier stages of decomposition, as manifested by one or two peaks on the DTG curves. The products of these processes were carbon dioxide, carbon monoxide, and water. Residual masses after analysis were 3-4 % for the MP-, MDBP- and MDEHP-based samples and 5-12 % for the </a:t>
            </a:r>
            <a:r>
              <a:rPr lang="en-US" altLang="pl-PL" sz="1600" b="1" dirty="0" err="1">
                <a:latin typeface="Arial Narrow" panose="020B0606020202030204" pitchFamily="34" charset="0"/>
                <a:ea typeface="SimSun" panose="02010600030101010101" pitchFamily="2" charset="-122"/>
                <a:cs typeface="Times New Roman" panose="02020603050405020304" pitchFamily="18" charset="0"/>
              </a:rPr>
              <a:t>ZnB</a:t>
            </a:r>
            <a:r>
              <a:rPr lang="en-US" altLang="pl-PL" sz="1600" b="1" dirty="0">
                <a:latin typeface="Arial Narrow" panose="020B0606020202030204" pitchFamily="34" charset="0"/>
                <a:ea typeface="SimSun" panose="02010600030101010101" pitchFamily="2" charset="-122"/>
                <a:cs typeface="Times New Roman" panose="02020603050405020304" pitchFamily="18" charset="0"/>
              </a:rPr>
              <a:t>-MP-based ones.</a:t>
            </a:r>
            <a:endParaRPr lang="pl-PL" altLang="pl-PL" sz="1600" b="1" dirty="0">
              <a:latin typeface="Arial Narrow" panose="020B0606020202030204" pitchFamily="34" charset="0"/>
              <a:ea typeface="SimSun" panose="02010600030101010101" pitchFamily="2" charset="-122"/>
              <a:cs typeface="Times New Roman" panose="02020603050405020304" pitchFamily="18" charset="0"/>
            </a:endParaRPr>
          </a:p>
          <a:p>
            <a:pPr algn="just"/>
            <a:r>
              <a:rPr lang="pl-PL" sz="1600" b="1" dirty="0">
                <a:latin typeface="Arial Narrow" panose="020B0606020202030204" pitchFamily="34" charset="0"/>
              </a:rPr>
              <a:t>         </a:t>
            </a:r>
            <a:r>
              <a:rPr lang="en-US" sz="1600" b="1" dirty="0">
                <a:latin typeface="Arial Narrow" panose="020B0606020202030204" pitchFamily="34" charset="0"/>
              </a:rPr>
              <a:t>The TG analysis also showed that the addition of </a:t>
            </a:r>
            <a:r>
              <a:rPr lang="en-US" sz="1600" b="1" dirty="0" err="1">
                <a:latin typeface="Arial Narrow" panose="020B0606020202030204" pitchFamily="34" charset="0"/>
              </a:rPr>
              <a:t>ZnB</a:t>
            </a:r>
            <a:r>
              <a:rPr lang="en-US" sz="1600" b="1" dirty="0">
                <a:latin typeface="Arial Narrow" panose="020B0606020202030204" pitchFamily="34" charset="0"/>
              </a:rPr>
              <a:t>-MP flame retardant improved initial high-temperature resistance of the tested materials. The </a:t>
            </a:r>
            <a:r>
              <a:rPr lang="en-US" sz="1600" b="1" i="1" dirty="0">
                <a:latin typeface="Arial Narrow" panose="020B0606020202030204" pitchFamily="34" charset="0"/>
              </a:rPr>
              <a:t>T</a:t>
            </a:r>
            <a:r>
              <a:rPr lang="en-US" sz="1600" b="1" baseline="-25000" dirty="0">
                <a:latin typeface="Arial Narrow" panose="020B0606020202030204" pitchFamily="34" charset="0"/>
              </a:rPr>
              <a:t>5</a:t>
            </a:r>
            <a:r>
              <a:rPr lang="en-US" sz="1600" b="1" dirty="0">
                <a:latin typeface="Arial Narrow" panose="020B0606020202030204" pitchFamily="34" charset="0"/>
              </a:rPr>
              <a:t> and </a:t>
            </a:r>
            <a:r>
              <a:rPr lang="en-US" sz="1600" b="1" i="1" dirty="0">
                <a:latin typeface="Arial Narrow" panose="020B0606020202030204" pitchFamily="34" charset="0"/>
              </a:rPr>
              <a:t>T</a:t>
            </a:r>
            <a:r>
              <a:rPr lang="en-US" sz="1600" b="1" baseline="-25000" dirty="0">
                <a:latin typeface="Arial Narrow" panose="020B0606020202030204" pitchFamily="34" charset="0"/>
              </a:rPr>
              <a:t>10</a:t>
            </a:r>
            <a:r>
              <a:rPr lang="en-US" sz="1600" b="1" dirty="0">
                <a:latin typeface="Arial Narrow" panose="020B0606020202030204" pitchFamily="34" charset="0"/>
              </a:rPr>
              <a:t> values were higher than those of the reference sample, which consisted of a polymer matrix, and ranged from 143–167 °C and 188–214 °C, compared to 141 °C and 184 °C. In the case of the other composites based on MP, MDBP, and MDEHP, these temperature indicators decreased. However, the </a:t>
            </a:r>
            <a:r>
              <a:rPr lang="en-US" sz="1600" b="1" i="1" dirty="0">
                <a:latin typeface="Arial Narrow" panose="020B0606020202030204" pitchFamily="34" charset="0"/>
              </a:rPr>
              <a:t>T</a:t>
            </a:r>
            <a:r>
              <a:rPr lang="en-US" sz="1600" b="1" baseline="-25000" dirty="0">
                <a:latin typeface="Arial Narrow" panose="020B0606020202030204" pitchFamily="34" charset="0"/>
              </a:rPr>
              <a:t>50</a:t>
            </a:r>
            <a:r>
              <a:rPr lang="en-US" sz="1600" b="1" dirty="0">
                <a:latin typeface="Arial Narrow" panose="020B0606020202030204" pitchFamily="34" charset="0"/>
              </a:rPr>
              <a:t> values for each series of composites were lower than that of the reference sample and were in the range of 322–360 °C versus 362 °C. This corresponds well with THRR</a:t>
            </a:r>
            <a:r>
              <a:rPr lang="en-US" sz="1600" b="1" baseline="-25000" dirty="0">
                <a:latin typeface="Arial Narrow" panose="020B0606020202030204" pitchFamily="34" charset="0"/>
              </a:rPr>
              <a:t>MAX</a:t>
            </a:r>
            <a:r>
              <a:rPr lang="en-US" sz="1600" b="1" dirty="0">
                <a:latin typeface="Arial Narrow" panose="020B0606020202030204" pitchFamily="34" charset="0"/>
              </a:rPr>
              <a:t> parameter.</a:t>
            </a:r>
            <a:endParaRPr lang="pl-PL" sz="1600" b="1" dirty="0">
              <a:latin typeface="Arial Narrow" panose="020B0606020202030204" pitchFamily="34" charset="0"/>
            </a:endParaRPr>
          </a:p>
          <a:p>
            <a:pPr algn="just"/>
            <a:endParaRPr lang="pl-PL" sz="1100" b="1" dirty="0">
              <a:latin typeface="Arial Narrow" panose="020B0606020202030204" pitchFamily="34" charset="0"/>
            </a:endParaRPr>
          </a:p>
          <a:p>
            <a:pPr algn="just"/>
            <a:r>
              <a:rPr lang="pl-PL" sz="1600" b="1" dirty="0">
                <a:latin typeface="Arial Narrow" panose="020B0606020202030204" pitchFamily="34" charset="0"/>
              </a:rPr>
              <a:t>         </a:t>
            </a:r>
            <a:r>
              <a:rPr lang="en-US" sz="1600" b="1" dirty="0">
                <a:latin typeface="Arial Narrow" panose="020B0606020202030204" pitchFamily="34" charset="0"/>
              </a:rPr>
              <a:t>Moreover, it was found that the usage of all four selected melamine phosphate-based flame retardants significantly reduced the flammability of these epoxy composites, resulting in a significant decrease in the </a:t>
            </a:r>
            <a:r>
              <a:rPr lang="en-GB" sz="1600" b="1" dirty="0">
                <a:latin typeface="Arial Narrow" panose="020B0606020202030204" pitchFamily="34" charset="0"/>
              </a:rPr>
              <a:t>HRR</a:t>
            </a:r>
            <a:r>
              <a:rPr lang="en-GB" sz="1600" b="1" baseline="-25000" dirty="0">
                <a:latin typeface="Arial Narrow" panose="020B0606020202030204" pitchFamily="34" charset="0"/>
              </a:rPr>
              <a:t>MAX</a:t>
            </a:r>
            <a:r>
              <a:rPr lang="en-GB" sz="1600" b="1" dirty="0">
                <a:latin typeface="Arial Narrow" panose="020B0606020202030204" pitchFamily="34" charset="0"/>
              </a:rPr>
              <a:t>, THR, and HRC values. </a:t>
            </a:r>
            <a:r>
              <a:rPr lang="en-US" sz="1600" b="1" dirty="0">
                <a:latin typeface="Arial Narrow" panose="020B0606020202030204" pitchFamily="34" charset="0"/>
              </a:rPr>
              <a:t>Nevertheless, the smallest reduction was observed for the MDEHP series ones. Considering the amount of flame retardant, it can be said that the fire hazard was diminished to a greater extent in samples containing 25 mas%. </a:t>
            </a:r>
            <a:endParaRPr kumimoji="0" lang="pl-PL" altLang="pl-PL" sz="1600" b="0" i="0" u="none" strike="noStrike" cap="none" normalizeH="0" baseline="0" dirty="0">
              <a:ln>
                <a:noFill/>
              </a:ln>
              <a:solidFill>
                <a:schemeClr val="tx1"/>
              </a:solidFill>
              <a:effectLst/>
              <a:latin typeface="Arial Narrow" panose="020B0606020202030204" pitchFamily="34" charset="0"/>
            </a:endParaRP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CA87D-57B8-4510-9665-9E75299929F1}">
  <ds:schemaRefs>
    <ds:schemaRef ds:uri="http://www.w3.org/XML/1998/namespace"/>
    <ds:schemaRef ds:uri="c9b645eb-e6fe-4b35-9d45-bd7394162d21"/>
    <ds:schemaRef ds:uri="98621ed1-ae24-4a21-b80a-89d572d87e72"/>
    <ds:schemaRef ds:uri="http://schemas.microsoft.com/office/2006/documentManagement/types"/>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593</TotalTime>
  <Words>1399</Words>
  <Application>Microsoft Office PowerPoint</Application>
  <PresentationFormat>Panoramiczny</PresentationFormat>
  <Paragraphs>153</Paragraphs>
  <Slides>5</Slides>
  <Notes>3</Notes>
  <HiddenSlides>0</HiddenSlides>
  <MMClips>0</MMClips>
  <ScaleCrop>false</ScaleCrop>
  <HeadingPairs>
    <vt:vector size="8" baseType="variant">
      <vt:variant>
        <vt:lpstr>Używane czcionki</vt:lpstr>
      </vt:variant>
      <vt:variant>
        <vt:i4>8</vt:i4>
      </vt:variant>
      <vt:variant>
        <vt:lpstr>Motyw</vt:lpstr>
      </vt:variant>
      <vt:variant>
        <vt:i4>1</vt:i4>
      </vt:variant>
      <vt:variant>
        <vt:lpstr>Osadzone serwery OLE</vt:lpstr>
      </vt:variant>
      <vt:variant>
        <vt:i4>1</vt:i4>
      </vt:variant>
      <vt:variant>
        <vt:lpstr>Tytuły slajdów</vt:lpstr>
      </vt:variant>
      <vt:variant>
        <vt:i4>5</vt:i4>
      </vt:variant>
    </vt:vector>
  </HeadingPairs>
  <TitlesOfParts>
    <vt:vector size="15" baseType="lpstr">
      <vt:lpstr>Times New Roman</vt:lpstr>
      <vt:lpstr>Calibri</vt:lpstr>
      <vt:lpstr>Batang</vt:lpstr>
      <vt:lpstr>Arial Narrow</vt:lpstr>
      <vt:lpstr>Arial</vt:lpstr>
      <vt:lpstr>Aptos</vt:lpstr>
      <vt:lpstr>PF BeauSans Pro</vt:lpstr>
      <vt:lpstr>SimSun</vt:lpstr>
      <vt:lpstr>Office Theme</vt:lpstr>
      <vt:lpstr>ChemSketch</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Hp</cp:lastModifiedBy>
  <cp:revision>116</cp:revision>
  <dcterms:created xsi:type="dcterms:W3CDTF">2025-07-07T08:04:39Z</dcterms:created>
  <dcterms:modified xsi:type="dcterms:W3CDTF">2026-09-13T15:54:59Z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