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4" autoAdjust="0"/>
    <p:restoredTop sz="94660"/>
  </p:normalViewPr>
  <p:slideViewPr>
    <p:cSldViewPr snapToGrid="0">
      <p:cViewPr varScale="1">
        <p:scale>
          <a:sx n="91" d="100"/>
          <a:sy n="91" d="100"/>
        </p:scale>
        <p:origin x="76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600" b="0" i="0" u="none" strike="noStrike" kern="1200" spc="0" baseline="0">
                <a:solidFill>
                  <a:schemeClr val="tx1">
                    <a:lumMod val="65000"/>
                    <a:lumOff val="35000"/>
                  </a:schemeClr>
                </a:solidFill>
                <a:latin typeface="Arial Narrow" panose="020B0606020202030204" pitchFamily="34" charset="0"/>
                <a:ea typeface="+mn-ea"/>
                <a:cs typeface="+mn-cs"/>
              </a:defRPr>
            </a:pPr>
            <a:r>
              <a:rPr lang="en-US" sz="800" dirty="0"/>
              <a:t>Melt Flow Rate Comparison of two HDPE resins</a:t>
            </a:r>
          </a:p>
        </c:rich>
      </c:tx>
      <c:layout>
        <c:manualLayout>
          <c:xMode val="edge"/>
          <c:yMode val="edge"/>
          <c:x val="0.21633794681520757"/>
          <c:y val="2.4056589252465916E-2"/>
        </c:manualLayout>
      </c:layout>
      <c:overlay val="0"/>
      <c:spPr>
        <a:noFill/>
        <a:ln>
          <a:noFill/>
        </a:ln>
        <a:effectLst/>
      </c:spPr>
      <c:txPr>
        <a:bodyPr rot="0" spcFirstLastPara="1" vertOverflow="ellipsis" vert="horz" wrap="square" anchor="ctr" anchorCtr="1"/>
        <a:lstStyle/>
        <a:p>
          <a:pPr>
            <a:defRPr sz="600" b="0" i="0" u="none" strike="noStrike" kern="1200" spc="0" baseline="0">
              <a:solidFill>
                <a:schemeClr val="tx1">
                  <a:lumMod val="65000"/>
                  <a:lumOff val="35000"/>
                </a:schemeClr>
              </a:solidFill>
              <a:latin typeface="Arial Narrow" panose="020B0606020202030204" pitchFamily="34" charset="0"/>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5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BORMED HE 7541 PH</c:v>
                </c:pt>
                <c:pt idx="1">
                  <c:v>PUREL ACP6541A</c:v>
                </c:pt>
              </c:strCache>
            </c:strRef>
          </c:cat>
          <c:val>
            <c:numRef>
              <c:f>Sheet1!$B$2:$B$5</c:f>
              <c:numCache>
                <c:formatCode>General</c:formatCode>
                <c:ptCount val="4"/>
                <c:pt idx="0">
                  <c:v>4</c:v>
                </c:pt>
                <c:pt idx="1">
                  <c:v>1.45</c:v>
                </c:pt>
              </c:numCache>
            </c:numRef>
          </c:val>
          <c:extLst>
            <c:ext xmlns:c16="http://schemas.microsoft.com/office/drawing/2014/chart" uri="{C3380CC4-5D6E-409C-BE32-E72D297353CC}">
              <c16:uniqueId val="{00000000-D433-4B5C-BD10-25534EBF8A08}"/>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2"/>
                <c:pt idx="0">
                  <c:v>BORMED HE 7541 PH</c:v>
                </c:pt>
                <c:pt idx="1">
                  <c:v>PUREL ACP6541A</c:v>
                </c:pt>
              </c:strCache>
            </c:strRef>
          </c:cat>
          <c:val>
            <c:numRef>
              <c:f>Sheet1!$C$2:$C$5</c:f>
              <c:numCache>
                <c:formatCode>General</c:formatCode>
                <c:ptCount val="4"/>
              </c:numCache>
            </c:numRef>
          </c:val>
          <c:extLst>
            <c:ext xmlns:c16="http://schemas.microsoft.com/office/drawing/2014/chart" uri="{C3380CC4-5D6E-409C-BE32-E72D297353CC}">
              <c16:uniqueId val="{00000001-D433-4B5C-BD10-25534EBF8A08}"/>
            </c:ext>
          </c:extLst>
        </c:ser>
        <c:ser>
          <c:idx val="2"/>
          <c:order val="2"/>
          <c:tx>
            <c:strRef>
              <c:f>Sheet1!$D$1</c:f>
              <c:strCache>
                <c:ptCount val="1"/>
                <c:pt idx="0">
                  <c:v>Column1</c:v>
                </c:pt>
              </c:strCache>
            </c:strRef>
          </c:tx>
          <c:spPr>
            <a:solidFill>
              <a:schemeClr val="accent3"/>
            </a:solidFill>
            <a:ln>
              <a:noFill/>
            </a:ln>
            <a:effectLst/>
          </c:spPr>
          <c:invertIfNegative val="0"/>
          <c:cat>
            <c:strRef>
              <c:f>Sheet1!$A$2:$A$5</c:f>
              <c:strCache>
                <c:ptCount val="2"/>
                <c:pt idx="0">
                  <c:v>BORMED HE 7541 PH</c:v>
                </c:pt>
                <c:pt idx="1">
                  <c:v>PUREL ACP6541A</c:v>
                </c:pt>
              </c:strCache>
            </c:strRef>
          </c:cat>
          <c:val>
            <c:numRef>
              <c:f>Sheet1!$D$2:$D$5</c:f>
              <c:numCache>
                <c:formatCode>General</c:formatCode>
                <c:ptCount val="4"/>
              </c:numCache>
            </c:numRef>
          </c:val>
          <c:extLst>
            <c:ext xmlns:c16="http://schemas.microsoft.com/office/drawing/2014/chart" uri="{C3380CC4-5D6E-409C-BE32-E72D297353CC}">
              <c16:uniqueId val="{00000002-D433-4B5C-BD10-25534EBF8A08}"/>
            </c:ext>
          </c:extLst>
        </c:ser>
        <c:dLbls>
          <c:showLegendKey val="0"/>
          <c:showVal val="0"/>
          <c:showCatName val="0"/>
          <c:showSerName val="0"/>
          <c:showPercent val="0"/>
          <c:showBubbleSize val="0"/>
        </c:dLbls>
        <c:gapWidth val="219"/>
        <c:overlap val="-27"/>
        <c:axId val="1717129743"/>
        <c:axId val="1657465983"/>
      </c:barChart>
      <c:catAx>
        <c:axId val="1717129743"/>
        <c:scaling>
          <c:orientation val="minMax"/>
        </c:scaling>
        <c:delete val="0"/>
        <c:axPos val="b"/>
        <c:title>
          <c:tx>
            <c:rich>
              <a:bodyPr rot="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r>
                  <a:rPr lang="en-US" sz="800" dirty="0"/>
                  <a:t>HDPE Materials</a:t>
                </a:r>
              </a:p>
            </c:rich>
          </c:tx>
          <c:layout>
            <c:manualLayout>
              <c:xMode val="edge"/>
              <c:yMode val="edge"/>
              <c:x val="0.353928944541125"/>
              <c:y val="0.75122939558090285"/>
            </c:manualLayout>
          </c:layout>
          <c:overlay val="0"/>
          <c:spPr>
            <a:noFill/>
            <a:ln>
              <a:noFill/>
            </a:ln>
            <a:effectLst/>
          </c:spPr>
          <c:txPr>
            <a:bodyPr rot="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1657465983"/>
        <c:crosses val="autoZero"/>
        <c:auto val="1"/>
        <c:lblAlgn val="ctr"/>
        <c:lblOffset val="100"/>
        <c:noMultiLvlLbl val="0"/>
      </c:catAx>
      <c:valAx>
        <c:axId val="1657465983"/>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r>
                  <a:rPr lang="en-US" sz="800" dirty="0"/>
                  <a:t>Melt Flow rate (g/10min)</a:t>
                </a:r>
              </a:p>
            </c:rich>
          </c:tx>
          <c:layout>
            <c:manualLayout>
              <c:xMode val="edge"/>
              <c:yMode val="edge"/>
              <c:x val="4.3397748598116036E-2"/>
              <c:y val="0.10361957799072824"/>
            </c:manualLayout>
          </c:layout>
          <c:overlay val="0"/>
          <c:spPr>
            <a:noFill/>
            <a:ln>
              <a:noFill/>
            </a:ln>
            <a:effectLst/>
          </c:spPr>
          <c:txPr>
            <a:bodyPr rot="-54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171712974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500" baseline="0">
          <a:latin typeface="Arial Narrow" panose="020B0606020202030204" pitchFamily="34"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600" b="0" i="0" u="none" strike="noStrike" kern="1200" spc="0" baseline="0">
                <a:solidFill>
                  <a:schemeClr val="tx1">
                    <a:lumMod val="65000"/>
                    <a:lumOff val="35000"/>
                  </a:schemeClr>
                </a:solidFill>
                <a:latin typeface="Arial Narrow" panose="020B0606020202030204" pitchFamily="34" charset="0"/>
                <a:ea typeface="+mn-ea"/>
                <a:cs typeface="+mn-cs"/>
              </a:defRPr>
            </a:pPr>
            <a:r>
              <a:rPr lang="en-US" sz="800" dirty="0"/>
              <a:t>Comparison of Tensile Modulus Values </a:t>
            </a:r>
          </a:p>
        </c:rich>
      </c:tx>
      <c:layout>
        <c:manualLayout>
          <c:xMode val="edge"/>
          <c:yMode val="edge"/>
          <c:x val="0.19535589981437493"/>
          <c:y val="1.296777151399243E-2"/>
        </c:manualLayout>
      </c:layout>
      <c:overlay val="0"/>
      <c:spPr>
        <a:noFill/>
        <a:ln>
          <a:noFill/>
        </a:ln>
        <a:effectLst/>
      </c:spPr>
      <c:txPr>
        <a:bodyPr rot="0" spcFirstLastPara="1" vertOverflow="ellipsis" vert="horz" wrap="square" anchor="ctr" anchorCtr="1"/>
        <a:lstStyle/>
        <a:p>
          <a:pPr>
            <a:defRPr sz="600" b="0" i="0" u="none" strike="noStrike" kern="1200" spc="0" baseline="0">
              <a:solidFill>
                <a:schemeClr val="tx1">
                  <a:lumMod val="65000"/>
                  <a:lumOff val="35000"/>
                </a:schemeClr>
              </a:solidFill>
              <a:latin typeface="Arial Narrow" panose="020B0606020202030204" pitchFamily="34" charset="0"/>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anchor="ctr" anchorCtr="1"/>
              <a:lstStyle/>
              <a:p>
                <a:pPr>
                  <a:defRPr sz="500" b="0" i="0" u="none" strike="noStrike" kern="1200" baseline="0">
                    <a:solidFill>
                      <a:schemeClr val="tx1">
                        <a:lumMod val="75000"/>
                        <a:lumOff val="25000"/>
                      </a:schemeClr>
                    </a:solidFill>
                    <a:latin typeface="Arial Narrow" panose="020B0606020202030204" pitchFamily="34" charset="0"/>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BORMED HE 7541PH</c:v>
                </c:pt>
                <c:pt idx="1">
                  <c:v>PUREL ACP6541A</c:v>
                </c:pt>
              </c:strCache>
            </c:strRef>
          </c:cat>
          <c:val>
            <c:numRef>
              <c:f>Sheet1!$B$2:$B$5</c:f>
              <c:numCache>
                <c:formatCode>General</c:formatCode>
                <c:ptCount val="4"/>
                <c:pt idx="0">
                  <c:v>1150</c:v>
                </c:pt>
                <c:pt idx="1">
                  <c:v>1100</c:v>
                </c:pt>
              </c:numCache>
            </c:numRef>
          </c:val>
          <c:extLst>
            <c:ext xmlns:c16="http://schemas.microsoft.com/office/drawing/2014/chart" uri="{C3380CC4-5D6E-409C-BE32-E72D297353CC}">
              <c16:uniqueId val="{00000000-7EA4-4C9F-AC48-7213639BE570}"/>
            </c:ext>
          </c:extLst>
        </c:ser>
        <c:ser>
          <c:idx val="1"/>
          <c:order val="1"/>
          <c:tx>
            <c:strRef>
              <c:f>Sheet1!$C$1</c:f>
              <c:strCache>
                <c:ptCount val="1"/>
                <c:pt idx="0">
                  <c:v>Column1</c:v>
                </c:pt>
              </c:strCache>
            </c:strRef>
          </c:tx>
          <c:spPr>
            <a:solidFill>
              <a:schemeClr val="accent2"/>
            </a:solidFill>
            <a:ln>
              <a:noFill/>
            </a:ln>
            <a:effectLst/>
          </c:spPr>
          <c:invertIfNegative val="0"/>
          <c:cat>
            <c:strRef>
              <c:f>Sheet1!$A$2:$A$5</c:f>
              <c:strCache>
                <c:ptCount val="2"/>
                <c:pt idx="0">
                  <c:v>BORMED HE 7541PH</c:v>
                </c:pt>
                <c:pt idx="1">
                  <c:v>PUREL ACP6541A</c:v>
                </c:pt>
              </c:strCache>
            </c:strRef>
          </c:cat>
          <c:val>
            <c:numRef>
              <c:f>Sheet1!$C$2:$C$5</c:f>
              <c:numCache>
                <c:formatCode>General</c:formatCode>
                <c:ptCount val="4"/>
              </c:numCache>
            </c:numRef>
          </c:val>
          <c:extLst>
            <c:ext xmlns:c16="http://schemas.microsoft.com/office/drawing/2014/chart" uri="{C3380CC4-5D6E-409C-BE32-E72D297353CC}">
              <c16:uniqueId val="{00000001-7EA4-4C9F-AC48-7213639BE570}"/>
            </c:ext>
          </c:extLst>
        </c:ser>
        <c:ser>
          <c:idx val="2"/>
          <c:order val="2"/>
          <c:tx>
            <c:strRef>
              <c:f>Sheet1!$D$1</c:f>
              <c:strCache>
                <c:ptCount val="1"/>
                <c:pt idx="0">
                  <c:v>Column2</c:v>
                </c:pt>
              </c:strCache>
            </c:strRef>
          </c:tx>
          <c:spPr>
            <a:solidFill>
              <a:schemeClr val="accent3"/>
            </a:solidFill>
            <a:ln>
              <a:noFill/>
            </a:ln>
            <a:effectLst/>
          </c:spPr>
          <c:invertIfNegative val="0"/>
          <c:cat>
            <c:strRef>
              <c:f>Sheet1!$A$2:$A$5</c:f>
              <c:strCache>
                <c:ptCount val="2"/>
                <c:pt idx="0">
                  <c:v>BORMED HE 7541PH</c:v>
                </c:pt>
                <c:pt idx="1">
                  <c:v>PUREL ACP6541A</c:v>
                </c:pt>
              </c:strCache>
            </c:strRef>
          </c:cat>
          <c:val>
            <c:numRef>
              <c:f>Sheet1!$D$2:$D$5</c:f>
              <c:numCache>
                <c:formatCode>General</c:formatCode>
                <c:ptCount val="4"/>
              </c:numCache>
            </c:numRef>
          </c:val>
          <c:extLst>
            <c:ext xmlns:c16="http://schemas.microsoft.com/office/drawing/2014/chart" uri="{C3380CC4-5D6E-409C-BE32-E72D297353CC}">
              <c16:uniqueId val="{00000002-7EA4-4C9F-AC48-7213639BE570}"/>
            </c:ext>
          </c:extLst>
        </c:ser>
        <c:dLbls>
          <c:showLegendKey val="0"/>
          <c:showVal val="0"/>
          <c:showCatName val="0"/>
          <c:showSerName val="0"/>
          <c:showPercent val="0"/>
          <c:showBubbleSize val="0"/>
        </c:dLbls>
        <c:gapWidth val="219"/>
        <c:overlap val="-27"/>
        <c:axId val="2003078639"/>
        <c:axId val="2003266095"/>
      </c:barChart>
      <c:catAx>
        <c:axId val="2003078639"/>
        <c:scaling>
          <c:orientation val="minMax"/>
        </c:scaling>
        <c:delete val="0"/>
        <c:axPos val="b"/>
        <c:title>
          <c:tx>
            <c:rich>
              <a:bodyPr rot="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r>
                  <a:rPr lang="en-US" sz="800" dirty="0"/>
                  <a:t>HDPE Materials</a:t>
                </a:r>
              </a:p>
            </c:rich>
          </c:tx>
          <c:layout>
            <c:manualLayout>
              <c:xMode val="edge"/>
              <c:yMode val="edge"/>
              <c:x val="0.39935819806740713"/>
              <c:y val="0.76031913308211452"/>
            </c:manualLayout>
          </c:layout>
          <c:overlay val="0"/>
          <c:spPr>
            <a:noFill/>
            <a:ln>
              <a:noFill/>
            </a:ln>
            <a:effectLst/>
          </c:spPr>
          <c:txPr>
            <a:bodyPr rot="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42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2003266095"/>
        <c:crosses val="autoZero"/>
        <c:auto val="1"/>
        <c:lblAlgn val="ctr"/>
        <c:lblOffset val="100"/>
        <c:noMultiLvlLbl val="0"/>
      </c:catAx>
      <c:valAx>
        <c:axId val="2003266095"/>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r>
                  <a:rPr lang="en-US" sz="800" dirty="0"/>
                  <a:t>Tensile Modulus  MPa</a:t>
                </a:r>
              </a:p>
            </c:rich>
          </c:tx>
          <c:layout>
            <c:manualLayout>
              <c:xMode val="edge"/>
              <c:yMode val="edge"/>
              <c:x val="1.816441539941771E-2"/>
              <c:y val="0.10292502927461787"/>
            </c:manualLayout>
          </c:layout>
          <c:overlay val="0"/>
          <c:spPr>
            <a:noFill/>
            <a:ln>
              <a:noFill/>
            </a:ln>
            <a:effectLst/>
          </c:spPr>
          <c:txPr>
            <a:bodyPr rot="-54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2003078639"/>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500" baseline="0">
          <a:latin typeface="Arial Narrow" panose="020B0606020202030204" pitchFamily="34"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800" dirty="0">
                <a:latin typeface="Arial Narrow" panose="020B0606020202030204" pitchFamily="34" charset="0"/>
                <a:ea typeface="Tahoma" panose="020B0604030504040204" pitchFamily="34" charset="0"/>
                <a:cs typeface="Tahoma" panose="020B0604030504040204" pitchFamily="34" charset="0"/>
              </a:rPr>
              <a:t>Comparison</a:t>
            </a:r>
            <a:r>
              <a:rPr lang="en-US" sz="800" baseline="0" dirty="0">
                <a:latin typeface="Arial Narrow" panose="020B0606020202030204" pitchFamily="34" charset="0"/>
                <a:ea typeface="Tahoma" panose="020B0604030504040204" pitchFamily="34" charset="0"/>
                <a:cs typeface="Tahoma" panose="020B0604030504040204" pitchFamily="34" charset="0"/>
              </a:rPr>
              <a:t> of tensile stress at yield</a:t>
            </a:r>
            <a:endParaRPr lang="en-US" sz="800" dirty="0">
              <a:latin typeface="Arial Narrow" panose="020B0606020202030204" pitchFamily="34" charset="0"/>
              <a:ea typeface="Tahoma" panose="020B0604030504040204" pitchFamily="34" charset="0"/>
              <a:cs typeface="Tahoma" panose="020B0604030504040204" pitchFamily="34" charset="0"/>
            </a:endParaRPr>
          </a:p>
        </c:rich>
      </c:tx>
      <c:layout>
        <c:manualLayout>
          <c:xMode val="edge"/>
          <c:yMode val="edge"/>
          <c:x val="0.28635990813648293"/>
          <c:y val="2.7777777777777776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BORMED HE7541PH</c:v>
                </c:pt>
                <c:pt idx="1">
                  <c:v>PUREL ACP6541A</c:v>
                </c:pt>
              </c:strCache>
            </c:strRef>
          </c:cat>
          <c:val>
            <c:numRef>
              <c:f>Sheet1!$B$2:$B$5</c:f>
              <c:numCache>
                <c:formatCode>General</c:formatCode>
                <c:ptCount val="4"/>
                <c:pt idx="0">
                  <c:v>26</c:v>
                </c:pt>
                <c:pt idx="1">
                  <c:v>22</c:v>
                </c:pt>
              </c:numCache>
            </c:numRef>
          </c:val>
          <c:extLst>
            <c:ext xmlns:c16="http://schemas.microsoft.com/office/drawing/2014/chart" uri="{C3380CC4-5D6E-409C-BE32-E72D297353CC}">
              <c16:uniqueId val="{00000000-2E26-43E8-9C43-5FE57F39B25C}"/>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2"/>
                <c:pt idx="0">
                  <c:v>BORMED HE7541PH</c:v>
                </c:pt>
                <c:pt idx="1">
                  <c:v>PUREL ACP6541A</c:v>
                </c:pt>
              </c:strCache>
            </c:strRef>
          </c:cat>
          <c:val>
            <c:numRef>
              <c:f>Sheet1!$C$2:$C$5</c:f>
              <c:numCache>
                <c:formatCode>General</c:formatCode>
                <c:ptCount val="4"/>
              </c:numCache>
            </c:numRef>
          </c:val>
          <c:extLst>
            <c:ext xmlns:c16="http://schemas.microsoft.com/office/drawing/2014/chart" uri="{C3380CC4-5D6E-409C-BE32-E72D297353CC}">
              <c16:uniqueId val="{00000001-2E26-43E8-9C43-5FE57F39B25C}"/>
            </c:ext>
          </c:extLst>
        </c:ser>
        <c:ser>
          <c:idx val="2"/>
          <c:order val="2"/>
          <c:tx>
            <c:strRef>
              <c:f>Sheet1!$D$1</c:f>
              <c:strCache>
                <c:ptCount val="1"/>
                <c:pt idx="0">
                  <c:v>Column1</c:v>
                </c:pt>
              </c:strCache>
            </c:strRef>
          </c:tx>
          <c:spPr>
            <a:solidFill>
              <a:schemeClr val="accent3"/>
            </a:solidFill>
            <a:ln>
              <a:noFill/>
            </a:ln>
            <a:effectLst/>
          </c:spPr>
          <c:invertIfNegative val="0"/>
          <c:cat>
            <c:strRef>
              <c:f>Sheet1!$A$2:$A$5</c:f>
              <c:strCache>
                <c:ptCount val="2"/>
                <c:pt idx="0">
                  <c:v>BORMED HE7541PH</c:v>
                </c:pt>
                <c:pt idx="1">
                  <c:v>PUREL ACP6541A</c:v>
                </c:pt>
              </c:strCache>
            </c:strRef>
          </c:cat>
          <c:val>
            <c:numRef>
              <c:f>Sheet1!$D$2:$D$5</c:f>
              <c:numCache>
                <c:formatCode>General</c:formatCode>
                <c:ptCount val="4"/>
              </c:numCache>
            </c:numRef>
          </c:val>
          <c:extLst>
            <c:ext xmlns:c16="http://schemas.microsoft.com/office/drawing/2014/chart" uri="{C3380CC4-5D6E-409C-BE32-E72D297353CC}">
              <c16:uniqueId val="{00000002-2E26-43E8-9C43-5FE57F39B25C}"/>
            </c:ext>
          </c:extLst>
        </c:ser>
        <c:dLbls>
          <c:showLegendKey val="0"/>
          <c:showVal val="0"/>
          <c:showCatName val="0"/>
          <c:showSerName val="0"/>
          <c:showPercent val="0"/>
          <c:showBubbleSize val="0"/>
        </c:dLbls>
        <c:gapWidth val="219"/>
        <c:overlap val="-27"/>
        <c:axId val="1906005423"/>
        <c:axId val="2003276079"/>
      </c:barChart>
      <c:catAx>
        <c:axId val="1906005423"/>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800" dirty="0">
                    <a:latin typeface="Arial Narrow" panose="020B0606020202030204" pitchFamily="34" charset="0"/>
                  </a:rPr>
                  <a:t>HDPE</a:t>
                </a:r>
                <a:r>
                  <a:rPr lang="en-US" sz="800" baseline="0" dirty="0">
                    <a:latin typeface="Arial Narrow" panose="020B0606020202030204" pitchFamily="34" charset="0"/>
                  </a:rPr>
                  <a:t> Materials</a:t>
                </a:r>
                <a:endParaRPr lang="en-US" sz="800" dirty="0">
                  <a:latin typeface="Arial Narrow" panose="020B0606020202030204" pitchFamily="34" charset="0"/>
                </a:endParaRPr>
              </a:p>
            </c:rich>
          </c:tx>
          <c:layout>
            <c:manualLayout>
              <c:xMode val="edge"/>
              <c:yMode val="edge"/>
              <c:x val="0.38524509828448417"/>
              <c:y val="0.78997074903155573"/>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4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2003276079"/>
        <c:crosses val="autoZero"/>
        <c:auto val="1"/>
        <c:lblAlgn val="ctr"/>
        <c:lblOffset val="100"/>
        <c:noMultiLvlLbl val="0"/>
      </c:catAx>
      <c:valAx>
        <c:axId val="2003276079"/>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800" dirty="0">
                    <a:latin typeface="Arial Narrow" panose="020B0606020202030204" pitchFamily="34" charset="0"/>
                  </a:rPr>
                  <a:t>Tensile</a:t>
                </a:r>
                <a:r>
                  <a:rPr lang="en-US" sz="800" baseline="0" dirty="0">
                    <a:latin typeface="Arial Narrow" panose="020B0606020202030204" pitchFamily="34" charset="0"/>
                  </a:rPr>
                  <a:t> stress at yield MPa</a:t>
                </a:r>
                <a:endParaRPr lang="en-US" sz="800" dirty="0">
                  <a:latin typeface="Arial Narrow" panose="020B0606020202030204" pitchFamily="34" charset="0"/>
                </a:endParaRPr>
              </a:p>
            </c:rich>
          </c:tx>
          <c:layout>
            <c:manualLayout>
              <c:xMode val="edge"/>
              <c:yMode val="edge"/>
              <c:x val="2.9278592873732509E-2"/>
              <c:y val="0.13617140026933325"/>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06005423"/>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800" dirty="0">
                <a:latin typeface="Arial Narrow" panose="020B0606020202030204" pitchFamily="34" charset="0"/>
                <a:ea typeface="Tahoma" panose="020B0604030504040204" pitchFamily="34" charset="0"/>
                <a:cs typeface="Tahoma" panose="020B0604030504040204" pitchFamily="34" charset="0"/>
              </a:rPr>
              <a:t>Comparison of Hardness Shore D</a:t>
            </a:r>
          </a:p>
        </c:rich>
      </c:tx>
      <c:layout>
        <c:manualLayout>
          <c:xMode val="edge"/>
          <c:yMode val="edge"/>
          <c:x val="0.23519551399569563"/>
          <c:y val="7.096799347949997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layout/>
                <c15:showLeaderLines val="1"/>
                <c15:leaderLines>
                  <c:spPr>
                    <a:ln w="9525" cap="flat" cmpd="sng" algn="ctr">
                      <a:solidFill>
                        <a:schemeClr val="tx1">
                          <a:lumMod val="35000"/>
                          <a:lumOff val="65000"/>
                        </a:schemeClr>
                      </a:solidFill>
                      <a:round/>
                    </a:ln>
                    <a:effectLst/>
                  </c:spPr>
                </c15:leaderLines>
              </c:ext>
            </c:extLst>
          </c:dLbls>
          <c:cat>
            <c:strRef>
              <c:f>Sheet1!$A$2:$A$5</c:f>
              <c:strCache>
                <c:ptCount val="2"/>
                <c:pt idx="0">
                  <c:v>BORMED HE7541PH</c:v>
                </c:pt>
                <c:pt idx="1">
                  <c:v>PUREL ACP6541A</c:v>
                </c:pt>
              </c:strCache>
            </c:strRef>
          </c:cat>
          <c:val>
            <c:numRef>
              <c:f>Sheet1!$B$2:$B$5</c:f>
              <c:numCache>
                <c:formatCode>General</c:formatCode>
                <c:ptCount val="4"/>
                <c:pt idx="0">
                  <c:v>61</c:v>
                </c:pt>
                <c:pt idx="1">
                  <c:v>55</c:v>
                </c:pt>
              </c:numCache>
            </c:numRef>
          </c:val>
          <c:extLst>
            <c:ext xmlns:c16="http://schemas.microsoft.com/office/drawing/2014/chart" uri="{C3380CC4-5D6E-409C-BE32-E72D297353CC}">
              <c16:uniqueId val="{00000000-66AE-411F-85E6-2BD311BDC2AE}"/>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2"/>
                <c:pt idx="0">
                  <c:v>BORMED HE7541PH</c:v>
                </c:pt>
                <c:pt idx="1">
                  <c:v>PUREL ACP6541A</c:v>
                </c:pt>
              </c:strCache>
            </c:strRef>
          </c:cat>
          <c:val>
            <c:numRef>
              <c:f>Sheet1!$C$2:$C$5</c:f>
              <c:numCache>
                <c:formatCode>General</c:formatCode>
                <c:ptCount val="4"/>
              </c:numCache>
            </c:numRef>
          </c:val>
          <c:extLst>
            <c:ext xmlns:c16="http://schemas.microsoft.com/office/drawing/2014/chart" uri="{C3380CC4-5D6E-409C-BE32-E72D297353CC}">
              <c16:uniqueId val="{00000001-66AE-411F-85E6-2BD311BDC2AE}"/>
            </c:ext>
          </c:extLst>
        </c:ser>
        <c:ser>
          <c:idx val="2"/>
          <c:order val="2"/>
          <c:tx>
            <c:strRef>
              <c:f>Sheet1!$D$1</c:f>
              <c:strCache>
                <c:ptCount val="1"/>
                <c:pt idx="0">
                  <c:v>Series 3</c:v>
                </c:pt>
              </c:strCache>
            </c:strRef>
          </c:tx>
          <c:spPr>
            <a:solidFill>
              <a:schemeClr val="accent3"/>
            </a:solidFill>
            <a:ln>
              <a:noFill/>
            </a:ln>
            <a:effectLst/>
          </c:spPr>
          <c:invertIfNegative val="0"/>
          <c:cat>
            <c:strRef>
              <c:f>Sheet1!$A$2:$A$5</c:f>
              <c:strCache>
                <c:ptCount val="2"/>
                <c:pt idx="0">
                  <c:v>BORMED HE7541PH</c:v>
                </c:pt>
                <c:pt idx="1">
                  <c:v>PUREL ACP6541A</c:v>
                </c:pt>
              </c:strCache>
            </c:strRef>
          </c:cat>
          <c:val>
            <c:numRef>
              <c:f>Sheet1!$D$2:$D$5</c:f>
              <c:numCache>
                <c:formatCode>General</c:formatCode>
                <c:ptCount val="4"/>
              </c:numCache>
            </c:numRef>
          </c:val>
          <c:extLst>
            <c:ext xmlns:c16="http://schemas.microsoft.com/office/drawing/2014/chart" uri="{C3380CC4-5D6E-409C-BE32-E72D297353CC}">
              <c16:uniqueId val="{00000002-66AE-411F-85E6-2BD311BDC2AE}"/>
            </c:ext>
          </c:extLst>
        </c:ser>
        <c:dLbls>
          <c:showLegendKey val="0"/>
          <c:showVal val="0"/>
          <c:showCatName val="0"/>
          <c:showSerName val="0"/>
          <c:showPercent val="0"/>
          <c:showBubbleSize val="0"/>
        </c:dLbls>
        <c:gapWidth val="219"/>
        <c:overlap val="-27"/>
        <c:axId val="774667920"/>
        <c:axId val="773766784"/>
      </c:barChart>
      <c:catAx>
        <c:axId val="774667920"/>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800" dirty="0">
                    <a:latin typeface="Arial Narrow" panose="020B0606020202030204" pitchFamily="34" charset="0"/>
                  </a:rPr>
                  <a:t>HDPE Materials</a:t>
                </a:r>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500" b="0" i="0" u="none" strike="noStrike" kern="1200" baseline="0">
                <a:solidFill>
                  <a:schemeClr val="tx1">
                    <a:lumMod val="65000"/>
                    <a:lumOff val="35000"/>
                  </a:schemeClr>
                </a:solidFill>
                <a:latin typeface="Arial Narrow" panose="020B0606020202030204" pitchFamily="34" charset="0"/>
                <a:ea typeface="+mn-ea"/>
                <a:cs typeface="+mn-cs"/>
              </a:defRPr>
            </a:pPr>
            <a:endParaRPr lang="en-US"/>
          </a:p>
        </c:txPr>
        <c:crossAx val="773766784"/>
        <c:crosses val="autoZero"/>
        <c:auto val="1"/>
        <c:lblAlgn val="ctr"/>
        <c:lblOffset val="100"/>
        <c:noMultiLvlLbl val="0"/>
      </c:catAx>
      <c:valAx>
        <c:axId val="77376678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800" dirty="0">
                    <a:latin typeface="Arial Narrow" panose="020B0606020202030204" pitchFamily="34" charset="0"/>
                    <a:ea typeface="Tahoma" panose="020B0604030504040204" pitchFamily="34" charset="0"/>
                    <a:cs typeface="Tahoma" panose="020B0604030504040204" pitchFamily="34" charset="0"/>
                  </a:rPr>
                  <a:t>Hardness</a:t>
                </a:r>
                <a:r>
                  <a:rPr lang="en-US" sz="800" baseline="0" dirty="0">
                    <a:latin typeface="Arial Narrow" panose="020B0606020202030204" pitchFamily="34" charset="0"/>
                    <a:ea typeface="Tahoma" panose="020B0604030504040204" pitchFamily="34" charset="0"/>
                    <a:cs typeface="Tahoma" panose="020B0604030504040204" pitchFamily="34" charset="0"/>
                  </a:rPr>
                  <a:t> Shore D</a:t>
                </a:r>
                <a:endParaRPr lang="en-US" sz="800" dirty="0">
                  <a:latin typeface="Arial Narrow" panose="020B0606020202030204" pitchFamily="34" charset="0"/>
                  <a:ea typeface="Tahoma" panose="020B0604030504040204" pitchFamily="34" charset="0"/>
                  <a:cs typeface="Tahoma" panose="020B0604030504040204" pitchFamily="34" charset="0"/>
                </a:endParaRPr>
              </a:p>
            </c:rich>
          </c:tx>
          <c:layout>
            <c:manualLayout>
              <c:xMode val="edge"/>
              <c:yMode val="edge"/>
              <c:x val="3.2919002789992928E-2"/>
              <c:y val="0.12895532751959213"/>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74667920"/>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880823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3381887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0BDF914-31F6-4DE6-AD09-3FEE0DFE9760}" type="datetimeFigureOut">
              <a:rPr lang="en-US" smtClean="0"/>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01902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0BDF914-31F6-4DE6-AD09-3FEE0DFE9760}" type="datetimeFigureOut">
              <a:rPr lang="en-US" smtClean="0"/>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0948351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0BDF914-31F6-4DE6-AD09-3FEE0DFE9760}" type="datetimeFigureOut">
              <a:rPr lang="en-US" smtClean="0"/>
              <a:t>9/3/2026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4543834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DF914-31F6-4DE6-AD09-3FEE0DFE9760}" type="datetimeFigureOut">
              <a:rPr lang="en-US" smtClean="0"/>
              <a:t>9/3/2026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5306301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0BDF914-31F6-4DE6-AD09-3FEE0DFE9760}" type="datetimeFigureOut">
              <a:rPr lang="en-US" smtClean="0"/>
              <a:t>9/3/2026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4235129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5670584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10BDF914-31F6-4DE6-AD09-3FEE0DFE9760}" type="datetimeFigureOut">
              <a:rPr lang="en-US" smtClean="0"/>
              <a:t>9/3/2026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8749422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1143161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BDF914-31F6-4DE6-AD09-3FEE0DFE9760}" type="datetimeFigureOut">
              <a:rPr lang="en-US" smtClean="0"/>
              <a:t>9/3/2026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181834A-D6F4-4D62-ADA4-0C2050583E2C}" type="slidenum">
              <a:rPr lang="en-US" smtClean="0"/>
              <a:t>‹#›</a:t>
            </a:fld>
            <a:endParaRPr lang="en-US"/>
          </a:p>
        </p:txBody>
      </p:sp>
    </p:spTree>
    <p:extLst>
      <p:ext uri="{BB962C8B-B14F-4D97-AF65-F5344CB8AC3E}">
        <p14:creationId xmlns:p14="http://schemas.microsoft.com/office/powerpoint/2010/main" val="2488034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82000"/>
                  </a:schemeClr>
                </a:solidFill>
              </a:defRPr>
            </a:lvl1pPr>
          </a:lstStyle>
          <a:p>
            <a:fld id="{10BDF914-31F6-4DE6-AD09-3FEE0DFE9760}" type="datetimeFigureOut">
              <a:rPr lang="en-US" smtClean="0"/>
              <a:t>9/3/2026</a:t>
            </a:fld>
            <a:endParaRPr 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82000"/>
                  </a:schemeClr>
                </a:solidFill>
              </a:defRPr>
            </a:lvl1pPr>
          </a:lstStyle>
          <a:p>
            <a:fld id="{5181834A-D6F4-4D62-ADA4-0C2050583E2C}" type="slidenum">
              <a:rPr lang="en-US" smtClean="0"/>
              <a:t>‹#›</a:t>
            </a:fld>
            <a:endParaRPr lang="en-US"/>
          </a:p>
        </p:txBody>
      </p:sp>
    </p:spTree>
    <p:extLst>
      <p:ext uri="{BB962C8B-B14F-4D97-AF65-F5344CB8AC3E}">
        <p14:creationId xmlns:p14="http://schemas.microsoft.com/office/powerpoint/2010/main" val="18754455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chart" Target="../charts/chart4.xm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0217A56-8262-4B9C-A262-E655670A9A9E}"/>
              </a:ext>
            </a:extLst>
          </p:cNvPr>
          <p:cNvSpPr/>
          <p:nvPr/>
        </p:nvSpPr>
        <p:spPr>
          <a:xfrm>
            <a:off x="2380130" y="0"/>
            <a:ext cx="4545106" cy="276999"/>
          </a:xfrm>
          <a:prstGeom prst="rect">
            <a:avLst/>
          </a:prstGeom>
          <a:noFill/>
        </p:spPr>
        <p:txBody>
          <a:bodyPr wrap="square">
            <a:spAutoFit/>
          </a:bodyPr>
          <a:lstStyle/>
          <a:p>
            <a:pPr algn="ctr"/>
            <a:r>
              <a:rPr lang="en-US" sz="1200" dirty="0">
                <a:solidFill>
                  <a:srgbClr val="00CC00"/>
                </a:solidFill>
                <a:latin typeface="Arial Narrow" panose="020B0606020202030204" pitchFamily="34" charset="0"/>
              </a:rPr>
              <a:t>28</a:t>
            </a:r>
            <a:r>
              <a:rPr lang="en-US" sz="1200" baseline="30000" dirty="0">
                <a:solidFill>
                  <a:srgbClr val="00CC00"/>
                </a:solidFill>
                <a:latin typeface="Arial Narrow" panose="020B0606020202030204" pitchFamily="34" charset="0"/>
              </a:rPr>
              <a:t>th</a:t>
            </a:r>
            <a:r>
              <a:rPr lang="en-US" sz="1200" dirty="0">
                <a:solidFill>
                  <a:srgbClr val="00CC00"/>
                </a:solidFill>
                <a:latin typeface="Arial Narrow" panose="020B0606020202030204" pitchFamily="34" charset="0"/>
              </a:rPr>
              <a:t> Congress of SCTM, 23-26 September, Ohrid, Macedonia</a:t>
            </a:r>
            <a:endParaRPr lang="mk-MK" sz="1200" dirty="0">
              <a:solidFill>
                <a:srgbClr val="00CC00"/>
              </a:solidFill>
              <a:latin typeface="Arial Narrow" panose="020B0606020202030204" pitchFamily="34" charset="0"/>
            </a:endParaRPr>
          </a:p>
        </p:txBody>
      </p:sp>
      <p:sp>
        <p:nvSpPr>
          <p:cNvPr id="4" name="TextBox 3">
            <a:extLst>
              <a:ext uri="{FF2B5EF4-FFF2-40B4-BE49-F238E27FC236}">
                <a16:creationId xmlns:a16="http://schemas.microsoft.com/office/drawing/2014/main" id="{5C07CDB2-B7E0-4DA3-B17A-58A3521F4A79}"/>
              </a:ext>
            </a:extLst>
          </p:cNvPr>
          <p:cNvSpPr txBox="1"/>
          <p:nvPr/>
        </p:nvSpPr>
        <p:spPr>
          <a:xfrm>
            <a:off x="632012" y="237068"/>
            <a:ext cx="8216153" cy="738664"/>
          </a:xfrm>
          <a:prstGeom prst="rect">
            <a:avLst/>
          </a:prstGeom>
          <a:noFill/>
        </p:spPr>
        <p:txBody>
          <a:bodyPr wrap="square" rtlCol="0">
            <a:spAutoFit/>
          </a:bodyPr>
          <a:lstStyle/>
          <a:p>
            <a:pPr algn="ctr"/>
            <a:r>
              <a:rPr lang="en-US" sz="1400" b="1" dirty="0">
                <a:solidFill>
                  <a:srgbClr val="002060"/>
                </a:solidFill>
                <a:latin typeface="Arial" panose="020B0604020202020204" pitchFamily="34" charset="0"/>
                <a:cs typeface="Arial" panose="020B0604020202020204" pitchFamily="34" charset="0"/>
              </a:rPr>
              <a:t>OBPC (Scientific Section)</a:t>
            </a:r>
          </a:p>
          <a:p>
            <a:pPr algn="ctr"/>
            <a:r>
              <a:rPr lang="en-US" sz="1400" b="1" dirty="0">
                <a:solidFill>
                  <a:srgbClr val="002060"/>
                </a:solidFill>
                <a:latin typeface="Arial" panose="020B0604020202020204" pitchFamily="34" charset="0"/>
                <a:cs typeface="Arial" panose="020B0604020202020204" pitchFamily="34" charset="0"/>
              </a:rPr>
              <a:t>Comparative study of two Medical-Grade HDPE Resins (Bormed HE7541PH and Purell ACP6541A) for Pharmaceutical Packaging Applications</a:t>
            </a:r>
          </a:p>
        </p:txBody>
      </p:sp>
      <p:pic>
        <p:nvPicPr>
          <p:cNvPr id="5" name="Picture 4">
            <a:extLst>
              <a:ext uri="{FF2B5EF4-FFF2-40B4-BE49-F238E27FC236}">
                <a16:creationId xmlns:a16="http://schemas.microsoft.com/office/drawing/2014/main" id="{E4DBACC1-9731-4766-BE79-218CA47FCC4C}"/>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42901" y="524579"/>
            <a:ext cx="658906" cy="688222"/>
          </a:xfrm>
          <a:prstGeom prst="rect">
            <a:avLst/>
          </a:prstGeom>
        </p:spPr>
      </p:pic>
      <p:sp>
        <p:nvSpPr>
          <p:cNvPr id="6" name="TextBox 5">
            <a:extLst>
              <a:ext uri="{FF2B5EF4-FFF2-40B4-BE49-F238E27FC236}">
                <a16:creationId xmlns:a16="http://schemas.microsoft.com/office/drawing/2014/main" id="{33673AE8-03AF-497B-B13F-CEC7B2E6BB13}"/>
              </a:ext>
            </a:extLst>
          </p:cNvPr>
          <p:cNvSpPr txBox="1"/>
          <p:nvPr/>
        </p:nvSpPr>
        <p:spPr>
          <a:xfrm>
            <a:off x="1526242" y="975732"/>
            <a:ext cx="6454588" cy="400110"/>
          </a:xfrm>
          <a:prstGeom prst="rect">
            <a:avLst/>
          </a:prstGeom>
          <a:noFill/>
        </p:spPr>
        <p:txBody>
          <a:bodyPr wrap="square" rtlCol="0">
            <a:spAutoFit/>
          </a:bodyPr>
          <a:lstStyle/>
          <a:p>
            <a:pPr algn="ctr"/>
            <a:r>
              <a:rPr lang="en-US" sz="1000" dirty="0">
                <a:latin typeface="Arial Narrow" panose="020B0606020202030204" pitchFamily="34" charset="0"/>
              </a:rPr>
              <a:t>Lazar Andreevski </a:t>
            </a:r>
            <a:r>
              <a:rPr lang="en-US" sz="1000" baseline="30000" dirty="0">
                <a:latin typeface="Arial Narrow" panose="020B0606020202030204" pitchFamily="34" charset="0"/>
              </a:rPr>
              <a:t>1</a:t>
            </a:r>
            <a:r>
              <a:rPr lang="en-US" sz="1000" dirty="0">
                <a:latin typeface="Arial Narrow" panose="020B0606020202030204" pitchFamily="34" charset="0"/>
              </a:rPr>
              <a:t>, Nikola Pavleski </a:t>
            </a:r>
            <a:r>
              <a:rPr lang="en-US" sz="1000" baseline="30000" dirty="0">
                <a:latin typeface="Arial Narrow" panose="020B0606020202030204" pitchFamily="34" charset="0"/>
              </a:rPr>
              <a:t>2</a:t>
            </a:r>
            <a:r>
              <a:rPr lang="en-US" sz="1000" dirty="0">
                <a:latin typeface="Arial Narrow" panose="020B0606020202030204" pitchFamily="34" charset="0"/>
              </a:rPr>
              <a:t>,</a:t>
            </a:r>
          </a:p>
          <a:p>
            <a:pPr algn="ctr"/>
            <a:r>
              <a:rPr lang="en-US" sz="1000" baseline="30000" dirty="0">
                <a:latin typeface="Arial Narrow" panose="020B0606020202030204" pitchFamily="34" charset="0"/>
              </a:rPr>
              <a:t>1,2  </a:t>
            </a:r>
            <a:r>
              <a:rPr lang="en-US" sz="1000" dirty="0">
                <a:latin typeface="Arial Narrow" panose="020B0606020202030204" pitchFamily="34" charset="0"/>
              </a:rPr>
              <a:t>Quality Control Pharmaceuticals ALKALOID AD Skopje, Blvd. A. Makedonski 12, 1000 Skopje, Republic of Macedonia</a:t>
            </a:r>
          </a:p>
        </p:txBody>
      </p:sp>
      <p:sp>
        <p:nvSpPr>
          <p:cNvPr id="7" name="Rectangle: Rounded Corners 6">
            <a:extLst>
              <a:ext uri="{FF2B5EF4-FFF2-40B4-BE49-F238E27FC236}">
                <a16:creationId xmlns:a16="http://schemas.microsoft.com/office/drawing/2014/main" id="{1924E5F7-ECDC-40DA-996A-2D6303646256}"/>
              </a:ext>
            </a:extLst>
          </p:cNvPr>
          <p:cNvSpPr/>
          <p:nvPr/>
        </p:nvSpPr>
        <p:spPr>
          <a:xfrm>
            <a:off x="7748613" y="58862"/>
            <a:ext cx="1297023" cy="300890"/>
          </a:xfrm>
          <a:prstGeom prst="roundRect">
            <a:avLst/>
          </a:prstGeom>
          <a:solidFill>
            <a:srgbClr val="A02B93">
              <a:lumMod val="20000"/>
              <a:lumOff val="80000"/>
            </a:srgbClr>
          </a:solidFill>
          <a:ln w="19050" cap="flat" cmpd="sng" algn="ctr">
            <a:noFill/>
            <a:prstDash val="solid"/>
            <a:miter lim="800000"/>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rtlCol="0" anchor="ctr"/>
          <a:lstStyle/>
          <a:p>
            <a:pPr marL="0" marR="0" lvl="0" indent="0" algn="ctr" defTabSz="457200" eaLnBrk="1" fontAlgn="auto" latinLnBrk="0" hangingPunct="1">
              <a:lnSpc>
                <a:spcPct val="100000"/>
              </a:lnSpc>
              <a:spcBef>
                <a:spcPts val="0"/>
              </a:spcBef>
              <a:spcAft>
                <a:spcPts val="0"/>
              </a:spcAft>
              <a:buClrTx/>
              <a:buSzTx/>
              <a:buFontTx/>
              <a:buNone/>
              <a:tabLst/>
              <a:defRPr/>
            </a:pPr>
            <a:r>
              <a:rPr lang="en-US" sz="1400" kern="0" dirty="0" smtClean="0">
                <a:solidFill>
                  <a:prstClr val="black"/>
                </a:solidFill>
                <a:latin typeface="Aptos" panose="02110004020202020204"/>
              </a:rPr>
              <a:t>OBPC-P20</a:t>
            </a:r>
            <a:endParaRPr kumimoji="0" lang="en-US" sz="1400" b="0" i="0" u="none" strike="noStrike" kern="0" cap="none" spc="0" normalizeH="0" baseline="0" noProof="0" dirty="0">
              <a:ln>
                <a:noFill/>
              </a:ln>
              <a:solidFill>
                <a:prstClr val="black"/>
              </a:solidFill>
              <a:effectLst/>
              <a:uLnTx/>
              <a:uFillTx/>
              <a:latin typeface="Aptos" panose="02110004020202020204"/>
              <a:ea typeface="+mn-ea"/>
              <a:cs typeface="+mn-cs"/>
            </a:endParaRPr>
          </a:p>
        </p:txBody>
      </p:sp>
      <p:sp>
        <p:nvSpPr>
          <p:cNvPr id="8" name="AutoShape 10">
            <a:extLst>
              <a:ext uri="{FF2B5EF4-FFF2-40B4-BE49-F238E27FC236}">
                <a16:creationId xmlns:a16="http://schemas.microsoft.com/office/drawing/2014/main" id="{5DF26295-D8B3-4961-9379-C356ED3B00ED}"/>
              </a:ext>
            </a:extLst>
          </p:cNvPr>
          <p:cNvSpPr>
            <a:spLocks noGrp="1" noChangeArrowheads="1"/>
          </p:cNvSpPr>
          <p:nvPr>
            <p:ph type="ctrTitle"/>
          </p:nvPr>
        </p:nvSpPr>
        <p:spPr bwMode="auto">
          <a:xfrm>
            <a:off x="342901" y="1522518"/>
            <a:ext cx="2037229" cy="191878"/>
          </a:xfrm>
          <a:prstGeom prst="roundRect">
            <a:avLst>
              <a:gd name="adj" fmla="val 50000"/>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nchor="ctr">
            <a:noAutofit/>
          </a:bodyPr>
          <a:lstStyle>
            <a:lvl1pPr defTabSz="4011613">
              <a:defRPr>
                <a:solidFill>
                  <a:schemeClr val="tx1"/>
                </a:solidFill>
                <a:latin typeface="Arial" charset="0"/>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pPr algn="ctr"/>
            <a:r>
              <a:rPr lang="en-US" altLang="sl-SI" sz="1400"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Introduction &amp; Aim</a:t>
            </a:r>
          </a:p>
        </p:txBody>
      </p:sp>
      <p:sp>
        <p:nvSpPr>
          <p:cNvPr id="9" name="TextBox 8">
            <a:extLst>
              <a:ext uri="{FF2B5EF4-FFF2-40B4-BE49-F238E27FC236}">
                <a16:creationId xmlns:a16="http://schemas.microsoft.com/office/drawing/2014/main" id="{87A67B07-B732-4FBC-B01D-3E9562E3D0C4}"/>
              </a:ext>
            </a:extLst>
          </p:cNvPr>
          <p:cNvSpPr txBox="1"/>
          <p:nvPr/>
        </p:nvSpPr>
        <p:spPr>
          <a:xfrm>
            <a:off x="262218" y="1768288"/>
            <a:ext cx="3281082" cy="584775"/>
          </a:xfrm>
          <a:prstGeom prst="rect">
            <a:avLst/>
          </a:prstGeom>
          <a:noFill/>
        </p:spPr>
        <p:txBody>
          <a:bodyPr wrap="square" rtlCol="0">
            <a:spAutoFit/>
          </a:bodyPr>
          <a:lstStyle/>
          <a:p>
            <a:r>
              <a:rPr lang="en-US" sz="800" dirty="0">
                <a:latin typeface="Arial Narrow" panose="020B0606020202030204" pitchFamily="34" charset="0"/>
                <a:ea typeface="Tahoma" panose="020B0604030504040204" pitchFamily="34" charset="0"/>
                <a:cs typeface="Arial" panose="020B0604020202020204" pitchFamily="34" charset="0"/>
              </a:rPr>
              <a:t>Medical grade</a:t>
            </a:r>
            <a:r>
              <a:rPr lang="en-US" sz="800" b="1" dirty="0">
                <a:solidFill>
                  <a:srgbClr val="0070C0"/>
                </a:solidFill>
                <a:latin typeface="Arial Narrow" panose="020B0606020202030204" pitchFamily="34" charset="0"/>
                <a:ea typeface="Tahoma" panose="020B0604030504040204" pitchFamily="34" charset="0"/>
                <a:cs typeface="Arial" panose="020B0604020202020204" pitchFamily="34" charset="0"/>
              </a:rPr>
              <a:t> </a:t>
            </a:r>
            <a:r>
              <a:rPr lang="en-US" sz="800" dirty="0">
                <a:latin typeface="Arial Narrow" panose="020B0606020202030204" pitchFamily="34" charset="0"/>
                <a:ea typeface="Tahoma" panose="020B0604030504040204" pitchFamily="34" charset="0"/>
                <a:cs typeface="Arial" panose="020B0604020202020204" pitchFamily="34" charset="0"/>
              </a:rPr>
              <a:t>HDPE resins</a:t>
            </a:r>
            <a:r>
              <a:rPr lang="en-US" sz="800" b="1" dirty="0">
                <a:latin typeface="Arial Narrow" panose="020B0606020202030204" pitchFamily="34" charset="0"/>
                <a:ea typeface="Tahoma" panose="020B0604030504040204" pitchFamily="34" charset="0"/>
                <a:cs typeface="Arial" panose="020B0604020202020204" pitchFamily="34" charset="0"/>
              </a:rPr>
              <a:t> </a:t>
            </a:r>
            <a:r>
              <a:rPr lang="en-US" sz="800" dirty="0">
                <a:latin typeface="Arial Narrow" panose="020B0606020202030204" pitchFamily="34" charset="0"/>
                <a:ea typeface="Tahoma" panose="020B0604030504040204" pitchFamily="34" charset="0"/>
                <a:cs typeface="Arial" panose="020B0604020202020204" pitchFamily="34" charset="0"/>
              </a:rPr>
              <a:t>are critical pharmaceutical packaging materials due to their chemical inertness, mechanical strength, low extractibles and leachables profile, and ability to provide consistent protection of drug products throughout their shelf life.</a:t>
            </a:r>
            <a:endParaRPr lang="en-US" sz="800" dirty="0">
              <a:latin typeface="Arial Narrow" panose="020B0606020202030204" pitchFamily="34" charset="0"/>
            </a:endParaRPr>
          </a:p>
        </p:txBody>
      </p:sp>
      <p:sp>
        <p:nvSpPr>
          <p:cNvPr id="10" name="AutoShape 10">
            <a:extLst>
              <a:ext uri="{FF2B5EF4-FFF2-40B4-BE49-F238E27FC236}">
                <a16:creationId xmlns:a16="http://schemas.microsoft.com/office/drawing/2014/main" id="{75531C73-3548-423F-BC96-F8BA82B8AE82}"/>
              </a:ext>
            </a:extLst>
          </p:cNvPr>
          <p:cNvSpPr txBox="1">
            <a:spLocks noChangeArrowheads="1"/>
          </p:cNvSpPr>
          <p:nvPr/>
        </p:nvSpPr>
        <p:spPr bwMode="auto">
          <a:xfrm>
            <a:off x="338670" y="2468511"/>
            <a:ext cx="2162484" cy="229318"/>
          </a:xfrm>
          <a:prstGeom prst="roundRect">
            <a:avLst>
              <a:gd name="adj" fmla="val 50000"/>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rtlCol="0" anchor="ctr">
            <a:noAutofit/>
          </a:bodyPr>
          <a:lstStyle>
            <a:lvl1pPr algn="ctr" defTabSz="4011613" rtl="0" eaLnBrk="1" latinLnBrk="0" hangingPunct="1">
              <a:lnSpc>
                <a:spcPct val="90000"/>
              </a:lnSpc>
              <a:spcBef>
                <a:spcPct val="0"/>
              </a:spcBef>
              <a:buNone/>
              <a:defRPr sz="6000" kern="1200">
                <a:solidFill>
                  <a:schemeClr val="tx1"/>
                </a:solidFill>
                <a:latin typeface="Arial" charset="0"/>
                <a:ea typeface="+mj-ea"/>
                <a:cs typeface="+mj-cs"/>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r>
              <a:rPr lang="en-US" altLang="sl-SI" sz="1400"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Material and Methods</a:t>
            </a:r>
          </a:p>
        </p:txBody>
      </p:sp>
      <p:sp>
        <p:nvSpPr>
          <p:cNvPr id="11" name="TextBox 10">
            <a:extLst>
              <a:ext uri="{FF2B5EF4-FFF2-40B4-BE49-F238E27FC236}">
                <a16:creationId xmlns:a16="http://schemas.microsoft.com/office/drawing/2014/main" id="{F5A8425A-819B-49C0-BB17-5B67245D0023}"/>
              </a:ext>
            </a:extLst>
          </p:cNvPr>
          <p:cNvSpPr txBox="1"/>
          <p:nvPr/>
        </p:nvSpPr>
        <p:spPr>
          <a:xfrm>
            <a:off x="208429" y="2800804"/>
            <a:ext cx="2830606" cy="1004249"/>
          </a:xfrm>
          <a:prstGeom prst="rect">
            <a:avLst/>
          </a:prstGeom>
          <a:noFill/>
        </p:spPr>
        <p:txBody>
          <a:bodyPr wrap="square" rtlCol="0">
            <a:spAutoFit/>
          </a:bodyPr>
          <a:lstStyle/>
          <a:p>
            <a:pPr>
              <a:lnSpc>
                <a:spcPct val="107000"/>
              </a:lnSpc>
            </a:pPr>
            <a:r>
              <a:rPr lang="en-US" sz="800" b="1" u="sng" dirty="0">
                <a:solidFill>
                  <a:srgbClr val="4472C4"/>
                </a:solidFill>
                <a:latin typeface="Arial Narrow" panose="020B0606020202030204" pitchFamily="34" charset="0"/>
                <a:ea typeface="Tahoma" panose="020B0604030504040204" pitchFamily="34" charset="0"/>
                <a:cs typeface="Tahoma" panose="020B0604030504040204" pitchFamily="34" charset="0"/>
              </a:rPr>
              <a:t>Description (Bormed™ HE7541-PH, white 8160)  </a:t>
            </a:r>
            <a:endParaRPr lang="en-US" sz="800" dirty="0">
              <a:latin typeface="Arial Narrow" panose="020B0606020202030204" pitchFamily="34" charset="0"/>
              <a:ea typeface="Tahoma" panose="020B0604030504040204" pitchFamily="34" charset="0"/>
              <a:cs typeface="Tahoma" panose="020B0604030504040204" pitchFamily="34" charset="0"/>
            </a:endParaRPr>
          </a:p>
          <a:p>
            <a:pPr>
              <a:lnSpc>
                <a:spcPct val="107000"/>
              </a:lnSpc>
            </a:pPr>
            <a:r>
              <a:rPr lang="en-US" sz="800" dirty="0">
                <a:solidFill>
                  <a:srgbClr val="000000"/>
                </a:solidFill>
                <a:latin typeface="Arial Narrow" panose="020B0606020202030204" pitchFamily="34" charset="0"/>
                <a:ea typeface="Tahoma" panose="020B0604030504040204" pitchFamily="34" charset="0"/>
                <a:cs typeface="Tahoma" panose="020B0604030504040204" pitchFamily="34" charset="0"/>
              </a:rPr>
              <a:t>Bormed™ HE7541-PH is a bimodal high density polyethylene intended for evaluation for use in Healthcare applications. </a:t>
            </a:r>
            <a:r>
              <a:rPr lang="en-US" sz="800" dirty="0">
                <a:latin typeface="Arial Narrow" panose="020B0606020202030204" pitchFamily="34" charset="0"/>
                <a:ea typeface="Tahoma" panose="020B0604030504040204" pitchFamily="34" charset="0"/>
                <a:cs typeface="Tahoma" panose="020B0604030504040204" pitchFamily="34" charset="0"/>
              </a:rPr>
              <a:t>Bormed™ HE7541-PH is typically used in articles produced via injection moulding. Typical applications are (caps, closures, shoulders for tubes, containers for tablets, powder or granules) for Medical and Diagnostic devices or Pharmaceutical packaging.</a:t>
            </a:r>
          </a:p>
        </p:txBody>
      </p:sp>
      <p:sp>
        <p:nvSpPr>
          <p:cNvPr id="12" name="TextBox 11">
            <a:extLst>
              <a:ext uri="{FF2B5EF4-FFF2-40B4-BE49-F238E27FC236}">
                <a16:creationId xmlns:a16="http://schemas.microsoft.com/office/drawing/2014/main" id="{E62192C3-E4BF-44BA-99F6-9EB00F065702}"/>
              </a:ext>
            </a:extLst>
          </p:cNvPr>
          <p:cNvSpPr txBox="1"/>
          <p:nvPr/>
        </p:nvSpPr>
        <p:spPr>
          <a:xfrm>
            <a:off x="208429" y="3767659"/>
            <a:ext cx="3704665" cy="1135952"/>
          </a:xfrm>
          <a:prstGeom prst="rect">
            <a:avLst/>
          </a:prstGeom>
          <a:noFill/>
        </p:spPr>
        <p:txBody>
          <a:bodyPr wrap="square" rtlCol="0">
            <a:spAutoFit/>
          </a:bodyPr>
          <a:lstStyle/>
          <a:p>
            <a:pPr>
              <a:lnSpc>
                <a:spcPct val="107000"/>
              </a:lnSpc>
            </a:pPr>
            <a:r>
              <a:rPr lang="en-US" sz="800" b="1" u="sng" dirty="0">
                <a:solidFill>
                  <a:srgbClr val="4472C4"/>
                </a:solidFill>
                <a:latin typeface="Arial Narrow" panose="020B0606020202030204" pitchFamily="34" charset="0"/>
                <a:ea typeface="Tahoma" panose="020B0604030504040204" pitchFamily="34" charset="0"/>
                <a:cs typeface="Tahoma" panose="020B0604030504040204" pitchFamily="34" charset="0"/>
              </a:rPr>
              <a:t>Description (Purell ACP 6541A)</a:t>
            </a:r>
            <a:endParaRPr lang="en-US" sz="800" dirty="0">
              <a:latin typeface="Arial Narrow" panose="020B0606020202030204" pitchFamily="34" charset="0"/>
              <a:ea typeface="Tahoma" panose="020B0604030504040204" pitchFamily="34" charset="0"/>
              <a:cs typeface="Tahoma" panose="020B0604030504040204" pitchFamily="34" charset="0"/>
            </a:endParaRPr>
          </a:p>
          <a:p>
            <a:pPr>
              <a:lnSpc>
                <a:spcPct val="107000"/>
              </a:lnSpc>
            </a:pPr>
            <a:r>
              <a:rPr lang="en-US" sz="800" dirty="0">
                <a:latin typeface="Arial Narrow" panose="020B0606020202030204" pitchFamily="34" charset="0"/>
                <a:ea typeface="Tahoma" panose="020B0604030504040204" pitchFamily="34" charset="0"/>
                <a:cs typeface="Tahoma" panose="020B0604030504040204" pitchFamily="34" charset="0"/>
              </a:rPr>
              <a:t>Exceptional organoleptic properties and outstanding balance of stiffness, toughness and environmental stresscracking resistance make Purell ACP6541A appropriate for the production of closures for still mineral and sparkling water, CSD (soft carbonated drinks) and many other types of food and non-food caps and closures (incl. hinge caps) as well as tube shoulders and compression moulding applications. Purell ACP6541A is additionally used in injection moulding applications in the medical and pharmaceutical market after approval is given by LyondellBasell. </a:t>
            </a:r>
          </a:p>
        </p:txBody>
      </p:sp>
      <p:graphicFrame>
        <p:nvGraphicFramePr>
          <p:cNvPr id="13" name="Chart 12">
            <a:extLst>
              <a:ext uri="{FF2B5EF4-FFF2-40B4-BE49-F238E27FC236}">
                <a16:creationId xmlns:a16="http://schemas.microsoft.com/office/drawing/2014/main" id="{953503FA-1935-4112-A71E-45DDA5D48F2C}"/>
              </a:ext>
            </a:extLst>
          </p:cNvPr>
          <p:cNvGraphicFramePr/>
          <p:nvPr>
            <p:extLst>
              <p:ext uri="{D42A27DB-BD31-4B8C-83A1-F6EECF244321}">
                <p14:modId xmlns:p14="http://schemas.microsoft.com/office/powerpoint/2010/main" val="3442711747"/>
              </p:ext>
            </p:extLst>
          </p:nvPr>
        </p:nvGraphicFramePr>
        <p:xfrm>
          <a:off x="3427255" y="1674464"/>
          <a:ext cx="2832351" cy="87705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Chart 13">
            <a:extLst>
              <a:ext uri="{FF2B5EF4-FFF2-40B4-BE49-F238E27FC236}">
                <a16:creationId xmlns:a16="http://schemas.microsoft.com/office/drawing/2014/main" id="{03A3973B-D35B-4448-A6CC-70085DB52047}"/>
              </a:ext>
            </a:extLst>
          </p:cNvPr>
          <p:cNvGraphicFramePr/>
          <p:nvPr>
            <p:extLst>
              <p:ext uri="{D42A27DB-BD31-4B8C-83A1-F6EECF244321}">
                <p14:modId xmlns:p14="http://schemas.microsoft.com/office/powerpoint/2010/main" val="976314919"/>
              </p:ext>
            </p:extLst>
          </p:nvPr>
        </p:nvGraphicFramePr>
        <p:xfrm>
          <a:off x="6377271" y="1674464"/>
          <a:ext cx="2504511" cy="979351"/>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Chart 14">
            <a:extLst>
              <a:ext uri="{FF2B5EF4-FFF2-40B4-BE49-F238E27FC236}">
                <a16:creationId xmlns:a16="http://schemas.microsoft.com/office/drawing/2014/main" id="{B07ED63D-9E1F-45A4-ADB2-5F1F3A76178B}"/>
              </a:ext>
            </a:extLst>
          </p:cNvPr>
          <p:cNvGraphicFramePr/>
          <p:nvPr>
            <p:extLst>
              <p:ext uri="{D42A27DB-BD31-4B8C-83A1-F6EECF244321}">
                <p14:modId xmlns:p14="http://schemas.microsoft.com/office/powerpoint/2010/main" val="1832548869"/>
              </p:ext>
            </p:extLst>
          </p:nvPr>
        </p:nvGraphicFramePr>
        <p:xfrm>
          <a:off x="3476116" y="2697828"/>
          <a:ext cx="2463994" cy="9731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6" name="Chart 15">
            <a:extLst>
              <a:ext uri="{FF2B5EF4-FFF2-40B4-BE49-F238E27FC236}">
                <a16:creationId xmlns:a16="http://schemas.microsoft.com/office/drawing/2014/main" id="{906DE792-7EC9-4DDB-9195-4CAE5B25CE87}"/>
              </a:ext>
            </a:extLst>
          </p:cNvPr>
          <p:cNvGraphicFramePr/>
          <p:nvPr>
            <p:extLst>
              <p:ext uri="{D42A27DB-BD31-4B8C-83A1-F6EECF244321}">
                <p14:modId xmlns:p14="http://schemas.microsoft.com/office/powerpoint/2010/main" val="4008352886"/>
              </p:ext>
            </p:extLst>
          </p:nvPr>
        </p:nvGraphicFramePr>
        <p:xfrm>
          <a:off x="6377192" y="2599646"/>
          <a:ext cx="2470974" cy="1077218"/>
        </p:xfrm>
        <a:graphic>
          <a:graphicData uri="http://schemas.openxmlformats.org/drawingml/2006/chart">
            <c:chart xmlns:c="http://schemas.openxmlformats.org/drawingml/2006/chart" xmlns:r="http://schemas.openxmlformats.org/officeDocument/2006/relationships" r:id="rId7"/>
          </a:graphicData>
        </a:graphic>
      </p:graphicFrame>
      <p:sp>
        <p:nvSpPr>
          <p:cNvPr id="17" name="AutoShape 10">
            <a:extLst>
              <a:ext uri="{FF2B5EF4-FFF2-40B4-BE49-F238E27FC236}">
                <a16:creationId xmlns:a16="http://schemas.microsoft.com/office/drawing/2014/main" id="{48F24BD4-13D1-455F-93DD-AF391CDE8742}"/>
              </a:ext>
            </a:extLst>
          </p:cNvPr>
          <p:cNvSpPr txBox="1">
            <a:spLocks noChangeArrowheads="1"/>
          </p:cNvSpPr>
          <p:nvPr/>
        </p:nvSpPr>
        <p:spPr bwMode="auto">
          <a:xfrm>
            <a:off x="6662775" y="1415772"/>
            <a:ext cx="1933502" cy="180089"/>
          </a:xfrm>
          <a:prstGeom prst="roundRect">
            <a:avLst>
              <a:gd name="adj" fmla="val 50000"/>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rtlCol="0" anchor="ctr">
            <a:noAutofit/>
          </a:bodyPr>
          <a:lstStyle>
            <a:lvl1pPr algn="ctr" defTabSz="4011613" rtl="0" eaLnBrk="1" latinLnBrk="0" hangingPunct="1">
              <a:lnSpc>
                <a:spcPct val="90000"/>
              </a:lnSpc>
              <a:spcBef>
                <a:spcPct val="0"/>
              </a:spcBef>
              <a:buNone/>
              <a:defRPr sz="6000" kern="1200">
                <a:solidFill>
                  <a:schemeClr val="tx1"/>
                </a:solidFill>
                <a:latin typeface="Arial" charset="0"/>
                <a:ea typeface="+mj-ea"/>
                <a:cs typeface="+mj-cs"/>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r>
              <a:rPr lang="en-US" altLang="sl-SI" sz="1400"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Results &amp; Discussions</a:t>
            </a:r>
          </a:p>
        </p:txBody>
      </p:sp>
      <p:sp>
        <p:nvSpPr>
          <p:cNvPr id="18" name="AutoShape 10">
            <a:extLst>
              <a:ext uri="{FF2B5EF4-FFF2-40B4-BE49-F238E27FC236}">
                <a16:creationId xmlns:a16="http://schemas.microsoft.com/office/drawing/2014/main" id="{55D55657-6FE0-442F-9FF4-75DCC0443678}"/>
              </a:ext>
            </a:extLst>
          </p:cNvPr>
          <p:cNvSpPr txBox="1">
            <a:spLocks noChangeArrowheads="1"/>
          </p:cNvSpPr>
          <p:nvPr/>
        </p:nvSpPr>
        <p:spPr bwMode="auto">
          <a:xfrm>
            <a:off x="4975803" y="3687567"/>
            <a:ext cx="2124057" cy="207781"/>
          </a:xfrm>
          <a:prstGeom prst="roundRect">
            <a:avLst>
              <a:gd name="adj" fmla="val 50000"/>
            </a:avLst>
          </a:prstGeom>
          <a:solidFill>
            <a:srgbClr val="00B0F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91440" tIns="45720" rIns="91440" bIns="45720" rtlCol="0" anchor="ctr">
            <a:noAutofit/>
          </a:bodyPr>
          <a:lstStyle>
            <a:lvl1pPr algn="ctr" defTabSz="4011613" rtl="0" eaLnBrk="1" latinLnBrk="0" hangingPunct="1">
              <a:lnSpc>
                <a:spcPct val="90000"/>
              </a:lnSpc>
              <a:spcBef>
                <a:spcPct val="0"/>
              </a:spcBef>
              <a:buNone/>
              <a:defRPr sz="6000" kern="1200">
                <a:solidFill>
                  <a:schemeClr val="tx1"/>
                </a:solidFill>
                <a:latin typeface="Arial" charset="0"/>
                <a:ea typeface="+mj-ea"/>
                <a:cs typeface="+mj-cs"/>
              </a:defRPr>
            </a:lvl1pPr>
            <a:lvl2pPr defTabSz="4011613">
              <a:defRPr>
                <a:solidFill>
                  <a:schemeClr val="tx1"/>
                </a:solidFill>
                <a:latin typeface="Arial" charset="0"/>
              </a:defRPr>
            </a:lvl2pPr>
            <a:lvl3pPr defTabSz="4011613">
              <a:defRPr>
                <a:solidFill>
                  <a:schemeClr val="tx1"/>
                </a:solidFill>
                <a:latin typeface="Arial" charset="0"/>
              </a:defRPr>
            </a:lvl3pPr>
            <a:lvl4pPr defTabSz="4011613">
              <a:defRPr>
                <a:solidFill>
                  <a:schemeClr val="tx1"/>
                </a:solidFill>
                <a:latin typeface="Arial" charset="0"/>
              </a:defRPr>
            </a:lvl4pPr>
            <a:lvl5pPr defTabSz="4011613">
              <a:defRPr>
                <a:solidFill>
                  <a:schemeClr val="tx1"/>
                </a:solidFill>
                <a:latin typeface="Arial" charset="0"/>
              </a:defRPr>
            </a:lvl5pPr>
            <a:lvl6pPr defTabSz="4011613" fontAlgn="base">
              <a:spcBef>
                <a:spcPct val="0"/>
              </a:spcBef>
              <a:spcAft>
                <a:spcPct val="0"/>
              </a:spcAft>
              <a:defRPr>
                <a:solidFill>
                  <a:schemeClr val="tx1"/>
                </a:solidFill>
                <a:latin typeface="Arial" charset="0"/>
              </a:defRPr>
            </a:lvl6pPr>
            <a:lvl7pPr defTabSz="4011613" fontAlgn="base">
              <a:spcBef>
                <a:spcPct val="0"/>
              </a:spcBef>
              <a:spcAft>
                <a:spcPct val="0"/>
              </a:spcAft>
              <a:defRPr>
                <a:solidFill>
                  <a:schemeClr val="tx1"/>
                </a:solidFill>
                <a:latin typeface="Arial" charset="0"/>
              </a:defRPr>
            </a:lvl7pPr>
            <a:lvl8pPr defTabSz="4011613" fontAlgn="base">
              <a:spcBef>
                <a:spcPct val="0"/>
              </a:spcBef>
              <a:spcAft>
                <a:spcPct val="0"/>
              </a:spcAft>
              <a:defRPr>
                <a:solidFill>
                  <a:schemeClr val="tx1"/>
                </a:solidFill>
                <a:latin typeface="Arial" charset="0"/>
              </a:defRPr>
            </a:lvl8pPr>
            <a:lvl9pPr defTabSz="4011613" fontAlgn="base">
              <a:spcBef>
                <a:spcPct val="0"/>
              </a:spcBef>
              <a:spcAft>
                <a:spcPct val="0"/>
              </a:spcAft>
              <a:defRPr>
                <a:solidFill>
                  <a:schemeClr val="tx1"/>
                </a:solidFill>
                <a:latin typeface="Arial" charset="0"/>
              </a:defRPr>
            </a:lvl9pPr>
          </a:lstStyle>
          <a:p>
            <a:r>
              <a:rPr lang="en-US" altLang="sl-SI" sz="1400" dirty="0">
                <a:ln w="0"/>
                <a:solidFill>
                  <a:schemeClr val="bg1"/>
                </a:solidFill>
                <a:effectLst>
                  <a:outerShdw blurRad="38100" dist="19050" dir="2700000" algn="tl" rotWithShape="0">
                    <a:schemeClr val="dk1">
                      <a:alpha val="40000"/>
                    </a:schemeClr>
                  </a:outerShdw>
                </a:effectLst>
                <a:latin typeface="Arial Narrow" panose="020B0606020202030204" pitchFamily="34" charset="0"/>
                <a:cs typeface="72 Black" panose="020B0A04030603020204" pitchFamily="34" charset="0"/>
              </a:rPr>
              <a:t>Conclusion</a:t>
            </a:r>
          </a:p>
        </p:txBody>
      </p:sp>
      <p:sp>
        <p:nvSpPr>
          <p:cNvPr id="19" name="TextBox 18">
            <a:extLst>
              <a:ext uri="{FF2B5EF4-FFF2-40B4-BE49-F238E27FC236}">
                <a16:creationId xmlns:a16="http://schemas.microsoft.com/office/drawing/2014/main" id="{8806600E-FA78-47F2-8973-421F276647C1}"/>
              </a:ext>
            </a:extLst>
          </p:cNvPr>
          <p:cNvSpPr txBox="1"/>
          <p:nvPr/>
        </p:nvSpPr>
        <p:spPr>
          <a:xfrm>
            <a:off x="3985667" y="3869424"/>
            <a:ext cx="4411458" cy="1077218"/>
          </a:xfrm>
          <a:prstGeom prst="rect">
            <a:avLst/>
          </a:prstGeom>
          <a:noFill/>
        </p:spPr>
        <p:txBody>
          <a:bodyPr wrap="square" rtlCol="0">
            <a:spAutoFit/>
          </a:bodyPr>
          <a:lstStyle/>
          <a:p>
            <a:r>
              <a:rPr lang="en-US" sz="800" dirty="0">
                <a:latin typeface="Arial Narrow" panose="020B0606020202030204" pitchFamily="34" charset="0"/>
              </a:rPr>
              <a:t>The research objective is to evaluate key mechanical and processing properties of two medical-grade HDPE resins BORMED™</a:t>
            </a:r>
            <a:r>
              <a:rPr lang="en-US" sz="800" b="1" dirty="0">
                <a:latin typeface="Arial Narrow" panose="020B0606020202030204" pitchFamily="34" charset="0"/>
              </a:rPr>
              <a:t> </a:t>
            </a:r>
            <a:r>
              <a:rPr lang="en-US" sz="800" dirty="0">
                <a:latin typeface="Arial Narrow" panose="020B0606020202030204" pitchFamily="34" charset="0"/>
              </a:rPr>
              <a:t>HE7541PH and PURELL ACP6541A. The significantly higher MFR (Melt Flow Rate) of Bormed™ HE7541PH indicates lower melt viscosity and easier processability. PURELL ACP6541A with lower MFR, suggests higher molecular weight providing improved mechanical robustness. Similar tensile modulus values indicate comparable stiffness. Differences in hardness and tensile strength reflect variations in material rigidity and flexibility. Both HDPE resins demonstrate suitability for pharmaceutical packaging applications, but significant differences in melt flow rate and mechanical properties indicate that material substitution should be carefully validated based on processing conditions, performance requirements and regulatory compliance. </a:t>
            </a:r>
          </a:p>
        </p:txBody>
      </p:sp>
    </p:spTree>
    <p:extLst>
      <p:ext uri="{BB962C8B-B14F-4D97-AF65-F5344CB8AC3E}">
        <p14:creationId xmlns:p14="http://schemas.microsoft.com/office/powerpoint/2010/main" val="217155839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68</TotalTime>
  <Words>431</Words>
  <Application>Microsoft Office PowerPoint</Application>
  <PresentationFormat>On-screen Show (16:9)</PresentationFormat>
  <Paragraphs>28</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72 Black</vt:lpstr>
      <vt:lpstr>Aptos</vt:lpstr>
      <vt:lpstr>Aptos Display</vt:lpstr>
      <vt:lpstr>Arial</vt:lpstr>
      <vt:lpstr>Arial Narrow</vt:lpstr>
      <vt:lpstr>Tahoma</vt:lpstr>
      <vt:lpstr>Office Theme</vt:lpstr>
      <vt:lpstr>Introduction &amp; Aim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Vasko Findacki</dc:creator>
  <cp:lastModifiedBy>Marinela Cvetanoska</cp:lastModifiedBy>
  <cp:revision>16</cp:revision>
  <dcterms:created xsi:type="dcterms:W3CDTF">2026-07-29T12:24:55Z</dcterms:created>
  <dcterms:modified xsi:type="dcterms:W3CDTF">2026-09-03T07:38:44Z</dcterms:modified>
</cp:coreProperties>
</file>