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mbria Math" panose="02040503050406030204" pitchFamily="18" charset="0"/>
      <p:regular r:id="rId15"/>
    </p:embeddedFont>
    <p:embeddedFont>
      <p:font typeface="PF BeauSans Pro" panose="02000800000000020004" charset="0"/>
      <p:bold r:id="rId16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CC33"/>
    <a:srgbClr val="F8E4F6"/>
    <a:srgbClr val="E9F8E4"/>
    <a:srgbClr val="FFFFE7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033" autoAdjust="0"/>
  </p:normalViewPr>
  <p:slideViewPr>
    <p:cSldViewPr snapToGrid="0" showGuides="1">
      <p:cViewPr varScale="1">
        <p:scale>
          <a:sx n="78" d="100"/>
          <a:sy n="78" d="100"/>
        </p:scale>
        <p:origin x="75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32765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mk-M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5355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0.png"/><Relationship Id="rId5" Type="http://schemas.openxmlformats.org/officeDocument/2006/relationships/image" Target="../media/image20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4.png"/><Relationship Id="rId14" Type="http://schemas.openxmlformats.org/officeDocument/2006/relationships/image" Target="../media/image5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emf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11" Type="http://schemas.openxmlformats.org/officeDocument/2006/relationships/image" Target="../media/image25.jp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</a:t>
            </a:r>
            <a:r>
              <a:rPr lang="en-US" sz="16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6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Ohrid</a:t>
            </a:r>
            <a:r>
              <a:rPr lang="en-US" sz="16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Macedonia</a:t>
            </a:r>
            <a:endParaRPr lang="mk-MK" sz="1600" dirty="0">
              <a:solidFill>
                <a:srgbClr val="6699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9092"/>
            <a:ext cx="12192000" cy="109773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u="sng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Meri Sokolovska</a:t>
            </a:r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Rola Moussa</a:t>
            </a:r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Ljupcho Pejov</a:t>
            </a:r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Vlado Lazarov</a:t>
            </a:r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Biljana Pejova</a:t>
            </a:r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algn="ctr"/>
            <a:endParaRPr lang="en-US" sz="1400" baseline="30000" dirty="0">
              <a:solidFill>
                <a:srgbClr val="6699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Institute of Chemistry, Faculty of Natural Sciences and Mathematics, </a:t>
            </a:r>
            <a:endParaRPr lang="mk-MK" sz="1400" dirty="0">
              <a:solidFill>
                <a:srgbClr val="6699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SS Cyril and Methodius University, Skopje, Macedonia</a:t>
            </a:r>
            <a:endParaRPr lang="mk-MK" sz="1400" dirty="0">
              <a:solidFill>
                <a:srgbClr val="6699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400" dirty="0">
                <a:solidFill>
                  <a:srgbClr val="6699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School of Physics Engineering and Technology, University of York, York, YO10 5DD, UK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51095618"/>
                  </p:ext>
                </p:extLst>
              </p:nvPr>
            </p:nvGraphicFramePr>
            <p:xfrm>
              <a:off x="1803399" y="2989760"/>
              <a:ext cx="2942790" cy="1800000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42790" cy="1800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03399" y="2989760"/>
                <a:ext cx="2942790" cy="1800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35579753"/>
                  </p:ext>
                </p:extLst>
              </p:nvPr>
            </p:nvGraphicFramePr>
            <p:xfrm>
              <a:off x="4917441" y="2989760"/>
              <a:ext cx="2942792" cy="1800000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42792" cy="1800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17441" y="2989760"/>
                <a:ext cx="2942792" cy="1800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1060386"/>
                  </p:ext>
                </p:extLst>
              </p:nvPr>
            </p:nvGraphicFramePr>
            <p:xfrm>
              <a:off x="8031485" y="2989760"/>
              <a:ext cx="2932778" cy="1800000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32778" cy="1800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031485" y="2989760"/>
                <a:ext cx="2932778" cy="1800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3344085"/>
                  </p:ext>
                </p:extLst>
              </p:nvPr>
            </p:nvGraphicFramePr>
            <p:xfrm>
              <a:off x="4917441" y="5040000"/>
              <a:ext cx="2958619" cy="1800000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58619" cy="18000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917441" y="5040000"/>
                <a:ext cx="2958619" cy="18000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3" name="AutoShape 10">
            <a:extLst>
              <a:ext uri="{FF2B5EF4-FFF2-40B4-BE49-F238E27FC236}">
                <a16:creationId xmlns:a16="http://schemas.microsoft.com/office/drawing/2014/main" id="{CE611E07-C31B-756A-414B-7FD84AC99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7773" y="436991"/>
            <a:ext cx="7956000" cy="1225868"/>
          </a:xfrm>
          <a:prstGeom prst="roundRect">
            <a:avLst>
              <a:gd name="adj" fmla="val 16667"/>
            </a:avLst>
          </a:prstGeom>
          <a:solidFill>
            <a:srgbClr val="66990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STRUCTURE-PROPERTY RELATIONSHIP AND </a:t>
            </a:r>
          </a:p>
          <a:p>
            <a:pPr algn="ctr"/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PLASMON-ENHANCED PHOTOLUMINESCENCE IN </a:t>
            </a:r>
          </a:p>
          <a:p>
            <a:pPr algn="ctr"/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Ag@Ag</a:t>
            </a:r>
            <a:r>
              <a:rPr lang="en-US" sz="2200" b="1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CORE-SHELL NANOPARTICLE THIN FILMS</a:t>
            </a:r>
            <a:endParaRPr lang="mk-MK" sz="2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66990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27016A-A65B-66C9-B69A-15ED7FF22390}"/>
              </a:ext>
            </a:extLst>
          </p:cNvPr>
          <p:cNvSpPr/>
          <p:nvPr/>
        </p:nvSpPr>
        <p:spPr>
          <a:xfrm>
            <a:off x="359686" y="808555"/>
            <a:ext cx="11520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75000"/>
                </a:schemeClr>
              </a:buClr>
            </a:pP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Ag@Ag₂O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core-shell nanoparticles (NPs) combine the plasmonic properties of metallic silver with the semiconducting properties of silver oxide. This combination offers opportunities for plasmon-enhanced optical processes, sensing, photocatalysis and optoelectronics. </a:t>
            </a:r>
            <a:endParaRPr lang="mk-MK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23CCF47-F464-CA04-FC02-F6D4D19DD5C8}"/>
              </a:ext>
            </a:extLst>
          </p:cNvPr>
          <p:cNvSpPr/>
          <p:nvPr/>
        </p:nvSpPr>
        <p:spPr>
          <a:xfrm>
            <a:off x="113711" y="5550017"/>
            <a:ext cx="1188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Objective: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synthesize Ag@Ag</a:t>
            </a:r>
            <a:r>
              <a:rPr lang="en-US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nanoparticle thin films and investigate the relationships between their structure, morphology, optical properties and photoluminescence response. </a:t>
            </a:r>
            <a:endParaRPr lang="mk-MK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question: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does the Ag core influence the optical and photoluminescence behavior of the Ag</a:t>
            </a:r>
            <a:r>
              <a:rPr lang="en-US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shell?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8A7ADE8-C4EE-26CC-A666-9AD4805C8C18}"/>
              </a:ext>
            </a:extLst>
          </p:cNvPr>
          <p:cNvGrpSpPr/>
          <p:nvPr/>
        </p:nvGrpSpPr>
        <p:grpSpPr>
          <a:xfrm>
            <a:off x="262566" y="2052000"/>
            <a:ext cx="4296176" cy="3276000"/>
            <a:chOff x="195230" y="2016000"/>
            <a:chExt cx="4296176" cy="327600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5D5D9E9-CFBA-46FB-5BD8-A62EF0C0ED2D}"/>
                </a:ext>
              </a:extLst>
            </p:cNvPr>
            <p:cNvSpPr txBox="1"/>
            <p:nvPr/>
          </p:nvSpPr>
          <p:spPr>
            <a:xfrm>
              <a:off x="195230" y="4458229"/>
              <a:ext cx="42961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Localized surface plasmon resonance (LSPR)</a:t>
              </a:r>
            </a:p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of the Ag core under optical excitation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DE437F0-36C2-420A-D5A1-6C24EEF93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407" y="2194944"/>
              <a:ext cx="3610965" cy="2160000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FCC978D-3B7C-F464-3CEF-659C172D22BF}"/>
                </a:ext>
              </a:extLst>
            </p:cNvPr>
            <p:cNvSpPr/>
            <p:nvPr/>
          </p:nvSpPr>
          <p:spPr>
            <a:xfrm>
              <a:off x="239631" y="2016000"/>
              <a:ext cx="4212000" cy="3276000"/>
            </a:xfrm>
            <a:prstGeom prst="rect">
              <a:avLst/>
            </a:prstGeom>
            <a:noFill/>
            <a:ln>
              <a:solidFill>
                <a:srgbClr val="66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k-MK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981B4D5-BFCC-8FC4-FCBE-CC70BF8B513C}"/>
              </a:ext>
            </a:extLst>
          </p:cNvPr>
          <p:cNvGrpSpPr/>
          <p:nvPr/>
        </p:nvGrpSpPr>
        <p:grpSpPr>
          <a:xfrm>
            <a:off x="4613162" y="2052000"/>
            <a:ext cx="3024000" cy="3276000"/>
            <a:chOff x="4613162" y="2052000"/>
            <a:chExt cx="3024000" cy="3276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8F57096-84F3-EDF0-CC51-8A18EF0A6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79" r="-1647" b="-2008"/>
            <a:stretch>
              <a:fillRect/>
            </a:stretch>
          </p:blipFill>
          <p:spPr>
            <a:xfrm>
              <a:off x="5362109" y="2196000"/>
              <a:ext cx="1606476" cy="216000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5368564-4499-4423-BE19-ED7BC92B8CBB}"/>
                </a:ext>
              </a:extLst>
            </p:cNvPr>
            <p:cNvSpPr txBox="1"/>
            <p:nvPr/>
          </p:nvSpPr>
          <p:spPr>
            <a:xfrm>
              <a:off x="4724569" y="4351899"/>
              <a:ext cx="28836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Semiconducting Ag</a:t>
              </a:r>
              <a:r>
                <a:rPr lang="en-US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 </a:t>
              </a:r>
            </a:p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shell: optical excitation and</a:t>
              </a:r>
            </a:p>
            <a:p>
              <a:pPr algn="ctr"/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generation of charge carriers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150220B-C2FB-6E83-CCAA-918DCCF763FD}"/>
                </a:ext>
              </a:extLst>
            </p:cNvPr>
            <p:cNvSpPr/>
            <p:nvPr/>
          </p:nvSpPr>
          <p:spPr>
            <a:xfrm>
              <a:off x="4613162" y="2052000"/>
              <a:ext cx="3024000" cy="3276000"/>
            </a:xfrm>
            <a:prstGeom prst="rect">
              <a:avLst/>
            </a:prstGeom>
            <a:noFill/>
            <a:ln>
              <a:solidFill>
                <a:srgbClr val="66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k-MK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B6C66B-7028-6506-3D61-64AFF4F0FD37}"/>
              </a:ext>
            </a:extLst>
          </p:cNvPr>
          <p:cNvGrpSpPr/>
          <p:nvPr/>
        </p:nvGrpSpPr>
        <p:grpSpPr>
          <a:xfrm>
            <a:off x="7732769" y="2052000"/>
            <a:ext cx="4104000" cy="3276000"/>
            <a:chOff x="7976609" y="2052000"/>
            <a:chExt cx="4104000" cy="3276000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416CDEC-8971-4FE4-8D3B-8DE74F8F8660}"/>
                </a:ext>
              </a:extLst>
            </p:cNvPr>
            <p:cNvGrpSpPr/>
            <p:nvPr/>
          </p:nvGrpSpPr>
          <p:grpSpPr>
            <a:xfrm>
              <a:off x="7976609" y="2052000"/>
              <a:ext cx="4104000" cy="3276000"/>
              <a:chOff x="7849016" y="2065955"/>
              <a:chExt cx="4104000" cy="327600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9193316-A007-28C1-A3AD-7FD5858CA6EB}"/>
                  </a:ext>
                </a:extLst>
              </p:cNvPr>
              <p:cNvGrpSpPr/>
              <p:nvPr/>
            </p:nvGrpSpPr>
            <p:grpSpPr>
              <a:xfrm>
                <a:off x="8517825" y="2196000"/>
                <a:ext cx="3292846" cy="3079229"/>
                <a:chOff x="8517825" y="2196000"/>
                <a:chExt cx="3292846" cy="3079229"/>
              </a:xfrm>
            </p:grpSpPr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05DDE41-A350-C1C1-8F25-103864867F40}"/>
                    </a:ext>
                  </a:extLst>
                </p:cNvPr>
                <p:cNvSpPr txBox="1"/>
                <p:nvPr/>
              </p:nvSpPr>
              <p:spPr>
                <a:xfrm>
                  <a:off x="8517825" y="4351899"/>
                  <a:ext cx="2943883" cy="923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Ag@Ag</a:t>
                  </a:r>
                  <a:r>
                    <a:rPr lang="en-US" baseline="-25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2</a:t>
                  </a:r>
                  <a:r>
                    <a:rPr lang="en-US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O core-shell NPs:</a:t>
                  </a:r>
                </a:p>
                <a:p>
                  <a:pPr algn="ctr"/>
                  <a:r>
                    <a:rPr lang="en-US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Integration of metallic and</a:t>
                  </a:r>
                </a:p>
                <a:p>
                  <a:pPr algn="ctr"/>
                  <a:r>
                    <a:rPr lang="en-US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semiconducting components</a:t>
                  </a:r>
                  <a:endParaRPr lang="mk-MK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E6D6BAA6-E43F-E6B7-3A42-0BB475A187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58443" y="2196000"/>
                  <a:ext cx="1652228" cy="2160000"/>
                </a:xfrm>
                <a:prstGeom prst="rect">
                  <a:avLst/>
                </a:prstGeom>
              </p:spPr>
            </p:pic>
          </p:grp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77F5576-0542-8E8D-A629-C7ECB340536E}"/>
                  </a:ext>
                </a:extLst>
              </p:cNvPr>
              <p:cNvSpPr/>
              <p:nvPr/>
            </p:nvSpPr>
            <p:spPr>
              <a:xfrm>
                <a:off x="7849016" y="2065955"/>
                <a:ext cx="4104000" cy="3276000"/>
              </a:xfrm>
              <a:prstGeom prst="rect">
                <a:avLst/>
              </a:prstGeom>
              <a:noFill/>
              <a:ln>
                <a:solidFill>
                  <a:srgbClr val="6699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mk-MK" dirty="0"/>
              </a:p>
            </p:txBody>
          </p:sp>
        </p:grp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3095D3CE-8A3E-C0FD-3281-7E1458A32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1072" y="2181600"/>
              <a:ext cx="2160000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66990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CD21ABC-F410-2ADF-74F8-29C799AA8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303" y="750926"/>
            <a:ext cx="1936867" cy="82303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F8DC767-DFED-AB42-7872-9CBFD4870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938" y="764452"/>
            <a:ext cx="655133" cy="788464"/>
          </a:xfrm>
          <a:prstGeom prst="rect">
            <a:avLst/>
          </a:prstGeom>
        </p:spPr>
      </p:pic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827E800E-2CD2-C599-91CA-3401A36F0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546" y="1701483"/>
            <a:ext cx="5724000" cy="82391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US-assisted synthesis of 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Ag@Ag</a:t>
            </a:r>
            <a:r>
              <a:rPr lang="en-US" sz="28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NP thin films:</a:t>
            </a:r>
            <a:endParaRPr lang="mk-MK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2" name="Content Placeholder 61">
            <a:extLst>
              <a:ext uri="{FF2B5EF4-FFF2-40B4-BE49-F238E27FC236}">
                <a16:creationId xmlns:a16="http://schemas.microsoft.com/office/drawing/2014/main" id="{B5810029-7FAE-4D3F-8811-A8120FCD5A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4" y="2657748"/>
            <a:ext cx="5040000" cy="157176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5" name="Text Placeholder 58">
            <a:extLst>
              <a:ext uri="{FF2B5EF4-FFF2-40B4-BE49-F238E27FC236}">
                <a16:creationId xmlns:a16="http://schemas.microsoft.com/office/drawing/2014/main" id="{767F4FD9-FCC5-2B00-4345-2F938B680026}"/>
              </a:ext>
            </a:extLst>
          </p:cNvPr>
          <p:cNvSpPr txBox="1">
            <a:spLocks/>
          </p:cNvSpPr>
          <p:nvPr/>
        </p:nvSpPr>
        <p:spPr>
          <a:xfrm>
            <a:off x="6419965" y="2167188"/>
            <a:ext cx="51831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mk-MK" dirty="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68A3AEE-86CE-7123-1A23-A6A860676974}"/>
              </a:ext>
            </a:extLst>
          </p:cNvPr>
          <p:cNvSpPr/>
          <p:nvPr/>
        </p:nvSpPr>
        <p:spPr>
          <a:xfrm>
            <a:off x="6278880" y="1645920"/>
            <a:ext cx="5400000" cy="4680000"/>
          </a:xfrm>
          <a:prstGeom prst="rect">
            <a:avLst/>
          </a:prstGeom>
          <a:noFill/>
          <a:ln>
            <a:solidFill>
              <a:srgbClr val="66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noFill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58780DA-367A-44FB-9218-7E65665A29CA}"/>
              </a:ext>
            </a:extLst>
          </p:cNvPr>
          <p:cNvSpPr/>
          <p:nvPr/>
        </p:nvSpPr>
        <p:spPr>
          <a:xfrm>
            <a:off x="313398" y="1649530"/>
            <a:ext cx="5400000" cy="4680000"/>
          </a:xfrm>
          <a:prstGeom prst="rect">
            <a:avLst/>
          </a:prstGeom>
          <a:noFill/>
          <a:ln>
            <a:solidFill>
              <a:srgbClr val="66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>
              <a:noFill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060AFD-F953-ACB5-3FFD-43B16DF31B62}"/>
                  </a:ext>
                </a:extLst>
              </p:cNvPr>
              <p:cNvSpPr txBox="1"/>
              <p:nvPr/>
            </p:nvSpPr>
            <p:spPr>
              <a:xfrm>
                <a:off x="612000" y="4450314"/>
                <a:ext cx="2484000" cy="3992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Ag</m:t>
                        </m:r>
                      </m:e>
                      <m:sup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mk-MK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p>
                    </m:sSup>
                    <m:r>
                      <a:rPr lang="mk-MK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Ag</m:t>
                        </m:r>
                      </m:e>
                      <m:sup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endParaRPr lang="mk-MK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060AFD-F953-ACB5-3FFD-43B16DF31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4450314"/>
                <a:ext cx="2484000" cy="399212"/>
              </a:xfrm>
              <a:prstGeom prst="rect">
                <a:avLst/>
              </a:prstGeom>
              <a:blipFill>
                <a:blip r:embed="rId5"/>
                <a:stretch>
                  <a:fillRect l="-980" b="-16667"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8D6484-54C6-8BB9-FDDD-94A02D1C4A08}"/>
                  </a:ext>
                </a:extLst>
              </p:cNvPr>
              <p:cNvSpPr txBox="1"/>
              <p:nvPr/>
            </p:nvSpPr>
            <p:spPr>
              <a:xfrm>
                <a:off x="612000" y="4894678"/>
                <a:ext cx="2484000" cy="3992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Ag</m:t>
                        </m:r>
                      </m:e>
                      <m:sup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mk-MK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p>
                    </m:sSup>
                    <m:r>
                      <a:rPr lang="mk-MK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Ag</m:t>
                        </m:r>
                      </m:e>
                      <m:sup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endParaRPr lang="mk-MK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8D6484-54C6-8BB9-FDDD-94A02D1C4A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4894678"/>
                <a:ext cx="2484000" cy="399212"/>
              </a:xfrm>
              <a:prstGeom prst="rect">
                <a:avLst/>
              </a:prstGeom>
              <a:blipFill>
                <a:blip r:embed="rId6"/>
                <a:stretch>
                  <a:fillRect l="-980" b="-16923"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4B3772-9261-1BA9-012F-080FFE3350E8}"/>
                  </a:ext>
                </a:extLst>
              </p:cNvPr>
              <p:cNvSpPr txBox="1"/>
              <p:nvPr/>
            </p:nvSpPr>
            <p:spPr>
              <a:xfrm>
                <a:off x="612000" y="5310778"/>
                <a:ext cx="3492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Ag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mk-M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mk-MK" sz="2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  <m:sSub>
                          <m:sSubPr>
                            <m:ctrlPr>
                              <a:rPr lang="mk-MK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mk-MK" sz="2000" b="0" i="0" smtClean="0">
                                <a:latin typeface="Cambria Math" panose="02040503050406030204" pitchFamily="18" charset="0"/>
                              </a:rPr>
                              <m:t>O</m:t>
                            </m:r>
                          </m:e>
                          <m:sub>
                            <m:r>
                              <a:rPr lang="mk-MK" sz="20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mk-MK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p>
                    </m:sSup>
                    <m:r>
                      <a:rPr lang="mk-MK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AgO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  <a:endParaRPr lang="mk-MK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4B3772-9261-1BA9-012F-080FFE335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310778"/>
                <a:ext cx="3492000" cy="400110"/>
              </a:xfrm>
              <a:prstGeom prst="rect">
                <a:avLst/>
              </a:prstGeom>
              <a:blipFill>
                <a:blip r:embed="rId7"/>
                <a:stretch>
                  <a:fillRect l="-698" b="-16667"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CA7026-E74D-7285-7787-8C7386DFFC33}"/>
                  </a:ext>
                </a:extLst>
              </p:cNvPr>
              <p:cNvSpPr txBox="1"/>
              <p:nvPr/>
            </p:nvSpPr>
            <p:spPr>
              <a:xfrm>
                <a:off x="612000" y="5744982"/>
                <a:ext cx="4680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AgO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mk-MK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mk-MK" sz="2000" b="0" i="0" smtClean="0">
                            <a:latin typeface="Cambria Math" panose="02040503050406030204" pitchFamily="18" charset="0"/>
                          </a:rPr>
                          <m:t>H</m:t>
                        </m:r>
                        <m:sSub>
                          <m:sSubPr>
                            <m:ctrlPr>
                              <a:rPr lang="mk-MK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mk-MK" sz="2000" b="0" i="0" smtClean="0">
                                <a:latin typeface="Cambria Math" panose="02040503050406030204" pitchFamily="18" charset="0"/>
                              </a:rPr>
                              <m:t>O</m:t>
                            </m:r>
                          </m:e>
                          <m:sub>
                            <m:r>
                              <a:rPr lang="mk-MK" sz="20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sup>
                        <m:r>
                          <a:rPr lang="mk-MK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p>
                    </m:sSup>
                    <m:r>
                      <a:rPr lang="mk-MK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Ag</m:t>
                        </m:r>
                      </m:e>
                      <m:sub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O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mk-MK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CA7026-E74D-7285-7787-8C7386DFF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744982"/>
                <a:ext cx="4680000" cy="400110"/>
              </a:xfrm>
              <a:prstGeom prst="rect">
                <a:avLst/>
              </a:prstGeom>
              <a:blipFill>
                <a:blip r:embed="rId8"/>
                <a:stretch>
                  <a:fillRect l="-521" b="-16667"/>
                </a:stretch>
              </a:blipFill>
            </p:spPr>
            <p:txBody>
              <a:bodyPr/>
              <a:lstStyle/>
              <a:p>
                <a:r>
                  <a:rPr lang="mk-MK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33C8F302-0DE6-A0A2-6DE8-BDDBA43538D1}"/>
              </a:ext>
            </a:extLst>
          </p:cNvPr>
          <p:cNvGrpSpPr/>
          <p:nvPr/>
        </p:nvGrpSpPr>
        <p:grpSpPr>
          <a:xfrm>
            <a:off x="6480000" y="3017690"/>
            <a:ext cx="4586455" cy="369332"/>
            <a:chOff x="6480000" y="2952000"/>
            <a:chExt cx="4586455" cy="36933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1577777-39F7-637F-2663-79C3612FA7DA}"/>
                </a:ext>
              </a:extLst>
            </p:cNvPr>
            <p:cNvSpPr txBox="1"/>
            <p:nvPr/>
          </p:nvSpPr>
          <p:spPr>
            <a:xfrm>
              <a:off x="8748000" y="2952000"/>
              <a:ext cx="23184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Core-shell morphology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CBCD536-2BA7-B7BC-3C67-FC0A769A9535}"/>
                </a:ext>
              </a:extLst>
            </p:cNvPr>
            <p:cNvSpPr txBox="1"/>
            <p:nvPr/>
          </p:nvSpPr>
          <p:spPr>
            <a:xfrm>
              <a:off x="6480000" y="2952000"/>
              <a:ext cx="9358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HRTEM: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718A43A-93C4-044F-D52A-F1EC929C8232}"/>
              </a:ext>
            </a:extLst>
          </p:cNvPr>
          <p:cNvGrpSpPr/>
          <p:nvPr/>
        </p:nvGrpSpPr>
        <p:grpSpPr>
          <a:xfrm>
            <a:off x="6480000" y="2338843"/>
            <a:ext cx="4399609" cy="646331"/>
            <a:chOff x="6480000" y="2338843"/>
            <a:chExt cx="4399609" cy="64633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33737C-6765-A33F-6876-6BEF10EA1E5F}"/>
                </a:ext>
              </a:extLst>
            </p:cNvPr>
            <p:cNvSpPr txBox="1"/>
            <p:nvPr/>
          </p:nvSpPr>
          <p:spPr>
            <a:xfrm>
              <a:off x="6480000" y="2412000"/>
              <a:ext cx="1231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XRD, SAED: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5E267A3-96B5-80E8-DB01-7FFF261502F8}"/>
                </a:ext>
              </a:extLst>
            </p:cNvPr>
            <p:cNvSpPr txBox="1"/>
            <p:nvPr/>
          </p:nvSpPr>
          <p:spPr>
            <a:xfrm>
              <a:off x="8748000" y="2338843"/>
              <a:ext cx="21316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Crystal structure and</a:t>
              </a:r>
            </a:p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phase identification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1B5C9A3-3C09-D432-135B-AFBAC9CFE734}"/>
              </a:ext>
            </a:extLst>
          </p:cNvPr>
          <p:cNvGrpSpPr/>
          <p:nvPr/>
        </p:nvGrpSpPr>
        <p:grpSpPr>
          <a:xfrm>
            <a:off x="6480000" y="3459245"/>
            <a:ext cx="4314779" cy="646331"/>
            <a:chOff x="6480000" y="3528000"/>
            <a:chExt cx="4314779" cy="64633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E585198-42A5-4F4E-F3F2-16BB14179282}"/>
                </a:ext>
              </a:extLst>
            </p:cNvPr>
            <p:cNvSpPr txBox="1"/>
            <p:nvPr/>
          </p:nvSpPr>
          <p:spPr>
            <a:xfrm>
              <a:off x="6480000" y="3528000"/>
              <a:ext cx="683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AFM: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ED24DC2-E976-7047-54A5-523245D62796}"/>
                </a:ext>
              </a:extLst>
            </p:cNvPr>
            <p:cNvSpPr txBox="1"/>
            <p:nvPr/>
          </p:nvSpPr>
          <p:spPr>
            <a:xfrm>
              <a:off x="8748000" y="3528000"/>
              <a:ext cx="204677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Surface and</a:t>
              </a:r>
            </a:p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topography analysis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E646878-1C2C-EAC3-73FD-09F05DDE3B6C}"/>
              </a:ext>
            </a:extLst>
          </p:cNvPr>
          <p:cNvGrpSpPr/>
          <p:nvPr/>
        </p:nvGrpSpPr>
        <p:grpSpPr>
          <a:xfrm>
            <a:off x="6480000" y="4060769"/>
            <a:ext cx="3804383" cy="646331"/>
            <a:chOff x="6480000" y="4104000"/>
            <a:chExt cx="3804383" cy="64633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95CB92B-3DFC-F722-3575-EAC04C77318F}"/>
                </a:ext>
              </a:extLst>
            </p:cNvPr>
            <p:cNvSpPr txBox="1"/>
            <p:nvPr/>
          </p:nvSpPr>
          <p:spPr>
            <a:xfrm>
              <a:off x="6480000" y="4104000"/>
              <a:ext cx="1479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Raman</a:t>
              </a:r>
            </a:p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spectroscopy: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D1BF91E-1166-BAEA-8603-5B952281C16C}"/>
                </a:ext>
              </a:extLst>
            </p:cNvPr>
            <p:cNvSpPr txBox="1"/>
            <p:nvPr/>
          </p:nvSpPr>
          <p:spPr>
            <a:xfrm>
              <a:off x="8748000" y="4356000"/>
              <a:ext cx="15363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SERS response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E409DB0-82C6-5491-C1FE-D9351A0F21EB}"/>
              </a:ext>
            </a:extLst>
          </p:cNvPr>
          <p:cNvGrpSpPr/>
          <p:nvPr/>
        </p:nvGrpSpPr>
        <p:grpSpPr>
          <a:xfrm>
            <a:off x="6480000" y="4823168"/>
            <a:ext cx="4667760" cy="657332"/>
            <a:chOff x="6480000" y="4968000"/>
            <a:chExt cx="4667760" cy="65733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090CFFC-7E1E-0C84-43CF-BE40233D62E6}"/>
                </a:ext>
              </a:extLst>
            </p:cNvPr>
            <p:cNvSpPr txBox="1"/>
            <p:nvPr/>
          </p:nvSpPr>
          <p:spPr>
            <a:xfrm>
              <a:off x="6480000" y="4968000"/>
              <a:ext cx="14795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UV-Vis</a:t>
              </a:r>
            </a:p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spectroscopy: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62BB0AB-EC1E-8E95-4F5F-B11ED1F8DE9B}"/>
                </a:ext>
              </a:extLst>
            </p:cNvPr>
            <p:cNvSpPr txBox="1"/>
            <p:nvPr/>
          </p:nvSpPr>
          <p:spPr>
            <a:xfrm>
              <a:off x="8748000" y="5256000"/>
              <a:ext cx="2399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LSPR, optical properties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B3A9349-2F5A-9040-7470-B5BD666D4FDE}"/>
              </a:ext>
            </a:extLst>
          </p:cNvPr>
          <p:cNvGrpSpPr/>
          <p:nvPr/>
        </p:nvGrpSpPr>
        <p:grpSpPr>
          <a:xfrm>
            <a:off x="6480000" y="5566128"/>
            <a:ext cx="4298684" cy="646331"/>
            <a:chOff x="6480000" y="5904000"/>
            <a:chExt cx="4298684" cy="64633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B3EBCC8-3074-DB83-4A05-68D362A52B5D}"/>
                </a:ext>
              </a:extLst>
            </p:cNvPr>
            <p:cNvSpPr txBox="1"/>
            <p:nvPr/>
          </p:nvSpPr>
          <p:spPr>
            <a:xfrm>
              <a:off x="6480000" y="5904000"/>
              <a:ext cx="20306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Photoluminescence</a:t>
              </a:r>
            </a:p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spectroscopy: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A79DFA3-6E0A-7F34-62EC-274D83082908}"/>
                </a:ext>
              </a:extLst>
            </p:cNvPr>
            <p:cNvSpPr txBox="1"/>
            <p:nvPr/>
          </p:nvSpPr>
          <p:spPr>
            <a:xfrm>
              <a:off x="8748000" y="5904000"/>
              <a:ext cx="203068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Photoluminescence</a:t>
              </a:r>
            </a:p>
            <a:p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properties</a:t>
              </a:r>
              <a:endParaRPr lang="mk-M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 Placeholder 56">
            <a:extLst>
              <a:ext uri="{FF2B5EF4-FFF2-40B4-BE49-F238E27FC236}">
                <a16:creationId xmlns:a16="http://schemas.microsoft.com/office/drawing/2014/main" id="{2C7BC691-0CF8-93C3-FC38-4F21CD2DDC72}"/>
              </a:ext>
            </a:extLst>
          </p:cNvPr>
          <p:cNvSpPr txBox="1">
            <a:spLocks/>
          </p:cNvSpPr>
          <p:nvPr/>
        </p:nvSpPr>
        <p:spPr>
          <a:xfrm>
            <a:off x="6275146" y="1701483"/>
            <a:ext cx="572400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Characterization methods:</a:t>
            </a:r>
          </a:p>
          <a:p>
            <a:pPr algn="ctr">
              <a:spcBef>
                <a:spcPts val="0"/>
              </a:spcBef>
            </a:pPr>
            <a:endParaRPr lang="mk-MK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1454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66990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221840-DD93-C6CA-3B7D-CAC9E3C94605}"/>
              </a:ext>
            </a:extLst>
          </p:cNvPr>
          <p:cNvGrpSpPr/>
          <p:nvPr/>
        </p:nvGrpSpPr>
        <p:grpSpPr>
          <a:xfrm>
            <a:off x="249856" y="678140"/>
            <a:ext cx="5183188" cy="2880000"/>
            <a:chOff x="149059" y="819000"/>
            <a:chExt cx="5183188" cy="288000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A805833-9BE5-858F-B842-0F45EF29B7A2}"/>
                </a:ext>
              </a:extLst>
            </p:cNvPr>
            <p:cNvGrpSpPr/>
            <p:nvPr/>
          </p:nvGrpSpPr>
          <p:grpSpPr>
            <a:xfrm>
              <a:off x="149059" y="824860"/>
              <a:ext cx="5183188" cy="2836505"/>
              <a:chOff x="21464" y="824860"/>
              <a:chExt cx="5183188" cy="2836505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CC8095D1-3B7E-976C-350D-1CEC6AB98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2" t="2" r="16232" b="18970"/>
              <a:stretch>
                <a:fillRect/>
              </a:stretch>
            </p:blipFill>
            <p:spPr>
              <a:xfrm>
                <a:off x="2995433" y="1408731"/>
                <a:ext cx="1385100" cy="1368000"/>
              </a:xfrm>
              <a:prstGeom prst="rect">
                <a:avLst/>
              </a:prstGeom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610C412-EB28-09E7-EB7D-D20C411F4180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48478" y="1156730"/>
                <a:ext cx="2679365" cy="1620001"/>
                <a:chOff x="86680" y="281821"/>
                <a:chExt cx="5063775" cy="3061677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6C67708E-A3B6-A7F1-1BBC-154ADC2B4D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6680" y="281821"/>
                  <a:ext cx="2836715" cy="3061677"/>
                </a:xfrm>
                <a:prstGeom prst="rect">
                  <a:avLst/>
                </a:prstGeom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DEA0FE1A-11F6-D554-A9C5-E7D5DD94AC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 r="43818"/>
                <a:stretch>
                  <a:fillRect/>
                </a:stretch>
              </p:blipFill>
              <p:spPr>
                <a:xfrm>
                  <a:off x="2923395" y="719671"/>
                  <a:ext cx="2227060" cy="2585415"/>
                </a:xfrm>
                <a:prstGeom prst="rect">
                  <a:avLst/>
                </a:prstGeom>
              </p:spPr>
            </p:pic>
          </p:grpSp>
          <p:sp>
            <p:nvSpPr>
              <p:cNvPr id="19" name="Text Placeholder 58">
                <a:extLst>
                  <a:ext uri="{FF2B5EF4-FFF2-40B4-BE49-F238E27FC236}">
                    <a16:creationId xmlns:a16="http://schemas.microsoft.com/office/drawing/2014/main" id="{300DD83C-9145-67F6-02C8-962DD098EA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464" y="824860"/>
                <a:ext cx="5183188" cy="43200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Structural and morphological characterization</a:t>
                </a:r>
                <a:endParaRPr lang="mk-MK" sz="1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668023D-C52D-89F9-37EF-2B1412698634}"/>
                  </a:ext>
                </a:extLst>
              </p:cNvPr>
              <p:cNvSpPr txBox="1"/>
              <p:nvPr/>
            </p:nvSpPr>
            <p:spPr>
              <a:xfrm>
                <a:off x="356768" y="2830368"/>
                <a:ext cx="24372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XRD and SAED confirm the </a:t>
                </a:r>
              </a:p>
              <a:p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coexistence of metallic Ag</a:t>
                </a:r>
              </a:p>
              <a:p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and Ag</a:t>
                </a:r>
                <a:r>
                  <a:rPr lang="en-US" sz="1600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 phase.</a:t>
                </a:r>
                <a:endParaRPr lang="mk-MK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C736DD0-497B-C40B-5770-00390C6E4D59}"/>
                  </a:ext>
                </a:extLst>
              </p:cNvPr>
              <p:cNvSpPr txBox="1"/>
              <p:nvPr/>
            </p:nvSpPr>
            <p:spPr>
              <a:xfrm>
                <a:off x="2931182" y="2830368"/>
                <a:ext cx="169501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HRTEM reveals Ag</a:t>
                </a:r>
              </a:p>
              <a:p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core surrounded</a:t>
                </a:r>
              </a:p>
              <a:p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by an Ag</a:t>
                </a:r>
                <a:r>
                  <a:rPr lang="en-US" sz="1600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 shell.</a:t>
                </a:r>
                <a:endParaRPr lang="mk-MK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8DC0401-9C7B-BCE8-DDB6-1113BA9618C2}"/>
                </a:ext>
              </a:extLst>
            </p:cNvPr>
            <p:cNvSpPr/>
            <p:nvPr/>
          </p:nvSpPr>
          <p:spPr>
            <a:xfrm>
              <a:off x="151174" y="819000"/>
              <a:ext cx="4752000" cy="2880000"/>
            </a:xfrm>
            <a:prstGeom prst="rect">
              <a:avLst/>
            </a:prstGeom>
            <a:noFill/>
            <a:ln>
              <a:solidFill>
                <a:srgbClr val="66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k-MK" dirty="0">
                <a:noFill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0D58A33-201F-ADC9-E50B-61FE0167CB59}"/>
              </a:ext>
            </a:extLst>
          </p:cNvPr>
          <p:cNvGrpSpPr/>
          <p:nvPr/>
        </p:nvGrpSpPr>
        <p:grpSpPr>
          <a:xfrm>
            <a:off x="5057678" y="676801"/>
            <a:ext cx="5206272" cy="2882060"/>
            <a:chOff x="128090" y="4030230"/>
            <a:chExt cx="5206272" cy="2825479"/>
          </a:xfrm>
        </p:grpSpPr>
        <p:sp>
          <p:nvSpPr>
            <p:cNvPr id="28" name="Text Placeholder 58">
              <a:extLst>
                <a:ext uri="{FF2B5EF4-FFF2-40B4-BE49-F238E27FC236}">
                  <a16:creationId xmlns:a16="http://schemas.microsoft.com/office/drawing/2014/main" id="{59330581-06D7-986C-CB01-757666EC1947}"/>
                </a:ext>
              </a:extLst>
            </p:cNvPr>
            <p:cNvSpPr txBox="1">
              <a:spLocks/>
            </p:cNvSpPr>
            <p:nvPr/>
          </p:nvSpPr>
          <p:spPr>
            <a:xfrm>
              <a:off x="151174" y="4037288"/>
              <a:ext cx="5183188" cy="432000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Surface topography</a:t>
              </a:r>
              <a:endParaRPr lang="mk-MK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3E7461C-F3A6-36D2-81D6-20212E22E62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2464" y="4259712"/>
              <a:ext cx="4003378" cy="1477304"/>
              <a:chOff x="459439" y="631403"/>
              <a:chExt cx="9508025" cy="3508597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A403D6D2-A45D-F23E-7F84-FD646A345D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1" r="11850" b="5000"/>
              <a:stretch>
                <a:fillRect/>
              </a:stretch>
            </p:blipFill>
            <p:spPr>
              <a:xfrm>
                <a:off x="6799464" y="720000"/>
                <a:ext cx="3168000" cy="342000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3A72F556-A137-36E2-2407-63D5279F51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t="1" r="12851" b="5000"/>
              <a:stretch>
                <a:fillRect/>
              </a:stretch>
            </p:blipFill>
            <p:spPr>
              <a:xfrm>
                <a:off x="536384" y="720000"/>
                <a:ext cx="3132000" cy="3420000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02BD22BC-C9B5-AAEC-D181-8B5CCF80E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t="1" r="11850" b="5000"/>
              <a:stretch>
                <a:fillRect/>
              </a:stretch>
            </p:blipFill>
            <p:spPr>
              <a:xfrm>
                <a:off x="3662323" y="720000"/>
                <a:ext cx="3168000" cy="3420000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9485EF0-2F59-949E-BDE1-61132BE2FF02}"/>
                  </a:ext>
                </a:extLst>
              </p:cNvPr>
              <p:cNvSpPr txBox="1"/>
              <p:nvPr/>
            </p:nvSpPr>
            <p:spPr>
              <a:xfrm>
                <a:off x="459439" y="631403"/>
                <a:ext cx="819294" cy="804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a)</a:t>
                </a:r>
                <a:endParaRPr lang="mk-MK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89BAA68-8C5A-E3C3-8FC6-DAD48B86235A}"/>
                  </a:ext>
                </a:extLst>
              </p:cNvPr>
              <p:cNvSpPr txBox="1"/>
              <p:nvPr/>
            </p:nvSpPr>
            <p:spPr>
              <a:xfrm>
                <a:off x="3537440" y="631403"/>
                <a:ext cx="842137" cy="8040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b)</a:t>
                </a:r>
                <a:endParaRPr lang="mk-MK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DD5BF9F-D059-89E7-0BAC-0E5CB37C3451}"/>
                  </a:ext>
                </a:extLst>
              </p:cNvPr>
              <p:cNvSpPr txBox="1"/>
              <p:nvPr/>
            </p:nvSpPr>
            <p:spPr>
              <a:xfrm>
                <a:off x="6700940" y="631403"/>
                <a:ext cx="920811" cy="804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c)</a:t>
                </a:r>
                <a:endParaRPr lang="mk-MK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A508AC-C0EC-BF9B-F4D2-9228B5FE8F87}"/>
                </a:ext>
              </a:extLst>
            </p:cNvPr>
            <p:cNvSpPr txBox="1"/>
            <p:nvPr/>
          </p:nvSpPr>
          <p:spPr>
            <a:xfrm>
              <a:off x="165451" y="5778491"/>
              <a:ext cx="398814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Height AFM images of Ag@Ag</a:t>
              </a:r>
              <a:r>
                <a:rPr lang="en-US" sz="1600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 NP thin films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prepared under identical sonication (25 min) 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and different pre-sonication conditions: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a) 5 min; b) 10 min and c) 20 min.</a:t>
              </a:r>
              <a:endParaRPr lang="mk-M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96E6A38-7E2D-1B57-9CCB-95F0A7C3272B}"/>
                </a:ext>
              </a:extLst>
            </p:cNvPr>
            <p:cNvSpPr/>
            <p:nvPr/>
          </p:nvSpPr>
          <p:spPr>
            <a:xfrm>
              <a:off x="128090" y="4030230"/>
              <a:ext cx="4104000" cy="2823460"/>
            </a:xfrm>
            <a:prstGeom prst="rect">
              <a:avLst/>
            </a:prstGeom>
            <a:noFill/>
            <a:ln>
              <a:solidFill>
                <a:srgbClr val="66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k-MK" dirty="0">
                <a:noFill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7DB8B88-34CF-F291-BE6D-37F3E9FA3CB2}"/>
              </a:ext>
            </a:extLst>
          </p:cNvPr>
          <p:cNvGrpSpPr/>
          <p:nvPr/>
        </p:nvGrpSpPr>
        <p:grpSpPr>
          <a:xfrm>
            <a:off x="9176116" y="674287"/>
            <a:ext cx="5183188" cy="2880000"/>
            <a:chOff x="4962792" y="759594"/>
            <a:chExt cx="5183188" cy="288000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D2D652-A852-B2BE-FC47-2A1680005DEC}"/>
                </a:ext>
              </a:extLst>
            </p:cNvPr>
            <p:cNvSpPr txBox="1"/>
            <p:nvPr/>
          </p:nvSpPr>
          <p:spPr>
            <a:xfrm>
              <a:off x="5051974" y="2304128"/>
              <a:ext cx="2628605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pronounced LSPR band 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progressively red-shifts and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broadens with increasing Ag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core radius (a) and Ag</a:t>
              </a:r>
              <a:r>
                <a:rPr lang="en-US" sz="1600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 shell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thickness (b).</a:t>
              </a:r>
            </a:p>
          </p:txBody>
        </p:sp>
        <p:sp>
          <p:nvSpPr>
            <p:cNvPr id="67" name="Text Placeholder 58">
              <a:extLst>
                <a:ext uri="{FF2B5EF4-FFF2-40B4-BE49-F238E27FC236}">
                  <a16:creationId xmlns:a16="http://schemas.microsoft.com/office/drawing/2014/main" id="{B4B18898-07B5-5181-A874-BE69F9100508}"/>
                </a:ext>
              </a:extLst>
            </p:cNvPr>
            <p:cNvSpPr txBox="1">
              <a:spLocks/>
            </p:cNvSpPr>
            <p:nvPr/>
          </p:nvSpPr>
          <p:spPr>
            <a:xfrm>
              <a:off x="4962792" y="769307"/>
              <a:ext cx="5183188" cy="432000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Optical properties</a:t>
              </a:r>
              <a:endParaRPr lang="mk-MK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33A3D3D4-1CBF-ADD1-96B8-BDB721EEA5DE}"/>
                </a:ext>
              </a:extLst>
            </p:cNvPr>
            <p:cNvSpPr/>
            <p:nvPr/>
          </p:nvSpPr>
          <p:spPr>
            <a:xfrm>
              <a:off x="5018213" y="759594"/>
              <a:ext cx="2700000" cy="2880000"/>
            </a:xfrm>
            <a:prstGeom prst="rect">
              <a:avLst/>
            </a:prstGeom>
            <a:noFill/>
            <a:ln>
              <a:solidFill>
                <a:srgbClr val="66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k-MK" dirty="0">
                <a:noFill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0E50F7B-2099-B605-6065-F5F877861932}"/>
              </a:ext>
            </a:extLst>
          </p:cNvPr>
          <p:cNvGrpSpPr/>
          <p:nvPr/>
        </p:nvGrpSpPr>
        <p:grpSpPr>
          <a:xfrm>
            <a:off x="240086" y="3689914"/>
            <a:ext cx="6300000" cy="3136602"/>
            <a:chOff x="7323230" y="802198"/>
            <a:chExt cx="6300000" cy="3136602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2EB7C979-458D-567C-3567-3EE169821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4380" r="48081"/>
            <a:stretch>
              <a:fillRect/>
            </a:stretch>
          </p:blipFill>
          <p:spPr>
            <a:xfrm>
              <a:off x="7474178" y="1271114"/>
              <a:ext cx="2211708" cy="180000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D81AD6CD-D4E7-C421-5042-10A7B934B1BD}"/>
                </a:ext>
              </a:extLst>
            </p:cNvPr>
            <p:cNvGrpSpPr/>
            <p:nvPr/>
          </p:nvGrpSpPr>
          <p:grpSpPr>
            <a:xfrm>
              <a:off x="9825770" y="1070954"/>
              <a:ext cx="1667807" cy="2017330"/>
              <a:chOff x="9687230" y="869602"/>
              <a:chExt cx="1667807" cy="2017330"/>
            </a:xfrm>
          </p:grpSpPr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5FFFBB1B-7200-2A20-5E5F-8AFFA46DE5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687230" y="1086932"/>
                <a:ext cx="1667807" cy="18000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3833D250-0A4C-53F0-B105-FF5EDDABCBB7}"/>
                  </a:ext>
                </a:extLst>
              </p:cNvPr>
              <p:cNvSpPr txBox="1"/>
              <p:nvPr/>
            </p:nvSpPr>
            <p:spPr>
              <a:xfrm>
                <a:off x="10056750" y="869602"/>
                <a:ext cx="1123064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300" i="1" dirty="0">
                    <a:sym typeface="Symbol" panose="05050102010706020507" pitchFamily="18" charset="2"/>
                  </a:rPr>
                  <a:t></a:t>
                </a:r>
                <a:r>
                  <a:rPr lang="en-US" sz="1300" baseline="-25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exc.</a:t>
                </a:r>
                <a:r>
                  <a:rPr lang="en-US" sz="13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= 340 nm</a:t>
                </a:r>
                <a:endParaRPr lang="mk-MK" sz="13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9482075-05CA-6ACC-F887-15FC4F9C8331}"/>
                </a:ext>
              </a:extLst>
            </p:cNvPr>
            <p:cNvSpPr txBox="1"/>
            <p:nvPr/>
          </p:nvSpPr>
          <p:spPr>
            <a:xfrm>
              <a:off x="7434900" y="3107803"/>
              <a:ext cx="589905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enhanced PL intensity, relative to pure Ag</a:t>
              </a:r>
              <a:r>
                <a:rPr lang="en-US" sz="1600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 nanostructures, is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attributed to the coupling between electronic transitions in the Ag</a:t>
              </a:r>
              <a:r>
                <a:rPr lang="en-US" sz="1600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  <a:p>
              <a:r>
                <a:rPr lang="en-US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shell and the LSPR field generated by the Ag core. </a:t>
              </a:r>
              <a:endParaRPr lang="mk-M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Text Placeholder 58">
              <a:extLst>
                <a:ext uri="{FF2B5EF4-FFF2-40B4-BE49-F238E27FC236}">
                  <a16:creationId xmlns:a16="http://schemas.microsoft.com/office/drawing/2014/main" id="{81E7D58D-3D03-4928-C169-28B14294478C}"/>
                </a:ext>
              </a:extLst>
            </p:cNvPr>
            <p:cNvSpPr txBox="1">
              <a:spLocks/>
            </p:cNvSpPr>
            <p:nvPr/>
          </p:nvSpPr>
          <p:spPr>
            <a:xfrm>
              <a:off x="7418700" y="815840"/>
              <a:ext cx="3960000" cy="634143"/>
            </a:xfrm>
            <a:prstGeom prst="rect">
              <a:avLst/>
            </a:prstGeom>
            <a:ln>
              <a:noFill/>
            </a:ln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Photoluminescence enhancement</a:t>
              </a:r>
              <a:endParaRPr lang="mk-MK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1B00A99-4773-C507-6BEC-CFEFA46D4C1F}"/>
                </a:ext>
              </a:extLst>
            </p:cNvPr>
            <p:cNvSpPr/>
            <p:nvPr/>
          </p:nvSpPr>
          <p:spPr>
            <a:xfrm>
              <a:off x="7323230" y="802198"/>
              <a:ext cx="6300000" cy="309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k-MK" dirty="0">
                <a:noFill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1ED054A-5FBE-3293-B4A6-30CEE77382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186" y="4093884"/>
            <a:ext cx="2322607" cy="1800000"/>
          </a:xfrm>
          <a:prstGeom prst="rect">
            <a:avLst/>
          </a:prstGeom>
        </p:spPr>
      </p:pic>
      <p:sp>
        <p:nvSpPr>
          <p:cNvPr id="16" name="Text Placeholder 58">
            <a:extLst>
              <a:ext uri="{FF2B5EF4-FFF2-40B4-BE49-F238E27FC236}">
                <a16:creationId xmlns:a16="http://schemas.microsoft.com/office/drawing/2014/main" id="{9641D60A-3753-A654-4089-49B7B5A8AED7}"/>
              </a:ext>
            </a:extLst>
          </p:cNvPr>
          <p:cNvSpPr txBox="1">
            <a:spLocks/>
          </p:cNvSpPr>
          <p:nvPr/>
        </p:nvSpPr>
        <p:spPr>
          <a:xfrm>
            <a:off x="6618312" y="3704400"/>
            <a:ext cx="3960000" cy="6341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Raman and SERS response</a:t>
            </a:r>
            <a:endParaRPr lang="mk-MK" sz="1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913626-6671-B745-EBE8-7C5F4314D5E3}"/>
              </a:ext>
            </a:extLst>
          </p:cNvPr>
          <p:cNvSpPr txBox="1"/>
          <p:nvPr/>
        </p:nvSpPr>
        <p:spPr>
          <a:xfrm>
            <a:off x="6609387" y="5909046"/>
            <a:ext cx="5385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enhanced Raman response indicate the strong localized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electromagnetic fields generated by Ag core demonstrating</a:t>
            </a:r>
          </a:p>
          <a:p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potential of the Ag@Ag</a:t>
            </a:r>
            <a:r>
              <a:rPr lang="en-US" sz="1600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NP thin films as SERS substrates.</a:t>
            </a:r>
            <a:endParaRPr lang="mk-MK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041A345-CBA0-F1B2-62A1-917FF8FD4890}"/>
              </a:ext>
            </a:extLst>
          </p:cNvPr>
          <p:cNvSpPr/>
          <p:nvPr/>
        </p:nvSpPr>
        <p:spPr>
          <a:xfrm>
            <a:off x="6635611" y="3684660"/>
            <a:ext cx="5292000" cy="3096000"/>
          </a:xfrm>
          <a:prstGeom prst="rect">
            <a:avLst/>
          </a:prstGeom>
          <a:noFill/>
          <a:ln>
            <a:solidFill>
              <a:srgbClr val="66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k-MK" dirty="0">
              <a:noFill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C4440F1-2166-A960-B5D3-8B1E8F80F174}"/>
              </a:ext>
            </a:extLst>
          </p:cNvPr>
          <p:cNvSpPr txBox="1"/>
          <p:nvPr/>
        </p:nvSpPr>
        <p:spPr>
          <a:xfrm>
            <a:off x="5111336" y="2016000"/>
            <a:ext cx="1390124" cy="25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200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0.78 ± 0.29 nm</a:t>
            </a:r>
            <a:endParaRPr lang="mk-MK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mk-MK" sz="1200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9B2AA1C-EFD9-4550-0ECA-B7A6DA8A915C}"/>
              </a:ext>
            </a:extLst>
          </p:cNvPr>
          <p:cNvSpPr txBox="1"/>
          <p:nvPr/>
        </p:nvSpPr>
        <p:spPr>
          <a:xfrm>
            <a:off x="6411804" y="2016000"/>
            <a:ext cx="1425390" cy="25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200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 5.89 ± 2.42 nm</a:t>
            </a:r>
            <a:endParaRPr lang="mk-MK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mk-MK" sz="1200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10677E8-0DB8-58CA-B20C-6AB56AADB064}"/>
              </a:ext>
            </a:extLst>
          </p:cNvPr>
          <p:cNvSpPr txBox="1"/>
          <p:nvPr/>
        </p:nvSpPr>
        <p:spPr>
          <a:xfrm>
            <a:off x="7705009" y="2015039"/>
            <a:ext cx="1468672" cy="252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1200" baseline="-25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34.88 ± 7.73 nm</a:t>
            </a:r>
            <a:endParaRPr lang="mk-MK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mk-MK" sz="1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D83FD2-01EE-A8B8-E6A5-DA46B61B21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32226" y="967472"/>
            <a:ext cx="2121333" cy="1260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18C3018-0B12-E20E-2142-9BB63776F325}"/>
              </a:ext>
            </a:extLst>
          </p:cNvPr>
          <p:cNvGrpSpPr/>
          <p:nvPr/>
        </p:nvGrpSpPr>
        <p:grpSpPr>
          <a:xfrm>
            <a:off x="250602" y="3689917"/>
            <a:ext cx="6300000" cy="3096000"/>
            <a:chOff x="250602" y="3689917"/>
            <a:chExt cx="6300000" cy="309600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3173870-B866-D36E-4B54-9181676803BF}"/>
                </a:ext>
              </a:extLst>
            </p:cNvPr>
            <p:cNvSpPr/>
            <p:nvPr/>
          </p:nvSpPr>
          <p:spPr>
            <a:xfrm>
              <a:off x="250602" y="3689917"/>
              <a:ext cx="6300000" cy="3096000"/>
            </a:xfrm>
            <a:prstGeom prst="rect">
              <a:avLst/>
            </a:prstGeom>
            <a:noFill/>
            <a:ln>
              <a:solidFill>
                <a:srgbClr val="66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k-MK" dirty="0">
                <a:noFill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BEA7E6B-3D6F-4C0A-04E4-AA4E9090D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677391" y="4368047"/>
              <a:ext cx="1292037" cy="1260000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EE51F2A-3091-4590-B9F4-41CD4467452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47182" y="4239249"/>
            <a:ext cx="1734986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669900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CBF2DC-85BE-EAD7-1E39-61EA9464B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079"/>
            <a:ext cx="10515600" cy="3960000"/>
          </a:xfrm>
        </p:spPr>
        <p:txBody>
          <a:bodyPr>
            <a:normAutofit fontScale="92500" lnSpcReduction="20000"/>
          </a:bodyPr>
          <a:lstStyle/>
          <a:p>
            <a:pPr marL="357188" indent="-357188">
              <a:buClr>
                <a:srgbClr val="6699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Ag@Ag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NP thin films (with different geometrical parameters of the core  and shell) were successfully synthesized.</a:t>
            </a:r>
          </a:p>
          <a:p>
            <a:pPr marL="357188" indent="-357188">
              <a:buClr>
                <a:srgbClr val="6699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XRD, SAED, Raman spectroscopy and electron microscopy confirmed the coexistence of metallic Ag and Ag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and the formation of core-shell nanostructures.</a:t>
            </a:r>
          </a:p>
          <a:p>
            <a:pPr marL="357188" indent="-357188">
              <a:buClr>
                <a:srgbClr val="6699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films exhibit a pronounced Ag-related LSPR and enhanced Raman response, indicating potential for SERS applications.</a:t>
            </a:r>
          </a:p>
          <a:p>
            <a:pPr marL="357188" indent="-357188">
              <a:buClr>
                <a:srgbClr val="6699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Ag@Ag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NP thin films show enhanced photoluminescence compared with pure Ag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nanostructures, consistent with plasmon-exciton coupling.</a:t>
            </a:r>
          </a:p>
          <a:p>
            <a:pPr marL="357188" indent="-357188">
              <a:buClr>
                <a:srgbClr val="669900"/>
              </a:buClr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results highlight the potential of Ag@Ag</a:t>
            </a:r>
            <a:r>
              <a:rPr lang="en-US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nanostructures for plasmon-enhanced photonic and sensing applications.  </a:t>
            </a:r>
            <a:endParaRPr lang="mk-MK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schemas.microsoft.com/office/2006/metadata/properties"/>
    <ds:schemaRef ds:uri="c9b645eb-e6fe-4b35-9d45-bd7394162d21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elements/1.1/"/>
    <ds:schemaRef ds:uri="98621ed1-ae24-4a21-b80a-89d572d87e7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2369</TotalTime>
  <Words>579</Words>
  <Application>Microsoft Office PowerPoint</Application>
  <PresentationFormat>Widescreen</PresentationFormat>
  <Paragraphs>90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Symbol</vt:lpstr>
      <vt:lpstr>Wingdings</vt:lpstr>
      <vt:lpstr>Cambria Math</vt:lpstr>
      <vt:lpstr>Aptos</vt:lpstr>
      <vt:lpstr>Calibri</vt:lpstr>
      <vt:lpstr>PF BeauSans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Meri</cp:lastModifiedBy>
  <cp:revision>79</cp:revision>
  <dcterms:created xsi:type="dcterms:W3CDTF">2025-07-07T08:04:39Z</dcterms:created>
  <dcterms:modified xsi:type="dcterms:W3CDTF">2026-09-16T09:31:15Z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