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0"/>
  </p:notesMasterIdLst>
  <p:sldIdLst>
    <p:sldId id="288" r:id="rId5"/>
    <p:sldId id="289" r:id="rId6"/>
    <p:sldId id="290" r:id="rId7"/>
    <p:sldId id="291" r:id="rId8"/>
    <p:sldId id="292" r:id="rId9"/>
  </p:sldIdLst>
  <p:sldSz cx="12192000" cy="6858000"/>
  <p:notesSz cx="6858000" cy="9144000"/>
  <p:embeddedFontLst>
    <p:embeddedFont>
      <p:font typeface="Arial Narrow" panose="020B0606020202030204" pitchFamily="34" charset="0"/>
      <p:regular r:id="rId11"/>
      <p:bold r:id="rId12"/>
      <p:italic r:id="rId13"/>
      <p:boldItalic r:id="rId14"/>
    </p:embeddedFont>
    <p:embeddedFont>
      <p:font typeface="PF BeauSans Pro" panose="02000800000000020004" charset="0"/>
      <p:bold r:id="rId15"/>
    </p:embeddedFont>
  </p:embeddedFontLst>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4F6"/>
    <a:srgbClr val="E9F8E4"/>
    <a:srgbClr val="FFFFE7"/>
    <a:srgbClr val="33CC33"/>
    <a:srgbClr val="00CC00"/>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AB0C13-1EF4-F9AC-C85E-1389668632C0}" v="1" dt="2026-04-13T20:20:36.8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showGuides="1">
      <p:cViewPr>
        <p:scale>
          <a:sx n="90" d="100"/>
          <a:sy n="90" d="100"/>
        </p:scale>
        <p:origin x="1254" y="3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33EEBE-6EF2-4A30-9BB5-ADF69B8FE442}" type="datetimeFigureOut">
              <a:rPr lang="LID4096" smtClean="0"/>
              <a:t>08/06/2026</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0BC0F-45C1-49E1-AA7C-ADC7CFB2B8EC}" type="slidenum">
              <a:rPr lang="LID4096" smtClean="0"/>
              <a:t>‹#›</a:t>
            </a:fld>
            <a:endParaRPr lang="LID4096"/>
          </a:p>
        </p:txBody>
      </p:sp>
    </p:spTree>
    <p:extLst>
      <p:ext uri="{BB962C8B-B14F-4D97-AF65-F5344CB8AC3E}">
        <p14:creationId xmlns:p14="http://schemas.microsoft.com/office/powerpoint/2010/main" val="1960268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F77E-5340-6F11-CE59-0326DE4353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67D51601-841B-3FB4-453E-322FE9E60B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D6F9D5A1-1825-3A6E-319A-6273FE062222}"/>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5" name="Footer Placeholder 4">
            <a:extLst>
              <a:ext uri="{FF2B5EF4-FFF2-40B4-BE49-F238E27FC236}">
                <a16:creationId xmlns:a16="http://schemas.microsoft.com/office/drawing/2014/main" id="{000690C7-92D8-CD22-1096-92DFB1B8379E}"/>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14284CC3-2120-30CF-5C97-77E7D07C692A}"/>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2603177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5FB19-4B06-A891-F98F-5E08CB1A9B47}"/>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D666DBCD-6428-8D93-355D-5DF1689DD2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E5C0DA6A-C08B-B3F6-E93C-E7BBA016F78C}"/>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5" name="Footer Placeholder 4">
            <a:extLst>
              <a:ext uri="{FF2B5EF4-FFF2-40B4-BE49-F238E27FC236}">
                <a16:creationId xmlns:a16="http://schemas.microsoft.com/office/drawing/2014/main" id="{F7488850-CD14-19F5-4EC1-E7C240ACC16D}"/>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0A18CD6D-B615-15DC-F144-55EB749D4FD0}"/>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284202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54B3E7-A7A3-4B87-7DED-801B9082C6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DF2F6281-F388-344C-DE81-1ACE578A24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E51FE492-B181-7B51-FAE1-39CE71A2D7BA}"/>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5" name="Footer Placeholder 4">
            <a:extLst>
              <a:ext uri="{FF2B5EF4-FFF2-40B4-BE49-F238E27FC236}">
                <a16:creationId xmlns:a16="http://schemas.microsoft.com/office/drawing/2014/main" id="{2D34FB65-CB6D-ABC8-027C-7017BA18EDDC}"/>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7BDC1C15-80CC-801E-67F8-2BEA62AC69F7}"/>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31995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309192"/>
            <a:ext cx="113608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solidFill>
                  <a:srgbClr val="0000F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415600" y="1252461"/>
            <a:ext cx="11360800" cy="5296349"/>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Clr>
                <a:schemeClr val="tx1"/>
              </a:buClr>
              <a:buSzPts val="1800"/>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1219170" lvl="1" indent="-423323">
              <a:spcBef>
                <a:spcPts val="0"/>
              </a:spcBef>
              <a:spcAft>
                <a:spcPts val="0"/>
              </a:spcAft>
              <a:buSzPts val="1400"/>
              <a:buChar char="○"/>
              <a:defRPr sz="2667">
                <a:solidFill>
                  <a:schemeClr val="tx1"/>
                </a:solidFill>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lang="sl-SI" dirty="0"/>
          </a:p>
          <a:p>
            <a:pPr lvl="1"/>
            <a:endParaRPr dirty="0"/>
          </a:p>
        </p:txBody>
      </p:sp>
    </p:spTree>
    <p:extLst>
      <p:ext uri="{BB962C8B-B14F-4D97-AF65-F5344CB8AC3E}">
        <p14:creationId xmlns:p14="http://schemas.microsoft.com/office/powerpoint/2010/main" val="190736709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6859-C160-F34C-C99E-FF6EB187DA9A}"/>
              </a:ext>
            </a:extLst>
          </p:cNvPr>
          <p:cNvSpPr>
            <a:spLocks noGrp="1"/>
          </p:cNvSpPr>
          <p:nvPr>
            <p:ph type="title"/>
          </p:nvPr>
        </p:nvSpPr>
        <p:spPr>
          <a:xfrm>
            <a:off x="838201" y="136525"/>
            <a:ext cx="10515600" cy="722270"/>
          </a:xfrm>
        </p:spPr>
        <p:txBody>
          <a:bodyPr>
            <a:normAutofit/>
          </a:bodyPr>
          <a:lstStyle>
            <a:lvl1pPr algn="ctr">
              <a:defRPr sz="3200" b="1">
                <a:solidFill>
                  <a:srgbClr val="0000FF"/>
                </a:solidFill>
              </a:defRPr>
            </a:lvl1pPr>
          </a:lstStyle>
          <a:p>
            <a:r>
              <a:rPr lang="en-US" dirty="0"/>
              <a:t>Click to edit Master title style</a:t>
            </a:r>
            <a:endParaRPr lang="LID4096" dirty="0"/>
          </a:p>
        </p:txBody>
      </p:sp>
      <p:sp>
        <p:nvSpPr>
          <p:cNvPr id="3" name="Content Placeholder 2">
            <a:extLst>
              <a:ext uri="{FF2B5EF4-FFF2-40B4-BE49-F238E27FC236}">
                <a16:creationId xmlns:a16="http://schemas.microsoft.com/office/drawing/2014/main" id="{A91A138E-9F02-7798-7745-90828C995241}"/>
              </a:ext>
            </a:extLst>
          </p:cNvPr>
          <p:cNvSpPr>
            <a:spLocks noGrp="1"/>
          </p:cNvSpPr>
          <p:nvPr>
            <p:ph idx="1"/>
          </p:nvPr>
        </p:nvSpPr>
        <p:spPr>
          <a:xfrm>
            <a:off x="838201" y="922639"/>
            <a:ext cx="10515600" cy="52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663F3594-F10A-0CEE-9D12-49FBA78FDA64}"/>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5" name="Footer Placeholder 4">
            <a:extLst>
              <a:ext uri="{FF2B5EF4-FFF2-40B4-BE49-F238E27FC236}">
                <a16:creationId xmlns:a16="http://schemas.microsoft.com/office/drawing/2014/main" id="{BAE583D6-7817-DBAD-5E7F-C3F027B54FB7}"/>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F567A904-59A1-2458-588A-82BBD09BC7FC}"/>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3539140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7688C-9A9E-7411-C1D1-0F1B1788BCC6}"/>
              </a:ext>
            </a:extLst>
          </p:cNvPr>
          <p:cNvSpPr>
            <a:spLocks noGrp="1"/>
          </p:cNvSpPr>
          <p:nvPr>
            <p:ph type="title"/>
          </p:nvPr>
        </p:nvSpPr>
        <p:spPr>
          <a:xfrm>
            <a:off x="831850" y="1709740"/>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AA8E937B-6C06-4E46-67F8-8BAB5F6F66C6}"/>
              </a:ext>
            </a:extLst>
          </p:cNvPr>
          <p:cNvSpPr>
            <a:spLocks noGrp="1"/>
          </p:cNvSpPr>
          <p:nvPr>
            <p:ph type="body" idx="1"/>
          </p:nvPr>
        </p:nvSpPr>
        <p:spPr>
          <a:xfrm>
            <a:off x="831850"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4E0ACD-78FD-90A0-6364-691676E6E5F0}"/>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5" name="Footer Placeholder 4">
            <a:extLst>
              <a:ext uri="{FF2B5EF4-FFF2-40B4-BE49-F238E27FC236}">
                <a16:creationId xmlns:a16="http://schemas.microsoft.com/office/drawing/2014/main" id="{DD0C16D6-807F-51C9-C8F9-987338EBFF80}"/>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EF4CDB3-7FFF-0EC6-9ACD-A05CF1DBE44C}"/>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1703685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6A264-6464-B9B6-695C-545AE1F719E9}"/>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99D2097E-1979-3069-5BC7-083E01720E68}"/>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9110DE3A-9ABF-A311-CD9E-2F1D2E1476C7}"/>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44A13B27-43B9-DBD1-6B1D-9AE649C4957F}"/>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6" name="Footer Placeholder 5">
            <a:extLst>
              <a:ext uri="{FF2B5EF4-FFF2-40B4-BE49-F238E27FC236}">
                <a16:creationId xmlns:a16="http://schemas.microsoft.com/office/drawing/2014/main" id="{550FCCB0-0D0D-36AD-6A6B-7299BE0DA670}"/>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DB9FD1D2-86E7-DDB4-3552-591293DA7D85}"/>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144537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73B8-0BCF-8E8A-7C8E-73BAD281E8C3}"/>
              </a:ext>
            </a:extLst>
          </p:cNvPr>
          <p:cNvSpPr>
            <a:spLocks noGrp="1"/>
          </p:cNvSpPr>
          <p:nvPr>
            <p:ph type="title"/>
          </p:nvPr>
        </p:nvSpPr>
        <p:spPr>
          <a:xfrm>
            <a:off x="839789" y="365127"/>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5C84C5B5-66E1-0359-09D4-6E762927BE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ADDE67-8883-9B5A-70F3-F9A1AFDFE7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524FABE1-0E9A-A67C-F652-1EF262C0E4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D8E88-C558-4C0E-1DB9-AAEC5EA86F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969A0B7D-FC87-D8E0-416B-6A46CB76C620}"/>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8" name="Footer Placeholder 7">
            <a:extLst>
              <a:ext uri="{FF2B5EF4-FFF2-40B4-BE49-F238E27FC236}">
                <a16:creationId xmlns:a16="http://schemas.microsoft.com/office/drawing/2014/main" id="{8D4B7372-E042-6815-8C56-6E8E29FCABA6}"/>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5918FF73-8CF6-7F85-C3AF-24B6879DE657}"/>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55966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8CE4D-48AB-7A0F-7AA8-E55BEA0D5CC4}"/>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13AFDDFD-D6BC-3BB6-F329-738F3282F194}"/>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4" name="Footer Placeholder 3">
            <a:extLst>
              <a:ext uri="{FF2B5EF4-FFF2-40B4-BE49-F238E27FC236}">
                <a16:creationId xmlns:a16="http://schemas.microsoft.com/office/drawing/2014/main" id="{41C91AC4-195C-C6AE-BE11-D3159C67360B}"/>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5A3A1460-14CF-D3C6-4335-9C7375B36BDC}"/>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418534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B7AF1A-805F-E135-E9F7-712DADA68396}"/>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3" name="Footer Placeholder 2">
            <a:extLst>
              <a:ext uri="{FF2B5EF4-FFF2-40B4-BE49-F238E27FC236}">
                <a16:creationId xmlns:a16="http://schemas.microsoft.com/office/drawing/2014/main" id="{D68C5015-6E82-E204-0F64-A62E0B2E4AFF}"/>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4B3DDD6C-E1EA-7C92-CB16-0D46A3AEA574}"/>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368901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74AA7-30B2-4926-2F0F-9548011A9270}"/>
              </a:ext>
            </a:extLst>
          </p:cNvPr>
          <p:cNvSpPr>
            <a:spLocks noGrp="1"/>
          </p:cNvSpPr>
          <p:nvPr>
            <p:ph type="title"/>
          </p:nvPr>
        </p:nvSpPr>
        <p:spPr>
          <a:xfrm>
            <a:off x="839789" y="457200"/>
            <a:ext cx="3932238"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71991D22-00F3-DB8E-BE46-ADE46647ACD0}"/>
              </a:ext>
            </a:extLst>
          </p:cNvPr>
          <p:cNvSpPr>
            <a:spLocks noGrp="1"/>
          </p:cNvSpPr>
          <p:nvPr>
            <p:ph idx="1"/>
          </p:nvPr>
        </p:nvSpPr>
        <p:spPr>
          <a:xfrm>
            <a:off x="5183188" y="987427"/>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667D6925-84A6-D555-9FB1-CC2DBB79343C}"/>
              </a:ext>
            </a:extLst>
          </p:cNvPr>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048FE-D7B4-19D5-1850-4C484D850977}"/>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6" name="Footer Placeholder 5">
            <a:extLst>
              <a:ext uri="{FF2B5EF4-FFF2-40B4-BE49-F238E27FC236}">
                <a16:creationId xmlns:a16="http://schemas.microsoft.com/office/drawing/2014/main" id="{3C448EF6-B87D-50BB-E2B1-73596E46098C}"/>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D3A19D42-8020-454D-D017-37290324F15B}"/>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996853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4B420-F969-6052-6ACB-01A0DBCB4252}"/>
              </a:ext>
            </a:extLst>
          </p:cNvPr>
          <p:cNvSpPr>
            <a:spLocks noGrp="1"/>
          </p:cNvSpPr>
          <p:nvPr>
            <p:ph type="title"/>
          </p:nvPr>
        </p:nvSpPr>
        <p:spPr>
          <a:xfrm>
            <a:off x="839789" y="457200"/>
            <a:ext cx="3932238"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EA9229F8-87BB-A5CC-A1C2-8F2E5A868BE1}"/>
              </a:ext>
            </a:extLst>
          </p:cNvPr>
          <p:cNvSpPr>
            <a:spLocks noGrp="1"/>
          </p:cNvSpPr>
          <p:nvPr>
            <p:ph type="pic" idx="1"/>
          </p:nvPr>
        </p:nvSpPr>
        <p:spPr>
          <a:xfrm>
            <a:off x="5183188" y="987427"/>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54B7576A-4E47-781F-75D0-3D3CEF74C616}"/>
              </a:ext>
            </a:extLst>
          </p:cNvPr>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1727B3-A6CF-EDD1-1D20-3AAF25B48096}"/>
              </a:ext>
            </a:extLst>
          </p:cNvPr>
          <p:cNvSpPr>
            <a:spLocks noGrp="1"/>
          </p:cNvSpPr>
          <p:nvPr>
            <p:ph type="dt" sz="half" idx="10"/>
          </p:nvPr>
        </p:nvSpPr>
        <p:spPr/>
        <p:txBody>
          <a:bodyPr/>
          <a:lstStyle/>
          <a:p>
            <a:fld id="{B8AC25C7-462D-4C9E-B6CA-D24B18B0DD77}" type="datetimeFigureOut">
              <a:rPr lang="LID4096" smtClean="0"/>
              <a:t>08/06/2026</a:t>
            </a:fld>
            <a:endParaRPr lang="LID4096"/>
          </a:p>
        </p:txBody>
      </p:sp>
      <p:sp>
        <p:nvSpPr>
          <p:cNvPr id="6" name="Footer Placeholder 5">
            <a:extLst>
              <a:ext uri="{FF2B5EF4-FFF2-40B4-BE49-F238E27FC236}">
                <a16:creationId xmlns:a16="http://schemas.microsoft.com/office/drawing/2014/main" id="{83E6A1B4-B1EC-00B3-146F-8FC5D44D8E26}"/>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6635DC63-C252-48B2-BDD6-F149BB28B6F5}"/>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1186795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8C86FD-10A5-9206-D22C-3A1632D54359}"/>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BBFD8A61-EC12-DF5F-A81E-D8BA2A5D6F46}"/>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A66CB82E-A88B-B81D-92C7-3BE2647E137B}"/>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AC25C7-462D-4C9E-B6CA-D24B18B0DD77}" type="datetimeFigureOut">
              <a:rPr lang="LID4096" smtClean="0"/>
              <a:t>08/06/2026</a:t>
            </a:fld>
            <a:endParaRPr lang="LID4096"/>
          </a:p>
        </p:txBody>
      </p:sp>
      <p:sp>
        <p:nvSpPr>
          <p:cNvPr id="5" name="Footer Placeholder 4">
            <a:extLst>
              <a:ext uri="{FF2B5EF4-FFF2-40B4-BE49-F238E27FC236}">
                <a16:creationId xmlns:a16="http://schemas.microsoft.com/office/drawing/2014/main" id="{AC53087C-A940-0184-425E-72131492575A}"/>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Slide Number Placeholder 5">
            <a:extLst>
              <a:ext uri="{FF2B5EF4-FFF2-40B4-BE49-F238E27FC236}">
                <a16:creationId xmlns:a16="http://schemas.microsoft.com/office/drawing/2014/main" id="{2524BECD-0812-2265-FD01-D2C3340B07D3}"/>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863B7F-C974-40B7-90A7-729664DB1E8C}" type="slidenum">
              <a:rPr lang="LID4096" smtClean="0"/>
              <a:t>‹#›</a:t>
            </a:fld>
            <a:endParaRPr lang="LID4096"/>
          </a:p>
        </p:txBody>
      </p:sp>
    </p:spTree>
    <p:extLst>
      <p:ext uri="{BB962C8B-B14F-4D97-AF65-F5344CB8AC3E}">
        <p14:creationId xmlns:p14="http://schemas.microsoft.com/office/powerpoint/2010/main" val="3405945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5.xml"/><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5.png"/><Relationship Id="rId2" Type="http://schemas.openxmlformats.org/officeDocument/2006/relationships/hyperlink" Target="mailto:ivelichkov@alkaloid.com.mk" TargetMode="Externa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40.png"/><Relationship Id="rId5" Type="http://schemas.openxmlformats.org/officeDocument/2006/relationships/slide" Target="slide2.xml"/><Relationship Id="rId10" Type="http://schemas.openxmlformats.org/officeDocument/2006/relationships/slide" Target="slide4.xml"/><Relationship Id="rId4" Type="http://schemas.openxmlformats.org/officeDocument/2006/relationships/image" Target="../media/image2.png"/><Relationship Id="rId9" Type="http://schemas.openxmlformats.org/officeDocument/2006/relationships/image" Target="../media/image4.png"/><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6E7-5BBF-2D5F-55F6-B937B6F0DA4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3439C26-5568-BE06-7EE7-36EA4BC5E645}"/>
              </a:ext>
            </a:extLst>
          </p:cNvPr>
          <p:cNvSpPr/>
          <p:nvPr/>
        </p:nvSpPr>
        <p:spPr>
          <a:xfrm>
            <a:off x="0" y="55366"/>
            <a:ext cx="12120880" cy="338554"/>
          </a:xfrm>
          <a:prstGeom prst="rect">
            <a:avLst/>
          </a:prstGeom>
        </p:spPr>
        <p:txBody>
          <a:bodyPr wrap="square">
            <a:spAutoFit/>
          </a:bodyPr>
          <a:lstStyle/>
          <a:p>
            <a:pPr algn="ctr"/>
            <a:r>
              <a:rPr lang="en-US" sz="1600" dirty="0">
                <a:solidFill>
                  <a:srgbClr val="00CC00"/>
                </a:solidFill>
                <a:latin typeface="Arial Narrow" panose="020B0606020202030204" pitchFamily="34" charset="0"/>
              </a:rPr>
              <a:t>28</a:t>
            </a:r>
            <a:r>
              <a:rPr lang="en-US" sz="1600" baseline="30000" dirty="0">
                <a:solidFill>
                  <a:srgbClr val="00CC00"/>
                </a:solidFill>
                <a:latin typeface="Arial Narrow" panose="020B0606020202030204" pitchFamily="34" charset="0"/>
              </a:rPr>
              <a:t>th</a:t>
            </a:r>
            <a:r>
              <a:rPr lang="en-US" sz="1600" dirty="0">
                <a:solidFill>
                  <a:srgbClr val="00CC00"/>
                </a:solidFill>
                <a:latin typeface="Arial Narrow" panose="020B0606020202030204" pitchFamily="34" charset="0"/>
              </a:rPr>
              <a:t> Congress of SCTM, 23-26 September, </a:t>
            </a:r>
            <a:r>
              <a:rPr lang="en-US" sz="1600" dirty="0" err="1">
                <a:solidFill>
                  <a:srgbClr val="00CC00"/>
                </a:solidFill>
                <a:latin typeface="Arial Narrow" panose="020B0606020202030204" pitchFamily="34" charset="0"/>
              </a:rPr>
              <a:t>Ohrid</a:t>
            </a:r>
            <a:r>
              <a:rPr lang="en-US" sz="1600" dirty="0">
                <a:solidFill>
                  <a:srgbClr val="00CC00"/>
                </a:solidFill>
                <a:latin typeface="Arial Narrow" panose="020B0606020202030204" pitchFamily="34" charset="0"/>
              </a:rPr>
              <a:t>, Macedonia</a:t>
            </a:r>
            <a:endParaRPr lang="mk-MK" sz="1600" dirty="0">
              <a:solidFill>
                <a:srgbClr val="00CC00"/>
              </a:solidFill>
              <a:latin typeface="Arial Narrow" panose="020B0606020202030204" pitchFamily="34" charset="0"/>
            </a:endParaRPr>
          </a:p>
        </p:txBody>
      </p:sp>
      <p:sp>
        <p:nvSpPr>
          <p:cNvPr id="5" name="AutoShape 5">
            <a:extLst>
              <a:ext uri="{FF2B5EF4-FFF2-40B4-BE49-F238E27FC236}">
                <a16:creationId xmlns:a16="http://schemas.microsoft.com/office/drawing/2014/main" id="{9882EDD9-BC4B-8B1B-7397-6287C5B19DA0}"/>
              </a:ext>
            </a:extLst>
          </p:cNvPr>
          <p:cNvSpPr>
            <a:spLocks noChangeArrowheads="1"/>
          </p:cNvSpPr>
          <p:nvPr/>
        </p:nvSpPr>
        <p:spPr bwMode="auto">
          <a:xfrm>
            <a:off x="-70696" y="442197"/>
            <a:ext cx="12191576" cy="476726"/>
          </a:xfrm>
          <a:prstGeom prst="roundRect">
            <a:avLst>
              <a:gd name="adj" fmla="val 16667"/>
            </a:avLst>
          </a:prstGeom>
          <a:no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sz="2200" b="1" cap="all" dirty="0">
                <a:solidFill>
                  <a:schemeClr val="accent5"/>
                </a:solidFill>
                <a:latin typeface="PF BeauSans Pro" panose="02000800000000020004" pitchFamily="2" charset="0"/>
                <a:cs typeface="Arial" panose="020B0604020202020204" pitchFamily="34" charset="0"/>
              </a:rPr>
              <a:t>Good ghg reduction practice</a:t>
            </a:r>
            <a:endParaRPr lang="en-US" sz="2200" b="1" cap="all" dirty="0">
              <a:solidFill>
                <a:schemeClr val="accent5"/>
              </a:solidFill>
              <a:highlight>
                <a:srgbClr val="FFFF00"/>
              </a:highlight>
              <a:latin typeface="PF BeauSans Pro" panose="02000800000000020004" pitchFamily="2" charset="0"/>
              <a:cs typeface="Arial" panose="020B0604020202020204" pitchFamily="34" charset="0"/>
            </a:endParaRPr>
          </a:p>
        </p:txBody>
      </p:sp>
      <p:sp>
        <p:nvSpPr>
          <p:cNvPr id="6" name="Rectangle 5">
            <a:extLst>
              <a:ext uri="{FF2B5EF4-FFF2-40B4-BE49-F238E27FC236}">
                <a16:creationId xmlns:a16="http://schemas.microsoft.com/office/drawing/2014/main" id="{F805163C-4208-4EF2-A4BC-9554DE18179C}"/>
              </a:ext>
            </a:extLst>
          </p:cNvPr>
          <p:cNvSpPr>
            <a:spLocks noChangeArrowheads="1"/>
          </p:cNvSpPr>
          <p:nvPr/>
        </p:nvSpPr>
        <p:spPr bwMode="auto">
          <a:xfrm>
            <a:off x="0" y="932655"/>
            <a:ext cx="12192000" cy="523220"/>
          </a:xfrm>
          <a:prstGeom prst="rect">
            <a:avLst/>
          </a:prstGeom>
          <a:noFill/>
          <a:ln>
            <a:noFill/>
          </a:ln>
          <a:effectLst/>
        </p:spPr>
        <p:txBody>
          <a:bodyPr wrap="square">
            <a:spAutoFit/>
          </a:bodyPr>
          <a:lstStyle>
            <a:lvl1pPr defTabSz="4176713">
              <a:defRPr>
                <a:solidFill>
                  <a:schemeClr val="tx1"/>
                </a:solidFill>
                <a:latin typeface="Arial" charset="0"/>
              </a:defRPr>
            </a:lvl1pPr>
            <a:lvl2pPr defTabSz="4176713">
              <a:defRPr>
                <a:solidFill>
                  <a:schemeClr val="tx1"/>
                </a:solidFill>
                <a:latin typeface="Arial" charset="0"/>
              </a:defRPr>
            </a:lvl2pPr>
            <a:lvl3pPr defTabSz="4176713">
              <a:defRPr>
                <a:solidFill>
                  <a:schemeClr val="tx1"/>
                </a:solidFill>
                <a:latin typeface="Arial" charset="0"/>
              </a:defRPr>
            </a:lvl3pPr>
            <a:lvl4pPr defTabSz="4176713">
              <a:defRPr>
                <a:solidFill>
                  <a:schemeClr val="tx1"/>
                </a:solidFill>
                <a:latin typeface="Arial" charset="0"/>
              </a:defRPr>
            </a:lvl4pPr>
            <a:lvl5pPr defTabSz="4176713">
              <a:defRPr>
                <a:solidFill>
                  <a:schemeClr val="tx1"/>
                </a:solidFill>
                <a:latin typeface="Arial" charset="0"/>
              </a:defRPr>
            </a:lvl5pPr>
            <a:lvl6pPr defTabSz="4176713" fontAlgn="base">
              <a:spcBef>
                <a:spcPct val="0"/>
              </a:spcBef>
              <a:spcAft>
                <a:spcPct val="0"/>
              </a:spcAft>
              <a:defRPr>
                <a:solidFill>
                  <a:schemeClr val="tx1"/>
                </a:solidFill>
                <a:latin typeface="Arial" charset="0"/>
              </a:defRPr>
            </a:lvl6pPr>
            <a:lvl7pPr defTabSz="4176713" fontAlgn="base">
              <a:spcBef>
                <a:spcPct val="0"/>
              </a:spcBef>
              <a:spcAft>
                <a:spcPct val="0"/>
              </a:spcAft>
              <a:defRPr>
                <a:solidFill>
                  <a:schemeClr val="tx1"/>
                </a:solidFill>
                <a:latin typeface="Arial" charset="0"/>
              </a:defRPr>
            </a:lvl7pPr>
            <a:lvl8pPr defTabSz="4176713" fontAlgn="base">
              <a:spcBef>
                <a:spcPct val="0"/>
              </a:spcBef>
              <a:spcAft>
                <a:spcPct val="0"/>
              </a:spcAft>
              <a:defRPr>
                <a:solidFill>
                  <a:schemeClr val="tx1"/>
                </a:solidFill>
                <a:latin typeface="Arial" charset="0"/>
              </a:defRPr>
            </a:lvl8pPr>
            <a:lvl9pPr defTabSz="4176713" fontAlgn="base">
              <a:spcBef>
                <a:spcPct val="0"/>
              </a:spcBef>
              <a:spcAft>
                <a:spcPct val="0"/>
              </a:spcAft>
              <a:defRPr>
                <a:solidFill>
                  <a:schemeClr val="tx1"/>
                </a:solidFill>
                <a:latin typeface="Arial" charset="0"/>
              </a:defRPr>
            </a:lvl9pPr>
          </a:lstStyle>
          <a:p>
            <a:pPr algn="ctr"/>
            <a:r>
              <a:rPr lang="en-US" sz="1400" b="1" u="sng" dirty="0">
                <a:solidFill>
                  <a:srgbClr val="00CC00"/>
                </a:solidFill>
                <a:latin typeface="Arial Narrow" panose="020B0606020202030204" pitchFamily="34" charset="0"/>
                <a:cs typeface="Arial" panose="020B0604020202020204" pitchFamily="34" charset="0"/>
              </a:rPr>
              <a:t>Irena Mukaetova Velichkov</a:t>
            </a:r>
            <a:r>
              <a:rPr lang="en-US" sz="1400" b="1" u="sng" baseline="30000" dirty="0">
                <a:solidFill>
                  <a:srgbClr val="00CC00"/>
                </a:solidFill>
                <a:latin typeface="Arial Narrow" panose="020B0606020202030204" pitchFamily="34" charset="0"/>
                <a:cs typeface="Arial" panose="020B0604020202020204" pitchFamily="34" charset="0"/>
              </a:rPr>
              <a:t>1</a:t>
            </a:r>
            <a:r>
              <a:rPr lang="en-US" sz="1400" b="1" dirty="0">
                <a:solidFill>
                  <a:srgbClr val="00CC00"/>
                </a:solidFill>
                <a:latin typeface="Arial Narrow" panose="020B0606020202030204" pitchFamily="34" charset="0"/>
                <a:cs typeface="Arial" panose="020B0604020202020204" pitchFamily="34" charset="0"/>
              </a:rPr>
              <a:t>, Sonja Spirovska Burchevska</a:t>
            </a:r>
            <a:r>
              <a:rPr lang="en-US" sz="1400" b="1" baseline="30000" dirty="0">
                <a:solidFill>
                  <a:srgbClr val="00CC00"/>
                </a:solidFill>
                <a:latin typeface="Arial Narrow" panose="020B0606020202030204" pitchFamily="34" charset="0"/>
                <a:ea typeface="Times New Roman" panose="02020603050405020304" pitchFamily="18" charset="0"/>
                <a:cs typeface="Arial" panose="020B0604020202020204" pitchFamily="34" charset="0"/>
              </a:rPr>
              <a:t>2</a:t>
            </a:r>
            <a:r>
              <a:rPr lang="en-US" sz="1400" b="1" dirty="0">
                <a:solidFill>
                  <a:srgbClr val="00CC00"/>
                </a:solidFill>
                <a:latin typeface="Arial Narrow" panose="020B0606020202030204" pitchFamily="34" charset="0"/>
                <a:cs typeface="Arial" panose="020B0604020202020204" pitchFamily="34" charset="0"/>
              </a:rPr>
              <a:t>, Olivera Paneva</a:t>
            </a:r>
            <a:r>
              <a:rPr lang="en-US" sz="1400" b="1" baseline="30000" dirty="0">
                <a:solidFill>
                  <a:srgbClr val="00CC00"/>
                </a:solidFill>
                <a:latin typeface="Arial Narrow" panose="020B0606020202030204" pitchFamily="34" charset="0"/>
                <a:cs typeface="Arial" panose="020B0604020202020204" pitchFamily="34" charset="0"/>
              </a:rPr>
              <a:t>3</a:t>
            </a:r>
            <a:endParaRPr lang="en-US" sz="1400" dirty="0">
              <a:solidFill>
                <a:srgbClr val="00CC00"/>
              </a:solidFill>
              <a:latin typeface="Arial Narrow" panose="020B0606020202030204" pitchFamily="34" charset="0"/>
              <a:cs typeface="Arial" panose="020B0604020202020204" pitchFamily="34" charset="0"/>
            </a:endParaRPr>
          </a:p>
          <a:p>
            <a:pPr algn="ctr"/>
            <a:r>
              <a:rPr lang="en-US" sz="1400" baseline="30000" dirty="0">
                <a:solidFill>
                  <a:srgbClr val="00CC00"/>
                </a:solidFill>
                <a:latin typeface="Arial Narrow" panose="020B0606020202030204" pitchFamily="34" charset="0"/>
                <a:cs typeface="Arial" panose="020B0604020202020204" pitchFamily="34" charset="0"/>
              </a:rPr>
              <a:t>1</a:t>
            </a:r>
            <a:r>
              <a:rPr lang="en-US" sz="1400" dirty="0">
                <a:solidFill>
                  <a:srgbClr val="00CC00"/>
                </a:solidFill>
                <a:latin typeface="Arial Narrow" panose="020B0606020202030204" pitchFamily="34" charset="0"/>
                <a:cs typeface="Arial" panose="020B0604020202020204" pitchFamily="34" charset="0"/>
              </a:rPr>
              <a:t> ALKALOID AD Skopje, N.Macedonia, </a:t>
            </a:r>
            <a:r>
              <a:rPr lang="en-US" sz="1400" dirty="0">
                <a:solidFill>
                  <a:srgbClr val="00CC00"/>
                </a:solidFill>
                <a:latin typeface="Arial Narrow" panose="020B0606020202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ivelichkov@alkaloid.com.mk</a:t>
            </a:r>
            <a:r>
              <a:rPr lang="en-US" sz="1400" dirty="0">
                <a:solidFill>
                  <a:srgbClr val="00CC00"/>
                </a:solidFill>
                <a:latin typeface="Arial Narrow" panose="020B0606020202030204" pitchFamily="34" charset="0"/>
                <a:cs typeface="Arial" panose="020B0604020202020204" pitchFamily="34" charset="0"/>
              </a:rPr>
              <a:t>, </a:t>
            </a:r>
            <a:r>
              <a:rPr lang="en-US" sz="1400" baseline="30000" dirty="0">
                <a:solidFill>
                  <a:srgbClr val="00CC00"/>
                </a:solidFill>
                <a:latin typeface="Arial Narrow" panose="020B0606020202030204" pitchFamily="34" charset="0"/>
                <a:cs typeface="Arial" panose="020B0604020202020204" pitchFamily="34" charset="0"/>
              </a:rPr>
              <a:t>2</a:t>
            </a:r>
            <a:r>
              <a:rPr lang="en-US" sz="1400" dirty="0">
                <a:solidFill>
                  <a:srgbClr val="00CC00"/>
                </a:solidFill>
                <a:latin typeface="Arial Narrow" panose="020B0606020202030204" pitchFamily="34" charset="0"/>
                <a:cs typeface="Arial" panose="020B0604020202020204" pitchFamily="34" charset="0"/>
              </a:rPr>
              <a:t> ALKALOID AD Skopje, N.Macedonia, </a:t>
            </a:r>
            <a:r>
              <a:rPr lang="en-US" sz="1400" baseline="30000" dirty="0">
                <a:solidFill>
                  <a:srgbClr val="00CC00"/>
                </a:solidFill>
                <a:latin typeface="Arial Narrow" panose="020B0606020202030204" pitchFamily="34" charset="0"/>
                <a:cs typeface="Arial" panose="020B0604020202020204" pitchFamily="34" charset="0"/>
              </a:rPr>
              <a:t>3</a:t>
            </a:r>
            <a:r>
              <a:rPr lang="en-US" sz="1400" dirty="0">
                <a:solidFill>
                  <a:srgbClr val="00CC00"/>
                </a:solidFill>
                <a:latin typeface="Arial Narrow" panose="020B0606020202030204" pitchFamily="34" charset="0"/>
                <a:cs typeface="Arial" panose="020B0604020202020204" pitchFamily="34" charset="0"/>
              </a:rPr>
              <a:t> ALKALOID AD Skopje, N.Macedonia</a:t>
            </a:r>
          </a:p>
        </p:txBody>
      </p:sp>
      <p:pic>
        <p:nvPicPr>
          <p:cNvPr id="8" name="Picture 7">
            <a:extLst>
              <a:ext uri="{FF2B5EF4-FFF2-40B4-BE49-F238E27FC236}">
                <a16:creationId xmlns:a16="http://schemas.microsoft.com/office/drawing/2014/main" id="{0D301CB3-52B0-EFE7-7AFA-FDA4F20AA2B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26719" y="266683"/>
            <a:ext cx="864245" cy="927582"/>
          </a:xfrm>
          <a:prstGeom prst="rect">
            <a:avLst/>
          </a:prstGeom>
        </p:spPr>
      </p:pic>
      <p:sp>
        <p:nvSpPr>
          <p:cNvPr id="28" name="Rectangle: Rounded Corners 27">
            <a:extLst>
              <a:ext uri="{FF2B5EF4-FFF2-40B4-BE49-F238E27FC236}">
                <a16:creationId xmlns:a16="http://schemas.microsoft.com/office/drawing/2014/main" id="{8101C326-06AB-78CA-A216-7D9AF8F2C16E}"/>
              </a:ext>
            </a:extLst>
          </p:cNvPr>
          <p:cNvSpPr/>
          <p:nvPr/>
        </p:nvSpPr>
        <p:spPr>
          <a:xfrm>
            <a:off x="11558742" y="87808"/>
            <a:ext cx="565850" cy="369277"/>
          </a:xfrm>
          <a:prstGeom prst="round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000</a:t>
            </a:r>
          </a:p>
        </p:txBody>
      </p:sp>
      <mc:AlternateContent xmlns:mc="http://schemas.openxmlformats.org/markup-compatibility/2006" xmlns:pslz="http://schemas.microsoft.com/office/powerpoint/2016/slidezoom">
        <mc:Choice Requires="pslz">
          <p:graphicFrame>
            <p:nvGraphicFramePr>
              <p:cNvPr id="40" name="Slide Zoom 39">
                <a:extLst>
                  <a:ext uri="{FF2B5EF4-FFF2-40B4-BE49-F238E27FC236}">
                    <a16:creationId xmlns:a16="http://schemas.microsoft.com/office/drawing/2014/main" id="{87303067-685B-2FAF-B480-F2354A046FD5}"/>
                  </a:ext>
                </a:extLst>
              </p:cNvPr>
              <p:cNvGraphicFramePr>
                <a:graphicFrameLocks noChangeAspect="1"/>
              </p:cNvGraphicFramePr>
              <p:nvPr>
                <p:extLst>
                  <p:ext uri="{D42A27DB-BD31-4B8C-83A1-F6EECF244321}">
                    <p14:modId xmlns:p14="http://schemas.microsoft.com/office/powerpoint/2010/main" val="3330216330"/>
                  </p:ext>
                </p:extLst>
              </p:nvPr>
            </p:nvGraphicFramePr>
            <p:xfrm>
              <a:off x="1509824" y="1556342"/>
              <a:ext cx="4614752" cy="2566593"/>
            </p:xfrm>
            <a:graphic>
              <a:graphicData uri="http://schemas.microsoft.com/office/powerpoint/2016/slidezoom">
                <pslz:sldZm>
                  <pslz:sldZmObj sldId="289" cId="3882071417">
                    <pslz:zmPr id="{EFAEB726-D5F6-4857-A45F-2CDF2E5C3BCA}" returnToParent="0" transitionDur="1000">
                      <p166:blipFill xmlns:p166="http://schemas.microsoft.com/office/powerpoint/2016/6/main">
                        <a:blip r:embed="rId4"/>
                        <a:stretch>
                          <a:fillRect/>
                        </a:stretch>
                      </p166:blipFill>
                      <p166:spPr xmlns:p166="http://schemas.microsoft.com/office/powerpoint/2016/6/main">
                        <a:xfrm>
                          <a:off x="0" y="0"/>
                          <a:ext cx="4614752" cy="2566593"/>
                        </a:xfrm>
                        <a:prstGeom prst="rect">
                          <a:avLst/>
                        </a:prstGeom>
                        <a:ln w="3175">
                          <a:solidFill>
                            <a:prstClr val="ltGray"/>
                          </a:solidFill>
                        </a:ln>
                      </p166:spPr>
                    </pslz:zmPr>
                  </pslz:sldZmObj>
                </pslz:sldZm>
              </a:graphicData>
            </a:graphic>
          </p:graphicFrame>
        </mc:Choice>
        <mc:Fallback xmlns="">
          <p:pic>
            <p:nvPicPr>
              <p:cNvPr id="40" name="Slide Zoom 39">
                <a:hlinkClick r:id="rId5" action="ppaction://hlinksldjump"/>
                <a:extLst>
                  <a:ext uri="{FF2B5EF4-FFF2-40B4-BE49-F238E27FC236}">
                    <a16:creationId xmlns:a16="http://schemas.microsoft.com/office/drawing/2014/main" id="{87303067-685B-2FAF-B480-F2354A046FD5}"/>
                  </a:ext>
                </a:extLst>
              </p:cNvPr>
              <p:cNvPicPr>
                <a:picLocks noGrp="1" noRot="1" noChangeAspect="1" noMove="1" noResize="1" noEditPoints="1" noAdjustHandles="1" noChangeArrowheads="1" noChangeShapeType="1"/>
              </p:cNvPicPr>
              <p:nvPr/>
            </p:nvPicPr>
            <p:blipFill>
              <a:blip r:embed="rId6"/>
              <a:stretch>
                <a:fillRect/>
              </a:stretch>
            </p:blipFill>
            <p:spPr>
              <a:xfrm>
                <a:off x="1509824" y="1556342"/>
                <a:ext cx="4614752" cy="2566593"/>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44" name="Slide Zoom 43">
                <a:extLst>
                  <a:ext uri="{FF2B5EF4-FFF2-40B4-BE49-F238E27FC236}">
                    <a16:creationId xmlns:a16="http://schemas.microsoft.com/office/drawing/2014/main" id="{4751F1C8-5F54-9BB8-D928-DF025BF83D1B}"/>
                  </a:ext>
                </a:extLst>
              </p:cNvPr>
              <p:cNvGraphicFramePr>
                <a:graphicFrameLocks noChangeAspect="1"/>
              </p:cNvGraphicFramePr>
              <p:nvPr>
                <p:extLst>
                  <p:ext uri="{D42A27DB-BD31-4B8C-83A1-F6EECF244321}">
                    <p14:modId xmlns:p14="http://schemas.microsoft.com/office/powerpoint/2010/main" val="893205915"/>
                  </p:ext>
                </p:extLst>
              </p:nvPr>
            </p:nvGraphicFramePr>
            <p:xfrm>
              <a:off x="6407038" y="1557374"/>
              <a:ext cx="4613387" cy="2566592"/>
            </p:xfrm>
            <a:graphic>
              <a:graphicData uri="http://schemas.microsoft.com/office/powerpoint/2016/slidezoom">
                <pslz:sldZm>
                  <pslz:sldZmObj sldId="290" cId="3234179505">
                    <pslz:zmPr id="{761436FE-D293-4227-99A3-50F896C1A346}" returnToParent="0" transitionDur="1000">
                      <p166:blipFill xmlns:p166="http://schemas.microsoft.com/office/powerpoint/2016/6/main">
                        <a:blip r:embed="rId7"/>
                        <a:stretch>
                          <a:fillRect/>
                        </a:stretch>
                      </p166:blipFill>
                      <p166:spPr xmlns:p166="http://schemas.microsoft.com/office/powerpoint/2016/6/main">
                        <a:xfrm>
                          <a:off x="0" y="0"/>
                          <a:ext cx="4613387" cy="2566592"/>
                        </a:xfrm>
                        <a:prstGeom prst="rect">
                          <a:avLst/>
                        </a:prstGeom>
                        <a:ln w="3175">
                          <a:solidFill>
                            <a:prstClr val="ltGray"/>
                          </a:solidFill>
                        </a:ln>
                      </p166:spPr>
                    </pslz:zmPr>
                  </pslz:sldZmObj>
                </pslz:sldZm>
              </a:graphicData>
            </a:graphic>
          </p:graphicFrame>
        </mc:Choice>
        <mc:Fallback>
          <p:pic>
            <p:nvPicPr>
              <p:cNvPr id="44" name="Slide Zoom 43">
                <a:hlinkClick r:id="rId8" action="ppaction://hlinksldjump"/>
                <a:extLst>
                  <a:ext uri="{FF2B5EF4-FFF2-40B4-BE49-F238E27FC236}">
                    <a16:creationId xmlns:a16="http://schemas.microsoft.com/office/drawing/2014/main" id="{4751F1C8-5F54-9BB8-D928-DF025BF83D1B}"/>
                  </a:ext>
                </a:extLst>
              </p:cNvPr>
              <p:cNvPicPr>
                <a:picLocks noGrp="1" noRot="1" noChangeAspect="1" noMove="1" noResize="1" noEditPoints="1" noAdjustHandles="1" noChangeArrowheads="1" noChangeShapeType="1"/>
              </p:cNvPicPr>
              <p:nvPr/>
            </p:nvPicPr>
            <p:blipFill>
              <a:blip r:embed="rId7"/>
              <a:stretch>
                <a:fillRect/>
              </a:stretch>
            </p:blipFill>
            <p:spPr>
              <a:xfrm>
                <a:off x="6407038" y="1557374"/>
                <a:ext cx="4613387" cy="2566592"/>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6" name="Slide Zoom 45">
                <a:extLst>
                  <a:ext uri="{FF2B5EF4-FFF2-40B4-BE49-F238E27FC236}">
                    <a16:creationId xmlns:a16="http://schemas.microsoft.com/office/drawing/2014/main" id="{CA227813-9B45-3F7D-2B2A-B4C6A8C2A081}"/>
                  </a:ext>
                </a:extLst>
              </p:cNvPr>
              <p:cNvGraphicFramePr>
                <a:graphicFrameLocks noChangeAspect="1"/>
              </p:cNvGraphicFramePr>
              <p:nvPr>
                <p:extLst>
                  <p:ext uri="{D42A27DB-BD31-4B8C-83A1-F6EECF244321}">
                    <p14:modId xmlns:p14="http://schemas.microsoft.com/office/powerpoint/2010/main" val="374821523"/>
                  </p:ext>
                </p:extLst>
              </p:nvPr>
            </p:nvGraphicFramePr>
            <p:xfrm>
              <a:off x="1509824" y="4201118"/>
              <a:ext cx="4614751" cy="2566591"/>
            </p:xfrm>
            <a:graphic>
              <a:graphicData uri="http://schemas.microsoft.com/office/powerpoint/2016/slidezoom">
                <pslz:sldZm>
                  <pslz:sldZmObj sldId="291" cId="1291298690">
                    <pslz:zmPr id="{85EE4F21-B3C6-4BF8-A7B1-FDBBE89999E8}" returnToParent="0" transitionDur="1000">
                      <p166:blipFill xmlns:p166="http://schemas.microsoft.com/office/powerpoint/2016/6/main">
                        <a:blip r:embed="rId9"/>
                        <a:stretch>
                          <a:fillRect/>
                        </a:stretch>
                      </p166:blipFill>
                      <p166:spPr xmlns:p166="http://schemas.microsoft.com/office/powerpoint/2016/6/main">
                        <a:xfrm>
                          <a:off x="0" y="0"/>
                          <a:ext cx="4614751" cy="2566591"/>
                        </a:xfrm>
                        <a:prstGeom prst="rect">
                          <a:avLst/>
                        </a:prstGeom>
                        <a:ln w="3175">
                          <a:solidFill>
                            <a:prstClr val="ltGray"/>
                          </a:solidFill>
                        </a:ln>
                      </p166:spPr>
                    </pslz:zmPr>
                  </pslz:sldZmObj>
                </pslz:sldZm>
              </a:graphicData>
            </a:graphic>
          </p:graphicFrame>
        </mc:Choice>
        <mc:Fallback xmlns="">
          <p:pic>
            <p:nvPicPr>
              <p:cNvPr id="46" name="Slide Zoom 45">
                <a:hlinkClick r:id="rId10" action="ppaction://hlinksldjump"/>
                <a:extLst>
                  <a:ext uri="{FF2B5EF4-FFF2-40B4-BE49-F238E27FC236}">
                    <a16:creationId xmlns:a16="http://schemas.microsoft.com/office/drawing/2014/main" id="{CA227813-9B45-3F7D-2B2A-B4C6A8C2A081}"/>
                  </a:ext>
                </a:extLst>
              </p:cNvPr>
              <p:cNvPicPr>
                <a:picLocks noGrp="1" noRot="1" noChangeAspect="1" noMove="1" noResize="1" noEditPoints="1" noAdjustHandles="1" noChangeArrowheads="1" noChangeShapeType="1"/>
              </p:cNvPicPr>
              <p:nvPr/>
            </p:nvPicPr>
            <p:blipFill>
              <a:blip r:embed="rId11"/>
              <a:stretch>
                <a:fillRect/>
              </a:stretch>
            </p:blipFill>
            <p:spPr>
              <a:xfrm>
                <a:off x="1509824" y="4201118"/>
                <a:ext cx="4614751" cy="2566591"/>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48" name="Slide Zoom 47">
                <a:extLst>
                  <a:ext uri="{FF2B5EF4-FFF2-40B4-BE49-F238E27FC236}">
                    <a16:creationId xmlns:a16="http://schemas.microsoft.com/office/drawing/2014/main" id="{AE3981C1-ED72-7A48-D57F-4104B91463D8}"/>
                  </a:ext>
                </a:extLst>
              </p:cNvPr>
              <p:cNvGraphicFramePr>
                <a:graphicFrameLocks noChangeAspect="1"/>
              </p:cNvGraphicFramePr>
              <p:nvPr>
                <p:extLst>
                  <p:ext uri="{D42A27DB-BD31-4B8C-83A1-F6EECF244321}">
                    <p14:modId xmlns:p14="http://schemas.microsoft.com/office/powerpoint/2010/main" val="837239509"/>
                  </p:ext>
                </p:extLst>
              </p:nvPr>
            </p:nvGraphicFramePr>
            <p:xfrm>
              <a:off x="6405674" y="4201118"/>
              <a:ext cx="4614751" cy="2552862"/>
            </p:xfrm>
            <a:graphic>
              <a:graphicData uri="http://schemas.microsoft.com/office/powerpoint/2016/slidezoom">
                <pslz:sldZm>
                  <pslz:sldZmObj sldId="292" cId="1890793623">
                    <pslz:zmPr id="{FA31A952-E933-4967-A7D1-DFDE7CDF1E04}" returnToParent="0" transitionDur="1000">
                      <p166:blipFill xmlns:p166="http://schemas.microsoft.com/office/powerpoint/2016/6/main">
                        <a:blip r:embed="rId12"/>
                        <a:stretch>
                          <a:fillRect/>
                        </a:stretch>
                      </p166:blipFill>
                      <p166:spPr xmlns:p166="http://schemas.microsoft.com/office/powerpoint/2016/6/main">
                        <a:xfrm>
                          <a:off x="0" y="0"/>
                          <a:ext cx="4614751" cy="2552862"/>
                        </a:xfrm>
                        <a:prstGeom prst="rect">
                          <a:avLst/>
                        </a:prstGeom>
                        <a:ln w="3175">
                          <a:solidFill>
                            <a:prstClr val="ltGray"/>
                          </a:solidFill>
                        </a:ln>
                      </p166:spPr>
                    </pslz:zmPr>
                  </pslz:sldZmObj>
                </pslz:sldZm>
              </a:graphicData>
            </a:graphic>
          </p:graphicFrame>
        </mc:Choice>
        <mc:Fallback>
          <p:pic>
            <p:nvPicPr>
              <p:cNvPr id="48" name="Slide Zoom 47">
                <a:hlinkClick r:id="rId13" action="ppaction://hlinksldjump"/>
                <a:extLst>
                  <a:ext uri="{FF2B5EF4-FFF2-40B4-BE49-F238E27FC236}">
                    <a16:creationId xmlns:a16="http://schemas.microsoft.com/office/drawing/2014/main" id="{AE3981C1-ED72-7A48-D57F-4104B91463D8}"/>
                  </a:ext>
                </a:extLst>
              </p:cNvPr>
              <p:cNvPicPr>
                <a:picLocks noGrp="1" noRot="1" noChangeAspect="1" noMove="1" noResize="1" noEditPoints="1" noAdjustHandles="1" noChangeArrowheads="1" noChangeShapeType="1"/>
              </p:cNvPicPr>
              <p:nvPr/>
            </p:nvPicPr>
            <p:blipFill>
              <a:blip r:embed="rId12"/>
              <a:stretch>
                <a:fillRect/>
              </a:stretch>
            </p:blipFill>
            <p:spPr>
              <a:xfrm>
                <a:off x="6405674" y="4201118"/>
                <a:ext cx="4614751" cy="2552862"/>
              </a:xfrm>
              <a:prstGeom prst="rect">
                <a:avLst/>
              </a:prstGeom>
              <a:ln w="3175">
                <a:solidFill>
                  <a:prstClr val="ltGray"/>
                </a:solidFill>
              </a:ln>
            </p:spPr>
          </p:pic>
        </mc:Fallback>
      </mc:AlternateContent>
      <p:pic>
        <p:nvPicPr>
          <p:cNvPr id="3" name="Picture 2">
            <a:extLst>
              <a:ext uri="{FF2B5EF4-FFF2-40B4-BE49-F238E27FC236}">
                <a16:creationId xmlns:a16="http://schemas.microsoft.com/office/drawing/2014/main" id="{034DCD76-69E1-73F0-E1D5-EB663DDE2C9D}"/>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0414000" y="106975"/>
            <a:ext cx="1094320" cy="866336"/>
          </a:xfrm>
          <a:prstGeom prst="rect">
            <a:avLst/>
          </a:prstGeom>
          <a:noFill/>
          <a:ln>
            <a:noFill/>
          </a:ln>
        </p:spPr>
      </p:pic>
    </p:spTree>
    <p:extLst>
      <p:ext uri="{BB962C8B-B14F-4D97-AF65-F5344CB8AC3E}">
        <p14:creationId xmlns:p14="http://schemas.microsoft.com/office/powerpoint/2010/main" val="3355045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E4F6"/>
        </a:solidFill>
        <a:effectLst/>
      </p:bgPr>
    </p:bg>
    <p:spTree>
      <p:nvGrpSpPr>
        <p:cNvPr id="1" name=""/>
        <p:cNvGrpSpPr/>
        <p:nvPr/>
      </p:nvGrpSpPr>
      <p:grpSpPr>
        <a:xfrm>
          <a:off x="0" y="0"/>
          <a:ext cx="0" cy="0"/>
          <a:chOff x="0" y="0"/>
          <a:chExt cx="0" cy="0"/>
        </a:xfrm>
      </p:grpSpPr>
      <p:sp>
        <p:nvSpPr>
          <p:cNvPr id="8" name="AutoShape 10">
            <a:extLst>
              <a:ext uri="{FF2B5EF4-FFF2-40B4-BE49-F238E27FC236}">
                <a16:creationId xmlns:a16="http://schemas.microsoft.com/office/drawing/2014/main" id="{0C8B024E-2240-CE77-5AF1-F952B8C049E7}"/>
              </a:ext>
            </a:extLst>
          </p:cNvPr>
          <p:cNvSpPr>
            <a:spLocks noChangeArrowheads="1"/>
          </p:cNvSpPr>
          <p:nvPr/>
        </p:nvSpPr>
        <p:spPr bwMode="auto">
          <a:xfrm>
            <a:off x="67644" y="198627"/>
            <a:ext cx="12056712" cy="476726"/>
          </a:xfrm>
          <a:prstGeom prst="roundRect">
            <a:avLst>
              <a:gd name="adj" fmla="val 16667"/>
            </a:avLst>
          </a:prstGeom>
          <a:solidFill>
            <a:schemeClr val="accent5">
              <a:lumMod val="75000"/>
            </a:schemeClr>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Introduction &amp; Aim</a:t>
            </a:r>
          </a:p>
        </p:txBody>
      </p:sp>
      <p:sp>
        <p:nvSpPr>
          <p:cNvPr id="3" name="TextBox 2">
            <a:extLst>
              <a:ext uri="{FF2B5EF4-FFF2-40B4-BE49-F238E27FC236}">
                <a16:creationId xmlns:a16="http://schemas.microsoft.com/office/drawing/2014/main" id="{79081B11-550B-A54E-47FA-F25EA6C1D80D}"/>
              </a:ext>
            </a:extLst>
          </p:cNvPr>
          <p:cNvSpPr txBox="1"/>
          <p:nvPr/>
        </p:nvSpPr>
        <p:spPr>
          <a:xfrm>
            <a:off x="519112" y="790575"/>
            <a:ext cx="11039475" cy="3477875"/>
          </a:xfrm>
          <a:prstGeom prst="rect">
            <a:avLst/>
          </a:prstGeom>
          <a:noFill/>
        </p:spPr>
        <p:txBody>
          <a:bodyPr wrap="square">
            <a:spAutoFit/>
          </a:bodyPr>
          <a:lstStyle/>
          <a:p>
            <a:pPr algn="just">
              <a:spcAft>
                <a:spcPts val="600"/>
              </a:spcAft>
            </a:pPr>
            <a:r>
              <a:rPr lang="en-US" sz="1400" b="1" dirty="0">
                <a:solidFill>
                  <a:srgbClr val="000000"/>
                </a:solidFill>
                <a:latin typeface="Times New Roman" panose="02020603050405020304" pitchFamily="18" charset="0"/>
                <a:ea typeface="Montserrat 2 Bold"/>
                <a:cs typeface="Times New Roman" panose="02020603050405020304" pitchFamily="18" charset="0"/>
                <a:sym typeface="Montserrat 2 Bold"/>
              </a:rPr>
              <a:t>Introduction</a:t>
            </a:r>
            <a:r>
              <a:rPr lang="mk-MK" sz="1400" b="1" dirty="0">
                <a:solidFill>
                  <a:srgbClr val="000000"/>
                </a:solidFill>
                <a:latin typeface="Times New Roman" panose="02020603050405020304" pitchFamily="18" charset="0"/>
                <a:ea typeface="Montserrat 2 Bold"/>
                <a:cs typeface="Times New Roman" panose="02020603050405020304" pitchFamily="18" charset="0"/>
                <a:sym typeface="Montserrat 2 Bold"/>
              </a:rPr>
              <a:t>:</a:t>
            </a:r>
            <a:r>
              <a:rPr lang="en-US" sz="1400" b="1" dirty="0">
                <a:solidFill>
                  <a:srgbClr val="000000"/>
                </a:solidFill>
                <a:latin typeface="Times New Roman" panose="02020603050405020304" pitchFamily="18" charset="0"/>
                <a:ea typeface="Montserrat 2 Bold"/>
                <a:cs typeface="Times New Roman" panose="02020603050405020304" pitchFamily="18" charset="0"/>
                <a:sym typeface="Montserrat 2 Bold"/>
              </a:rPr>
              <a:t> </a:t>
            </a:r>
            <a:r>
              <a:rPr lang="en-US" sz="1400" dirty="0">
                <a:solidFill>
                  <a:srgbClr val="000000"/>
                </a:solidFill>
                <a:latin typeface="Times New Roman" panose="02020603050405020304" pitchFamily="18" charset="0"/>
                <a:ea typeface="Montserrat 2 Bold"/>
                <a:cs typeface="Times New Roman" panose="02020603050405020304" pitchFamily="18" charset="0"/>
                <a:sym typeface="Montserrat 2 Bold"/>
              </a:rPr>
              <a:t>Reducing greenhouse gas (GHG) emissions while improving waste management is a key challenge for the pharmaceutical, food and electrical industry. This poster presents a practical example of Good GHG reduction practice through an industrial symbiosis between </a:t>
            </a:r>
            <a:r>
              <a:rPr lang="en-US" sz="1400" dirty="0">
                <a:solidFill>
                  <a:srgbClr val="000000"/>
                </a:solidFill>
                <a:effectLst>
                  <a:outerShdw blurRad="38100" dist="38100" dir="2700000" algn="tl">
                    <a:srgbClr val="000000">
                      <a:alpha val="43137"/>
                    </a:srgbClr>
                  </a:outerShdw>
                </a:effectLst>
                <a:latin typeface="Times New Roman" panose="02020603050405020304" pitchFamily="18" charset="0"/>
                <a:ea typeface="Montserrat 2 Bold"/>
                <a:cs typeface="Times New Roman" panose="02020603050405020304" pitchFamily="18" charset="0"/>
                <a:sym typeface="Montserrat 2 Bold"/>
              </a:rPr>
              <a:t>ALKALOID AD Skopje</a:t>
            </a:r>
            <a:r>
              <a:rPr lang="en-US" sz="1400" dirty="0">
                <a:solidFill>
                  <a:srgbClr val="000000"/>
                </a:solidFill>
                <a:latin typeface="Times New Roman" panose="02020603050405020304" pitchFamily="18" charset="0"/>
                <a:ea typeface="Montserrat 2 Bold"/>
                <a:cs typeface="Times New Roman" panose="02020603050405020304" pitchFamily="18" charset="0"/>
                <a:sym typeface="Montserrat 2 Bold"/>
              </a:rPr>
              <a:t>, a tea production company, and </a:t>
            </a:r>
            <a:r>
              <a:rPr lang="en-US" sz="1400" dirty="0">
                <a:solidFill>
                  <a:srgbClr val="000000"/>
                </a:solidFill>
                <a:effectLst>
                  <a:outerShdw blurRad="38100" dist="38100" dir="2700000" algn="tl">
                    <a:srgbClr val="000000">
                      <a:alpha val="43137"/>
                    </a:srgbClr>
                  </a:outerShdw>
                </a:effectLst>
                <a:latin typeface="Times New Roman" panose="02020603050405020304" pitchFamily="18" charset="0"/>
                <a:ea typeface="Montserrat 2 Bold"/>
                <a:cs typeface="Times New Roman" panose="02020603050405020304" pitchFamily="18" charset="0"/>
                <a:sym typeface="Montserrat 2 Bold"/>
              </a:rPr>
              <a:t>Elektro Sharri – </a:t>
            </a:r>
            <a:r>
              <a:rPr lang="en-US" sz="1400" dirty="0" err="1">
                <a:solidFill>
                  <a:srgbClr val="000000"/>
                </a:solidFill>
                <a:effectLst>
                  <a:outerShdw blurRad="38100" dist="38100" dir="2700000" algn="tl">
                    <a:srgbClr val="000000">
                      <a:alpha val="43137"/>
                    </a:srgbClr>
                  </a:outerShdw>
                </a:effectLst>
                <a:latin typeface="Times New Roman" panose="02020603050405020304" pitchFamily="18" charset="0"/>
                <a:ea typeface="Montserrat 2 Bold"/>
                <a:cs typeface="Times New Roman" panose="02020603050405020304" pitchFamily="18" charset="0"/>
                <a:sym typeface="Montserrat 2 Bold"/>
              </a:rPr>
              <a:t>Veze</a:t>
            </a:r>
            <a:r>
              <a:rPr lang="en-US" sz="1400" dirty="0">
                <a:solidFill>
                  <a:srgbClr val="000000"/>
                </a:solidFill>
                <a:effectLst>
                  <a:outerShdw blurRad="38100" dist="38100" dir="2700000" algn="tl">
                    <a:srgbClr val="000000">
                      <a:alpha val="43137"/>
                    </a:srgbClr>
                  </a:outerShdw>
                </a:effectLst>
                <a:latin typeface="Times New Roman" panose="02020603050405020304" pitchFamily="18" charset="0"/>
                <a:ea typeface="Montserrat 2 Bold"/>
                <a:cs typeface="Times New Roman" panose="02020603050405020304" pitchFamily="18" charset="0"/>
                <a:sym typeface="Montserrat 2 Bold"/>
              </a:rPr>
              <a:t> Sharri Group, Tetovo</a:t>
            </a:r>
            <a:r>
              <a:rPr lang="en-US" sz="1400" dirty="0">
                <a:solidFill>
                  <a:srgbClr val="000000"/>
                </a:solidFill>
                <a:latin typeface="Times New Roman" panose="02020603050405020304" pitchFamily="18" charset="0"/>
                <a:ea typeface="Montserrat 2 Bold"/>
                <a:cs typeface="Times New Roman" panose="02020603050405020304" pitchFamily="18" charset="0"/>
                <a:sym typeface="Montserrat 2 Bold"/>
              </a:rPr>
              <a:t>, a biogas-based electricity producer in the Western Balkans that uses this electricity for its own food production. Since 2024, ALKALOID AD Skopje has collaborated with Elektro Sharri by supplying plant-based production waste generated during tea manufacturing to their biogas-methane cogeneration plant. The Elektro Sharri facility has an installed electrical capacity of around 999 [kWh] and is recognized as a separated biogas plant in the wider Western Balkan region. Instead of being disposed of or landfilled,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Montserrat 2 Bold"/>
                <a:cs typeface="Times New Roman" panose="02020603050405020304" pitchFamily="18" charset="0"/>
                <a:sym typeface="Montserrat 2 Bold"/>
              </a:rPr>
              <a:t>organic production residues from Tea production are now used as feedstock for renewable energy generation.</a:t>
            </a:r>
          </a:p>
          <a:p>
            <a:pPr algn="just">
              <a:spcAft>
                <a:spcPts val="600"/>
              </a:spcAft>
            </a:pPr>
            <a:r>
              <a:rPr lang="en-US" sz="1400" dirty="0">
                <a:solidFill>
                  <a:srgbClr val="000000"/>
                </a:solidFill>
                <a:latin typeface="Times New Roman" panose="02020603050405020304" pitchFamily="18" charset="0"/>
                <a:ea typeface="Montserrat 2 Bold"/>
                <a:cs typeface="Times New Roman" panose="02020603050405020304" pitchFamily="18" charset="0"/>
                <a:sym typeface="Montserrat 2 Bold"/>
              </a:rPr>
              <a:t>This cooperation supports a circular economy approach by closing resource loops between food production and renewable energy systems. The organic waste is anaerobically digested, producing biogas that is converted into electricity and heat. This process contributes to the reduction of methane emissions from waste decomposition, avoids emissions associated with fossil fuel-based electricity, and reduces the environmental footprint of both partners.</a:t>
            </a:r>
          </a:p>
          <a:p>
            <a:pPr algn="just">
              <a:spcAft>
                <a:spcPts val="600"/>
              </a:spcAft>
            </a:pPr>
            <a:r>
              <a:rPr lang="en-US" sz="1400" dirty="0">
                <a:solidFill>
                  <a:srgbClr val="000000"/>
                </a:solidFill>
                <a:latin typeface="Times New Roman" panose="02020603050405020304" pitchFamily="18" charset="0"/>
                <a:ea typeface="Montserrat 2 Bold"/>
                <a:cs typeface="Times New Roman" panose="02020603050405020304" pitchFamily="18" charset="0"/>
                <a:sym typeface="Montserrat 2 Bold"/>
              </a:rPr>
              <a:t>The partnership demonstrates how cross-sector collaboration can deliver measurable environmental benefits while remaining technically simple and economically realistic. It shows that even small to large-sized manufacturing facilities can contribute to climate action by integrating waste streams into existing renewable energy infrastructure. </a:t>
            </a:r>
            <a:r>
              <a:rPr lang="en-US" sz="1400" dirty="0">
                <a:solidFill>
                  <a:srgbClr val="000000"/>
                </a:solidFill>
                <a:effectLst>
                  <a:outerShdw blurRad="38100" dist="38100" dir="2700000" algn="tl">
                    <a:srgbClr val="000000">
                      <a:alpha val="43137"/>
                    </a:srgbClr>
                  </a:outerShdw>
                </a:effectLst>
                <a:latin typeface="Times New Roman" panose="02020603050405020304" pitchFamily="18" charset="0"/>
                <a:ea typeface="Montserrat 2 Bold"/>
                <a:cs typeface="Times New Roman" panose="02020603050405020304" pitchFamily="18" charset="0"/>
                <a:sym typeface="Montserrat 2 Bold"/>
              </a:rPr>
              <a:t>This case highlights a scalable and replicable model for industrial waste valorization and GHG emission reduction in the Western Balkans and similar regions.</a:t>
            </a:r>
            <a:endPar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133214F-9860-AC31-0BCF-4163CB9FAF66}"/>
              </a:ext>
            </a:extLst>
          </p:cNvPr>
          <p:cNvSpPr txBox="1"/>
          <p:nvPr/>
        </p:nvSpPr>
        <p:spPr>
          <a:xfrm>
            <a:off x="519112" y="4383672"/>
            <a:ext cx="10915650" cy="2462213"/>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Aim: The main objectives of this collaboration and its presentation as a good practice example are</a:t>
            </a:r>
            <a:r>
              <a:rPr lang="en-US" sz="1400" dirty="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 reduce greenhouse gas emissions </a:t>
            </a:r>
            <a:r>
              <a:rPr lang="en-US" sz="1400" dirty="0">
                <a:latin typeface="Times New Roman" panose="02020603050405020304" pitchFamily="18" charset="0"/>
                <a:cs typeface="Times New Roman" panose="02020603050405020304" pitchFamily="18" charset="0"/>
              </a:rPr>
              <a:t>by diverting organic production waste from disposal and using it for renewable energy generation</a:t>
            </a:r>
          </a:p>
          <a:p>
            <a:pPr marL="285750" indent="-285750">
              <a:buFont typeface="Wingdings" panose="05000000000000000000" pitchFamily="2" charset="2"/>
              <a:buChar char="ü"/>
            </a:pP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 improve waste management practices </a:t>
            </a:r>
            <a:r>
              <a:rPr lang="en-US" sz="1400" dirty="0">
                <a:latin typeface="Times New Roman" panose="02020603050405020304" pitchFamily="18" charset="0"/>
                <a:cs typeface="Times New Roman" panose="02020603050405020304" pitchFamily="18" charset="0"/>
              </a:rPr>
              <a:t>at ALKALOID by applying circular economy principles</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To support </a:t>
            </a: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renewable electricity production</a:t>
            </a:r>
            <a:r>
              <a:rPr lang="en-US" sz="1400" dirty="0">
                <a:latin typeface="Times New Roman" panose="02020603050405020304" pitchFamily="18" charset="0"/>
                <a:cs typeface="Times New Roman" panose="02020603050405020304" pitchFamily="18" charset="0"/>
              </a:rPr>
              <a:t> through the supply of sustainable biogas feedstock</a:t>
            </a:r>
          </a:p>
          <a:p>
            <a:pPr marL="285750" indent="-285750">
              <a:buFont typeface="Wingdings" panose="05000000000000000000" pitchFamily="2" charset="2"/>
              <a:buChar char="ü"/>
            </a:pP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 demonstrate the environmental value </a:t>
            </a:r>
            <a:r>
              <a:rPr lang="en-US" sz="1400" dirty="0">
                <a:latin typeface="Times New Roman" panose="02020603050405020304" pitchFamily="18" charset="0"/>
                <a:cs typeface="Times New Roman" panose="02020603050405020304" pitchFamily="18" charset="0"/>
              </a:rPr>
              <a:t>of cooperation between the regional industries</a:t>
            </a:r>
          </a:p>
          <a:p>
            <a:pPr marL="285750" indent="-285750">
              <a:buFont typeface="Wingdings" panose="05000000000000000000" pitchFamily="2" charset="2"/>
              <a:buChar char="ü"/>
            </a:pP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 contribute to regional climate action goals </a:t>
            </a:r>
            <a:r>
              <a:rPr lang="en-US" sz="1400" dirty="0">
                <a:latin typeface="Times New Roman" panose="02020603050405020304" pitchFamily="18" charset="0"/>
                <a:cs typeface="Times New Roman" panose="02020603050405020304" pitchFamily="18" charset="0"/>
              </a:rPr>
              <a:t>in the Western Balkans</a:t>
            </a:r>
          </a:p>
          <a:p>
            <a:endParaRPr lang="en-US" sz="1400" dirty="0">
              <a:latin typeface="Times New Roman" panose="02020603050405020304" pitchFamily="18" charset="0"/>
              <a:cs typeface="Times New Roman" panose="02020603050405020304" pitchFamily="18" charset="0"/>
            </a:endParaRPr>
          </a:p>
          <a:p>
            <a:pPr marL="2690813" algn="r"/>
            <a:r>
              <a:rPr lang="en-US" sz="1400" b="1" dirty="0">
                <a:latin typeface="Times New Roman" panose="02020603050405020304" pitchFamily="18" charset="0"/>
                <a:cs typeface="Times New Roman" panose="02020603050405020304" pitchFamily="18" charset="0"/>
              </a:rPr>
              <a:t>Additionally, this initiative aims to</a:t>
            </a:r>
            <a:r>
              <a:rPr lang="en-US" sz="1400" dirty="0">
                <a:latin typeface="Times New Roman" panose="02020603050405020304" pitchFamily="18" charset="0"/>
                <a:cs typeface="Times New Roman" panose="02020603050405020304" pitchFamily="18" charset="0"/>
              </a:rPr>
              <a:t>:</a:t>
            </a:r>
          </a:p>
          <a:p>
            <a:pPr marL="2690813" algn="r">
              <a:buFont typeface="Wingdings" panose="05000000000000000000" pitchFamily="2" charset="2"/>
              <a:buChar char="Ø"/>
            </a:pP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Raise awareness of biogas technology</a:t>
            </a:r>
            <a:r>
              <a:rPr lang="en-US" sz="1400" dirty="0">
                <a:latin typeface="Times New Roman" panose="02020603050405020304" pitchFamily="18" charset="0"/>
                <a:cs typeface="Times New Roman" panose="02020603050405020304" pitchFamily="18" charset="0"/>
              </a:rPr>
              <a:t> as a practical solution for organic waste</a:t>
            </a:r>
          </a:p>
          <a:p>
            <a:pPr marL="2690813" algn="r">
              <a:buFont typeface="Wingdings" panose="05000000000000000000" pitchFamily="2" charset="2"/>
              <a:buChar char="Ø"/>
            </a:pP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Showcase a real-life</a:t>
            </a:r>
            <a:r>
              <a:rPr lang="en-US" sz="1400" dirty="0">
                <a:latin typeface="Times New Roman" panose="02020603050405020304" pitchFamily="18" charset="0"/>
                <a:cs typeface="Times New Roman" panose="02020603050405020304" pitchFamily="18" charset="0"/>
              </a:rPr>
              <a:t>, operational example that can be replicated by other companies</a:t>
            </a:r>
          </a:p>
          <a:p>
            <a:pPr marL="2690813" algn="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Strengthen</a:t>
            </a: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long-term partnerships </a:t>
            </a:r>
            <a:r>
              <a:rPr lang="en-US" sz="1400" dirty="0">
                <a:latin typeface="Times New Roman" panose="02020603050405020304" pitchFamily="18" charset="0"/>
                <a:cs typeface="Times New Roman" panose="02020603050405020304" pitchFamily="18" charset="0"/>
              </a:rPr>
              <a:t>focused on </a:t>
            </a:r>
            <a:r>
              <a:rPr lang="en-US" sz="1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sustainability and resource efficiency</a:t>
            </a:r>
          </a:p>
        </p:txBody>
      </p:sp>
      <p:pic>
        <p:nvPicPr>
          <p:cNvPr id="10" name="Picture 9">
            <a:extLst>
              <a:ext uri="{FF2B5EF4-FFF2-40B4-BE49-F238E27FC236}">
                <a16:creationId xmlns:a16="http://schemas.microsoft.com/office/drawing/2014/main" id="{9CF5862E-BC1C-5394-B495-668002E873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01221" y="198627"/>
            <a:ext cx="602180" cy="476726"/>
          </a:xfrm>
          <a:prstGeom prst="rect">
            <a:avLst/>
          </a:prstGeom>
          <a:noFill/>
          <a:ln>
            <a:noFill/>
          </a:ln>
        </p:spPr>
      </p:pic>
    </p:spTree>
    <p:extLst>
      <p:ext uri="{BB962C8B-B14F-4D97-AF65-F5344CB8AC3E}">
        <p14:creationId xmlns:p14="http://schemas.microsoft.com/office/powerpoint/2010/main" val="3882071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F8E4"/>
        </a:solidFill>
        <a:effectLst/>
      </p:bgPr>
    </p:bg>
    <p:spTree>
      <p:nvGrpSpPr>
        <p:cNvPr id="1" name="">
          <a:extLst>
            <a:ext uri="{FF2B5EF4-FFF2-40B4-BE49-F238E27FC236}">
              <a16:creationId xmlns:a16="http://schemas.microsoft.com/office/drawing/2014/main" id="{B7CC7725-AC27-8C8C-4B2D-F55F25E8CC20}"/>
            </a:ext>
          </a:extLst>
        </p:cNvPr>
        <p:cNvGrpSpPr/>
        <p:nvPr/>
      </p:nvGrpSpPr>
      <p:grpSpPr>
        <a:xfrm>
          <a:off x="0" y="0"/>
          <a:ext cx="0" cy="0"/>
          <a:chOff x="0" y="0"/>
          <a:chExt cx="0" cy="0"/>
        </a:xfrm>
      </p:grpSpPr>
      <p:sp>
        <p:nvSpPr>
          <p:cNvPr id="8" name="AutoShape 10">
            <a:extLst>
              <a:ext uri="{FF2B5EF4-FFF2-40B4-BE49-F238E27FC236}">
                <a16:creationId xmlns:a16="http://schemas.microsoft.com/office/drawing/2014/main" id="{A7DB3B32-3372-14B3-3F0E-883B493B0F58}"/>
              </a:ext>
            </a:extLst>
          </p:cNvPr>
          <p:cNvSpPr>
            <a:spLocks noChangeArrowheads="1"/>
          </p:cNvSpPr>
          <p:nvPr/>
        </p:nvSpPr>
        <p:spPr bwMode="auto">
          <a:xfrm>
            <a:off x="67644" y="198627"/>
            <a:ext cx="12056712" cy="476726"/>
          </a:xfrm>
          <a:prstGeom prst="roundRect">
            <a:avLst>
              <a:gd name="adj" fmla="val 16667"/>
            </a:avLst>
          </a:prstGeom>
          <a:solidFill>
            <a:srgbClr val="33CC33"/>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Experimental</a:t>
            </a:r>
          </a:p>
        </p:txBody>
      </p:sp>
      <p:sp>
        <p:nvSpPr>
          <p:cNvPr id="5" name="TextBox 27">
            <a:extLst>
              <a:ext uri="{FF2B5EF4-FFF2-40B4-BE49-F238E27FC236}">
                <a16:creationId xmlns:a16="http://schemas.microsoft.com/office/drawing/2014/main" id="{2A025FE3-4C74-A8B2-395F-52BA6A894701}"/>
              </a:ext>
            </a:extLst>
          </p:cNvPr>
          <p:cNvSpPr txBox="1"/>
          <p:nvPr/>
        </p:nvSpPr>
        <p:spPr>
          <a:xfrm>
            <a:off x="447359" y="856943"/>
            <a:ext cx="6372541" cy="5493812"/>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600"/>
              </a:spcAft>
            </a:pPr>
            <a:r>
              <a:rPr lang="en-US" dirty="0">
                <a:latin typeface="Times New Roman" panose="02020603050405020304" pitchFamily="18" charset="0"/>
                <a:cs typeface="Times New Roman" panose="02020603050405020304" pitchFamily="18" charset="0"/>
              </a:rPr>
              <a:t>The methodology is based on a practical </a:t>
            </a:r>
            <a:r>
              <a:rPr lang="en-US" b="1" i="1" dirty="0">
                <a:latin typeface="Times New Roman" panose="02020603050405020304" pitchFamily="18" charset="0"/>
                <a:cs typeface="Times New Roman" panose="02020603050405020304" pitchFamily="18" charset="0"/>
              </a:rPr>
              <a:t>circular economy approach</a:t>
            </a:r>
            <a:r>
              <a:rPr lang="en-US" dirty="0">
                <a:latin typeface="Times New Roman" panose="02020603050405020304" pitchFamily="18" charset="0"/>
                <a:cs typeface="Times New Roman" panose="02020603050405020304" pitchFamily="18" charset="0"/>
              </a:rPr>
              <a:t> that connects food production waste management with renewable energy generation. The collaboration started in 2024 between ALKALOID and Elektro Sharri – </a:t>
            </a:r>
            <a:r>
              <a:rPr lang="en-US" dirty="0" err="1">
                <a:latin typeface="Times New Roman" panose="02020603050405020304" pitchFamily="18" charset="0"/>
                <a:cs typeface="Times New Roman" panose="02020603050405020304" pitchFamily="18" charset="0"/>
              </a:rPr>
              <a:t>Veze</a:t>
            </a:r>
            <a:r>
              <a:rPr lang="en-US" dirty="0">
                <a:latin typeface="Times New Roman" panose="02020603050405020304" pitchFamily="18" charset="0"/>
                <a:cs typeface="Times New Roman" panose="02020603050405020304" pitchFamily="18" charset="0"/>
              </a:rPr>
              <a:t> Sharri Group.</a:t>
            </a:r>
          </a:p>
          <a:p>
            <a:pPr algn="just">
              <a:spcAft>
                <a:spcPts val="600"/>
              </a:spcAft>
            </a:pPr>
            <a:r>
              <a:rPr lang="en-US" dirty="0">
                <a:latin typeface="Times New Roman" panose="02020603050405020304" pitchFamily="18" charset="0"/>
                <a:cs typeface="Times New Roman" panose="02020603050405020304" pitchFamily="18" charset="0"/>
              </a:rPr>
              <a:t>Organic plant waste generated during the tea production process is collected, segregated, and prepared for off-site utilization. Only biodegradable, non-hazardous plant-based residues are included to ensure suitability for biogas production. The waste is then transported to the Elektro Sharri biogas-methane cogeneration plant.</a:t>
            </a:r>
          </a:p>
          <a:p>
            <a:pPr algn="just">
              <a:spcAft>
                <a:spcPts val="600"/>
              </a:spcAft>
            </a:pPr>
            <a:r>
              <a:rPr lang="en-US" dirty="0">
                <a:latin typeface="Times New Roman" panose="02020603050405020304" pitchFamily="18" charset="0"/>
                <a:cs typeface="Times New Roman" panose="02020603050405020304" pitchFamily="18" charset="0"/>
              </a:rPr>
              <a:t>At the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biogas facility, the organic material is used as feedstock in an </a:t>
            </a:r>
            <a:r>
              <a:rPr lang="en-US" b="1" i="1" dirty="0">
                <a:latin typeface="Times New Roman" panose="02020603050405020304" pitchFamily="18" charset="0"/>
                <a:cs typeface="Times New Roman" panose="02020603050405020304" pitchFamily="18" charset="0"/>
              </a:rPr>
              <a:t>anaerobic digestion process</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Through controlled biological decomposition,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biogas is produced and subsequently converted into electricity and heat via a cogeneration system </a:t>
            </a:r>
            <a:r>
              <a:rPr lang="en-US" dirty="0">
                <a:latin typeface="Times New Roman" panose="02020603050405020304" pitchFamily="18" charset="0"/>
                <a:cs typeface="Times New Roman" panose="02020603050405020304" pitchFamily="18" charset="0"/>
              </a:rPr>
              <a:t>with an installed electrical capacity of around 999 [kWh]. The generated energy is supplied to the power grid, while the process reduces methane emissions that would otherwise occur from waste disposal.</a:t>
            </a:r>
          </a:p>
          <a:p>
            <a:pPr algn="just">
              <a:spcAft>
                <a:spcPts val="600"/>
              </a:spcAft>
            </a:pPr>
            <a:r>
              <a:rPr lang="en-US" dirty="0">
                <a:latin typeface="Times New Roman" panose="02020603050405020304" pitchFamily="18" charset="0"/>
                <a:cs typeface="Times New Roman" panose="02020603050405020304" pitchFamily="18" charset="0"/>
              </a:rPr>
              <a:t>Environmental benefits are assessed by tracking waste quantities diverted from disposal routes and by evaluating the contribution of renewable energy generation to indirect GHG emission reductions.</a:t>
            </a:r>
          </a:p>
        </p:txBody>
      </p:sp>
      <p:pic>
        <p:nvPicPr>
          <p:cNvPr id="3" name="Picture 2">
            <a:extLst>
              <a:ext uri="{FF2B5EF4-FFF2-40B4-BE49-F238E27FC236}">
                <a16:creationId xmlns:a16="http://schemas.microsoft.com/office/drawing/2014/main" id="{EEAEF9B0-C087-8355-3C36-9258179E7308}"/>
              </a:ext>
            </a:extLst>
          </p:cNvPr>
          <p:cNvPicPr>
            <a:picLocks noChangeAspect="1"/>
          </p:cNvPicPr>
          <p:nvPr/>
        </p:nvPicPr>
        <p:blipFill>
          <a:blip r:embed="rId2"/>
          <a:stretch>
            <a:fillRect/>
          </a:stretch>
        </p:blipFill>
        <p:spPr>
          <a:xfrm>
            <a:off x="7422917" y="856944"/>
            <a:ext cx="3957465" cy="5493812"/>
          </a:xfrm>
          <a:prstGeom prst="rect">
            <a:avLst/>
          </a:prstGeom>
        </p:spPr>
      </p:pic>
      <p:sp>
        <p:nvSpPr>
          <p:cNvPr id="10" name="TextBox 9">
            <a:extLst>
              <a:ext uri="{FF2B5EF4-FFF2-40B4-BE49-F238E27FC236}">
                <a16:creationId xmlns:a16="http://schemas.microsoft.com/office/drawing/2014/main" id="{E483E2BD-5F8A-E4CB-77DA-F89E8E23FCC5}"/>
              </a:ext>
            </a:extLst>
          </p:cNvPr>
          <p:cNvSpPr txBox="1"/>
          <p:nvPr/>
        </p:nvSpPr>
        <p:spPr>
          <a:xfrm>
            <a:off x="7316592" y="6350755"/>
            <a:ext cx="4581241" cy="246221"/>
          </a:xfrm>
          <a:prstGeom prst="rect">
            <a:avLst/>
          </a:prstGeom>
          <a:noFill/>
        </p:spPr>
        <p:txBody>
          <a:bodyPr wrap="square">
            <a:spAutoFit/>
          </a:bodyPr>
          <a:lstStyle/>
          <a:p>
            <a:pPr>
              <a:spcAft>
                <a:spcPts val="600"/>
              </a:spcAft>
            </a:pPr>
            <a:r>
              <a:rPr lang="en-US" sz="1000" i="1" dirty="0">
                <a:latin typeface="Times New Roman" panose="02020603050405020304" pitchFamily="18" charset="0"/>
                <a:cs typeface="Times New Roman" panose="02020603050405020304" pitchFamily="18" charset="0"/>
              </a:rPr>
              <a:t>Illustration of the collaboration between both entities, this image is AI-generated</a:t>
            </a:r>
            <a:endParaRPr lang="mk-MK" sz="1000" i="1"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7B4EAB74-6DE1-0DA6-9D58-7899EEC235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01221" y="198627"/>
            <a:ext cx="602180" cy="476726"/>
          </a:xfrm>
          <a:prstGeom prst="rect">
            <a:avLst/>
          </a:prstGeom>
          <a:noFill/>
          <a:ln>
            <a:noFill/>
          </a:ln>
        </p:spPr>
      </p:pic>
    </p:spTree>
    <p:extLst>
      <p:ext uri="{BB962C8B-B14F-4D97-AF65-F5344CB8AC3E}">
        <p14:creationId xmlns:p14="http://schemas.microsoft.com/office/powerpoint/2010/main" val="3234179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E7"/>
        </a:solidFill>
        <a:effectLst/>
      </p:bgPr>
    </p:bg>
    <p:spTree>
      <p:nvGrpSpPr>
        <p:cNvPr id="1" name="">
          <a:extLst>
            <a:ext uri="{FF2B5EF4-FFF2-40B4-BE49-F238E27FC236}">
              <a16:creationId xmlns:a16="http://schemas.microsoft.com/office/drawing/2014/main" id="{E1EE15AB-D2F4-36F6-0AB3-B182914A5B16}"/>
            </a:ext>
          </a:extLst>
        </p:cNvPr>
        <p:cNvGrpSpPr/>
        <p:nvPr/>
      </p:nvGrpSpPr>
      <p:grpSpPr>
        <a:xfrm>
          <a:off x="0" y="0"/>
          <a:ext cx="0" cy="0"/>
          <a:chOff x="0" y="0"/>
          <a:chExt cx="0" cy="0"/>
        </a:xfrm>
      </p:grpSpPr>
      <p:sp>
        <p:nvSpPr>
          <p:cNvPr id="8" name="AutoShape 10">
            <a:extLst>
              <a:ext uri="{FF2B5EF4-FFF2-40B4-BE49-F238E27FC236}">
                <a16:creationId xmlns:a16="http://schemas.microsoft.com/office/drawing/2014/main" id="{DF4043DD-F7BE-828E-B46D-08E22FFF75BC}"/>
              </a:ext>
            </a:extLst>
          </p:cNvPr>
          <p:cNvSpPr>
            <a:spLocks noChangeArrowheads="1"/>
          </p:cNvSpPr>
          <p:nvPr/>
        </p:nvSpPr>
        <p:spPr bwMode="auto">
          <a:xfrm>
            <a:off x="67644" y="198627"/>
            <a:ext cx="12056712" cy="476726"/>
          </a:xfrm>
          <a:prstGeom prst="roundRect">
            <a:avLst>
              <a:gd name="adj" fmla="val 16667"/>
            </a:avLst>
          </a:prstGeom>
          <a:solidFill>
            <a:schemeClr val="accent5">
              <a:lumMod val="75000"/>
            </a:schemeClr>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Results and discussions</a:t>
            </a:r>
          </a:p>
        </p:txBody>
      </p:sp>
      <p:sp>
        <p:nvSpPr>
          <p:cNvPr id="4" name="TextBox 30">
            <a:extLst>
              <a:ext uri="{FF2B5EF4-FFF2-40B4-BE49-F238E27FC236}">
                <a16:creationId xmlns:a16="http://schemas.microsoft.com/office/drawing/2014/main" id="{950AD7D4-2AE2-4183-AB8D-1C27B18B4456}"/>
              </a:ext>
            </a:extLst>
          </p:cNvPr>
          <p:cNvSpPr txBox="1"/>
          <p:nvPr/>
        </p:nvSpPr>
        <p:spPr>
          <a:xfrm>
            <a:off x="619124" y="845325"/>
            <a:ext cx="11010901" cy="10618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600"/>
              </a:spcAft>
            </a:pPr>
            <a:r>
              <a:rPr lang="en-US" sz="1600" dirty="0">
                <a:latin typeface="Times New Roman" panose="02020603050405020304" pitchFamily="18" charset="0"/>
                <a:cs typeface="Times New Roman" panose="02020603050405020304" pitchFamily="18" charset="0"/>
              </a:rPr>
              <a:t>This cooperation between both industries resulted in measurable environmental benefits through the diversion of organic plant waste from landfill to biogas-based energy production.</a:t>
            </a:r>
          </a:p>
          <a:p>
            <a:pPr algn="just">
              <a:spcAft>
                <a:spcPts val="600"/>
              </a:spcAft>
            </a:pPr>
            <a:r>
              <a:rPr lang="en-US" sz="1600" dirty="0">
                <a:latin typeface="Times New Roman" panose="02020603050405020304" pitchFamily="18" charset="0"/>
                <a:cs typeface="Times New Roman" panose="02020603050405020304" pitchFamily="18" charset="0"/>
              </a:rPr>
              <a:t>In </a:t>
            </a:r>
            <a:r>
              <a:rPr lang="en-US" sz="1600" b="1" dirty="0">
                <a:latin typeface="Times New Roman" panose="02020603050405020304" pitchFamily="18" charset="0"/>
                <a:cs typeface="Times New Roman" panose="02020603050405020304" pitchFamily="18" charset="0"/>
              </a:rPr>
              <a:t>2024</a:t>
            </a:r>
            <a:r>
              <a:rPr lang="en-US" sz="1600" dirty="0">
                <a:latin typeface="Times New Roman" panose="02020603050405020304" pitchFamily="18" charset="0"/>
                <a:cs typeface="Times New Roman" panose="02020603050405020304" pitchFamily="18" charset="0"/>
              </a:rPr>
              <a:t>, a total of </a:t>
            </a:r>
            <a:r>
              <a:rPr lang="en-US" sz="1600" b="1" dirty="0">
                <a:latin typeface="Times New Roman" panose="02020603050405020304" pitchFamily="18" charset="0"/>
                <a:cs typeface="Times New Roman" panose="02020603050405020304" pitchFamily="18" charset="0"/>
              </a:rPr>
              <a:t>2.24 tones</a:t>
            </a:r>
            <a:r>
              <a:rPr lang="en-US" sz="1600" dirty="0">
                <a:latin typeface="Times New Roman" panose="02020603050405020304" pitchFamily="18" charset="0"/>
                <a:cs typeface="Times New Roman" panose="02020603050405020304" pitchFamily="18" charset="0"/>
              </a:rPr>
              <a:t> of organic plant waste were supplied to the biogas cogeneration plant. In </a:t>
            </a:r>
            <a:r>
              <a:rPr lang="en-US" sz="1600" b="1" dirty="0">
                <a:latin typeface="Times New Roman" panose="02020603050405020304" pitchFamily="18" charset="0"/>
                <a:cs typeface="Times New Roman" panose="02020603050405020304" pitchFamily="18" charset="0"/>
              </a:rPr>
              <a:t>2025</a:t>
            </a:r>
            <a:r>
              <a:rPr lang="en-US" sz="1600" dirty="0">
                <a:latin typeface="Times New Roman" panose="02020603050405020304" pitchFamily="18" charset="0"/>
                <a:cs typeface="Times New Roman" panose="02020603050405020304" pitchFamily="18" charset="0"/>
              </a:rPr>
              <a:t>, this amount increased to </a:t>
            </a:r>
            <a:r>
              <a:rPr lang="en-US" sz="1600" b="1" dirty="0">
                <a:latin typeface="Times New Roman" panose="02020603050405020304" pitchFamily="18" charset="0"/>
                <a:cs typeface="Times New Roman" panose="02020603050405020304" pitchFamily="18" charset="0"/>
              </a:rPr>
              <a:t>10.83 tones</a:t>
            </a:r>
            <a:r>
              <a:rPr lang="en-US" sz="1600" dirty="0">
                <a:latin typeface="Times New Roman" panose="02020603050405020304" pitchFamily="18" charset="0"/>
                <a:cs typeface="Times New Roman" panose="02020603050405020304" pitchFamily="18" charset="0"/>
              </a:rPr>
              <a:t>, demonstrating scaling‑up of the initiative.</a:t>
            </a:r>
          </a:p>
        </p:txBody>
      </p:sp>
      <p:sp>
        <p:nvSpPr>
          <p:cNvPr id="5" name="TextBox 41">
            <a:extLst>
              <a:ext uri="{FF2B5EF4-FFF2-40B4-BE49-F238E27FC236}">
                <a16:creationId xmlns:a16="http://schemas.microsoft.com/office/drawing/2014/main" id="{9D6FC654-3EF0-4473-DBD7-18C18B0C4E32}"/>
              </a:ext>
            </a:extLst>
          </p:cNvPr>
          <p:cNvSpPr txBox="1"/>
          <p:nvPr/>
        </p:nvSpPr>
        <p:spPr>
          <a:xfrm>
            <a:off x="4991100" y="2038283"/>
            <a:ext cx="6638925" cy="4555093"/>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600" dirty="0">
                <a:latin typeface="Times New Roman" panose="02020603050405020304" pitchFamily="18" charset="0"/>
                <a:cs typeface="Times New Roman" panose="02020603050405020304" pitchFamily="18" charset="0"/>
              </a:rPr>
              <a:t>If this waste had been disposed of in a conventional landfill in North Macedonia, it would have generated significant methane emissions during anaerobic degradation. Based on conservative estimation factors, the diversion of this waste avoided approximately:</a:t>
            </a:r>
            <a:endParaRPr lang="en-US" sz="1400" dirty="0">
              <a:latin typeface="Times New Roman" panose="02020603050405020304" pitchFamily="18" charset="0"/>
              <a:cs typeface="Times New Roman" panose="02020603050405020304" pitchFamily="18" charset="0"/>
            </a:endParaRPr>
          </a:p>
          <a:p>
            <a:pPr>
              <a:spcAft>
                <a:spcPts val="600"/>
              </a:spcAft>
            </a:pPr>
            <a:r>
              <a:rPr lang="en-US" sz="1600" b="1" dirty="0">
                <a:latin typeface="Times New Roman" panose="02020603050405020304" pitchFamily="18" charset="0"/>
                <a:cs typeface="Times New Roman" panose="02020603050405020304" pitchFamily="18" charset="0"/>
              </a:rPr>
              <a:t>~  4.26 t </a:t>
            </a:r>
            <a:r>
              <a:rPr lang="en-US" sz="1600" b="1" dirty="0" err="1">
                <a:latin typeface="Times New Roman" panose="02020603050405020304" pitchFamily="18" charset="0"/>
                <a:cs typeface="Times New Roman" panose="02020603050405020304" pitchFamily="18" charset="0"/>
              </a:rPr>
              <a:t>CO₂eq</a:t>
            </a:r>
            <a:r>
              <a:rPr lang="en-US" sz="1600" b="1" dirty="0">
                <a:latin typeface="Times New Roman" panose="02020603050405020304" pitchFamily="18" charset="0"/>
                <a:cs typeface="Times New Roman" panose="02020603050405020304" pitchFamily="18" charset="0"/>
              </a:rPr>
              <a:t> in 2024</a:t>
            </a:r>
            <a:endParaRPr lang="en-US" sz="1400" dirty="0">
              <a:latin typeface="Times New Roman" panose="02020603050405020304" pitchFamily="18" charset="0"/>
              <a:cs typeface="Times New Roman" panose="02020603050405020304" pitchFamily="18" charset="0"/>
            </a:endParaRPr>
          </a:p>
          <a:p>
            <a:pPr>
              <a:spcAft>
                <a:spcPts val="600"/>
              </a:spcAft>
            </a:pPr>
            <a:r>
              <a:rPr lang="en-US" sz="1600" b="1" dirty="0">
                <a:latin typeface="Times New Roman" panose="02020603050405020304" pitchFamily="18" charset="0"/>
                <a:cs typeface="Times New Roman" panose="02020603050405020304" pitchFamily="18" charset="0"/>
              </a:rPr>
              <a:t>~  20.58 t </a:t>
            </a:r>
            <a:r>
              <a:rPr lang="en-US" sz="1600" b="1" dirty="0" err="1">
                <a:latin typeface="Times New Roman" panose="02020603050405020304" pitchFamily="18" charset="0"/>
                <a:cs typeface="Times New Roman" panose="02020603050405020304" pitchFamily="18" charset="0"/>
              </a:rPr>
              <a:t>CO₂eq</a:t>
            </a:r>
            <a:r>
              <a:rPr lang="en-US" sz="1600" b="1" dirty="0">
                <a:latin typeface="Times New Roman" panose="02020603050405020304" pitchFamily="18" charset="0"/>
                <a:cs typeface="Times New Roman" panose="02020603050405020304" pitchFamily="18" charset="0"/>
              </a:rPr>
              <a:t> in 2025</a:t>
            </a:r>
            <a:endParaRPr lang="en-US" sz="1400" dirty="0">
              <a:latin typeface="Times New Roman" panose="02020603050405020304" pitchFamily="18" charset="0"/>
              <a:cs typeface="Times New Roman" panose="02020603050405020304" pitchFamily="18" charset="0"/>
            </a:endParaRPr>
          </a:p>
          <a:p>
            <a:pPr>
              <a:spcAft>
                <a:spcPts val="600"/>
              </a:spcAft>
            </a:pPr>
            <a:r>
              <a:rPr lang="en-US" sz="1600" dirty="0">
                <a:latin typeface="Times New Roman" panose="02020603050405020304" pitchFamily="18" charset="0"/>
                <a:cs typeface="Times New Roman" panose="02020603050405020304" pitchFamily="18" charset="0"/>
              </a:rPr>
              <a:t>This corresponds to avoided methane emissions of approximately </a:t>
            </a:r>
            <a:r>
              <a:rPr lang="en-US" sz="1600" b="1" dirty="0">
                <a:latin typeface="Times New Roman" panose="02020603050405020304" pitchFamily="18" charset="0"/>
                <a:cs typeface="Times New Roman" panose="02020603050405020304" pitchFamily="18" charset="0"/>
              </a:rPr>
              <a:t>0.013 t CH₄</a:t>
            </a:r>
            <a:r>
              <a:rPr lang="en-US" sz="1600" dirty="0">
                <a:latin typeface="Times New Roman" panose="02020603050405020304" pitchFamily="18" charset="0"/>
                <a:cs typeface="Times New Roman" panose="02020603050405020304" pitchFamily="18" charset="0"/>
              </a:rPr>
              <a:t> in 2024 and </a:t>
            </a:r>
            <a:r>
              <a:rPr lang="en-US" sz="1600" b="1" dirty="0">
                <a:latin typeface="Times New Roman" panose="02020603050405020304" pitchFamily="18" charset="0"/>
                <a:cs typeface="Times New Roman" panose="02020603050405020304" pitchFamily="18" charset="0"/>
              </a:rPr>
              <a:t>0.065 t CH₄</a:t>
            </a:r>
            <a:r>
              <a:rPr lang="en-US" sz="1600" dirty="0">
                <a:latin typeface="Times New Roman" panose="02020603050405020304" pitchFamily="18" charset="0"/>
                <a:cs typeface="Times New Roman" panose="02020603050405020304" pitchFamily="18" charset="0"/>
              </a:rPr>
              <a:t> in 2025.</a:t>
            </a:r>
            <a:endParaRPr lang="en-US" sz="1400" dirty="0">
              <a:latin typeface="Times New Roman" panose="02020603050405020304" pitchFamily="18" charset="0"/>
              <a:cs typeface="Times New Roman" panose="02020603050405020304" pitchFamily="18" charset="0"/>
            </a:endParaRPr>
          </a:p>
          <a:p>
            <a:pPr>
              <a:spcAft>
                <a:spcPts val="600"/>
              </a:spcAft>
            </a:pPr>
            <a:r>
              <a:rPr lang="en-US" sz="1600" dirty="0">
                <a:latin typeface="Times New Roman" panose="02020603050405020304" pitchFamily="18" charset="0"/>
                <a:cs typeface="Times New Roman" panose="02020603050405020304" pitchFamily="18" charset="0"/>
              </a:rPr>
              <a:t>At the same time, use of the waste as biogas feedstock contributed to renewable energy generation, producing an estimated:</a:t>
            </a:r>
            <a:endParaRPr lang="en-US" sz="1400" dirty="0">
              <a:latin typeface="Times New Roman" panose="02020603050405020304" pitchFamily="18" charset="0"/>
              <a:cs typeface="Times New Roman" panose="02020603050405020304" pitchFamily="18" charset="0"/>
            </a:endParaRPr>
          </a:p>
          <a:p>
            <a:pPr algn="just">
              <a:spcAft>
                <a:spcPts val="600"/>
              </a:spcAft>
            </a:pPr>
            <a:r>
              <a:rPr lang="en-US" sz="1600" b="1" dirty="0">
                <a:latin typeface="Times New Roman" panose="02020603050405020304" pitchFamily="18" charset="0"/>
                <a:cs typeface="Times New Roman" panose="02020603050405020304" pitchFamily="18" charset="0"/>
              </a:rPr>
              <a:t>~ 0.6 MW of electricity in 2024</a:t>
            </a:r>
            <a:endParaRPr lang="en-US" sz="1400" dirty="0">
              <a:latin typeface="Times New Roman" panose="02020603050405020304" pitchFamily="18" charset="0"/>
              <a:cs typeface="Times New Roman" panose="02020603050405020304" pitchFamily="18" charset="0"/>
            </a:endParaRPr>
          </a:p>
          <a:p>
            <a:pPr>
              <a:spcAft>
                <a:spcPts val="600"/>
              </a:spcAft>
            </a:pPr>
            <a:r>
              <a:rPr lang="en-US" sz="1600" b="1" dirty="0">
                <a:latin typeface="Times New Roman" panose="02020603050405020304" pitchFamily="18" charset="0"/>
                <a:cs typeface="Times New Roman" panose="02020603050405020304" pitchFamily="18" charset="0"/>
              </a:rPr>
              <a:t>~ 2.8 MW of electricity in 2025</a:t>
            </a:r>
            <a:endParaRPr lang="en-US" sz="1400" dirty="0">
              <a:latin typeface="Times New Roman" panose="02020603050405020304" pitchFamily="18" charset="0"/>
              <a:cs typeface="Times New Roman" panose="02020603050405020304" pitchFamily="18" charset="0"/>
            </a:endParaRPr>
          </a:p>
          <a:p>
            <a:pPr>
              <a:spcAft>
                <a:spcPts val="600"/>
              </a:spcAft>
            </a:pPr>
            <a:r>
              <a:rPr lang="en-US" sz="1600" b="1" dirty="0">
                <a:latin typeface="Times New Roman" panose="02020603050405020304" pitchFamily="18" charset="0"/>
                <a:cs typeface="Times New Roman" panose="02020603050405020304" pitchFamily="18" charset="0"/>
              </a:rPr>
              <a:t>These results confirm that organic waste valorization into biogas provides simultaneous climate mitigation and renewable energy benefits.</a:t>
            </a:r>
            <a:endParaRPr lang="en-US" sz="1400" b="1" dirty="0">
              <a:latin typeface="Times New Roman" panose="02020603050405020304" pitchFamily="18" charset="0"/>
              <a:cs typeface="Times New Roman" panose="02020603050405020304" pitchFamily="18" charset="0"/>
            </a:endParaRPr>
          </a:p>
          <a:p>
            <a:pPr>
              <a:spcAft>
                <a:spcPts val="600"/>
              </a:spcAft>
            </a:pPr>
            <a:r>
              <a:rPr lang="en-US" sz="1600" i="1" dirty="0">
                <a:latin typeface="Times New Roman" panose="02020603050405020304" pitchFamily="18" charset="0"/>
                <a:cs typeface="Times New Roman" panose="02020603050405020304" pitchFamily="18" charset="0"/>
              </a:rPr>
              <a:t>Note: Values are estimates based on typical emission and energy yield factors for organic waste, from the below referenced sources.</a:t>
            </a:r>
            <a:endParaRPr lang="en-US" sz="1400"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81DE83B8-92F6-3261-C3C1-D86580CCF8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4" y="2038283"/>
            <a:ext cx="4175497" cy="3929063"/>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6F9562D4-8255-A0A6-AFCB-65C690C995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01221" y="198627"/>
            <a:ext cx="602180" cy="476726"/>
          </a:xfrm>
          <a:prstGeom prst="rect">
            <a:avLst/>
          </a:prstGeom>
          <a:noFill/>
          <a:ln>
            <a:noFill/>
          </a:ln>
        </p:spPr>
      </p:pic>
      <p:sp>
        <p:nvSpPr>
          <p:cNvPr id="13" name="TextBox 12">
            <a:extLst>
              <a:ext uri="{FF2B5EF4-FFF2-40B4-BE49-F238E27FC236}">
                <a16:creationId xmlns:a16="http://schemas.microsoft.com/office/drawing/2014/main" id="{6A70C8C2-559E-D419-D1D4-4585871F994F}"/>
              </a:ext>
            </a:extLst>
          </p:cNvPr>
          <p:cNvSpPr txBox="1"/>
          <p:nvPr/>
        </p:nvSpPr>
        <p:spPr>
          <a:xfrm>
            <a:off x="619124" y="6012675"/>
            <a:ext cx="4175497" cy="276999"/>
          </a:xfrm>
          <a:prstGeom prst="rect">
            <a:avLst/>
          </a:prstGeom>
          <a:noFill/>
        </p:spPr>
        <p:txBody>
          <a:bodyPr wrap="square">
            <a:spAutoFit/>
          </a:bodyPr>
          <a:lstStyle/>
          <a:p>
            <a:pPr>
              <a:spcAft>
                <a:spcPts val="600"/>
              </a:spcAft>
            </a:pPr>
            <a:r>
              <a:rPr lang="en-US" sz="1200" i="1" dirty="0">
                <a:latin typeface="Times New Roman" panose="02020603050405020304" pitchFamily="18" charset="0"/>
                <a:cs typeface="Times New Roman" panose="02020603050405020304" pitchFamily="18" charset="0"/>
              </a:rPr>
              <a:t>Generated results from this project, this image is AI-generated</a:t>
            </a:r>
            <a:endParaRPr lang="mk-MK" sz="1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1298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E4F6"/>
        </a:solidFill>
        <a:effectLst/>
      </p:bgPr>
    </p:bg>
    <p:spTree>
      <p:nvGrpSpPr>
        <p:cNvPr id="1" name="">
          <a:extLst>
            <a:ext uri="{FF2B5EF4-FFF2-40B4-BE49-F238E27FC236}">
              <a16:creationId xmlns:a16="http://schemas.microsoft.com/office/drawing/2014/main" id="{421D3021-1243-17C1-BD3F-D37B91AE3828}"/>
            </a:ext>
          </a:extLst>
        </p:cNvPr>
        <p:cNvGrpSpPr/>
        <p:nvPr/>
      </p:nvGrpSpPr>
      <p:grpSpPr>
        <a:xfrm>
          <a:off x="0" y="0"/>
          <a:ext cx="0" cy="0"/>
          <a:chOff x="0" y="0"/>
          <a:chExt cx="0" cy="0"/>
        </a:xfrm>
      </p:grpSpPr>
      <p:sp>
        <p:nvSpPr>
          <p:cNvPr id="8" name="AutoShape 10">
            <a:extLst>
              <a:ext uri="{FF2B5EF4-FFF2-40B4-BE49-F238E27FC236}">
                <a16:creationId xmlns:a16="http://schemas.microsoft.com/office/drawing/2014/main" id="{36A7FFAE-660F-43B8-EC28-059AF3EF26C7}"/>
              </a:ext>
            </a:extLst>
          </p:cNvPr>
          <p:cNvSpPr>
            <a:spLocks noChangeArrowheads="1"/>
          </p:cNvSpPr>
          <p:nvPr/>
        </p:nvSpPr>
        <p:spPr bwMode="auto">
          <a:xfrm>
            <a:off x="67644" y="198627"/>
            <a:ext cx="12056712" cy="476726"/>
          </a:xfrm>
          <a:prstGeom prst="roundRect">
            <a:avLst>
              <a:gd name="adj" fmla="val 16667"/>
            </a:avLst>
          </a:prstGeom>
          <a:solidFill>
            <a:schemeClr val="accent5">
              <a:lumMod val="75000"/>
            </a:schemeClr>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Conclusions</a:t>
            </a:r>
          </a:p>
        </p:txBody>
      </p:sp>
      <p:sp>
        <p:nvSpPr>
          <p:cNvPr id="2" name="TextBox 37">
            <a:extLst>
              <a:ext uri="{FF2B5EF4-FFF2-40B4-BE49-F238E27FC236}">
                <a16:creationId xmlns:a16="http://schemas.microsoft.com/office/drawing/2014/main" id="{24BF2342-AFC9-90D6-ED17-C955442E2C0E}"/>
              </a:ext>
            </a:extLst>
          </p:cNvPr>
          <p:cNvSpPr txBox="1"/>
          <p:nvPr/>
        </p:nvSpPr>
        <p:spPr>
          <a:xfrm>
            <a:off x="881219" y="1279476"/>
            <a:ext cx="10634506" cy="5124480"/>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spcAft>
                <a:spcPts val="600"/>
              </a:spcAft>
            </a:pPr>
            <a:r>
              <a:rPr lang="en-US" sz="2000" dirty="0">
                <a:latin typeface="Times New Roman" panose="02020603050405020304" pitchFamily="18" charset="0"/>
                <a:cs typeface="Times New Roman" panose="02020603050405020304" pitchFamily="18" charset="0"/>
              </a:rPr>
              <a:t>The collaboration between ALKALOID AD Skopje and Elektro SHARRI – </a:t>
            </a:r>
            <a:r>
              <a:rPr lang="en-US" sz="2000" dirty="0" err="1">
                <a:latin typeface="Times New Roman" panose="02020603050405020304" pitchFamily="18" charset="0"/>
                <a:cs typeface="Times New Roman" panose="02020603050405020304" pitchFamily="18" charset="0"/>
              </a:rPr>
              <a:t>Veze</a:t>
            </a:r>
            <a:r>
              <a:rPr lang="en-US" sz="2000" dirty="0">
                <a:latin typeface="Times New Roman" panose="02020603050405020304" pitchFamily="18" charset="0"/>
                <a:cs typeface="Times New Roman" panose="02020603050405020304" pitchFamily="18" charset="0"/>
              </a:rPr>
              <a:t> Sharri Group, Tetovo demonstrates a practical and effective approach to greenhouse gas (GHG) reduction through circular use of organic production waste. By diverting plant‑based waste from conventional disposal routes and using it as feedstock for biogas production, the </a:t>
            </a:r>
            <a:r>
              <a:rPr lang="en-US" sz="2000" b="1" dirty="0">
                <a:latin typeface="Times New Roman" panose="02020603050405020304" pitchFamily="18" charset="0"/>
                <a:cs typeface="Times New Roman" panose="02020603050405020304" pitchFamily="18" charset="0"/>
              </a:rPr>
              <a:t>initiative delivers both climate and energy benefits.</a:t>
            </a:r>
            <a:endParaRPr lang="en-US" sz="24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000" dirty="0">
                <a:latin typeface="Times New Roman" panose="02020603050405020304" pitchFamily="18" charset="0"/>
                <a:cs typeface="Times New Roman" panose="02020603050405020304" pitchFamily="18" charset="0"/>
              </a:rPr>
              <a:t>Over the period 2024–2025, the diversion of 13.07 tones of organic waste resulted in the avoidance of approximately 24.8 tones of CO₂ equivalent emissions, including a significant reduction of methane that would otherwise be generated in landfill conditions. At the same time, this waste contributed to the generation of approximately 3.4 [MW] of renewable electricity, supporting low‑carbon energy production.</a:t>
            </a:r>
            <a:endParaRPr lang="en-US" sz="24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000" dirty="0">
                <a:latin typeface="Times New Roman" panose="02020603050405020304" pitchFamily="18" charset="0"/>
                <a:cs typeface="Times New Roman" panose="02020603050405020304" pitchFamily="18" charset="0"/>
              </a:rPr>
              <a:t>This case confirms that cross‑sector cooperation between manufacturing and renewable energy operators can provide measurable environmental benefits while remaining technically feasible and scalable. The approach offers a replicable model for sustainable waste management and climate action in the Western Balkans and beyond.</a:t>
            </a:r>
            <a:endParaRPr lang="en-US" sz="2400" dirty="0">
              <a:latin typeface="Times New Roman" panose="02020603050405020304" pitchFamily="18" charset="0"/>
              <a:cs typeface="Times New Roman" panose="02020603050405020304" pitchFamily="18" charset="0"/>
            </a:endParaRPr>
          </a:p>
          <a:p>
            <a:br>
              <a:rPr lang="en-US" sz="2000" dirty="0"/>
            </a:br>
            <a:endParaRPr lang="en-US" sz="2800" dirty="0"/>
          </a:p>
        </p:txBody>
      </p:sp>
      <p:pic>
        <p:nvPicPr>
          <p:cNvPr id="5" name="Picture 4">
            <a:extLst>
              <a:ext uri="{FF2B5EF4-FFF2-40B4-BE49-F238E27FC236}">
                <a16:creationId xmlns:a16="http://schemas.microsoft.com/office/drawing/2014/main" id="{69D5D704-2E7D-F03D-61DB-251EC7040F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01221" y="198627"/>
            <a:ext cx="602180" cy="476726"/>
          </a:xfrm>
          <a:prstGeom prst="rect">
            <a:avLst/>
          </a:prstGeom>
          <a:noFill/>
          <a:ln>
            <a:noFill/>
          </a:ln>
        </p:spPr>
      </p:pic>
    </p:spTree>
    <p:extLst>
      <p:ext uri="{BB962C8B-B14F-4D97-AF65-F5344CB8AC3E}">
        <p14:creationId xmlns:p14="http://schemas.microsoft.com/office/powerpoint/2010/main" val="1890793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57862AA191F54AA52D5C0E2D7CEB1F" ma:contentTypeVersion="10" ma:contentTypeDescription="Create a new document." ma:contentTypeScope="" ma:versionID="c4701db5f4a405b5075fcaf4a161effc">
  <xsd:schema xmlns:xsd="http://www.w3.org/2001/XMLSchema" xmlns:xs="http://www.w3.org/2001/XMLSchema" xmlns:p="http://schemas.microsoft.com/office/2006/metadata/properties" xmlns:ns2="98621ed1-ae24-4a21-b80a-89d572d87e72" xmlns:ns3="c9b645eb-e6fe-4b35-9d45-bd7394162d21" targetNamespace="http://schemas.microsoft.com/office/2006/metadata/properties" ma:root="true" ma:fieldsID="a24117f40ff39982805e5b34d505a45f" ns2:_="" ns3:_="">
    <xsd:import namespace="98621ed1-ae24-4a21-b80a-89d572d87e72"/>
    <xsd:import namespace="c9b645eb-e6fe-4b35-9d45-bd7394162d2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621ed1-ae24-4a21-b80a-89d572d87e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d12074c-465b-416e-9d23-57714290b90f"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b645eb-e6fe-4b35-9d45-bd7394162d2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cb2c372-95c0-40b3-bff4-85b80379a6b7}" ma:internalName="TaxCatchAll" ma:showField="CatchAllData" ma:web="c9b645eb-e6fe-4b35-9d45-bd7394162d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621ed1-ae24-4a21-b80a-89d572d87e72">
      <Terms xmlns="http://schemas.microsoft.com/office/infopath/2007/PartnerControls"/>
    </lcf76f155ced4ddcb4097134ff3c332f>
    <TaxCatchAll xmlns="c9b645eb-e6fe-4b35-9d45-bd7394162d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DFABCD-E61D-4C98-9315-A1FFA74317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621ed1-ae24-4a21-b80a-89d572d87e72"/>
    <ds:schemaRef ds:uri="c9b645eb-e6fe-4b35-9d45-bd7394162d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DCA87D-57B8-4510-9665-9E75299929F1}">
  <ds:schemaRefs>
    <ds:schemaRef ds:uri="c9b645eb-e6fe-4b35-9d45-bd7394162d21"/>
    <ds:schemaRef ds:uri="http://purl.org/dc/terms/"/>
    <ds:schemaRef ds:uri="http://schemas.microsoft.com/office/2006/metadata/properties"/>
    <ds:schemaRef ds:uri="http://purl.org/dc/dcmitype/"/>
    <ds:schemaRef ds:uri="http://www.w3.org/XML/1998/namespace"/>
    <ds:schemaRef ds:uri="98621ed1-ae24-4a21-b80a-89d572d87e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CFBB685D-6988-492A-BD65-CEF42B1080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532</TotalTime>
  <Words>1087</Words>
  <Application>Microsoft Office PowerPoint</Application>
  <PresentationFormat>Widescreen</PresentationFormat>
  <Paragraphs>44</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Wingdings</vt:lpstr>
      <vt:lpstr>Arial Narrow</vt:lpstr>
      <vt:lpstr>Aptos</vt:lpstr>
      <vt:lpstr>PF BeauSans Pro</vt:lpstr>
      <vt:lpstr>Times New Roman</vt:lpstr>
      <vt:lpstr>Arial</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&amp; instructions for e-poster</dc:title>
  <dc:creator>Marinela Cvetanoska</dc:creator>
  <cp:lastModifiedBy>Irena Mukaetova Velichkov</cp:lastModifiedBy>
  <cp:revision>50</cp:revision>
  <dcterms:created xsi:type="dcterms:W3CDTF">2025-07-07T08:04:39Z</dcterms:created>
  <dcterms:modified xsi:type="dcterms:W3CDTF">2026-08-06T07:47:59Z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0x0101005B57862AA191F54AA52D5C0E2D7CEB1F</vt:lpwstr>
  </property>
</Properties>
</file>