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93" d="100"/>
          <a:sy n="93" d="100"/>
        </p:scale>
        <p:origin x="259"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09/15/2026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slide" Target="slide5.xml"/><Relationship Id="rId18" Type="http://schemas.openxmlformats.org/officeDocument/2006/relationships/image" Target="../media/image9.svg"/><Relationship Id="rId3" Type="http://schemas.openxmlformats.org/officeDocument/2006/relationships/image" Target="../media/image2.png"/><Relationship Id="rId7" Type="http://schemas.openxmlformats.org/officeDocument/2006/relationships/slide" Target="slide3.xml"/><Relationship Id="rId12" Type="http://schemas.openxmlformats.org/officeDocument/2006/relationships/image" Target="../media/image5.png"/><Relationship Id="rId17" Type="http://schemas.openxmlformats.org/officeDocument/2006/relationships/image" Target="../media/image8.png"/><Relationship Id="rId2" Type="http://schemas.openxmlformats.org/officeDocument/2006/relationships/image" Target="../media/image1.png"/><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40.png"/><Relationship Id="rId5" Type="http://schemas.openxmlformats.org/officeDocument/2006/relationships/image" Target="../media/image20.png"/><Relationship Id="rId15" Type="http://schemas.openxmlformats.org/officeDocument/2006/relationships/image" Target="../media/image6.jpg"/><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4.png"/><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1156996" y="254912"/>
            <a:ext cx="10254343"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EXPERIMENTAL STUDY OF CO₂ ADSORPTION KINETICS ON ZEOLITES USING THE BREAKTHROUGH CURVE METHOD</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1290964" y="960647"/>
            <a:ext cx="10267778" cy="1169551"/>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00CC00"/>
                </a:solidFill>
                <a:latin typeface="Arial Narrow" panose="020B0606020202030204" pitchFamily="34" charset="0"/>
                <a:cs typeface="Arial" panose="020B0604020202020204" pitchFamily="34" charset="0"/>
              </a:rPr>
              <a:t>Dunja Šijaković</a:t>
            </a:r>
            <a:r>
              <a:rPr lang="en-US" sz="1400" b="1" u="sng" baseline="30000" dirty="0">
                <a:solidFill>
                  <a:srgbClr val="00CC00"/>
                </a:solidFill>
                <a:latin typeface="Arial Narrow" panose="020B0606020202030204" pitchFamily="34" charset="0"/>
                <a:cs typeface="Arial" panose="020B0604020202020204" pitchFamily="34" charset="0"/>
              </a:rPr>
              <a:t>1</a:t>
            </a:r>
            <a:r>
              <a:rPr lang="en-US" sz="1400" b="1" dirty="0">
                <a:solidFill>
                  <a:srgbClr val="00CC00"/>
                </a:solidFill>
                <a:latin typeface="Arial Narrow" panose="020B0606020202030204" pitchFamily="34" charset="0"/>
                <a:cs typeface="Arial" panose="020B0604020202020204" pitchFamily="34" charset="0"/>
              </a:rPr>
              <a:t>, Katarina Šućurović</a:t>
            </a:r>
            <a:r>
              <a:rPr lang="en-US" sz="1400" b="1" baseline="30000" dirty="0">
                <a:solidFill>
                  <a:srgbClr val="00CC00"/>
                </a:solidFill>
                <a:latin typeface="Arial Narrow" panose="020B0606020202030204" pitchFamily="34" charset="0"/>
                <a:cs typeface="Arial" panose="020B0604020202020204" pitchFamily="34" charset="0"/>
              </a:rPr>
              <a:t>2</a:t>
            </a:r>
            <a:r>
              <a:rPr lang="en-US" sz="1400" b="1" dirty="0">
                <a:solidFill>
                  <a:srgbClr val="00CC00"/>
                </a:solidFill>
                <a:latin typeface="Arial Narrow" panose="020B0606020202030204" pitchFamily="34" charset="0"/>
                <a:cs typeface="Arial" panose="020B0604020202020204" pitchFamily="34" charset="0"/>
              </a:rPr>
              <a:t>, Darko Jaćimovski</a:t>
            </a:r>
            <a:r>
              <a:rPr lang="en-US" sz="1400" b="1" baseline="30000" dirty="0">
                <a:solidFill>
                  <a:srgbClr val="00CC00"/>
                </a:solidFill>
                <a:latin typeface="Arial Narrow" panose="020B0606020202030204" pitchFamily="34" charset="0"/>
                <a:cs typeface="Arial" panose="020B0604020202020204" pitchFamily="34" charset="0"/>
              </a:rPr>
              <a:t>2</a:t>
            </a:r>
            <a:r>
              <a:rPr lang="en-US" sz="1400" b="1" dirty="0">
                <a:solidFill>
                  <a:srgbClr val="00CC00"/>
                </a:solidFill>
                <a:latin typeface="Arial Narrow" panose="020B0606020202030204" pitchFamily="34" charset="0"/>
                <a:cs typeface="Arial" panose="020B0604020202020204" pitchFamily="34" charset="0"/>
              </a:rPr>
              <a:t>, Danica Brzić</a:t>
            </a:r>
            <a:r>
              <a:rPr lang="en-US" sz="1400" b="1" baseline="30000" dirty="0">
                <a:solidFill>
                  <a:srgbClr val="00CC00"/>
                </a:solidFill>
                <a:latin typeface="Arial Narrow" panose="020B0606020202030204" pitchFamily="34" charset="0"/>
                <a:cs typeface="Arial" panose="020B0604020202020204" pitchFamily="34" charset="0"/>
              </a:rPr>
              <a:t>3</a:t>
            </a:r>
            <a:r>
              <a:rPr lang="en-US" sz="1400" b="1" dirty="0">
                <a:solidFill>
                  <a:srgbClr val="00CC00"/>
                </a:solidFill>
                <a:latin typeface="Arial Narrow" panose="020B0606020202030204" pitchFamily="34" charset="0"/>
                <a:cs typeface="Arial" panose="020B0604020202020204" pitchFamily="34" charset="0"/>
              </a:rPr>
              <a:t>, Mihal Đuriš</a:t>
            </a:r>
            <a:r>
              <a:rPr lang="en-US" sz="1400" b="1" baseline="30000" dirty="0">
                <a:solidFill>
                  <a:srgbClr val="00CC00"/>
                </a:solidFill>
                <a:latin typeface="Arial Narrow" panose="020B0606020202030204" pitchFamily="34" charset="0"/>
                <a:cs typeface="Arial" panose="020B0604020202020204" pitchFamily="34" charset="0"/>
              </a:rPr>
              <a:t>2</a:t>
            </a:r>
            <a:r>
              <a:rPr lang="en-US" sz="1400" b="1" dirty="0">
                <a:solidFill>
                  <a:srgbClr val="00CC00"/>
                </a:solidFill>
                <a:latin typeface="Arial Narrow" panose="020B0606020202030204" pitchFamily="34" charset="0"/>
                <a:cs typeface="Arial" panose="020B0604020202020204" pitchFamily="34" charset="0"/>
              </a:rPr>
              <a:t>, Zorana Arsenijević</a:t>
            </a:r>
            <a:r>
              <a:rPr lang="en-US" sz="1400" b="1" baseline="30000" dirty="0">
                <a:solidFill>
                  <a:srgbClr val="00CC00"/>
                </a:solidFill>
                <a:latin typeface="Arial Narrow" panose="020B0606020202030204" pitchFamily="34" charset="0"/>
                <a:cs typeface="Arial" panose="020B0604020202020204" pitchFamily="34" charset="0"/>
              </a:rPr>
              <a:t>2</a:t>
            </a:r>
            <a:r>
              <a:rPr lang="en-US" sz="1400" b="1" dirty="0">
                <a:solidFill>
                  <a:srgbClr val="00CC00"/>
                </a:solidFill>
                <a:latin typeface="Arial Narrow" panose="020B0606020202030204" pitchFamily="34" charset="0"/>
                <a:cs typeface="Arial" panose="020B0604020202020204" pitchFamily="34" charset="0"/>
              </a:rPr>
              <a:t>, Nevenka Bošković-Vragolović</a:t>
            </a:r>
            <a:r>
              <a:rPr lang="en-US" sz="1400" b="1" baseline="30000" dirty="0">
                <a:solidFill>
                  <a:srgbClr val="00CC00"/>
                </a:solidFill>
                <a:latin typeface="Arial Narrow" panose="020B0606020202030204" pitchFamily="34" charset="0"/>
                <a:cs typeface="Arial" panose="020B0604020202020204" pitchFamily="34" charset="0"/>
              </a:rPr>
              <a:t>3</a:t>
            </a:r>
            <a:r>
              <a:rPr lang="en-US" sz="1400" b="1" dirty="0">
                <a:solidFill>
                  <a:srgbClr val="00CC00"/>
                </a:solidFill>
                <a:latin typeface="Arial Narrow" panose="020B0606020202030204" pitchFamily="34" charset="0"/>
                <a:cs typeface="Arial" panose="020B0604020202020204" pitchFamily="34" charset="0"/>
              </a:rPr>
              <a:t>, Tatjana Kaluđerović Radoičić</a:t>
            </a:r>
            <a:r>
              <a:rPr lang="en-US" sz="1400" b="1" baseline="30000" dirty="0">
                <a:solidFill>
                  <a:srgbClr val="00CC00"/>
                </a:solidFill>
                <a:latin typeface="Arial Narrow" panose="020B0606020202030204" pitchFamily="34" charset="0"/>
                <a:cs typeface="Arial" panose="020B0604020202020204" pitchFamily="34" charset="0"/>
              </a:rPr>
              <a:t>3</a:t>
            </a:r>
            <a:endParaRPr lang="sr-Latn-RS" sz="1400" b="1" baseline="30000" dirty="0">
              <a:solidFill>
                <a:srgbClr val="00CC00"/>
              </a:solidFill>
              <a:latin typeface="Arial Narrow" panose="020B0606020202030204" pitchFamily="34" charset="0"/>
              <a:cs typeface="Arial" panose="020B0604020202020204" pitchFamily="34" charset="0"/>
            </a:endParaRPr>
          </a:p>
          <a:p>
            <a:pPr algn="ctr"/>
            <a:r>
              <a:rPr lang="en-US" sz="1400" baseline="30000" dirty="0">
                <a:solidFill>
                  <a:srgbClr val="00CC00"/>
                </a:solidFill>
                <a:latin typeface="Arial Narrow" panose="020B0606020202030204" pitchFamily="34" charset="0"/>
                <a:cs typeface="Arial" panose="020B0604020202020204" pitchFamily="34" charset="0"/>
              </a:rPr>
              <a:t>1</a:t>
            </a:r>
            <a:r>
              <a:rPr lang="en-US" sz="1400" dirty="0">
                <a:solidFill>
                  <a:srgbClr val="00CC00"/>
                </a:solidFill>
                <a:latin typeface="Arial Narrow" panose="020B0606020202030204" pitchFamily="34" charset="0"/>
                <a:cs typeface="Arial" panose="020B0604020202020204" pitchFamily="34" charset="0"/>
              </a:rPr>
              <a:t> Innovation Center, Faculty of Technology and Metallurgy, Belgrade, Serbia, </a:t>
            </a:r>
            <a:r>
              <a:rPr lang="en-US" sz="1400" baseline="30000" dirty="0">
                <a:solidFill>
                  <a:srgbClr val="00CC00"/>
                </a:solidFill>
                <a:latin typeface="Arial Narrow" panose="020B0606020202030204" pitchFamily="34" charset="0"/>
                <a:cs typeface="Arial" panose="020B0604020202020204" pitchFamily="34" charset="0"/>
              </a:rPr>
              <a:t>2</a:t>
            </a:r>
            <a:r>
              <a:rPr lang="en-US" sz="1400" dirty="0">
                <a:solidFill>
                  <a:srgbClr val="00CC00"/>
                </a:solidFill>
                <a:latin typeface="Arial Narrow" panose="020B0606020202030204" pitchFamily="34" charset="0"/>
                <a:cs typeface="Arial" panose="020B0604020202020204" pitchFamily="34" charset="0"/>
              </a:rPr>
              <a:t> Institute of Chemistry, Technology and Metallurgy, University of Belgrade, Belgrade, Serbia, </a:t>
            </a:r>
            <a:r>
              <a:rPr lang="en-US" sz="1400" baseline="30000" dirty="0">
                <a:solidFill>
                  <a:srgbClr val="00CC00"/>
                </a:solidFill>
                <a:latin typeface="Arial Narrow" panose="020B0606020202030204" pitchFamily="34" charset="0"/>
                <a:cs typeface="Arial" panose="020B0604020202020204" pitchFamily="34" charset="0"/>
              </a:rPr>
              <a:t>3</a:t>
            </a:r>
            <a:r>
              <a:rPr lang="en-US" sz="1400" dirty="0">
                <a:solidFill>
                  <a:srgbClr val="00CC00"/>
                </a:solidFill>
                <a:latin typeface="Arial Narrow" panose="020B0606020202030204" pitchFamily="34" charset="0"/>
                <a:cs typeface="Arial" panose="020B0604020202020204" pitchFamily="34" charset="0"/>
              </a:rPr>
              <a:t> Faculty of Technology and Metallurgy, University of Belgrade, Belgrade, Serbia</a:t>
            </a:r>
          </a:p>
          <a:p>
            <a:pPr algn="ctr"/>
            <a:endParaRPr lang="en-US" sz="1400" dirty="0">
              <a:solidFill>
                <a:srgbClr val="00CC00"/>
              </a:solidFill>
              <a:latin typeface="Arial Narrow" panose="020B0606020202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mc:AlternateContent xmlns:mc="http://schemas.openxmlformats.org/markup-compatibility/2006" xmlns:pslz="http://schemas.microsoft.com/office/powerpoint/2016/slidezoom">
        <mc:Choice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2713167479"/>
                  </p:ext>
                </p:extLst>
              </p:nvPr>
            </p:nvGraphicFramePr>
            <p:xfrm>
              <a:off x="1939597" y="1987422"/>
              <a:ext cx="4181801" cy="2313990"/>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181801" cy="2313990"/>
                        </a:xfrm>
                        <a:prstGeom prst="rect">
                          <a:avLst/>
                        </a:prstGeom>
                        <a:ln w="3175">
                          <a:solidFill>
                            <a:prstClr val="ltGray"/>
                          </a:solidFill>
                        </a:ln>
                      </p166:spPr>
                    </pslz:zmPr>
                  </pslz:sldZmObj>
                </pslz:sldZm>
              </a:graphicData>
            </a:graphic>
          </p:graphicFrame>
        </mc:Choice>
        <mc:Fallback xmlns="">
          <p:pic>
            <p:nvPicPr>
              <p:cNvPr id="40" name="Slide Zoom 39">
                <a:hlinkClick r:id="rId4"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5"/>
              <a:stretch>
                <a:fillRect/>
              </a:stretch>
            </p:blipFill>
            <p:spPr>
              <a:xfrm>
                <a:off x="1939597" y="1987422"/>
                <a:ext cx="4181801" cy="231399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3349862089"/>
                  </p:ext>
                </p:extLst>
              </p:nvPr>
            </p:nvGraphicFramePr>
            <p:xfrm>
              <a:off x="6410960" y="1987421"/>
              <a:ext cx="4196081" cy="2313990"/>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6"/>
                        <a:stretch>
                          <a:fillRect/>
                        </a:stretch>
                      </p166:blipFill>
                      <p166:spPr xmlns:p166="http://schemas.microsoft.com/office/powerpoint/2016/6/main">
                        <a:xfrm>
                          <a:off x="0" y="0"/>
                          <a:ext cx="4196081" cy="2313990"/>
                        </a:xfrm>
                        <a:prstGeom prst="rect">
                          <a:avLst/>
                        </a:prstGeom>
                        <a:ln w="3175">
                          <a:solidFill>
                            <a:prstClr val="ltGray"/>
                          </a:solidFill>
                        </a:ln>
                      </p166:spPr>
                    </pslz:zmPr>
                  </pslz:sldZmObj>
                </pslz:sldZm>
              </a:graphicData>
            </a:graphic>
          </p:graphicFrame>
        </mc:Choice>
        <mc:Fallback xmlns="">
          <p:pic>
            <p:nvPicPr>
              <p:cNvPr id="44" name="Slide Zoom 43">
                <a:hlinkClick r:id="rId7" action="ppaction://hlinksldjump"/>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0960" y="1987421"/>
                <a:ext cx="4196081" cy="231399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3580790981"/>
                  </p:ext>
                </p:extLst>
              </p:nvPr>
            </p:nvGraphicFramePr>
            <p:xfrm>
              <a:off x="1939599" y="4404050"/>
              <a:ext cx="4181801" cy="2348542"/>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81801" cy="2348542"/>
                        </a:xfrm>
                        <a:prstGeom prst="rect">
                          <a:avLst/>
                        </a:prstGeom>
                        <a:ln w="3175">
                          <a:solidFill>
                            <a:prstClr val="ltGray"/>
                          </a:solidFill>
                        </a:ln>
                      </p166:spPr>
                    </pslz:zmPr>
                  </pslz:sldZmObj>
                </pslz:sldZm>
              </a:graphicData>
            </a:graphic>
          </p:graphicFrame>
        </mc:Choice>
        <mc:Fallback xmlns="">
          <p:pic>
            <p:nvPicPr>
              <p:cNvPr id="46" name="Slide Zoom 45">
                <a:hlinkClick r:id="rId10"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1"/>
              <a:stretch>
                <a:fillRect/>
              </a:stretch>
            </p:blipFill>
            <p:spPr>
              <a:xfrm>
                <a:off x="1939599" y="4404050"/>
                <a:ext cx="4181801" cy="234854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649856394"/>
                  </p:ext>
                </p:extLst>
              </p:nvPr>
            </p:nvGraphicFramePr>
            <p:xfrm>
              <a:off x="6424853" y="4404050"/>
              <a:ext cx="4196081" cy="234854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2"/>
                        <a:stretch>
                          <a:fillRect/>
                        </a:stretch>
                      </p166:blipFill>
                      <p166:spPr xmlns:p166="http://schemas.microsoft.com/office/powerpoint/2016/6/main">
                        <a:xfrm>
                          <a:off x="0" y="0"/>
                          <a:ext cx="4196081" cy="2348542"/>
                        </a:xfrm>
                        <a:prstGeom prst="rect">
                          <a:avLst/>
                        </a:prstGeom>
                        <a:ln w="3175">
                          <a:solidFill>
                            <a:prstClr val="ltGray"/>
                          </a:solidFill>
                        </a:ln>
                      </p166:spPr>
                    </pslz:zmPr>
                  </pslz:sldZmObj>
                </pslz:sldZm>
              </a:graphicData>
            </a:graphic>
          </p:graphicFrame>
        </mc:Choice>
        <mc:Fallback xmlns="">
          <p:pic>
            <p:nvPicPr>
              <p:cNvPr id="48" name="Slide Zoom 47">
                <a:hlinkClick r:id="rId13"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4"/>
              <a:stretch>
                <a:fillRect/>
              </a:stretch>
            </p:blipFill>
            <p:spPr>
              <a:xfrm>
                <a:off x="6424853" y="4404050"/>
                <a:ext cx="4196081" cy="2348542"/>
              </a:xfrm>
              <a:prstGeom prst="rect">
                <a:avLst/>
              </a:prstGeom>
              <a:ln w="3175">
                <a:solidFill>
                  <a:prstClr val="ltGray"/>
                </a:solidFill>
              </a:ln>
            </p:spPr>
          </p:pic>
        </mc:Fallback>
      </mc:AlternateContent>
      <p:pic>
        <p:nvPicPr>
          <p:cNvPr id="3" name="Slika 2">
            <a:extLst>
              <a:ext uri="{FF2B5EF4-FFF2-40B4-BE49-F238E27FC236}">
                <a16:creationId xmlns:a16="http://schemas.microsoft.com/office/drawing/2014/main" id="{2DCEF04E-EAC0-FE67-C191-3D3CD1933BD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986749" y="3769567"/>
            <a:ext cx="807146" cy="901978"/>
          </a:xfrm>
          <a:prstGeom prst="rect">
            <a:avLst/>
          </a:prstGeom>
        </p:spPr>
      </p:pic>
      <p:pic>
        <p:nvPicPr>
          <p:cNvPr id="9" name="Slika 8">
            <a:extLst>
              <a:ext uri="{FF2B5EF4-FFF2-40B4-BE49-F238E27FC236}">
                <a16:creationId xmlns:a16="http://schemas.microsoft.com/office/drawing/2014/main" id="{B823DD6A-0FB8-BD89-DC1A-F12C320F8E1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986748" y="4939254"/>
            <a:ext cx="807147" cy="901978"/>
          </a:xfrm>
          <a:prstGeom prst="rect">
            <a:avLst/>
          </a:prstGeom>
        </p:spPr>
      </p:pic>
      <p:pic>
        <p:nvPicPr>
          <p:cNvPr id="11" name="Grafika 10">
            <a:extLst>
              <a:ext uri="{FF2B5EF4-FFF2-40B4-BE49-F238E27FC236}">
                <a16:creationId xmlns:a16="http://schemas.microsoft.com/office/drawing/2014/main" id="{1EFD7DC6-FCA2-5D89-346F-34A60C4AA8A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809170" y="6108941"/>
            <a:ext cx="1204337" cy="420936"/>
          </a:xfrm>
          <a:prstGeom prst="rect">
            <a:avLst/>
          </a:prstGeom>
        </p:spPr>
      </p:pic>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Okvir za tekst 1">
            <a:extLst>
              <a:ext uri="{FF2B5EF4-FFF2-40B4-BE49-F238E27FC236}">
                <a16:creationId xmlns:a16="http://schemas.microsoft.com/office/drawing/2014/main" id="{87577C70-52B7-D0F9-5705-7E895D79B7C1}"/>
              </a:ext>
            </a:extLst>
          </p:cNvPr>
          <p:cNvSpPr txBox="1"/>
          <p:nvPr/>
        </p:nvSpPr>
        <p:spPr>
          <a:xfrm>
            <a:off x="643812" y="877147"/>
            <a:ext cx="10904375" cy="3170099"/>
          </a:xfrm>
          <a:prstGeom prst="rect">
            <a:avLst/>
          </a:prstGeom>
          <a:noFill/>
        </p:spPr>
        <p:txBody>
          <a:bodyPr wrap="square" rtlCol="0">
            <a:spAutoFit/>
          </a:bodyPr>
          <a:lstStyle/>
          <a:p>
            <a:pPr marL="285750" indent="-285750">
              <a:buClr>
                <a:schemeClr val="accent5">
                  <a:lumMod val="75000"/>
                </a:schemeClr>
              </a:buClr>
              <a:buFont typeface="Wingdings" panose="05000000000000000000" pitchFamily="2" charset="2"/>
              <a:buChar char="§"/>
            </a:pPr>
            <a:r>
              <a:rPr lang="en-US" sz="2000" dirty="0"/>
              <a:t>The increasing concentration of atmospheric CO₂ is a major contributor to global warming, creating an urgent need for efficient carbon capture technologies. Although chemical absorption is widely used, its high energy consumption, corrosivity, and regeneration requirements limit its efficiency. Adsorption on solid materials represents a promising alternative due to its low energy demand and high selectivity.</a:t>
            </a:r>
          </a:p>
          <a:p>
            <a:pPr marL="285750" indent="-285750">
              <a:buClr>
                <a:schemeClr val="accent5">
                  <a:lumMod val="75000"/>
                </a:schemeClr>
              </a:buClr>
              <a:buFont typeface="Wingdings" panose="05000000000000000000" pitchFamily="2" charset="2"/>
              <a:buChar char="§"/>
            </a:pPr>
            <a:r>
              <a:rPr lang="en-US" sz="2000" dirty="0"/>
              <a:t>This study focuses on the removal of CO₂ from gas mixtures using synthetic zeolites </a:t>
            </a:r>
            <a:r>
              <a:rPr lang="en-US" sz="2000" b="1" dirty="0">
                <a:solidFill>
                  <a:schemeClr val="accent5">
                    <a:lumMod val="75000"/>
                  </a:schemeClr>
                </a:solidFill>
              </a:rPr>
              <a:t>13X and 5A</a:t>
            </a:r>
            <a:r>
              <a:rPr lang="en-US" sz="2000" dirty="0"/>
              <a:t>. Their dynamic adsorption performance was investigated in a fixed-bed column by analyzing experimentally obtained </a:t>
            </a:r>
            <a:r>
              <a:rPr lang="en-US" sz="2000" b="1" dirty="0">
                <a:solidFill>
                  <a:schemeClr val="accent5">
                    <a:lumMod val="75000"/>
                  </a:schemeClr>
                </a:solidFill>
              </a:rPr>
              <a:t>breakthrough curves</a:t>
            </a:r>
            <a:r>
              <a:rPr lang="en-US" sz="2000" dirty="0"/>
              <a:t>.</a:t>
            </a:r>
          </a:p>
          <a:p>
            <a:pPr marL="285750" indent="-285750">
              <a:buClr>
                <a:schemeClr val="accent5">
                  <a:lumMod val="75000"/>
                </a:schemeClr>
              </a:buClr>
              <a:buFont typeface="Wingdings" panose="05000000000000000000" pitchFamily="2" charset="2"/>
              <a:buChar char="§"/>
            </a:pPr>
            <a:r>
              <a:rPr lang="en-US" sz="2000" b="1" dirty="0">
                <a:solidFill>
                  <a:schemeClr val="accent5">
                    <a:lumMod val="75000"/>
                  </a:schemeClr>
                </a:solidFill>
              </a:rPr>
              <a:t>The aim was to compare the CO₂ adsorption performance of zeolites 13X and 5A and to assess their adsorption behavior using kinetic model fitting.</a:t>
            </a:r>
            <a:endParaRPr lang="en-US" sz="2000" dirty="0">
              <a:solidFill>
                <a:schemeClr val="accent5">
                  <a:lumMod val="75000"/>
                </a:schemeClr>
              </a:solidFill>
            </a:endParaRPr>
          </a:p>
        </p:txBody>
      </p:sp>
      <p:pic>
        <p:nvPicPr>
          <p:cNvPr id="6" name="Picture 5">
            <a:extLst>
              <a:ext uri="{FF2B5EF4-FFF2-40B4-BE49-F238E27FC236}">
                <a16:creationId xmlns:a16="http://schemas.microsoft.com/office/drawing/2014/main" id="{C98849C2-A67E-4FB3-BBAD-52A152005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232" y="4047246"/>
            <a:ext cx="7257533" cy="2452408"/>
          </a:xfrm>
          <a:prstGeom prst="rect">
            <a:avLst/>
          </a:prstGeom>
        </p:spPr>
      </p:pic>
      <p:sp>
        <p:nvSpPr>
          <p:cNvPr id="7" name="TextBox 6">
            <a:extLst>
              <a:ext uri="{FF2B5EF4-FFF2-40B4-BE49-F238E27FC236}">
                <a16:creationId xmlns:a16="http://schemas.microsoft.com/office/drawing/2014/main" id="{30976888-C86D-4AD6-9C6E-16DEE9876FB0}"/>
              </a:ext>
            </a:extLst>
          </p:cNvPr>
          <p:cNvSpPr txBox="1"/>
          <p:nvPr/>
        </p:nvSpPr>
        <p:spPr>
          <a:xfrm>
            <a:off x="2467233" y="6499654"/>
            <a:ext cx="7257532" cy="307777"/>
          </a:xfrm>
          <a:prstGeom prst="rect">
            <a:avLst/>
          </a:prstGeom>
          <a:noFill/>
        </p:spPr>
        <p:txBody>
          <a:bodyPr wrap="square" rtlCol="0">
            <a:spAutoFit/>
          </a:bodyPr>
          <a:lstStyle/>
          <a:p>
            <a:r>
              <a:rPr lang="en-US" sz="1400" b="1" dirty="0">
                <a:solidFill>
                  <a:schemeClr val="accent5">
                    <a:lumMod val="50000"/>
                  </a:schemeClr>
                </a:solidFill>
              </a:rPr>
              <a:t>Figure 1.</a:t>
            </a:r>
            <a:r>
              <a:rPr lang="en-US" sz="1400" dirty="0"/>
              <a:t> Schematic illustration of CO</a:t>
            </a:r>
            <a:r>
              <a:rPr lang="en-US" sz="1400" baseline="-25000" dirty="0"/>
              <a:t>2</a:t>
            </a:r>
            <a:r>
              <a:rPr lang="en-US" sz="1400" dirty="0"/>
              <a:t> capture using zeolites 13X and 5A</a:t>
            </a: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sp>
        <p:nvSpPr>
          <p:cNvPr id="2" name="Okvir za tekst 1">
            <a:extLst>
              <a:ext uri="{FF2B5EF4-FFF2-40B4-BE49-F238E27FC236}">
                <a16:creationId xmlns:a16="http://schemas.microsoft.com/office/drawing/2014/main" id="{A873B207-E948-43CD-2156-53EC371C9A4F}"/>
              </a:ext>
            </a:extLst>
          </p:cNvPr>
          <p:cNvSpPr txBox="1"/>
          <p:nvPr/>
        </p:nvSpPr>
        <p:spPr>
          <a:xfrm>
            <a:off x="67644" y="821093"/>
            <a:ext cx="12056712" cy="5940088"/>
          </a:xfrm>
          <a:prstGeom prst="rect">
            <a:avLst/>
          </a:prstGeom>
          <a:noFill/>
        </p:spPr>
        <p:txBody>
          <a:bodyPr wrap="square" rtlCol="0">
            <a:spAutoFit/>
          </a:bodyPr>
          <a:lstStyle/>
          <a:p>
            <a:pPr>
              <a:buNone/>
            </a:pPr>
            <a:r>
              <a:rPr lang="en-US" sz="2000" b="1" dirty="0">
                <a:solidFill>
                  <a:schemeClr val="accent6">
                    <a:lumMod val="50000"/>
                  </a:schemeClr>
                </a:solidFill>
              </a:rPr>
              <a:t>Adsorbents</a:t>
            </a:r>
            <a:endParaRPr lang="en-US" sz="2000" dirty="0">
              <a:solidFill>
                <a:schemeClr val="accent6">
                  <a:lumMod val="50000"/>
                </a:schemeClr>
              </a:solidFill>
            </a:endParaRPr>
          </a:p>
          <a:p>
            <a:pPr marL="342900" lvl="0" indent="-342900">
              <a:buClr>
                <a:schemeClr val="accent6">
                  <a:lumMod val="75000"/>
                </a:schemeClr>
              </a:buClr>
              <a:buFont typeface="Wingdings" panose="05000000000000000000" pitchFamily="2" charset="2"/>
              <a:buChar char="§"/>
            </a:pPr>
            <a:r>
              <a:rPr lang="en-US" sz="2000" dirty="0"/>
              <a:t>Synthetic zeolites </a:t>
            </a:r>
            <a:r>
              <a:rPr lang="en-US" sz="2000" b="1" dirty="0">
                <a:solidFill>
                  <a:schemeClr val="accent6">
                    <a:lumMod val="75000"/>
                  </a:schemeClr>
                </a:solidFill>
              </a:rPr>
              <a:t>5A and 13X</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Particle diameter: </a:t>
            </a:r>
            <a:r>
              <a:rPr lang="en-US" sz="2000" b="1" dirty="0">
                <a:solidFill>
                  <a:schemeClr val="accent6">
                    <a:lumMod val="75000"/>
                  </a:schemeClr>
                </a:solidFill>
              </a:rPr>
              <a:t>2 mm</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Particle density: </a:t>
            </a:r>
            <a:r>
              <a:rPr lang="en-US" sz="2000" b="1" dirty="0">
                <a:solidFill>
                  <a:schemeClr val="accent6">
                    <a:lumMod val="75000"/>
                  </a:schemeClr>
                </a:solidFill>
              </a:rPr>
              <a:t>2500 kg m⁻³</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Packed-bed height: </a:t>
            </a:r>
            <a:r>
              <a:rPr lang="en-US" sz="2000" b="1" dirty="0">
                <a:solidFill>
                  <a:schemeClr val="accent6">
                    <a:lumMod val="75000"/>
                  </a:schemeClr>
                </a:solidFill>
              </a:rPr>
              <a:t>9 cm</a:t>
            </a:r>
            <a:endParaRPr lang="en-US" sz="2000" dirty="0">
              <a:solidFill>
                <a:schemeClr val="accent6">
                  <a:lumMod val="75000"/>
                </a:schemeClr>
              </a:solidFill>
            </a:endParaRPr>
          </a:p>
          <a:p>
            <a:pPr>
              <a:buNone/>
            </a:pPr>
            <a:r>
              <a:rPr lang="en-US" sz="2000" b="1" dirty="0">
                <a:solidFill>
                  <a:schemeClr val="accent6">
                    <a:lumMod val="50000"/>
                  </a:schemeClr>
                </a:solidFill>
              </a:rPr>
              <a:t>Adsorption system</a:t>
            </a:r>
            <a:endParaRPr lang="en-US" sz="2000" dirty="0">
              <a:solidFill>
                <a:schemeClr val="accent6">
                  <a:lumMod val="50000"/>
                </a:schemeClr>
              </a:solidFill>
            </a:endParaRPr>
          </a:p>
          <a:p>
            <a:pPr marL="342900" lvl="0" indent="-342900">
              <a:buClr>
                <a:schemeClr val="accent6">
                  <a:lumMod val="75000"/>
                </a:schemeClr>
              </a:buClr>
              <a:buFont typeface="Wingdings" panose="05000000000000000000" pitchFamily="2" charset="2"/>
              <a:buChar char="§"/>
            </a:pPr>
            <a:r>
              <a:rPr lang="en-US" sz="2000" dirty="0"/>
              <a:t>Cylindrical metal fixed-bed column: </a:t>
            </a:r>
            <a:r>
              <a:rPr lang="en-US" sz="2000" b="1" dirty="0">
                <a:solidFill>
                  <a:schemeClr val="accent6">
                    <a:lumMod val="75000"/>
                  </a:schemeClr>
                </a:solidFill>
              </a:rPr>
              <a:t>20 mm ID × 700 mm</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CO₂ analyzer: </a:t>
            </a:r>
            <a:r>
              <a:rPr lang="en-US" sz="2000" b="1" dirty="0" err="1">
                <a:solidFill>
                  <a:schemeClr val="accent6">
                    <a:lumMod val="75000"/>
                  </a:schemeClr>
                </a:solidFill>
              </a:rPr>
              <a:t>Quantek</a:t>
            </a:r>
            <a:r>
              <a:rPr lang="en-US" sz="2000" b="1" dirty="0">
                <a:solidFill>
                  <a:schemeClr val="accent6">
                    <a:lumMod val="75000"/>
                  </a:schemeClr>
                </a:solidFill>
              </a:rPr>
              <a:t> 908</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Temperature monitoring at the </a:t>
            </a:r>
            <a:r>
              <a:rPr lang="en-US" sz="2000" b="1" dirty="0">
                <a:solidFill>
                  <a:schemeClr val="accent6">
                    <a:lumMod val="75000"/>
                  </a:schemeClr>
                </a:solidFill>
              </a:rPr>
              <a:t>column inlet and outlet</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Air/CO₂ gas mixture as the feed</a:t>
            </a:r>
          </a:p>
          <a:p>
            <a:pPr>
              <a:buNone/>
            </a:pPr>
            <a:r>
              <a:rPr lang="en-US" sz="2000" b="1" dirty="0">
                <a:solidFill>
                  <a:schemeClr val="accent6">
                    <a:lumMod val="50000"/>
                  </a:schemeClr>
                </a:solidFill>
              </a:rPr>
              <a:t>Experimental procedure</a:t>
            </a:r>
            <a:endParaRPr lang="en-US" sz="2000" dirty="0">
              <a:solidFill>
                <a:schemeClr val="accent6">
                  <a:lumMod val="50000"/>
                </a:schemeClr>
              </a:solidFill>
            </a:endParaRPr>
          </a:p>
          <a:p>
            <a:pPr marL="342900" lvl="0" indent="-342900">
              <a:buClr>
                <a:schemeClr val="accent6">
                  <a:lumMod val="75000"/>
                </a:schemeClr>
              </a:buClr>
              <a:buFont typeface="Wingdings" panose="05000000000000000000" pitchFamily="2" charset="2"/>
              <a:buChar char="§"/>
            </a:pPr>
            <a:r>
              <a:rPr lang="en-US" sz="2000" dirty="0"/>
              <a:t>Zeolites were thermally treated at </a:t>
            </a:r>
            <a:r>
              <a:rPr lang="en-US" sz="2000" b="1" dirty="0">
                <a:solidFill>
                  <a:schemeClr val="accent6">
                    <a:lumMod val="75000"/>
                  </a:schemeClr>
                </a:solidFill>
              </a:rPr>
              <a:t>200 °C</a:t>
            </a:r>
            <a:r>
              <a:rPr lang="en-US" sz="2000" dirty="0"/>
              <a:t> and stored in a desiccator for </a:t>
            </a:r>
            <a:r>
              <a:rPr lang="en-US" sz="2000" b="1" dirty="0">
                <a:solidFill>
                  <a:schemeClr val="accent6">
                    <a:lumMod val="75000"/>
                  </a:schemeClr>
                </a:solidFill>
              </a:rPr>
              <a:t>24 h</a:t>
            </a:r>
            <a:r>
              <a:rPr lang="en-US" sz="2000" dirty="0"/>
              <a:t> prior to experiments.</a:t>
            </a:r>
          </a:p>
          <a:p>
            <a:pPr marL="342900" lvl="0" indent="-342900">
              <a:buClr>
                <a:schemeClr val="accent6">
                  <a:lumMod val="75000"/>
                </a:schemeClr>
              </a:buClr>
              <a:buFont typeface="Wingdings" panose="05000000000000000000" pitchFamily="2" charset="2"/>
              <a:buChar char="§"/>
            </a:pPr>
            <a:r>
              <a:rPr lang="en-US" sz="2000" dirty="0"/>
              <a:t>The column was purged with </a:t>
            </a:r>
            <a:r>
              <a:rPr lang="en-US" sz="2000" b="1" dirty="0">
                <a:solidFill>
                  <a:schemeClr val="accent6">
                    <a:lumMod val="75000"/>
                  </a:schemeClr>
                </a:solidFill>
              </a:rPr>
              <a:t>N₂</a:t>
            </a:r>
            <a:r>
              <a:rPr lang="en-US" sz="2000" dirty="0"/>
              <a:t> before each experiment.</a:t>
            </a:r>
          </a:p>
          <a:p>
            <a:pPr marL="342900" lvl="0" indent="-342900">
              <a:buClr>
                <a:schemeClr val="accent6">
                  <a:lumMod val="75000"/>
                </a:schemeClr>
              </a:buClr>
              <a:buFont typeface="Wingdings" panose="05000000000000000000" pitchFamily="2" charset="2"/>
              <a:buChar char="§"/>
            </a:pPr>
            <a:r>
              <a:rPr lang="en-US" sz="2000" dirty="0"/>
              <a:t>Air flow rate: </a:t>
            </a:r>
            <a:r>
              <a:rPr lang="en-US" sz="2000" b="1" dirty="0">
                <a:solidFill>
                  <a:schemeClr val="accent6">
                    <a:lumMod val="75000"/>
                  </a:schemeClr>
                </a:solidFill>
              </a:rPr>
              <a:t>500–3000 L h⁻¹</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CO₂ flow rate: </a:t>
            </a:r>
            <a:r>
              <a:rPr lang="en-US" sz="2000" b="1" dirty="0">
                <a:solidFill>
                  <a:schemeClr val="accent6">
                    <a:lumMod val="75000"/>
                  </a:schemeClr>
                </a:solidFill>
              </a:rPr>
              <a:t>0.3–3.1 L min⁻¹</a:t>
            </a:r>
            <a:endParaRPr lang="en-US" sz="2000" dirty="0">
              <a:solidFill>
                <a:schemeClr val="accent6">
                  <a:lumMod val="75000"/>
                </a:schemeClr>
              </a:solidFill>
            </a:endParaRPr>
          </a:p>
          <a:p>
            <a:pPr marL="342900" lvl="0" indent="-342900">
              <a:buClr>
                <a:schemeClr val="accent6">
                  <a:lumMod val="75000"/>
                </a:schemeClr>
              </a:buClr>
              <a:buFont typeface="Wingdings" panose="05000000000000000000" pitchFamily="2" charset="2"/>
              <a:buChar char="§"/>
            </a:pPr>
            <a:r>
              <a:rPr lang="en-US" sz="2000" dirty="0"/>
              <a:t>Experiments were conducted at </a:t>
            </a:r>
            <a:r>
              <a:rPr lang="en-US" sz="2000" b="1" dirty="0">
                <a:solidFill>
                  <a:schemeClr val="accent6">
                    <a:lumMod val="75000"/>
                  </a:schemeClr>
                </a:solidFill>
              </a:rPr>
              <a:t>room temperature and atmospheric pressure</a:t>
            </a:r>
            <a:r>
              <a:rPr lang="en-US" sz="2000" dirty="0">
                <a:solidFill>
                  <a:schemeClr val="accent6">
                    <a:lumMod val="75000"/>
                  </a:schemeClr>
                </a:solidFill>
              </a:rPr>
              <a:t>.</a:t>
            </a:r>
          </a:p>
          <a:p>
            <a:pPr marL="342900" lvl="0" indent="-342900">
              <a:buClr>
                <a:schemeClr val="accent6">
                  <a:lumMod val="75000"/>
                </a:schemeClr>
              </a:buClr>
              <a:buFont typeface="Wingdings" panose="05000000000000000000" pitchFamily="2" charset="2"/>
              <a:buChar char="§"/>
            </a:pPr>
            <a:r>
              <a:rPr lang="en-US" sz="2000" dirty="0"/>
              <a:t>Outlet CO₂ concentration and inlet/outlet temperatures were recorded at </a:t>
            </a:r>
            <a:r>
              <a:rPr lang="en-US" sz="2000" b="1" dirty="0">
                <a:solidFill>
                  <a:schemeClr val="accent6">
                    <a:lumMod val="75000"/>
                  </a:schemeClr>
                </a:solidFill>
              </a:rPr>
              <a:t>10 s intervals</a:t>
            </a:r>
            <a:r>
              <a:rPr lang="en-US" sz="2000" dirty="0">
                <a:solidFill>
                  <a:schemeClr val="accent6">
                    <a:lumMod val="75000"/>
                  </a:schemeClr>
                </a:solidFill>
              </a:rPr>
              <a:t> </a:t>
            </a:r>
            <a:r>
              <a:rPr lang="en-US" sz="2000" dirty="0"/>
              <a:t>until a constant outlet concentration was reached.</a:t>
            </a:r>
          </a:p>
          <a:p>
            <a:pPr>
              <a:buNone/>
            </a:pPr>
            <a:r>
              <a:rPr lang="en-US" sz="2000" b="1" dirty="0">
                <a:solidFill>
                  <a:schemeClr val="accent6">
                    <a:lumMod val="50000"/>
                  </a:schemeClr>
                </a:solidFill>
              </a:rPr>
              <a:t>Measured response:</a:t>
            </a:r>
            <a:r>
              <a:rPr lang="en-US" sz="2000" dirty="0">
                <a:solidFill>
                  <a:schemeClr val="accent6">
                    <a:lumMod val="75000"/>
                  </a:schemeClr>
                </a:solidFill>
              </a:rPr>
              <a:t> </a:t>
            </a:r>
            <a:r>
              <a:rPr lang="en-US" sz="2000" dirty="0"/>
              <a:t>CO₂ breakthrough curves and temperature profiles were obtained for both zeolites.</a:t>
            </a:r>
          </a:p>
        </p:txBody>
      </p:sp>
      <p:sp>
        <p:nvSpPr>
          <p:cNvPr id="6" name="Okvir za tekst 5">
            <a:extLst>
              <a:ext uri="{FF2B5EF4-FFF2-40B4-BE49-F238E27FC236}">
                <a16:creationId xmlns:a16="http://schemas.microsoft.com/office/drawing/2014/main" id="{CFCAFDB0-FF4D-2AB9-F2FB-0980B5522076}"/>
              </a:ext>
            </a:extLst>
          </p:cNvPr>
          <p:cNvSpPr txBox="1"/>
          <p:nvPr/>
        </p:nvSpPr>
        <p:spPr>
          <a:xfrm>
            <a:off x="7062997" y="3623185"/>
            <a:ext cx="4964161" cy="523220"/>
          </a:xfrm>
          <a:prstGeom prst="rect">
            <a:avLst/>
          </a:prstGeom>
          <a:noFill/>
        </p:spPr>
        <p:txBody>
          <a:bodyPr wrap="square" rtlCol="0">
            <a:spAutoFit/>
          </a:bodyPr>
          <a:lstStyle/>
          <a:p>
            <a:r>
              <a:rPr lang="en-US" sz="1400" b="1" dirty="0">
                <a:solidFill>
                  <a:schemeClr val="accent6">
                    <a:lumMod val="50000"/>
                  </a:schemeClr>
                </a:solidFill>
              </a:rPr>
              <a:t>Figure 2.</a:t>
            </a:r>
            <a:r>
              <a:rPr lang="en-US" sz="1400" dirty="0"/>
              <a:t> Schematic of the experimental setup for CO₂ adsorption.</a:t>
            </a:r>
          </a:p>
        </p:txBody>
      </p:sp>
      <p:pic>
        <p:nvPicPr>
          <p:cNvPr id="9" name="Slika 8">
            <a:extLst>
              <a:ext uri="{FF2B5EF4-FFF2-40B4-BE49-F238E27FC236}">
                <a16:creationId xmlns:a16="http://schemas.microsoft.com/office/drawing/2014/main" id="{14085145-EE13-E31B-F3E8-B983A86D6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999" y="821093"/>
            <a:ext cx="4964160" cy="2802092"/>
          </a:xfrm>
          <a:prstGeom prst="rect">
            <a:avLst/>
          </a:prstGeom>
        </p:spPr>
      </p:pic>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pic>
        <p:nvPicPr>
          <p:cNvPr id="3" name="Slika 2">
            <a:extLst>
              <a:ext uri="{FF2B5EF4-FFF2-40B4-BE49-F238E27FC236}">
                <a16:creationId xmlns:a16="http://schemas.microsoft.com/office/drawing/2014/main" id="{4500735C-FAAF-FF93-27E8-9D911AD717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647" y="916926"/>
            <a:ext cx="4405368" cy="2386111"/>
          </a:xfrm>
          <a:prstGeom prst="rect">
            <a:avLst/>
          </a:prstGeom>
        </p:spPr>
      </p:pic>
      <p:pic>
        <p:nvPicPr>
          <p:cNvPr id="5" name="Slika 4">
            <a:extLst>
              <a:ext uri="{FF2B5EF4-FFF2-40B4-BE49-F238E27FC236}">
                <a16:creationId xmlns:a16="http://schemas.microsoft.com/office/drawing/2014/main" id="{621155E0-CC10-745C-C41C-4DF58CF54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0131" y="916926"/>
            <a:ext cx="4405368" cy="2386111"/>
          </a:xfrm>
          <a:prstGeom prst="rect">
            <a:avLst/>
          </a:prstGeom>
        </p:spPr>
      </p:pic>
      <p:pic>
        <p:nvPicPr>
          <p:cNvPr id="7" name="Slika 6">
            <a:extLst>
              <a:ext uri="{FF2B5EF4-FFF2-40B4-BE49-F238E27FC236}">
                <a16:creationId xmlns:a16="http://schemas.microsoft.com/office/drawing/2014/main" id="{222E624A-1371-54B6-2FAB-11D180686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647" y="3789641"/>
            <a:ext cx="4405368" cy="2385405"/>
          </a:xfrm>
          <a:prstGeom prst="rect">
            <a:avLst/>
          </a:prstGeom>
        </p:spPr>
      </p:pic>
      <p:pic>
        <p:nvPicPr>
          <p:cNvPr id="10" name="Slika 9">
            <a:extLst>
              <a:ext uri="{FF2B5EF4-FFF2-40B4-BE49-F238E27FC236}">
                <a16:creationId xmlns:a16="http://schemas.microsoft.com/office/drawing/2014/main" id="{F71BDFBB-D175-5FC9-0F80-23E67A180B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0131" y="3789640"/>
            <a:ext cx="4405368" cy="2385405"/>
          </a:xfrm>
          <a:prstGeom prst="rect">
            <a:avLst/>
          </a:prstGeom>
        </p:spPr>
      </p:pic>
      <p:sp>
        <p:nvSpPr>
          <p:cNvPr id="11" name="Okvir za tekst 10">
            <a:extLst>
              <a:ext uri="{FF2B5EF4-FFF2-40B4-BE49-F238E27FC236}">
                <a16:creationId xmlns:a16="http://schemas.microsoft.com/office/drawing/2014/main" id="{81CAFA64-B0CE-ED03-86A9-4C74BA4811C8}"/>
              </a:ext>
            </a:extLst>
          </p:cNvPr>
          <p:cNvSpPr txBox="1"/>
          <p:nvPr/>
        </p:nvSpPr>
        <p:spPr>
          <a:xfrm>
            <a:off x="1075647" y="3283000"/>
            <a:ext cx="4405368" cy="523220"/>
          </a:xfrm>
          <a:prstGeom prst="rect">
            <a:avLst/>
          </a:prstGeom>
          <a:noFill/>
        </p:spPr>
        <p:txBody>
          <a:bodyPr wrap="square" rtlCol="0">
            <a:spAutoFit/>
          </a:bodyPr>
          <a:lstStyle/>
          <a:p>
            <a:r>
              <a:rPr lang="sr-Latn-RS" sz="1400" b="1" dirty="0">
                <a:solidFill>
                  <a:schemeClr val="accent5">
                    <a:lumMod val="50000"/>
                  </a:schemeClr>
                </a:solidFill>
              </a:rPr>
              <a:t>Figure </a:t>
            </a:r>
            <a:r>
              <a:rPr lang="en-US" sz="1400" b="1" dirty="0">
                <a:solidFill>
                  <a:schemeClr val="accent5">
                    <a:lumMod val="50000"/>
                  </a:schemeClr>
                </a:solidFill>
              </a:rPr>
              <a:t>3</a:t>
            </a:r>
            <a:r>
              <a:rPr lang="sr-Latn-RS" sz="1400" b="1" dirty="0">
                <a:solidFill>
                  <a:schemeClr val="accent5">
                    <a:lumMod val="50000"/>
                  </a:schemeClr>
                </a:solidFill>
              </a:rPr>
              <a:t>.</a:t>
            </a:r>
            <a:r>
              <a:rPr lang="sr-Latn-RS" sz="1400" dirty="0"/>
              <a:t> </a:t>
            </a:r>
            <a:r>
              <a:rPr lang="en-US" sz="1400" dirty="0"/>
              <a:t>CO₂ outlet concentration as a function of time at different inlet CO₂ concentrations.</a:t>
            </a:r>
          </a:p>
        </p:txBody>
      </p:sp>
      <p:sp>
        <p:nvSpPr>
          <p:cNvPr id="12" name="Okvir za tekst 11">
            <a:extLst>
              <a:ext uri="{FF2B5EF4-FFF2-40B4-BE49-F238E27FC236}">
                <a16:creationId xmlns:a16="http://schemas.microsoft.com/office/drawing/2014/main" id="{F55E9F38-DF77-F253-1C2D-607E5C4E1080}"/>
              </a:ext>
            </a:extLst>
          </p:cNvPr>
          <p:cNvSpPr txBox="1"/>
          <p:nvPr/>
        </p:nvSpPr>
        <p:spPr>
          <a:xfrm>
            <a:off x="6410131" y="3303037"/>
            <a:ext cx="4405368" cy="523220"/>
          </a:xfrm>
          <a:prstGeom prst="rect">
            <a:avLst/>
          </a:prstGeom>
          <a:noFill/>
        </p:spPr>
        <p:txBody>
          <a:bodyPr wrap="square" rtlCol="0">
            <a:spAutoFit/>
          </a:bodyPr>
          <a:lstStyle/>
          <a:p>
            <a:r>
              <a:rPr lang="sr-Latn-RS" sz="1400" b="1" dirty="0">
                <a:solidFill>
                  <a:schemeClr val="accent5">
                    <a:lumMod val="75000"/>
                  </a:schemeClr>
                </a:solidFill>
              </a:rPr>
              <a:t>Figure </a:t>
            </a:r>
            <a:r>
              <a:rPr lang="en-US" sz="1400" b="1" dirty="0">
                <a:solidFill>
                  <a:schemeClr val="accent5">
                    <a:lumMod val="75000"/>
                  </a:schemeClr>
                </a:solidFill>
              </a:rPr>
              <a:t>4</a:t>
            </a:r>
            <a:r>
              <a:rPr lang="sr-Latn-RS" sz="1400" b="1" dirty="0">
                <a:solidFill>
                  <a:schemeClr val="accent5">
                    <a:lumMod val="75000"/>
                  </a:schemeClr>
                </a:solidFill>
              </a:rPr>
              <a:t>.</a:t>
            </a:r>
            <a:r>
              <a:rPr lang="sr-Latn-RS" sz="1400" dirty="0"/>
              <a:t> </a:t>
            </a:r>
            <a:r>
              <a:rPr lang="en-US" sz="1400" dirty="0"/>
              <a:t>CO₂ outlet concentration as a function of time at different total gas flow rates for zeolite 13X.</a:t>
            </a:r>
          </a:p>
        </p:txBody>
      </p:sp>
      <p:sp>
        <p:nvSpPr>
          <p:cNvPr id="13" name="Okvir za tekst 12">
            <a:extLst>
              <a:ext uri="{FF2B5EF4-FFF2-40B4-BE49-F238E27FC236}">
                <a16:creationId xmlns:a16="http://schemas.microsoft.com/office/drawing/2014/main" id="{3AC33E25-3A59-9B45-8A3D-F6489C3D74E1}"/>
              </a:ext>
            </a:extLst>
          </p:cNvPr>
          <p:cNvSpPr txBox="1"/>
          <p:nvPr/>
        </p:nvSpPr>
        <p:spPr>
          <a:xfrm>
            <a:off x="1075647" y="6175046"/>
            <a:ext cx="4405368" cy="738664"/>
          </a:xfrm>
          <a:prstGeom prst="rect">
            <a:avLst/>
          </a:prstGeom>
          <a:noFill/>
        </p:spPr>
        <p:txBody>
          <a:bodyPr wrap="square" rtlCol="0">
            <a:spAutoFit/>
          </a:bodyPr>
          <a:lstStyle/>
          <a:p>
            <a:r>
              <a:rPr lang="sr-Latn-RS" sz="1400" b="1" dirty="0">
                <a:solidFill>
                  <a:schemeClr val="accent5">
                    <a:lumMod val="75000"/>
                  </a:schemeClr>
                </a:solidFill>
              </a:rPr>
              <a:t>Figure </a:t>
            </a:r>
            <a:r>
              <a:rPr lang="en-US" sz="1400" b="1" dirty="0">
                <a:solidFill>
                  <a:schemeClr val="accent5">
                    <a:lumMod val="75000"/>
                  </a:schemeClr>
                </a:solidFill>
              </a:rPr>
              <a:t>5</a:t>
            </a:r>
            <a:r>
              <a:rPr lang="sr-Latn-RS" sz="1400" b="1" dirty="0">
                <a:solidFill>
                  <a:schemeClr val="accent5">
                    <a:lumMod val="75000"/>
                  </a:schemeClr>
                </a:solidFill>
              </a:rPr>
              <a:t>.</a:t>
            </a:r>
            <a:r>
              <a:rPr lang="sr-Latn-RS" sz="1400" dirty="0"/>
              <a:t> </a:t>
            </a:r>
            <a:r>
              <a:rPr lang="en-US" sz="1400" dirty="0"/>
              <a:t>CO₂ outlet concentration as a function of time for different zeolite particle types at an inlet CO₂ concentration of ≈10%.</a:t>
            </a:r>
          </a:p>
        </p:txBody>
      </p:sp>
      <p:sp>
        <p:nvSpPr>
          <p:cNvPr id="14" name="Okvir za tekst 13">
            <a:extLst>
              <a:ext uri="{FF2B5EF4-FFF2-40B4-BE49-F238E27FC236}">
                <a16:creationId xmlns:a16="http://schemas.microsoft.com/office/drawing/2014/main" id="{3AE11DA5-E1B7-2F0D-9DDB-BBA76560A237}"/>
              </a:ext>
            </a:extLst>
          </p:cNvPr>
          <p:cNvSpPr txBox="1"/>
          <p:nvPr/>
        </p:nvSpPr>
        <p:spPr>
          <a:xfrm>
            <a:off x="6410131" y="6175046"/>
            <a:ext cx="4405369" cy="738664"/>
          </a:xfrm>
          <a:prstGeom prst="rect">
            <a:avLst/>
          </a:prstGeom>
          <a:noFill/>
        </p:spPr>
        <p:txBody>
          <a:bodyPr wrap="square" rtlCol="0">
            <a:spAutoFit/>
          </a:bodyPr>
          <a:lstStyle/>
          <a:p>
            <a:r>
              <a:rPr lang="sr-Latn-RS" sz="1400" b="1" dirty="0">
                <a:solidFill>
                  <a:schemeClr val="accent5">
                    <a:lumMod val="50000"/>
                  </a:schemeClr>
                </a:solidFill>
              </a:rPr>
              <a:t>Figure </a:t>
            </a:r>
            <a:r>
              <a:rPr lang="en-US" sz="1400" b="1" dirty="0">
                <a:solidFill>
                  <a:schemeClr val="accent5">
                    <a:lumMod val="50000"/>
                  </a:schemeClr>
                </a:solidFill>
              </a:rPr>
              <a:t>6</a:t>
            </a:r>
            <a:r>
              <a:rPr lang="sr-Latn-RS" sz="1400" b="1" dirty="0">
                <a:solidFill>
                  <a:schemeClr val="accent5">
                    <a:lumMod val="50000"/>
                  </a:schemeClr>
                </a:solidFill>
              </a:rPr>
              <a:t>.</a:t>
            </a:r>
            <a:r>
              <a:rPr lang="sr-Latn-RS" sz="1400" dirty="0"/>
              <a:t> </a:t>
            </a:r>
            <a:r>
              <a:rPr lang="en-US" sz="1400" dirty="0"/>
              <a:t>CO₂ outlet concentration as a function of  time for different zeolite particle types at an inlet CO₂ concentration of ≈5%.</a:t>
            </a:r>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2" name="Okvir za tekst 1">
            <a:extLst>
              <a:ext uri="{FF2B5EF4-FFF2-40B4-BE49-F238E27FC236}">
                <a16:creationId xmlns:a16="http://schemas.microsoft.com/office/drawing/2014/main" id="{CDDD9FAC-191A-8308-B082-796402558CFF}"/>
              </a:ext>
            </a:extLst>
          </p:cNvPr>
          <p:cNvSpPr txBox="1"/>
          <p:nvPr/>
        </p:nvSpPr>
        <p:spPr>
          <a:xfrm>
            <a:off x="320351" y="1382286"/>
            <a:ext cx="11551298" cy="4093428"/>
          </a:xfrm>
          <a:prstGeom prst="rect">
            <a:avLst/>
          </a:prstGeom>
          <a:noFill/>
        </p:spPr>
        <p:txBody>
          <a:bodyPr wrap="square" rtlCol="0">
            <a:spAutoFit/>
          </a:bodyPr>
          <a:lstStyle/>
          <a:p>
            <a:pPr marL="342900" lvl="0" indent="-342900">
              <a:buClr>
                <a:schemeClr val="accent5">
                  <a:lumMod val="75000"/>
                </a:schemeClr>
              </a:buClr>
              <a:buFont typeface="Wingdings" panose="05000000000000000000" pitchFamily="2" charset="2"/>
              <a:buChar char="§"/>
            </a:pPr>
            <a:r>
              <a:rPr lang="en-US" sz="2000" b="1" dirty="0">
                <a:solidFill>
                  <a:schemeClr val="accent5">
                    <a:lumMod val="50000"/>
                  </a:schemeClr>
                </a:solidFill>
              </a:rPr>
              <a:t>Feed CO₂ concentration, total gas flow rate, and zeolite type</a:t>
            </a:r>
            <a:r>
              <a:rPr lang="en-US" sz="2000" dirty="0"/>
              <a:t> significantly affected the adsorption kinetics and dynamic behavior.</a:t>
            </a:r>
          </a:p>
          <a:p>
            <a:pPr marL="342900" lvl="0" indent="-342900">
              <a:buClr>
                <a:schemeClr val="accent5">
                  <a:lumMod val="75000"/>
                </a:schemeClr>
              </a:buClr>
              <a:buFont typeface="Wingdings" panose="05000000000000000000" pitchFamily="2" charset="2"/>
              <a:buChar char="§"/>
            </a:pPr>
            <a:r>
              <a:rPr lang="en-US" sz="2000" dirty="0"/>
              <a:t>Increasing the </a:t>
            </a:r>
            <a:r>
              <a:rPr lang="en-US" sz="2000" b="1" dirty="0">
                <a:solidFill>
                  <a:schemeClr val="accent5">
                    <a:lumMod val="50000"/>
                  </a:schemeClr>
                </a:solidFill>
              </a:rPr>
              <a:t>CO₂ inlet concentration</a:t>
            </a:r>
            <a:r>
              <a:rPr lang="en-US" sz="2000" dirty="0">
                <a:solidFill>
                  <a:schemeClr val="accent5">
                    <a:lumMod val="50000"/>
                  </a:schemeClr>
                </a:solidFill>
              </a:rPr>
              <a:t> </a:t>
            </a:r>
            <a:r>
              <a:rPr lang="en-US" sz="2000" dirty="0"/>
              <a:t>resulted in faster adsorbent saturation and a greater temperature increase across the column.</a:t>
            </a:r>
          </a:p>
          <a:p>
            <a:pPr marL="342900" lvl="0" indent="-342900">
              <a:buClr>
                <a:schemeClr val="accent5">
                  <a:lumMod val="75000"/>
                </a:schemeClr>
              </a:buClr>
              <a:buFont typeface="Wingdings" panose="05000000000000000000" pitchFamily="2" charset="2"/>
              <a:buChar char="§"/>
            </a:pPr>
            <a:r>
              <a:rPr lang="en-US" sz="2000" dirty="0"/>
              <a:t>Increasing the </a:t>
            </a:r>
            <a:r>
              <a:rPr lang="en-US" sz="2000" b="1" dirty="0">
                <a:solidFill>
                  <a:schemeClr val="accent5">
                    <a:lumMod val="50000"/>
                  </a:schemeClr>
                </a:solidFill>
              </a:rPr>
              <a:t>total gas flow rate</a:t>
            </a:r>
            <a:r>
              <a:rPr lang="en-US" sz="2000" dirty="0">
                <a:solidFill>
                  <a:schemeClr val="accent5">
                    <a:lumMod val="50000"/>
                  </a:schemeClr>
                </a:solidFill>
              </a:rPr>
              <a:t> </a:t>
            </a:r>
            <a:r>
              <a:rPr lang="en-US" sz="2000" dirty="0"/>
              <a:t>reduced the breakthrough and saturation times, while increasing both the temperature difference and the amount of adsorbed CO₂.</a:t>
            </a:r>
          </a:p>
          <a:p>
            <a:pPr marL="342900" lvl="0" indent="-342900">
              <a:buClr>
                <a:schemeClr val="accent5">
                  <a:lumMod val="75000"/>
                </a:schemeClr>
              </a:buClr>
              <a:buFont typeface="Wingdings" panose="05000000000000000000" pitchFamily="2" charset="2"/>
              <a:buChar char="§"/>
            </a:pPr>
            <a:r>
              <a:rPr lang="en-US" sz="2000" dirty="0"/>
              <a:t>Zeolites </a:t>
            </a:r>
            <a:r>
              <a:rPr lang="en-US" sz="2000" b="1" dirty="0">
                <a:solidFill>
                  <a:schemeClr val="accent5">
                    <a:lumMod val="50000"/>
                  </a:schemeClr>
                </a:solidFill>
              </a:rPr>
              <a:t>5A and 13X exhibited different adsorption performance depending on the operating conditions</a:t>
            </a:r>
            <a:r>
              <a:rPr lang="en-US" sz="2000" dirty="0"/>
              <a:t>. Zeolite 5A showed better performance at lower CO₂ concentrations, whereas </a:t>
            </a:r>
            <a:r>
              <a:rPr lang="en-US" sz="2000" b="1" dirty="0">
                <a:solidFill>
                  <a:schemeClr val="accent5">
                    <a:lumMod val="50000"/>
                  </a:schemeClr>
                </a:solidFill>
              </a:rPr>
              <a:t>13X performed more effectively at higher concentrations</a:t>
            </a:r>
            <a:r>
              <a:rPr lang="en-US" sz="2000" dirty="0">
                <a:solidFill>
                  <a:schemeClr val="accent5">
                    <a:lumMod val="50000"/>
                  </a:schemeClr>
                </a:solidFill>
              </a:rPr>
              <a:t>.</a:t>
            </a:r>
          </a:p>
          <a:p>
            <a:pPr marL="342900" lvl="0" indent="-342900">
              <a:buClr>
                <a:schemeClr val="accent5">
                  <a:lumMod val="75000"/>
                </a:schemeClr>
              </a:buClr>
              <a:buFont typeface="Wingdings" panose="05000000000000000000" pitchFamily="2" charset="2"/>
              <a:buChar char="§"/>
            </a:pPr>
            <a:r>
              <a:rPr lang="en-US" sz="2000" b="1" dirty="0">
                <a:solidFill>
                  <a:schemeClr val="accent5">
                    <a:lumMod val="50000"/>
                  </a:schemeClr>
                </a:solidFill>
              </a:rPr>
              <a:t>Breakthrough curve analysis</a:t>
            </a:r>
            <a:r>
              <a:rPr lang="en-US" sz="2000" dirty="0">
                <a:solidFill>
                  <a:schemeClr val="accent5">
                    <a:lumMod val="50000"/>
                  </a:schemeClr>
                </a:solidFill>
              </a:rPr>
              <a:t> </a:t>
            </a:r>
            <a:r>
              <a:rPr lang="en-US" sz="2000" dirty="0"/>
              <a:t>proved to be a simple and effective approach for evaluating adsorption dynamics and identifying key process parameters.</a:t>
            </a:r>
          </a:p>
          <a:p>
            <a:pPr marL="342900" lvl="0" indent="-342900">
              <a:buClr>
                <a:schemeClr val="accent5">
                  <a:lumMod val="75000"/>
                </a:schemeClr>
              </a:buClr>
              <a:buFont typeface="Wingdings" panose="05000000000000000000" pitchFamily="2" charset="2"/>
              <a:buChar char="§"/>
            </a:pPr>
            <a:r>
              <a:rPr lang="en-US" sz="2000" dirty="0"/>
              <a:t>The results demonstrate that </a:t>
            </a:r>
            <a:r>
              <a:rPr lang="en-US" sz="2000" b="1" dirty="0">
                <a:solidFill>
                  <a:schemeClr val="accent5">
                    <a:lumMod val="50000"/>
                  </a:schemeClr>
                </a:solidFill>
              </a:rPr>
              <a:t>appropriate selection of operating conditions and adsorbent type is essential for optimizing CO₂ adsorption performance</a:t>
            </a:r>
            <a:r>
              <a:rPr lang="en-US" sz="2000" dirty="0">
                <a:solidFill>
                  <a:schemeClr val="accent5">
                    <a:lumMod val="50000"/>
                  </a:schemeClr>
                </a:solidFill>
              </a:rPr>
              <a:t>.</a:t>
            </a: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DCA87D-57B8-4510-9665-9E75299929F1}">
  <ds:schemaRefs>
    <ds:schemaRef ds:uri="c9b645eb-e6fe-4b35-9d45-bd7394162d21"/>
    <ds:schemaRef ds:uri="http://purl.org/dc/terms/"/>
    <ds:schemaRef ds:uri="http://purl.org/dc/dcmitype/"/>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98621ed1-ae24-4a21-b80a-89d572d87e72"/>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459</TotalTime>
  <Words>657</Words>
  <Application>Microsoft Office PowerPoint</Application>
  <PresentationFormat>Widescreen</PresentationFormat>
  <Paragraphs>42</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PF BeauSans Pro</vt:lpstr>
      <vt:lpstr>Arial Narrow</vt:lpstr>
      <vt:lpstr>Wingdings</vt:lpstr>
      <vt:lpstr>Aptos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Igor</cp:lastModifiedBy>
  <cp:revision>48</cp:revision>
  <dcterms:created xsi:type="dcterms:W3CDTF">2025-07-07T08:04:39Z</dcterms:created>
  <dcterms:modified xsi:type="dcterms:W3CDTF">2026-09-15T20:50:56Z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