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Tahoma" panose="020B0604030504040204" pitchFamily="34" charset="0"/>
      <p:regular r:id="rId11"/>
      <p:bold r:id="rId12"/>
    </p:embeddedFon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PF BeauSans Pro" panose="02000800000000020004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50.png"/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12" Type="http://schemas.openxmlformats.org/officeDocument/2006/relationships/image" Target="../media/image5.png"/><Relationship Id="rId2" Type="http://schemas.openxmlformats.org/officeDocument/2006/relationships/hyperlink" Target="mailto:katarina.nikolic@vin.bg.ac.r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slide" Target="slide4.xml"/><Relationship Id="rId5" Type="http://schemas.openxmlformats.org/officeDocument/2006/relationships/slide" Target="slide2.xml"/><Relationship Id="rId15" Type="http://schemas.openxmlformats.org/officeDocument/2006/relationships/image" Target="../media/image6.png"/><Relationship Id="rId10" Type="http://schemas.openxmlformats.org/officeDocument/2006/relationships/image" Target="../media/image40.pn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15"/>
            <a:ext cx="12191576" cy="102155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1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en-US" sz="1800" b="1" cap="all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Structural and Morphological Evaluation of Geopolymer–PA12 </a:t>
            </a:r>
            <a:endParaRPr lang="sr-Latn-RS" sz="1800" b="1" cap="all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algn="ctr"/>
            <a:r>
              <a:rPr lang="en-US" sz="1800" b="1" cap="all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Hybrid Composites</a:t>
            </a:r>
            <a:endParaRPr lang="en-US" sz="1800" b="1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4" y="908309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Ljiljana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M. Kljajević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Olivera A. </a:t>
            </a:r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Erić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Cekić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Miloš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T. Nenadović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Nataša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N. </a:t>
            </a:r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Mladenović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Nikolić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 </a:t>
            </a:r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Snežana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S. Nenadović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Jelena J. Gulicovski</a:t>
            </a:r>
            <a:r>
              <a:rPr lang="en-US" sz="1400" b="1" u="sng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sr-Latn-RS" sz="1400" b="1" u="sng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*</a:t>
            </a:r>
            <a:endParaRPr lang="en-US" sz="1400" baseline="300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en-US" sz="1400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Vinča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Institute of Nuclear Sciences, National Institute of the Republic of Serbia, University of Belgrade, Mike </a:t>
            </a:r>
            <a:r>
              <a:rPr lang="en-US" sz="1400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Petrović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Alasa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12-14, </a:t>
            </a:r>
            <a:r>
              <a:rPr lang="en-US" sz="1400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Vinča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Belgrade, Serbia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hlinkClick r:id="rId2"/>
              </a:rPr>
              <a:t> </a:t>
            </a:r>
            <a:r>
              <a:rPr lang="sr-Latn-RS" sz="1400" dirty="0">
                <a:solidFill>
                  <a:srgbClr val="00CC00"/>
                </a:solidFill>
                <a:latin typeface="Arial Narrow" panose="020B0606020202030204" pitchFamily="34" charset="0"/>
                <a:hlinkClick r:id="rId2"/>
              </a:rPr>
              <a:t>rocenj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hlinkClick r:id="rId2"/>
              </a:rPr>
              <a:t>@vin.bg.ac.rs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</a:rPr>
              <a:t> </a:t>
            </a:r>
            <a:endParaRPr lang="en-US" sz="14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Innovation Center of Mechanical Engineering Faculty, University of Belgrade, 11000 Belgrade, Serbia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4" y="56102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180618" y="87808"/>
            <a:ext cx="943974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ICTM-P5</a:t>
            </a:r>
            <a:endParaRPr lang="en-US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="" xmlns:pslz="http://schemas.microsoft.com/office/powerpoint/2016/slidezoom"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80518901"/>
                  </p:ext>
                </p:extLst>
              </p:nvPr>
            </p:nvGraphicFramePr>
            <p:xfrm>
              <a:off x="1272489" y="1929865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0" name="Slide Zoom 39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72489" y="1929865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="" xmlns:pslz="http://schemas.microsoft.com/office/powerpoint/2016/slidezoom"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25259272"/>
                  </p:ext>
                </p:extLst>
              </p:nvPr>
            </p:nvGraphicFramePr>
            <p:xfrm>
              <a:off x="6410960" y="1929865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4" name="Slide Zoom 4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10960" y="1929865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="" xmlns:pslz="http://schemas.microsoft.com/office/powerpoint/2016/slidezoom"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86522981"/>
                  </p:ext>
                </p:extLst>
              </p:nvPr>
            </p:nvGraphicFramePr>
            <p:xfrm>
              <a:off x="1272488" y="4253795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6" name="Slide Zoom 4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72488" y="4253795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="" xmlns:pslz="http://schemas.microsoft.com/office/powerpoint/2016/slidezoom"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8" name="Slide Zoom 47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70635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80CB6A-F954-4E73-8FAB-DB1A0A42E14A}"/>
              </a:ext>
            </a:extLst>
          </p:cNvPr>
          <p:cNvSpPr txBox="1"/>
          <p:nvPr/>
        </p:nvSpPr>
        <p:spPr>
          <a:xfrm>
            <a:off x="139959" y="1380931"/>
            <a:ext cx="77257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Geopolymers are stronger, more durable, and more eco-friendly than cement, with lower energy use and carbon emissions.</a:t>
            </a:r>
            <a:endParaRPr lang="en-US" sz="12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Composites combining geopolymers with polyamide 12 (PA12) and glass beads attract interest for merging inorganic and organic benefits.</a:t>
            </a:r>
            <a:endParaRPr lang="en-US" sz="12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 drawback: geopolymers are brittle, limiting applications needing toughness and impact resistance.</a:t>
            </a:r>
            <a:endParaRPr lang="en-US" sz="12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Solution: integrating thermoplastic polymers like PA12, which offers flexibility, low water absorption, and chemical resistance.</a:t>
            </a:r>
            <a:endParaRPr lang="en-US" sz="12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PA12 improves mechanical performance, toughness, and elasticity, especially with fillers or reinforcements.</a:t>
            </a:r>
            <a:endParaRPr lang="en-US" sz="12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579755-5981-4E05-B0CB-E3D84E6FE4E7}"/>
              </a:ext>
            </a:extLst>
          </p:cNvPr>
          <p:cNvSpPr txBox="1"/>
          <p:nvPr/>
        </p:nvSpPr>
        <p:spPr>
          <a:xfrm>
            <a:off x="139959" y="4330492"/>
            <a:ext cx="10888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Challenges: </a:t>
            </a:r>
            <a:r>
              <a:rPr lang="en-US" dirty="0"/>
              <a:t>incompatibility between hydrophilic geopolymers and hydrophobic PA12, differing processing temperatures, and scalability/cost issues.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0BA10F-E85A-4569-A03A-98A969F2B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6205" y="1380931"/>
            <a:ext cx="2889779" cy="26247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D07285-0215-4B78-A6EB-DB8232976265}"/>
              </a:ext>
            </a:extLst>
          </p:cNvPr>
          <p:cNvSpPr txBox="1"/>
          <p:nvPr/>
        </p:nvSpPr>
        <p:spPr>
          <a:xfrm>
            <a:off x="1952540" y="5064062"/>
            <a:ext cx="9318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  <a:p>
            <a:pPr algn="just"/>
            <a:r>
              <a:rPr lang="sr-Latn-RS" dirty="0"/>
              <a:t>This study aims to develop</a:t>
            </a:r>
            <a:r>
              <a:rPr lang="en-US" dirty="0"/>
              <a:t> and </a:t>
            </a:r>
            <a:r>
              <a:rPr lang="sr-Latn-RS" dirty="0"/>
              <a:t>analyze</a:t>
            </a:r>
            <a:r>
              <a:rPr lang="en-US" dirty="0"/>
              <a:t> a novel type of geopolymer composite</a:t>
            </a:r>
          </a:p>
          <a:p>
            <a:pPr algn="just"/>
            <a:r>
              <a:rPr lang="sr-Latn-RS" dirty="0"/>
              <a:t>by adding</a:t>
            </a:r>
            <a:r>
              <a:rPr lang="en-US" dirty="0"/>
              <a:t> polyamide (PA_2200 and PA_3200 GF) </a:t>
            </a:r>
            <a:r>
              <a:rPr lang="sr-Latn-RS" dirty="0"/>
              <a:t>to</a:t>
            </a:r>
            <a:r>
              <a:rPr lang="en-US" dirty="0"/>
              <a:t> the geopolymer matrix.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4F1B57-7E44-4681-B190-EE5CF3C3971D}"/>
              </a:ext>
            </a:extLst>
          </p:cNvPr>
          <p:cNvSpPr/>
          <p:nvPr/>
        </p:nvSpPr>
        <p:spPr>
          <a:xfrm>
            <a:off x="304266" y="5301663"/>
            <a:ext cx="11256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AIM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54EA1A-E5CF-4F1D-8D53-76A07503D922}"/>
              </a:ext>
            </a:extLst>
          </p:cNvPr>
          <p:cNvSpPr/>
          <p:nvPr/>
        </p:nvSpPr>
        <p:spPr>
          <a:xfrm>
            <a:off x="689291" y="751157"/>
            <a:ext cx="41152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INTRODUCTION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5ADAAD2-0158-4A4D-B627-C03B58F67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536788"/>
              </p:ext>
            </p:extLst>
          </p:nvPr>
        </p:nvGraphicFramePr>
        <p:xfrm>
          <a:off x="167950" y="5086770"/>
          <a:ext cx="6802017" cy="15753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1189">
                  <a:extLst>
                    <a:ext uri="{9D8B030D-6E8A-4147-A177-3AD203B41FA5}">
                      <a16:colId xmlns:a16="http://schemas.microsoft.com/office/drawing/2014/main" val="133522195"/>
                    </a:ext>
                  </a:extLst>
                </a:gridCol>
                <a:gridCol w="1688866">
                  <a:extLst>
                    <a:ext uri="{9D8B030D-6E8A-4147-A177-3AD203B41FA5}">
                      <a16:colId xmlns:a16="http://schemas.microsoft.com/office/drawing/2014/main" val="2083548354"/>
                    </a:ext>
                  </a:extLst>
                </a:gridCol>
                <a:gridCol w="1728318">
                  <a:extLst>
                    <a:ext uri="{9D8B030D-6E8A-4147-A177-3AD203B41FA5}">
                      <a16:colId xmlns:a16="http://schemas.microsoft.com/office/drawing/2014/main" val="3336350710"/>
                    </a:ext>
                  </a:extLst>
                </a:gridCol>
                <a:gridCol w="1113644">
                  <a:extLst>
                    <a:ext uri="{9D8B030D-6E8A-4147-A177-3AD203B41FA5}">
                      <a16:colId xmlns:a16="http://schemas.microsoft.com/office/drawing/2014/main" val="2888924546"/>
                    </a:ext>
                  </a:extLst>
                </a:gridCol>
              </a:tblGrid>
              <a:tr h="401109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Sample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PA_2200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PA_3200 GF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GP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2480987"/>
                  </a:ext>
                </a:extLst>
              </a:tr>
              <a:tr h="195381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GP</a:t>
                      </a:r>
                      <a:r>
                        <a:rPr lang="en-US" sz="1200" baseline="-25000">
                          <a:effectLst/>
                        </a:rPr>
                        <a:t>1</a:t>
                      </a:r>
                      <a:r>
                        <a:rPr lang="en-US" sz="1200">
                          <a:effectLst/>
                        </a:rPr>
                        <a:t>_2200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6105376"/>
                  </a:ext>
                </a:extLst>
              </a:tr>
              <a:tr h="195381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GP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_2200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 dirty="0">
                          <a:effectLst/>
                        </a:rPr>
                        <a:t>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7187191"/>
                  </a:ext>
                </a:extLst>
              </a:tr>
              <a:tr h="195381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GP</a:t>
                      </a:r>
                      <a:r>
                        <a:rPr lang="en-US" sz="1200" baseline="-25000">
                          <a:effectLst/>
                        </a:rPr>
                        <a:t>3</a:t>
                      </a:r>
                      <a:r>
                        <a:rPr lang="en-US" sz="1200">
                          <a:effectLst/>
                        </a:rPr>
                        <a:t>_2200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9894346"/>
                  </a:ext>
                </a:extLst>
              </a:tr>
              <a:tr h="195381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GP</a:t>
                      </a:r>
                      <a:r>
                        <a:rPr lang="en-US" sz="1200" baseline="-25000">
                          <a:effectLst/>
                        </a:rPr>
                        <a:t>4</a:t>
                      </a:r>
                      <a:r>
                        <a:rPr lang="en-US" sz="1200">
                          <a:effectLst/>
                        </a:rPr>
                        <a:t>_3200 GF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3124875"/>
                  </a:ext>
                </a:extLst>
              </a:tr>
              <a:tr h="195381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GP</a:t>
                      </a:r>
                      <a:r>
                        <a:rPr lang="en-US" sz="1200" baseline="-25000">
                          <a:effectLst/>
                        </a:rPr>
                        <a:t>5</a:t>
                      </a:r>
                      <a:r>
                        <a:rPr lang="en-US" sz="1200">
                          <a:effectLst/>
                        </a:rPr>
                        <a:t>_3200 GF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0132702"/>
                  </a:ext>
                </a:extLst>
              </a:tr>
              <a:tr h="195381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</a:pPr>
                      <a:r>
                        <a:rPr lang="en-US" sz="1200" dirty="0">
                          <a:effectLst/>
                        </a:rPr>
                        <a:t>GP</a:t>
                      </a:r>
                      <a:r>
                        <a:rPr lang="en-US" sz="1200" baseline="-25000" dirty="0">
                          <a:effectLst/>
                        </a:rPr>
                        <a:t>6_</a:t>
                      </a:r>
                      <a:r>
                        <a:rPr lang="en-US" sz="1200" dirty="0">
                          <a:effectLst/>
                        </a:rPr>
                        <a:t>3200 GF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245330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E21411A-F07B-40EA-A296-9A62E9E642BE}"/>
              </a:ext>
            </a:extLst>
          </p:cNvPr>
          <p:cNvSpPr txBox="1"/>
          <p:nvPr/>
        </p:nvSpPr>
        <p:spPr>
          <a:xfrm>
            <a:off x="67644" y="4684380"/>
            <a:ext cx="70880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Mix design of synthesized samples, GP_2200 and GP_3200 GF composites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57FC69-5FEB-4364-B879-66BA3D800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682" y="1990607"/>
            <a:ext cx="1484351" cy="1113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CFDFF6-AC90-4E3B-99BC-DBFF69352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20" y="1990607"/>
            <a:ext cx="1823940" cy="9849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ED082E-112F-4EC4-90CD-A298E8020BE9}"/>
              </a:ext>
            </a:extLst>
          </p:cNvPr>
          <p:cNvSpPr txBox="1"/>
          <p:nvPr/>
        </p:nvSpPr>
        <p:spPr>
          <a:xfrm>
            <a:off x="432584" y="3032599"/>
            <a:ext cx="1360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Metakaolin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439F83-D1AC-47F2-8DF7-4E3E90680997}"/>
              </a:ext>
            </a:extLst>
          </p:cNvPr>
          <p:cNvSpPr txBox="1"/>
          <p:nvPr/>
        </p:nvSpPr>
        <p:spPr>
          <a:xfrm>
            <a:off x="2344485" y="3114413"/>
            <a:ext cx="26988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Polyamide 12 (PA12)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B47E8A-4A50-45AB-9849-32B94204AFFF}"/>
              </a:ext>
            </a:extLst>
          </p:cNvPr>
          <p:cNvSpPr/>
          <p:nvPr/>
        </p:nvSpPr>
        <p:spPr>
          <a:xfrm>
            <a:off x="587486" y="933624"/>
            <a:ext cx="24112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Materials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F35280-3426-4CC4-8C17-9E7BC5060584}"/>
              </a:ext>
            </a:extLst>
          </p:cNvPr>
          <p:cNvSpPr txBox="1"/>
          <p:nvPr/>
        </p:nvSpPr>
        <p:spPr>
          <a:xfrm>
            <a:off x="2179378" y="2314041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+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158CBAD-7BCA-417B-B076-4049FAD25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413" y="1814070"/>
            <a:ext cx="1901261" cy="12898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4BF4AE5-4F3B-4C70-B47F-1AF22D9E1DAB}"/>
              </a:ext>
            </a:extLst>
          </p:cNvPr>
          <p:cNvSpPr txBox="1"/>
          <p:nvPr/>
        </p:nvSpPr>
        <p:spPr>
          <a:xfrm>
            <a:off x="4237397" y="2314041"/>
            <a:ext cx="3475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+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AC6BDA3-A003-4528-912D-14FEA42F4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893" y="1710417"/>
            <a:ext cx="3492086" cy="1464089"/>
          </a:xfrm>
          <a:prstGeom prst="rect">
            <a:avLst/>
          </a:prstGeom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B38B7C49-098C-457C-A67D-77B792324A8C}"/>
              </a:ext>
            </a:extLst>
          </p:cNvPr>
          <p:cNvSpPr/>
          <p:nvPr/>
        </p:nvSpPr>
        <p:spPr>
          <a:xfrm>
            <a:off x="6764694" y="2498707"/>
            <a:ext cx="914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2DE307-D257-4FD5-81C3-63A23182898D}"/>
              </a:ext>
            </a:extLst>
          </p:cNvPr>
          <p:cNvSpPr txBox="1"/>
          <p:nvPr/>
        </p:nvSpPr>
        <p:spPr>
          <a:xfrm>
            <a:off x="8432761" y="3239135"/>
            <a:ext cx="2829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/>
              <a:t>C</a:t>
            </a:r>
            <a:r>
              <a:rPr lang="en-US" dirty="0" err="1"/>
              <a:t>omposites</a:t>
            </a:r>
            <a:r>
              <a:rPr lang="en-US" dirty="0"/>
              <a:t> GP_3200 GF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8D5FA2-327C-44E8-B3A6-773F83AF6522}"/>
              </a:ext>
            </a:extLst>
          </p:cNvPr>
          <p:cNvSpPr/>
          <p:nvPr/>
        </p:nvSpPr>
        <p:spPr>
          <a:xfrm>
            <a:off x="6642414" y="3664612"/>
            <a:ext cx="56236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Methods of characterization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1194B9-7980-4B5F-95BA-6985CE5E3207}"/>
              </a:ext>
            </a:extLst>
          </p:cNvPr>
          <p:cNvSpPr txBox="1"/>
          <p:nvPr/>
        </p:nvSpPr>
        <p:spPr>
          <a:xfrm>
            <a:off x="7268546" y="4313223"/>
            <a:ext cx="467463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GB" sz="16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Mineralogical characterization of all samples was conducted using X-ray powder diffraction (XRPD)</a:t>
            </a:r>
            <a:endParaRPr lang="en-US" sz="16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Functional groups of </a:t>
            </a:r>
            <a:r>
              <a:rPr lang="sr-Latn-RS" sz="16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16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samples were studied by Fourier-Transform Infrared Spectroscopy (FTIR)</a:t>
            </a: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Scanning Electron Microscope with Energy Dispersive Spectroscopy (SEM/EDS) was used for analysis of the microstructure of the obtained geopolymer composites. 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0DACC3-5FEC-4ACD-8089-28F3AF261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091" y="2420031"/>
            <a:ext cx="1596123" cy="11970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CB8CCC-0A74-48D7-8BC1-9AA72E5A6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74" y="1079182"/>
            <a:ext cx="2979994" cy="22943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0AE769-C65E-4197-BF49-E3986472807D}"/>
              </a:ext>
            </a:extLst>
          </p:cNvPr>
          <p:cNvSpPr txBox="1"/>
          <p:nvPr/>
        </p:nvSpPr>
        <p:spPr>
          <a:xfrm>
            <a:off x="144979" y="3245583"/>
            <a:ext cx="319732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Fig</a:t>
            </a:r>
            <a:r>
              <a:rPr lang="sr-Latn-RS" sz="1000" dirty="0"/>
              <a:t>ure </a:t>
            </a:r>
            <a:r>
              <a:rPr lang="en-US" sz="1000" dirty="0"/>
              <a:t>1. XRD patterns of PA_2200 and PA_3200 GF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475657-4C3F-4A0F-B4BC-FB4F99236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819" y="887187"/>
            <a:ext cx="3243958" cy="24863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5D0E10-CF9F-4D1E-9C89-25E54FD92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278" y="3684234"/>
            <a:ext cx="3214666" cy="24863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265F44-280B-4762-8969-EA4CE71FCF36}"/>
              </a:ext>
            </a:extLst>
          </p:cNvPr>
          <p:cNvSpPr txBox="1"/>
          <p:nvPr/>
        </p:nvSpPr>
        <p:spPr>
          <a:xfrm>
            <a:off x="6376694" y="6162102"/>
            <a:ext cx="29227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000" dirty="0"/>
              <a:t>Fig.6.. </a:t>
            </a:r>
            <a:r>
              <a:rPr lang="en-US" sz="1000" dirty="0"/>
              <a:t>DRIFT spectra of GP_2200 composites (a- GP1_2200; b- GP2_2200; c- GP3_2200)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92DAAB-8E33-4EC3-8552-C3D62E6B7B27}"/>
              </a:ext>
            </a:extLst>
          </p:cNvPr>
          <p:cNvSpPr txBox="1"/>
          <p:nvPr/>
        </p:nvSpPr>
        <p:spPr>
          <a:xfrm>
            <a:off x="6096000" y="3254737"/>
            <a:ext cx="30472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00" dirty="0"/>
              <a:t>Fig. 4. XRDP of GP_2200 samples (a)-GP1_2200; b)- GP2_2200; c)- GP3_2200)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E58B416-98BE-409A-945C-A93C25FB0D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4252" y="900354"/>
            <a:ext cx="3212978" cy="24732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F9F6AD1-1AF5-4C2B-BB1D-F9CD73049556}"/>
              </a:ext>
            </a:extLst>
          </p:cNvPr>
          <p:cNvSpPr txBox="1"/>
          <p:nvPr/>
        </p:nvSpPr>
        <p:spPr>
          <a:xfrm>
            <a:off x="9058216" y="3242419"/>
            <a:ext cx="32146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00" dirty="0"/>
              <a:t>Fig. 5. XRDP of GP_3200 GF samples (a)- GP4_3200 GF; b)- GP5_3200 GF; c)- GP4_3200 GF)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608AC69-05F5-4E14-9A07-F48EBC8D4A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4252" y="3671093"/>
            <a:ext cx="3170104" cy="245911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05F88A9-B9C5-456D-BB86-2C4EBD01B878}"/>
              </a:ext>
            </a:extLst>
          </p:cNvPr>
          <p:cNvSpPr txBox="1"/>
          <p:nvPr/>
        </p:nvSpPr>
        <p:spPr>
          <a:xfrm>
            <a:off x="9084589" y="6161656"/>
            <a:ext cx="32865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/>
              <a:t>Fig. 7. DRIFT spectra of GP_3200 GF samples (a- GP4_3200 GF; b- GP5_3200 GF; c- GP6_3200 GF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542A5E6-0C54-498F-B33D-4A8644A0AE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201" y="3598797"/>
            <a:ext cx="3522751" cy="269902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E39FBA1-973F-40A1-9A61-C4C50F4AEF84}"/>
              </a:ext>
            </a:extLst>
          </p:cNvPr>
          <p:cNvSpPr txBox="1"/>
          <p:nvPr/>
        </p:nvSpPr>
        <p:spPr>
          <a:xfrm>
            <a:off x="250338" y="6370281"/>
            <a:ext cx="61908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Fig. 2. DRIFT spectra of PA_2200 and PA_3200 GF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AEB6D42-526C-4893-B96B-6EBB0463DB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7221" y="980179"/>
            <a:ext cx="1568462" cy="117370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F70D605-9972-4A73-BAEC-CC3FEDD25393}"/>
              </a:ext>
            </a:extLst>
          </p:cNvPr>
          <p:cNvSpPr/>
          <p:nvPr/>
        </p:nvSpPr>
        <p:spPr>
          <a:xfrm>
            <a:off x="3987547" y="3575953"/>
            <a:ext cx="128753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GP1_2200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A0FEB9D-7CD4-4AC2-8ABD-E7A2A67AF7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1341" y="3917298"/>
            <a:ext cx="1594797" cy="1197092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76AE985-7227-4E65-A00B-3F885CD3C4B5}"/>
              </a:ext>
            </a:extLst>
          </p:cNvPr>
          <p:cNvSpPr/>
          <p:nvPr/>
        </p:nvSpPr>
        <p:spPr>
          <a:xfrm>
            <a:off x="3968247" y="5049081"/>
            <a:ext cx="128753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GP6_3200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87351B5-6D71-46BC-9C41-D1871D18BF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1090" y="5438703"/>
            <a:ext cx="1593557" cy="1197092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A6644C4-06FF-4D33-A55D-E7F30410D27F}"/>
              </a:ext>
            </a:extLst>
          </p:cNvPr>
          <p:cNvSpPr/>
          <p:nvPr/>
        </p:nvSpPr>
        <p:spPr>
          <a:xfrm>
            <a:off x="4034580" y="619367"/>
            <a:ext cx="119346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PA_2200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8043DBB-A6BC-41AA-AC2C-CD0C644AE7F5}"/>
              </a:ext>
            </a:extLst>
          </p:cNvPr>
          <p:cNvSpPr/>
          <p:nvPr/>
        </p:nvSpPr>
        <p:spPr>
          <a:xfrm>
            <a:off x="3912053" y="2106994"/>
            <a:ext cx="151406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PA_3200 GF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5094CF-59DF-4ECF-AF2F-5475411ECD81}"/>
              </a:ext>
            </a:extLst>
          </p:cNvPr>
          <p:cNvSpPr txBox="1"/>
          <p:nvPr/>
        </p:nvSpPr>
        <p:spPr>
          <a:xfrm>
            <a:off x="3499761" y="6609144"/>
            <a:ext cx="61908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Fig. 3. SEM micrographs of</a:t>
            </a:r>
            <a:r>
              <a:rPr lang="sr-Latn-RS" sz="1000" dirty="0"/>
              <a:t> analysed samples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39095-5A5E-4E0E-84F0-18CF9E5B3941}"/>
              </a:ext>
            </a:extLst>
          </p:cNvPr>
          <p:cNvSpPr txBox="1"/>
          <p:nvPr/>
        </p:nvSpPr>
        <p:spPr>
          <a:xfrm>
            <a:off x="744115" y="1017541"/>
            <a:ext cx="815728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Geopolymer and PA12 phases remain distinct but interact at their interfaces.</a:t>
            </a: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Waste glass can be incorporated into geopolymer systems, though defects and uneven distribution must be controlled.</a:t>
            </a: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the glass bead–modified composite (GP_3200 GF), silicon content increased without major structural changes.</a:t>
            </a: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Main challenge: limited compatibility between </a:t>
            </a:r>
            <a:r>
              <a:rPr lang="sr-Latn-R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inorganic geopolymer matrix and </a:t>
            </a:r>
            <a:r>
              <a:rPr lang="sr-Latn-R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organic PA12 phase.</a:t>
            </a: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Optimizing processing conditions and using compatibilizers or surface treatments may improve interfacial bonding and phase integration.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387A62-CA96-41FE-9B94-B388816F7B45}"/>
              </a:ext>
            </a:extLst>
          </p:cNvPr>
          <p:cNvSpPr txBox="1"/>
          <p:nvPr/>
        </p:nvSpPr>
        <p:spPr>
          <a:xfrm>
            <a:off x="5937771" y="5757300"/>
            <a:ext cx="60975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This study has been supported by the Ministry of Science, Technological Development, and Innovation of the Republic of Serbia, Contract number: 451-03-33/2026-03/ 200017 (through the realization of research themes: 1702603 and 1702605)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CC9BF3-4686-4050-98E9-75900CB610C9}"/>
              </a:ext>
            </a:extLst>
          </p:cNvPr>
          <p:cNvSpPr/>
          <p:nvPr/>
        </p:nvSpPr>
        <p:spPr>
          <a:xfrm>
            <a:off x="7235812" y="5172525"/>
            <a:ext cx="38042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Acknowledgement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schemas.microsoft.com/office/2006/documentManagement/types"/>
    <ds:schemaRef ds:uri="http://purl.org/dc/terms/"/>
    <ds:schemaRef ds:uri="http://purl.org/dc/elements/1.1/"/>
    <ds:schemaRef ds:uri="98621ed1-ae24-4a21-b80a-89d572d87e72"/>
    <ds:schemaRef ds:uri="c9b645eb-e6fe-4b35-9d45-bd7394162d21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652</TotalTime>
  <Words>577</Words>
  <Application>Microsoft Office PowerPoint</Application>
  <PresentationFormat>Widescreen</PresentationFormat>
  <Paragraphs>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Tahoma</vt:lpstr>
      <vt:lpstr>Arial Narrow</vt:lpstr>
      <vt:lpstr>PF BeauSans Pro</vt:lpstr>
      <vt:lpstr>Aptos</vt:lpstr>
      <vt:lpstr>Times New Roman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Marinela Cvetanoska</cp:lastModifiedBy>
  <cp:revision>67</cp:revision>
  <dcterms:created xsi:type="dcterms:W3CDTF">2025-07-07T08:04:39Z</dcterms:created>
  <dcterms:modified xsi:type="dcterms:W3CDTF">2026-09-16T09:08:14Z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