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87" r:id="rId5"/>
    <p:sldId id="289" r:id="rId6"/>
    <p:sldId id="290" r:id="rId7"/>
    <p:sldId id="291" r:id="rId8"/>
    <p:sldId id="292" r:id="rId9"/>
  </p:sldIdLst>
  <p:sldSz cx="12192000" cy="6858000"/>
  <p:notesSz cx="6858000" cy="9144000"/>
  <p:embeddedFontLst>
    <p:embeddedFont>
      <p:font typeface="PF BeauSans Pro" charset="0"/>
      <p:bold r:id="rId11"/>
    </p:embeddedFont>
    <p:embeddedFont>
      <p:font typeface="Calibri" pitchFamily="34" charset="0"/>
      <p:regular r:id="rId12"/>
      <p:bold r:id="rId13"/>
      <p:italic r:id="rId14"/>
      <p:boldItalic r:id="rId15"/>
    </p:embeddedFont>
    <p:embeddedFont>
      <p:font typeface="Tahoma" pitchFamily="34" charset="0"/>
      <p:regular r:id="rId16"/>
      <p:bold r:id="rId17"/>
    </p:embeddedFont>
    <p:embeddedFont>
      <p:font typeface="Arial Narrow" pitchFamily="34" charset="0"/>
      <p:regular r:id="rId18"/>
      <p:bold r:id="rId19"/>
      <p:italic r:id="rId20"/>
      <p:boldItalic r:id="rId21"/>
    </p:embeddedFont>
  </p:embeddedFontLst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4F6"/>
    <a:srgbClr val="E9F8E4"/>
    <a:srgbClr val="FFFFE7"/>
    <a:srgbClr val="33CC33"/>
    <a:srgbClr val="00CC00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AB0C13-1EF4-F9AC-C85E-1389668632C0}" v="1" dt="2026-04-13T20:20:36.8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Umereni stil 2 – Naglašav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492" autoAdjust="0"/>
  </p:normalViewPr>
  <p:slideViewPr>
    <p:cSldViewPr snapToGrid="0" showGuides="1">
      <p:cViewPr>
        <p:scale>
          <a:sx n="76" d="100"/>
          <a:sy n="76" d="100"/>
        </p:scale>
        <p:origin x="-902" y="-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11.fntdata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x-none" smtClean="0"/>
              <a:t>14.9.2026.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14.9.2026.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14.9.2026.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14.9.2026.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14.9.2026.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14.9.2026.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14.9.2026.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14.9.2026.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14.9.2026.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14.9.2026.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14.9.2026.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14.9.2026.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x-none" smtClean="0"/>
              <a:t>14.9.2026.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12" Type="http://schemas.openxmlformats.org/officeDocument/2006/relationships/image" Target="../media/image20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png"/><Relationship Id="rId5" Type="http://schemas.openxmlformats.org/officeDocument/2006/relationships/image" Target="../media/image13.tiff"/><Relationship Id="rId10" Type="http://schemas.openxmlformats.org/officeDocument/2006/relationships/image" Target="../media/image18.png"/><Relationship Id="rId4" Type="http://schemas.openxmlformats.org/officeDocument/2006/relationships/image" Target="../media/image12.tiff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10">
            <a:extLst>
              <a:ext uri="{FF2B5EF4-FFF2-40B4-BE49-F238E27FC236}">
                <a16:creationId xmlns:a16="http://schemas.microsoft.com/office/drawing/2014/main" xmlns="" id="{88E02A52-A596-E72A-8F10-72B0EF929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0006" y="1740217"/>
            <a:ext cx="2620613" cy="374571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</a:t>
            </a:r>
            <a:r>
              <a:rPr lang="en-US" altLang="sl-SI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Aim</a:t>
            </a:r>
            <a:endParaRPr lang="en-US" altLang="sl-SI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F BeauSans Pro" panose="02000800000000020004" pitchFamily="2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2CC624DC-31BD-7165-7272-ECD7E54B2563}"/>
              </a:ext>
            </a:extLst>
          </p:cNvPr>
          <p:cNvSpPr/>
          <p:nvPr/>
        </p:nvSpPr>
        <p:spPr>
          <a:xfrm>
            <a:off x="0" y="50347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00CC00"/>
                </a:solidFill>
                <a:latin typeface="+mj-lt"/>
              </a:rPr>
              <a:t>28</a:t>
            </a:r>
            <a:r>
              <a:rPr lang="en-US" sz="1600" b="1" baseline="30000" dirty="0">
                <a:solidFill>
                  <a:srgbClr val="00CC00"/>
                </a:solidFill>
                <a:latin typeface="+mj-lt"/>
              </a:rPr>
              <a:t>th</a:t>
            </a:r>
            <a:r>
              <a:rPr lang="en-US" sz="1600" b="1" dirty="0">
                <a:solidFill>
                  <a:srgbClr val="00CC00"/>
                </a:solidFill>
                <a:latin typeface="+mj-lt"/>
              </a:rPr>
              <a:t> Congress of SCTM, 23-26 September, </a:t>
            </a:r>
            <a:r>
              <a:rPr lang="en-US" sz="1600" b="1" dirty="0" err="1">
                <a:solidFill>
                  <a:srgbClr val="00CC00"/>
                </a:solidFill>
                <a:latin typeface="+mj-lt"/>
              </a:rPr>
              <a:t>Ohrid</a:t>
            </a:r>
            <a:r>
              <a:rPr lang="en-US" sz="1600" b="1" dirty="0">
                <a:solidFill>
                  <a:srgbClr val="00CC00"/>
                </a:solidFill>
                <a:latin typeface="+mj-lt"/>
              </a:rPr>
              <a:t>, Macedonia</a:t>
            </a:r>
            <a:endParaRPr lang="mk-MK" sz="1600" b="1" dirty="0">
              <a:solidFill>
                <a:srgbClr val="00CC00"/>
              </a:solidFill>
              <a:latin typeface="+mj-lt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xmlns="" id="{4664E66D-9ECA-4D2D-99A5-82BB6DAE01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7692" y="272446"/>
            <a:ext cx="12191576" cy="78319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GB" sz="2000" b="1" cap="all" dirty="0"/>
              <a:t>Effect of Wood Ash Addition on the High-Temperature Performance of Alkali-Activated Fly Ash Materials</a:t>
            </a:r>
            <a:endParaRPr lang="en-GB" sz="20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9DB8E13-B0D6-0155-E563-7BA002842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6018" y="847323"/>
            <a:ext cx="11168499" cy="89255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en-US" sz="1200" baseline="30000" dirty="0" smtClean="0"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algn="ctr"/>
            <a:r>
              <a:rPr lang="en-US" sz="1200" u="sng" dirty="0" err="1">
                <a:latin typeface="+mj-lt"/>
                <a:ea typeface="Times New Roman" pitchFamily="18" charset="0"/>
                <a:cs typeface="Tahoma" pitchFamily="34" charset="0"/>
              </a:rPr>
              <a:t>Ljiljana</a:t>
            </a:r>
            <a:r>
              <a:rPr lang="en-US" sz="1200" u="sng" dirty="0">
                <a:latin typeface="+mj-lt"/>
                <a:ea typeface="Times New Roman" pitchFamily="18" charset="0"/>
                <a:cs typeface="Tahoma" pitchFamily="34" charset="0"/>
              </a:rPr>
              <a:t> Kljajević</a:t>
            </a:r>
            <a:r>
              <a:rPr lang="en-US" sz="1200" baseline="30000" dirty="0">
                <a:latin typeface="+mj-lt"/>
                <a:ea typeface="Times New Roman" pitchFamily="18" charset="0"/>
                <a:cs typeface="Tahoma" pitchFamily="34" charset="0"/>
              </a:rPr>
              <a:t>1,*</a:t>
            </a:r>
            <a:r>
              <a:rPr lang="en-US" sz="1200" dirty="0">
                <a:latin typeface="+mj-lt"/>
                <a:ea typeface="Times New Roman" pitchFamily="18" charset="0"/>
                <a:cs typeface="Tahoma" pitchFamily="34" charset="0"/>
              </a:rPr>
              <a:t>, </a:t>
            </a:r>
            <a:r>
              <a:rPr lang="en-US" sz="1200" dirty="0" err="1">
                <a:latin typeface="+mj-lt"/>
                <a:ea typeface="Times New Roman" pitchFamily="18" charset="0"/>
                <a:cs typeface="Tahoma" pitchFamily="34" charset="0"/>
              </a:rPr>
              <a:t>Dušan</a:t>
            </a:r>
            <a:r>
              <a:rPr lang="en-US" sz="1200" dirty="0">
                <a:latin typeface="+mj-lt"/>
                <a:ea typeface="Times New Roman" pitchFamily="18" charset="0"/>
                <a:cs typeface="Tahoma" pitchFamily="34" charset="0"/>
              </a:rPr>
              <a:t> Bučevac</a:t>
            </a:r>
            <a:r>
              <a:rPr lang="en-US" sz="1200" baseline="30000" dirty="0">
                <a:latin typeface="+mj-lt"/>
                <a:ea typeface="Times New Roman" pitchFamily="18" charset="0"/>
                <a:cs typeface="Tahoma" pitchFamily="34" charset="0"/>
              </a:rPr>
              <a:t>1</a:t>
            </a:r>
            <a:r>
              <a:rPr lang="en-US" sz="1200" dirty="0">
                <a:latin typeface="+mj-lt"/>
                <a:ea typeface="Times New Roman" pitchFamily="18" charset="0"/>
                <a:cs typeface="Tahoma" pitchFamily="34" charset="0"/>
              </a:rPr>
              <a:t>, </a:t>
            </a:r>
            <a:r>
              <a:rPr lang="en-US" sz="1200" dirty="0" err="1">
                <a:latin typeface="+mj-lt"/>
                <a:ea typeface="Times New Roman" pitchFamily="18" charset="0"/>
                <a:cs typeface="Tahoma" pitchFamily="34" charset="0"/>
              </a:rPr>
              <a:t>Marija</a:t>
            </a:r>
            <a:r>
              <a:rPr lang="en-US" sz="1200" dirty="0">
                <a:latin typeface="+mj-lt"/>
                <a:ea typeface="Times New Roman" pitchFamily="18" charset="0"/>
                <a:cs typeface="Tahoma" pitchFamily="34" charset="0"/>
              </a:rPr>
              <a:t> Ivanović</a:t>
            </a:r>
            <a:r>
              <a:rPr lang="en-US" sz="1200" baseline="30000" dirty="0">
                <a:latin typeface="+mj-lt"/>
                <a:ea typeface="Times New Roman" pitchFamily="18" charset="0"/>
                <a:cs typeface="Tahoma" pitchFamily="34" charset="0"/>
              </a:rPr>
              <a:t>1</a:t>
            </a:r>
            <a:r>
              <a:rPr lang="en-US" sz="1200" dirty="0">
                <a:latin typeface="+mj-lt"/>
                <a:ea typeface="Times New Roman" pitchFamily="18" charset="0"/>
                <a:cs typeface="Tahoma" pitchFamily="34" charset="0"/>
              </a:rPr>
              <a:t>, </a:t>
            </a:r>
            <a:r>
              <a:rPr lang="en-US" sz="1200" dirty="0" err="1">
                <a:latin typeface="+mj-lt"/>
                <a:ea typeface="Times New Roman" pitchFamily="18" charset="0"/>
                <a:cs typeface="Tahoma" pitchFamily="34" charset="0"/>
              </a:rPr>
              <a:t>Nataša</a:t>
            </a:r>
            <a:r>
              <a:rPr lang="en-US" sz="1200" dirty="0">
                <a:latin typeface="+mj-lt"/>
                <a:ea typeface="Times New Roman" pitchFamily="18" charset="0"/>
                <a:cs typeface="Tahoma" pitchFamily="34" charset="0"/>
              </a:rPr>
              <a:t> </a:t>
            </a:r>
            <a:r>
              <a:rPr lang="en-US" sz="1200" dirty="0" err="1">
                <a:latin typeface="+mj-lt"/>
                <a:ea typeface="Times New Roman" pitchFamily="18" charset="0"/>
                <a:cs typeface="Tahoma" pitchFamily="34" charset="0"/>
              </a:rPr>
              <a:t>Mladenović</a:t>
            </a:r>
            <a:r>
              <a:rPr lang="en-US" sz="1200" dirty="0">
                <a:latin typeface="+mj-lt"/>
                <a:ea typeface="Times New Roman" pitchFamily="18" charset="0"/>
                <a:cs typeface="Tahoma" pitchFamily="34" charset="0"/>
              </a:rPr>
              <a:t> Nikolić</a:t>
            </a:r>
            <a:r>
              <a:rPr lang="en-US" sz="1200" baseline="30000" dirty="0">
                <a:latin typeface="+mj-lt"/>
                <a:ea typeface="Times New Roman" pitchFamily="18" charset="0"/>
                <a:cs typeface="Tahoma" pitchFamily="34" charset="0"/>
              </a:rPr>
              <a:t>1</a:t>
            </a:r>
            <a:r>
              <a:rPr lang="en-US" sz="1200" dirty="0">
                <a:latin typeface="+mj-lt"/>
                <a:ea typeface="Times New Roman" pitchFamily="18" charset="0"/>
                <a:cs typeface="Tahoma" pitchFamily="34" charset="0"/>
              </a:rPr>
              <a:t>, </a:t>
            </a:r>
            <a:r>
              <a:rPr lang="en-US" sz="1200" dirty="0" err="1">
                <a:latin typeface="+mj-lt"/>
                <a:ea typeface="Times New Roman" pitchFamily="18" charset="0"/>
                <a:cs typeface="Tahoma" pitchFamily="34" charset="0"/>
              </a:rPr>
              <a:t>Sanja</a:t>
            </a:r>
            <a:r>
              <a:rPr lang="en-US" sz="1200" dirty="0">
                <a:latin typeface="+mj-lt"/>
                <a:ea typeface="Times New Roman" pitchFamily="18" charset="0"/>
                <a:cs typeface="Tahoma" pitchFamily="34" charset="0"/>
              </a:rPr>
              <a:t> Knežević</a:t>
            </a:r>
            <a:r>
              <a:rPr lang="en-US" sz="1200" baseline="30000" dirty="0">
                <a:latin typeface="+mj-lt"/>
                <a:ea typeface="Times New Roman" pitchFamily="18" charset="0"/>
                <a:cs typeface="Tahoma" pitchFamily="34" charset="0"/>
              </a:rPr>
              <a:t>1</a:t>
            </a:r>
            <a:r>
              <a:rPr lang="en-US" sz="1200" dirty="0">
                <a:latin typeface="+mj-lt"/>
                <a:ea typeface="Times New Roman" pitchFamily="18" charset="0"/>
                <a:cs typeface="Tahoma" pitchFamily="34" charset="0"/>
              </a:rPr>
              <a:t>, </a:t>
            </a:r>
            <a:r>
              <a:rPr lang="en-US" sz="1200" dirty="0" err="1">
                <a:latin typeface="+mj-lt"/>
                <a:ea typeface="Times New Roman" pitchFamily="18" charset="0"/>
                <a:cs typeface="Tahoma" pitchFamily="34" charset="0"/>
              </a:rPr>
              <a:t>Miloš</a:t>
            </a:r>
            <a:r>
              <a:rPr lang="en-US" sz="1200" dirty="0">
                <a:latin typeface="+mj-lt"/>
                <a:ea typeface="Times New Roman" pitchFamily="18" charset="0"/>
                <a:cs typeface="Tahoma" pitchFamily="34" charset="0"/>
              </a:rPr>
              <a:t> Nenadović</a:t>
            </a:r>
            <a:r>
              <a:rPr lang="en-US" sz="1200" baseline="30000" dirty="0">
                <a:latin typeface="+mj-lt"/>
                <a:ea typeface="Times New Roman" pitchFamily="18" charset="0"/>
                <a:cs typeface="Tahoma" pitchFamily="34" charset="0"/>
              </a:rPr>
              <a:t>1</a:t>
            </a:r>
            <a:r>
              <a:rPr lang="en-US" sz="1200" dirty="0">
                <a:latin typeface="+mj-lt"/>
                <a:ea typeface="Times New Roman" pitchFamily="18" charset="0"/>
                <a:cs typeface="Tahoma" pitchFamily="34" charset="0"/>
              </a:rPr>
              <a:t>, </a:t>
            </a:r>
            <a:r>
              <a:rPr lang="en-US" sz="1200" dirty="0" err="1">
                <a:latin typeface="+mj-lt"/>
                <a:ea typeface="Times New Roman" pitchFamily="18" charset="0"/>
                <a:cs typeface="Tahoma" pitchFamily="34" charset="0"/>
              </a:rPr>
              <a:t>Miško</a:t>
            </a:r>
            <a:r>
              <a:rPr lang="en-US" sz="1200" dirty="0">
                <a:latin typeface="+mj-lt"/>
                <a:ea typeface="Times New Roman" pitchFamily="18" charset="0"/>
                <a:cs typeface="Tahoma" pitchFamily="34" charset="0"/>
              </a:rPr>
              <a:t> Milanović</a:t>
            </a:r>
            <a:r>
              <a:rPr lang="en-US" sz="1200" baseline="30000" dirty="0">
                <a:latin typeface="+mj-lt"/>
                <a:ea typeface="Times New Roman" pitchFamily="18" charset="0"/>
                <a:cs typeface="Tahoma" pitchFamily="34" charset="0"/>
              </a:rPr>
              <a:t>2</a:t>
            </a:r>
            <a:r>
              <a:rPr lang="en-US" sz="1200" dirty="0">
                <a:latin typeface="+mj-lt"/>
                <a:ea typeface="Times New Roman" pitchFamily="18" charset="0"/>
                <a:cs typeface="Tahoma" pitchFamily="34" charset="0"/>
              </a:rPr>
              <a:t>, </a:t>
            </a:r>
            <a:r>
              <a:rPr lang="en-US" sz="1200" dirty="0" err="1">
                <a:latin typeface="+mj-lt"/>
                <a:ea typeface="Times New Roman" pitchFamily="18" charset="0"/>
                <a:cs typeface="Tahoma" pitchFamily="34" charset="0"/>
              </a:rPr>
              <a:t>Snežana</a:t>
            </a:r>
            <a:r>
              <a:rPr lang="en-US" sz="1200" dirty="0">
                <a:latin typeface="+mj-lt"/>
                <a:ea typeface="Times New Roman" pitchFamily="18" charset="0"/>
                <a:cs typeface="Tahoma" pitchFamily="34" charset="0"/>
              </a:rPr>
              <a:t> Nenadović</a:t>
            </a:r>
            <a:r>
              <a:rPr lang="en-US" sz="1200" baseline="30000" dirty="0">
                <a:latin typeface="+mj-lt"/>
                <a:ea typeface="Times New Roman" pitchFamily="18" charset="0"/>
                <a:cs typeface="Tahoma" pitchFamily="34" charset="0"/>
              </a:rPr>
              <a:t>1 </a:t>
            </a:r>
            <a:endParaRPr lang="en-GB" sz="1200" dirty="0">
              <a:latin typeface="+mj-lt"/>
              <a:ea typeface="Times New Roman" pitchFamily="18" charset="0"/>
              <a:cs typeface="Tahoma" pitchFamily="34" charset="0"/>
            </a:endParaRPr>
          </a:p>
          <a:p>
            <a:pPr algn="ctr"/>
            <a:endParaRPr lang="en-US" sz="1200" baseline="30000" dirty="0" smtClean="0">
              <a:latin typeface="+mj-lt"/>
              <a:ea typeface="Times New Roman" pitchFamily="18" charset="0"/>
              <a:cs typeface="Tahoma" pitchFamily="34" charset="0"/>
            </a:endParaRPr>
          </a:p>
          <a:p>
            <a:pPr algn="ctr"/>
            <a:r>
              <a:rPr lang="en-US" sz="1200" baseline="30000" dirty="0" smtClean="0">
                <a:latin typeface="+mj-lt"/>
                <a:ea typeface="Times New Roman" pitchFamily="18" charset="0"/>
                <a:cs typeface="Tahoma" pitchFamily="34" charset="0"/>
              </a:rPr>
              <a:t>1</a:t>
            </a:r>
            <a:r>
              <a:rPr lang="sr-Latn-RS" sz="1200" dirty="0" smtClean="0">
                <a:latin typeface="+mj-lt"/>
                <a:ea typeface="Times New Roman" pitchFamily="18" charset="0"/>
                <a:cs typeface="Tahoma" pitchFamily="34" charset="0"/>
              </a:rPr>
              <a:t> </a:t>
            </a:r>
            <a:r>
              <a:rPr lang="sr-Latn-RS" sz="1200" dirty="0">
                <a:latin typeface="+mj-lt"/>
                <a:ea typeface="Times New Roman" pitchFamily="18" charset="0"/>
                <a:cs typeface="Tahoma" pitchFamily="34" charset="0"/>
              </a:rPr>
              <a:t>Vinča Institute of Nuclear Sciences, National Institute of the Republic of Serbia, University of Belgrade, </a:t>
            </a:r>
            <a:r>
              <a:rPr lang="sr-Latn-RS" sz="1200" dirty="0" smtClean="0">
                <a:latin typeface="+mj-lt"/>
                <a:ea typeface="Times New Roman" pitchFamily="18" charset="0"/>
                <a:cs typeface="Tahoma" pitchFamily="34" charset="0"/>
              </a:rPr>
              <a:t>Belgrade</a:t>
            </a:r>
            <a:r>
              <a:rPr lang="sr-Latn-RS" sz="1200" dirty="0">
                <a:latin typeface="+mj-lt"/>
                <a:ea typeface="Times New Roman" pitchFamily="18" charset="0"/>
                <a:cs typeface="Tahoma" pitchFamily="34" charset="0"/>
              </a:rPr>
              <a:t>, Serbia</a:t>
            </a:r>
            <a:endParaRPr lang="en-GB" sz="1200" dirty="0">
              <a:latin typeface="+mj-lt"/>
              <a:cs typeface="Times New Roman" pitchFamily="18" charset="0"/>
            </a:endParaRPr>
          </a:p>
          <a:p>
            <a:pPr algn="ctr"/>
            <a:r>
              <a:rPr lang="en-US" sz="1200" baseline="30000" dirty="0">
                <a:latin typeface="+mj-lt"/>
                <a:cs typeface="Times New Roman" pitchFamily="18" charset="0"/>
              </a:rPr>
              <a:t>2</a:t>
            </a:r>
            <a:r>
              <a:rPr lang="en-US" sz="1200" dirty="0">
                <a:latin typeface="+mj-lt"/>
                <a:cs typeface="Times New Roman" pitchFamily="18" charset="0"/>
              </a:rPr>
              <a:t> </a:t>
            </a:r>
            <a:r>
              <a:rPr lang="en-GB" sz="1200" dirty="0">
                <a:latin typeface="+mj-lt"/>
                <a:cs typeface="Times New Roman" pitchFamily="18" charset="0"/>
              </a:rPr>
              <a:t>University of Belgrade, Faculty of Geography, Belgrade, Serbia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A49D361-1B43-0014-D9D6-00A7F60D79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05" y="671807"/>
            <a:ext cx="864245" cy="92758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F983C78-825F-D2EE-6074-02B63FBBE150}"/>
              </a:ext>
            </a:extLst>
          </p:cNvPr>
          <p:cNvSpPr/>
          <p:nvPr/>
        </p:nvSpPr>
        <p:spPr>
          <a:xfrm>
            <a:off x="1" y="2148840"/>
            <a:ext cx="12207570" cy="815388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endParaRPr lang="en-GB" sz="14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sr-Latn-RS" sz="1400" dirty="0" err="1" smtClean="0">
                <a:solidFill>
                  <a:schemeClr val="tx1"/>
                </a:solidFill>
              </a:rPr>
              <a:t>Alkali</a:t>
            </a:r>
            <a:r>
              <a:rPr lang="sr-Latn-RS" sz="1400" dirty="0" smtClean="0">
                <a:solidFill>
                  <a:schemeClr val="tx1"/>
                </a:solidFill>
              </a:rPr>
              <a:t> </a:t>
            </a:r>
            <a:r>
              <a:rPr lang="sr-Latn-RS" sz="1400" dirty="0" err="1" smtClean="0">
                <a:solidFill>
                  <a:schemeClr val="tx1"/>
                </a:solidFill>
              </a:rPr>
              <a:t>activated</a:t>
            </a:r>
            <a:r>
              <a:rPr lang="sr-Latn-RS" sz="1400" dirty="0" smtClean="0">
                <a:solidFill>
                  <a:schemeClr val="tx1"/>
                </a:solidFill>
              </a:rPr>
              <a:t> </a:t>
            </a:r>
            <a:r>
              <a:rPr lang="sr-Latn-RS" sz="1400" dirty="0" err="1" smtClean="0">
                <a:solidFill>
                  <a:schemeClr val="tx1"/>
                </a:solidFill>
              </a:rPr>
              <a:t>nmeterials</a:t>
            </a:r>
            <a:r>
              <a:rPr lang="sr-Latn-RS" sz="1400" dirty="0" smtClean="0">
                <a:solidFill>
                  <a:schemeClr val="tx1"/>
                </a:solidFill>
              </a:rPr>
              <a:t> (</a:t>
            </a:r>
            <a:r>
              <a:rPr lang="sr-Latn-RS" sz="1400" dirty="0" err="1" smtClean="0">
                <a:solidFill>
                  <a:schemeClr val="tx1"/>
                </a:solidFill>
              </a:rPr>
              <a:t>AAMs</a:t>
            </a:r>
            <a:r>
              <a:rPr lang="sr-Latn-RS" sz="1400" dirty="0" smtClean="0">
                <a:solidFill>
                  <a:schemeClr val="tx1"/>
                </a:solidFill>
              </a:rPr>
              <a:t>) </a:t>
            </a:r>
            <a:r>
              <a:rPr lang="en-US" sz="1400" dirty="0" smtClean="0">
                <a:solidFill>
                  <a:schemeClr val="tx1"/>
                </a:solidFill>
              </a:rPr>
              <a:t>were </a:t>
            </a:r>
            <a:r>
              <a:rPr lang="en-US" sz="1400" dirty="0">
                <a:solidFill>
                  <a:schemeClr val="tx1"/>
                </a:solidFill>
              </a:rPr>
              <a:t>synthesized from fly ash obtained from the </a:t>
            </a:r>
            <a:r>
              <a:rPr lang="en-US" sz="1400" dirty="0" err="1">
                <a:solidFill>
                  <a:schemeClr val="tx1"/>
                </a:solidFill>
              </a:rPr>
              <a:t>Obrenovac</a:t>
            </a:r>
            <a:r>
              <a:rPr lang="en-US" sz="1400" dirty="0">
                <a:solidFill>
                  <a:schemeClr val="tx1"/>
                </a:solidFill>
              </a:rPr>
              <a:t> Thermal Power Plant and from a 90:10 wt.% fly ash/oak wood ash mixture. </a:t>
            </a:r>
            <a:r>
              <a:rPr lang="en-US" sz="1400" dirty="0" err="1">
                <a:solidFill>
                  <a:schemeClr val="tx1"/>
                </a:solidFill>
              </a:rPr>
              <a:t>NaOH</a:t>
            </a:r>
            <a:r>
              <a:rPr lang="en-US" sz="1400" dirty="0">
                <a:solidFill>
                  <a:schemeClr val="tx1"/>
                </a:solidFill>
              </a:rPr>
              <a:t> and sodium silicate solutions, at a volumetric ratio of 1.6, were used as activators. After 28 days of curing, the samples were thermally treated at 1000–1200 °C for 1 h at a heating rate of 5 °C/min in air and then allowed to cool naturally. The samples were characterized using XRD, FTIR, and SEM/EDS analyses.</a:t>
            </a:r>
          </a:p>
          <a:p>
            <a:pPr algn="just"/>
            <a:endParaRPr lang="en-GB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84F0C9A7-8345-AF2F-FA4B-C524DC2F0A88}"/>
              </a:ext>
            </a:extLst>
          </p:cNvPr>
          <p:cNvCxnSpPr>
            <a:cxnSpLocks/>
          </p:cNvCxnSpPr>
          <p:nvPr/>
        </p:nvCxnSpPr>
        <p:spPr>
          <a:xfrm>
            <a:off x="6075471" y="2941510"/>
            <a:ext cx="30691" cy="3769684"/>
          </a:xfrm>
          <a:prstGeom prst="line">
            <a:avLst/>
          </a:prstGeom>
          <a:ln>
            <a:solidFill>
              <a:schemeClr val="accent5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F6E72ACA-5BF0-C5B7-0DF2-AEAF1C81FF9D}"/>
              </a:ext>
            </a:extLst>
          </p:cNvPr>
          <p:cNvSpPr/>
          <p:nvPr/>
        </p:nvSpPr>
        <p:spPr>
          <a:xfrm>
            <a:off x="77807" y="2967218"/>
            <a:ext cx="5864350" cy="26794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endParaRPr lang="sr-Latn-RS" sz="14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en-US" sz="1400" dirty="0">
                <a:solidFill>
                  <a:schemeClr val="tx1"/>
                </a:solidFill>
              </a:rPr>
              <a:t>AAMs were synthesized by alkaline activation of fly ash obtained from the </a:t>
            </a:r>
            <a:r>
              <a:rPr lang="en-US" sz="1400" dirty="0" err="1">
                <a:solidFill>
                  <a:schemeClr val="tx1"/>
                </a:solidFill>
              </a:rPr>
              <a:t>Obrenovac</a:t>
            </a:r>
            <a:r>
              <a:rPr lang="en-US" sz="1400" dirty="0">
                <a:solidFill>
                  <a:schemeClr val="tx1"/>
                </a:solidFill>
              </a:rPr>
              <a:t> Thermal Power Plant (Serbia</a:t>
            </a:r>
            <a:r>
              <a:rPr lang="en-US" sz="1400" dirty="0" smtClean="0">
                <a:solidFill>
                  <a:schemeClr val="tx1"/>
                </a:solidFill>
              </a:rPr>
              <a:t>)</a:t>
            </a:r>
            <a:r>
              <a:rPr lang="sr-Latn-RS" sz="1400" dirty="0" smtClean="0">
                <a:solidFill>
                  <a:schemeClr val="tx1"/>
                </a:solidFill>
              </a:rPr>
              <a:t> (GFA)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chemeClr val="tx1"/>
                </a:solidFill>
              </a:rPr>
              <a:t>and a 90:10 wt.% mixture of fly ash and oak wood ash obtained from </a:t>
            </a:r>
            <a:r>
              <a:rPr lang="en-US" sz="1400" dirty="0" err="1">
                <a:solidFill>
                  <a:schemeClr val="tx1"/>
                </a:solidFill>
              </a:rPr>
              <a:t>Barajevo</a:t>
            </a:r>
            <a:r>
              <a:rPr lang="en-US" sz="1400" dirty="0">
                <a:solidFill>
                  <a:schemeClr val="tx1"/>
                </a:solidFill>
              </a:rPr>
              <a:t> (Serbia</a:t>
            </a:r>
            <a:r>
              <a:rPr lang="en-US" sz="1400" dirty="0" smtClean="0">
                <a:solidFill>
                  <a:schemeClr val="tx1"/>
                </a:solidFill>
              </a:rPr>
              <a:t>)</a:t>
            </a:r>
            <a:r>
              <a:rPr lang="sr-Latn-RS" sz="1400" dirty="0" smtClean="0">
                <a:solidFill>
                  <a:schemeClr val="tx1"/>
                </a:solidFill>
              </a:rPr>
              <a:t> (GFAWA)</a:t>
            </a:r>
            <a:r>
              <a:rPr lang="en-US" sz="1400" dirty="0" smtClean="0">
                <a:solidFill>
                  <a:schemeClr val="tx1"/>
                </a:solidFill>
              </a:rPr>
              <a:t>. </a:t>
            </a:r>
            <a:r>
              <a:rPr lang="en-US" sz="1400" dirty="0">
                <a:solidFill>
                  <a:schemeClr val="tx1"/>
                </a:solidFill>
              </a:rPr>
              <a:t>The alkaline activator was a mixture of a 6 M </a:t>
            </a:r>
            <a:r>
              <a:rPr lang="en-US" sz="1400" dirty="0" err="1">
                <a:solidFill>
                  <a:schemeClr val="tx1"/>
                </a:solidFill>
              </a:rPr>
              <a:t>NaOH</a:t>
            </a:r>
            <a:r>
              <a:rPr lang="en-US" sz="1400" dirty="0">
                <a:solidFill>
                  <a:schemeClr val="tx1"/>
                </a:solidFill>
              </a:rPr>
              <a:t> solution (99%, </a:t>
            </a:r>
            <a:r>
              <a:rPr lang="en-US" sz="1400" dirty="0" err="1">
                <a:solidFill>
                  <a:schemeClr val="tx1"/>
                </a:solidFill>
              </a:rPr>
              <a:t>Analar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Normapur</a:t>
            </a:r>
            <a:r>
              <a:rPr lang="en-US" sz="1400" dirty="0">
                <a:solidFill>
                  <a:schemeClr val="tx1"/>
                </a:solidFill>
              </a:rPr>
              <a:t>) and sodium silicate (1.5 S.G., Fisher Chemical) at a volumetric ratio of 1.6.</a:t>
            </a:r>
          </a:p>
          <a:p>
            <a:pPr algn="just"/>
            <a:r>
              <a:rPr lang="en-US" sz="1400" dirty="0" smtClean="0">
                <a:solidFill>
                  <a:schemeClr val="tx1"/>
                </a:solidFill>
              </a:rPr>
              <a:t>After </a:t>
            </a:r>
            <a:r>
              <a:rPr lang="en-US" sz="1400" dirty="0">
                <a:solidFill>
                  <a:schemeClr val="tx1"/>
                </a:solidFill>
              </a:rPr>
              <a:t>28 days of curing, the AAMs were thermally treated at 1000, 1100, and 1200 °C at a heating rate of 5 °C/min in air, with a soaking time of 1 h at each target temperature, followed by spontaneous cooling to room temperature. The structure and properties of the samples were characterized using XRD, SEM/EDS, and FTIR.</a:t>
            </a:r>
            <a:endParaRPr lang="en-US" sz="1400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98B52389-C1B3-9B2F-0B80-EBC5AFE3640A}"/>
              </a:ext>
            </a:extLst>
          </p:cNvPr>
          <p:cNvSpPr/>
          <p:nvPr/>
        </p:nvSpPr>
        <p:spPr>
          <a:xfrm>
            <a:off x="269605" y="2938853"/>
            <a:ext cx="1691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smtClean="0">
                <a:solidFill>
                  <a:srgbClr val="660066"/>
                </a:solidFill>
                <a:latin typeface="PF BeauSans Pro" panose="02000800000000020004" pitchFamily="2" charset="0"/>
                <a:ea typeface="Calibri" panose="020F0502020204030204" pitchFamily="34" charset="0"/>
              </a:rPr>
              <a:t>Experimental</a:t>
            </a:r>
            <a:endParaRPr lang="en-US" u="sng" dirty="0">
              <a:solidFill>
                <a:srgbClr val="660066"/>
              </a:solidFill>
              <a:latin typeface="PF BeauSans Pro" panose="02000800000000020004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952BC59B-207E-AF3C-59E7-965C6F4DF48C}"/>
              </a:ext>
            </a:extLst>
          </p:cNvPr>
          <p:cNvSpPr/>
          <p:nvPr/>
        </p:nvSpPr>
        <p:spPr>
          <a:xfrm>
            <a:off x="77806" y="5646622"/>
            <a:ext cx="5864351" cy="11879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en-GB" sz="1400" dirty="0">
                <a:solidFill>
                  <a:schemeClr val="tx1"/>
                </a:solidFill>
                <a:latin typeface="+mj-lt"/>
              </a:rPr>
              <a:t>Thermal treatment influences the structure and properties of the investigated </a:t>
            </a:r>
            <a:r>
              <a:rPr lang="sr-Latn-RS" sz="1400" dirty="0" err="1" smtClean="0">
                <a:solidFill>
                  <a:schemeClr val="tx1"/>
                </a:solidFill>
                <a:latin typeface="+mj-lt"/>
              </a:rPr>
              <a:t>AAMs</a:t>
            </a:r>
            <a:r>
              <a:rPr lang="en-GB" sz="1400" dirty="0" smtClean="0">
                <a:solidFill>
                  <a:schemeClr val="tx1"/>
                </a:solidFill>
                <a:latin typeface="+mj-lt"/>
              </a:rPr>
              <a:t>, </a:t>
            </a:r>
            <a:r>
              <a:rPr lang="en-GB" sz="1400" dirty="0">
                <a:solidFill>
                  <a:schemeClr val="tx1"/>
                </a:solidFill>
                <a:latin typeface="+mj-lt"/>
              </a:rPr>
              <a:t>with relatively </a:t>
            </a:r>
            <a:r>
              <a:rPr lang="sr-Latn-RS" sz="1400" dirty="0" smtClean="0">
                <a:solidFill>
                  <a:schemeClr val="tx1"/>
                </a:solidFill>
                <a:latin typeface="+mj-lt"/>
              </a:rPr>
              <a:t>some</a:t>
            </a:r>
            <a:r>
              <a:rPr lang="en-GB" sz="1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GB" sz="1400" dirty="0">
                <a:solidFill>
                  <a:schemeClr val="tx1"/>
                </a:solidFill>
                <a:latin typeface="+mj-lt"/>
              </a:rPr>
              <a:t>changes depending on temperature and precursor composition. </a:t>
            </a:r>
            <a:endParaRPr lang="en-US" sz="1400" dirty="0">
              <a:solidFill>
                <a:schemeClr val="tx1"/>
              </a:solidFill>
              <a:highlight>
                <a:srgbClr val="FFFF00"/>
              </a:highlight>
              <a:latin typeface="+mj-lt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FD024CFC-F363-B55E-6E5F-FB1CD77B41F7}"/>
              </a:ext>
            </a:extLst>
          </p:cNvPr>
          <p:cNvSpPr/>
          <p:nvPr/>
        </p:nvSpPr>
        <p:spPr>
          <a:xfrm>
            <a:off x="2371373" y="5616784"/>
            <a:ext cx="1527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00CC00"/>
                </a:solidFill>
                <a:latin typeface="PF BeauSans Pro" panose="02000800000000020004" pitchFamily="2" charset="0"/>
                <a:ea typeface="Calibri" panose="020F0502020204030204" pitchFamily="34" charset="0"/>
              </a:rPr>
              <a:t>Conclusions</a:t>
            </a:r>
            <a:endParaRPr lang="en-US" u="sng" dirty="0">
              <a:solidFill>
                <a:srgbClr val="00CC00"/>
              </a:solidFill>
              <a:latin typeface="PF BeauSans Pro" panose="02000800000000020004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FC1ABC05-DAF2-8CE6-DE62-C8AEF4101D5A}"/>
              </a:ext>
            </a:extLst>
          </p:cNvPr>
          <p:cNvSpPr/>
          <p:nvPr/>
        </p:nvSpPr>
        <p:spPr>
          <a:xfrm>
            <a:off x="6043582" y="2967219"/>
            <a:ext cx="5990662" cy="3867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sr-Latn-RS" sz="16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67720194-03DF-E99C-4E34-32A3E6D0C24C}"/>
              </a:ext>
            </a:extLst>
          </p:cNvPr>
          <p:cNvSpPr/>
          <p:nvPr/>
        </p:nvSpPr>
        <p:spPr>
          <a:xfrm>
            <a:off x="6102322" y="2965688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00CC00"/>
                </a:solidFill>
                <a:latin typeface="PF BeauSans Pro" panose="02000800000000020004" pitchFamily="2" charset="0"/>
                <a:ea typeface="Calibri" panose="020F0502020204030204" pitchFamily="34" charset="0"/>
              </a:rPr>
              <a:t>Results and discussion</a:t>
            </a:r>
            <a:endParaRPr lang="en-US" u="sng" dirty="0">
              <a:solidFill>
                <a:srgbClr val="00CC00"/>
              </a:solidFill>
              <a:latin typeface="PF BeauSans Pro" panose="02000800000000020004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26B2E2B0-8BEE-6E48-FBD0-63FB6F2F4572}"/>
              </a:ext>
            </a:extLst>
          </p:cNvPr>
          <p:cNvSpPr/>
          <p:nvPr/>
        </p:nvSpPr>
        <p:spPr>
          <a:xfrm>
            <a:off x="6060440" y="6078959"/>
            <a:ext cx="5944941" cy="6838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en-GB" sz="1200" dirty="0">
                <a:solidFill>
                  <a:schemeClr val="tx1"/>
                </a:solidFill>
                <a:latin typeface="Arial Narrow" panose="020B0606020202030204" pitchFamily="34" charset="0"/>
              </a:rPr>
              <a:t>This work was financially supported  by the Ministry of Science, Technological Development and Innovation of the Republic of Serbia, through Contract No. </a:t>
            </a:r>
            <a:r>
              <a:rPr lang="en-GB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451-03-</a:t>
            </a:r>
            <a:r>
              <a:rPr lang="sr-Latn-RS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33</a:t>
            </a:r>
            <a:r>
              <a:rPr lang="en-GB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/202</a:t>
            </a:r>
            <a:r>
              <a:rPr lang="sr-Latn-RS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6</a:t>
            </a:r>
            <a:r>
              <a:rPr lang="en-GB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-0</a:t>
            </a:r>
            <a:r>
              <a:rPr lang="sr-Latn-RS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3</a:t>
            </a:r>
            <a:r>
              <a:rPr lang="en-GB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/200017</a:t>
            </a:r>
            <a:r>
              <a:rPr lang="en-GB" sz="1200" dirty="0">
                <a:solidFill>
                  <a:schemeClr val="tx1"/>
                </a:solidFill>
                <a:latin typeface="Arial Narrow" panose="020B0606020202030204" pitchFamily="34" charset="0"/>
              </a:rPr>
              <a:t>, within the scope of the research topic No. 1702402 and No. 1002402.</a:t>
            </a:r>
            <a:endParaRPr lang="en-US" sz="1200" dirty="0">
              <a:solidFill>
                <a:schemeClr val="tx1"/>
              </a:solidFill>
              <a:highlight>
                <a:srgbClr val="FFFF00"/>
              </a:highlight>
              <a:latin typeface="Arial Narrow" panose="020B060602020203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F5D6ACD2-6AED-89EA-1EC0-412A4FF35E61}"/>
              </a:ext>
            </a:extLst>
          </p:cNvPr>
          <p:cNvSpPr/>
          <p:nvPr/>
        </p:nvSpPr>
        <p:spPr>
          <a:xfrm>
            <a:off x="6168679" y="5986116"/>
            <a:ext cx="20152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u="sng" dirty="0">
                <a:solidFill>
                  <a:srgbClr val="660066"/>
                </a:solidFill>
                <a:latin typeface="PF BeauSans Pro" panose="02000800000000020004" pitchFamily="2" charset="0"/>
                <a:ea typeface="Calibri" panose="020F0502020204030204" pitchFamily="34" charset="0"/>
              </a:rPr>
              <a:t>Acknowledgement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xmlns="" id="{9BD0ABDC-93B8-7986-7BC0-EF311A146136}"/>
              </a:ext>
            </a:extLst>
          </p:cNvPr>
          <p:cNvSpPr/>
          <p:nvPr/>
        </p:nvSpPr>
        <p:spPr>
          <a:xfrm>
            <a:off x="11558742" y="87808"/>
            <a:ext cx="565850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000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52" y="5036960"/>
            <a:ext cx="1099832" cy="812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055" y="3730497"/>
            <a:ext cx="1158823" cy="832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52" y="3730497"/>
            <a:ext cx="1099832" cy="832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056" y="5036960"/>
            <a:ext cx="1124056" cy="849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162" y="3335020"/>
            <a:ext cx="3415080" cy="2743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2565" y="3372518"/>
            <a:ext cx="2079102" cy="326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966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xmlns="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sp>
        <p:nvSpPr>
          <p:cNvPr id="2" name="Rectangle 1"/>
          <p:cNvSpPr/>
          <p:nvPr/>
        </p:nvSpPr>
        <p:spPr>
          <a:xfrm>
            <a:off x="452176" y="933450"/>
            <a:ext cx="11364686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/>
              <a:t>Investigation of alkali-activated materials at temperatures exceeding 1000 °C is essential for assessing their thermal stability, phase evolution, and microstructural transformations, thereby providing valuable insights into their potential applications as high-performance binders and refractory materials under extreme thermal conditions.</a:t>
            </a:r>
          </a:p>
          <a:p>
            <a:pPr algn="just"/>
            <a:r>
              <a:rPr lang="en-US" sz="1600" dirty="0" smtClean="0"/>
              <a:t>The </a:t>
            </a:r>
            <a:r>
              <a:rPr lang="en-US" sz="1600" dirty="0"/>
              <a:t>technology of </a:t>
            </a:r>
            <a:r>
              <a:rPr lang="sr-Latn-RS" sz="1600" dirty="0" err="1" smtClean="0"/>
              <a:t>process</a:t>
            </a:r>
            <a:r>
              <a:rPr lang="en-US" sz="1600" dirty="0" smtClean="0"/>
              <a:t> </a:t>
            </a:r>
            <a:r>
              <a:rPr lang="en-US" sz="1600" dirty="0"/>
              <a:t>is gaining increasing commercial interest because, in certain cases, the properties of </a:t>
            </a:r>
            <a:r>
              <a:rPr lang="en-US" sz="1600" dirty="0" err="1"/>
              <a:t>geopolymeric</a:t>
            </a:r>
            <a:r>
              <a:rPr lang="en-US" sz="1600" dirty="0"/>
              <a:t> materials have been demonstrated to be superior to those of existing </a:t>
            </a:r>
            <a:r>
              <a:rPr lang="en-US" sz="1600" dirty="0" err="1"/>
              <a:t>cementitious</a:t>
            </a:r>
            <a:r>
              <a:rPr lang="en-US" sz="1600" dirty="0"/>
              <a:t> systems.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sr-Latn-RS" dirty="0"/>
          </a:p>
          <a:p>
            <a:endParaRPr lang="sr-Latn-RS" dirty="0" smtClean="0"/>
          </a:p>
          <a:p>
            <a:endParaRPr lang="sr-Latn-RS" dirty="0" smtClean="0"/>
          </a:p>
          <a:p>
            <a:pPr algn="ctr"/>
            <a:endParaRPr lang="sr-Latn-RS" sz="1600" dirty="0" smtClean="0"/>
          </a:p>
          <a:p>
            <a:pPr algn="ctr"/>
            <a:endParaRPr lang="sr-Latn-RS" sz="1600" dirty="0"/>
          </a:p>
          <a:p>
            <a:pPr algn="ctr"/>
            <a:r>
              <a:rPr lang="en-US" sz="1600" dirty="0" smtClean="0"/>
              <a:t>Figure </a:t>
            </a:r>
            <a:r>
              <a:rPr lang="en-US" sz="1600" dirty="0"/>
              <a:t>1. Schematic representation of the </a:t>
            </a:r>
            <a:r>
              <a:rPr lang="en-US" sz="1600" dirty="0" smtClean="0"/>
              <a:t>process</a:t>
            </a:r>
            <a:endParaRPr lang="sr-Latn-RS" dirty="0"/>
          </a:p>
          <a:p>
            <a:pPr algn="just"/>
            <a:endParaRPr lang="sr-Latn-RS" sz="1600" dirty="0" smtClean="0"/>
          </a:p>
          <a:p>
            <a:pPr algn="just"/>
            <a:endParaRPr lang="sr-Latn-RS" sz="1600" dirty="0"/>
          </a:p>
          <a:p>
            <a:pPr algn="just"/>
            <a:r>
              <a:rPr lang="en-US" sz="1600" dirty="0"/>
              <a:t>The aim of this research is to investigate the structural properties of thermally treated </a:t>
            </a:r>
            <a:r>
              <a:rPr lang="sr-Latn-RS" sz="1600" dirty="0" err="1" smtClean="0"/>
              <a:t>AAMs</a:t>
            </a:r>
            <a:r>
              <a:rPr lang="en-US" sz="1600" dirty="0" smtClean="0"/>
              <a:t> based </a:t>
            </a:r>
            <a:r>
              <a:rPr lang="en-US" sz="1600" dirty="0"/>
              <a:t>on lignite fly ash (LFA) from the </a:t>
            </a:r>
            <a:r>
              <a:rPr lang="en-US" sz="1600" dirty="0" err="1"/>
              <a:t>Kolubara</a:t>
            </a:r>
            <a:r>
              <a:rPr lang="en-US" sz="1600" dirty="0"/>
              <a:t> Thermal Power Plant and wood fly ash (WFA), both obtained as combustion products.</a:t>
            </a:r>
            <a:endParaRPr lang="en-GB" sz="16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976" y="2491663"/>
            <a:ext cx="5988048" cy="2019226"/>
          </a:xfrm>
          <a:prstGeom prst="rect">
            <a:avLst/>
          </a:prstGeom>
          <a:noFill/>
          <a:ln w="9525">
            <a:solidFill>
              <a:schemeClr val="tx1">
                <a:alpha val="99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8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xmlns="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288" y="0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sp>
        <p:nvSpPr>
          <p:cNvPr id="2" name="Rectangle 1"/>
          <p:cNvSpPr/>
          <p:nvPr/>
        </p:nvSpPr>
        <p:spPr>
          <a:xfrm>
            <a:off x="135288" y="482977"/>
            <a:ext cx="120567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1600" dirty="0" err="1" smtClean="0"/>
              <a:t>AAMs</a:t>
            </a:r>
            <a:r>
              <a:rPr lang="en-US" sz="1600" dirty="0" smtClean="0"/>
              <a:t> </a:t>
            </a:r>
            <a:r>
              <a:rPr lang="en-US" sz="1600" dirty="0"/>
              <a:t>were synthesized from fly ash obtained from the </a:t>
            </a:r>
            <a:r>
              <a:rPr lang="en-US" sz="1600" dirty="0" err="1"/>
              <a:t>Obrenovac</a:t>
            </a:r>
            <a:r>
              <a:rPr lang="en-US" sz="1600" dirty="0"/>
              <a:t> Thermal Power Plant and from a 90:10 wt.% fly ash/oak wood ash mixture. </a:t>
            </a:r>
            <a:r>
              <a:rPr lang="en-US" sz="1600" dirty="0" err="1"/>
              <a:t>NaOH</a:t>
            </a:r>
            <a:r>
              <a:rPr lang="en-US" sz="1600" dirty="0"/>
              <a:t> and sodium </a:t>
            </a:r>
            <a:r>
              <a:rPr lang="en-US" sz="1600" dirty="0" smtClean="0"/>
              <a:t>silicate</a:t>
            </a:r>
            <a:r>
              <a:rPr lang="sr-Latn-RS" sz="1600" dirty="0" smtClean="0"/>
              <a:t> </a:t>
            </a:r>
            <a:r>
              <a:rPr lang="sr-Latn-RS" sz="1600" dirty="0" err="1" smtClean="0"/>
              <a:t>solutions</a:t>
            </a:r>
            <a:r>
              <a:rPr lang="en-US" sz="1600" dirty="0" smtClean="0"/>
              <a:t> </a:t>
            </a:r>
            <a:r>
              <a:rPr lang="en-US" sz="1600" dirty="0"/>
              <a:t>at a volumetric ratio of 1.6, were used as activators. After 28 days of curing, the samples were thermally treated at 1000–1200 °C for 1 h at a heating rate of 5 °C/min in air and then allowed to cool naturally. The samples were characterized using XRD, FTIR, and SEM/EDS analyses.</a:t>
            </a:r>
            <a:endParaRPr lang="en-GB" sz="1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945" y="1617596"/>
            <a:ext cx="8660701" cy="511611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xmlns="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058" y="654627"/>
            <a:ext cx="3965576" cy="3185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650" y="654627"/>
            <a:ext cx="2084387" cy="32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693" y="2575043"/>
            <a:ext cx="1847157" cy="1363401"/>
          </a:xfrm>
          <a:prstGeom prst="rect">
            <a:avLst/>
          </a:prstGeom>
          <a:ln>
            <a:solidFill>
              <a:schemeClr val="accent1">
                <a:alpha val="90000"/>
              </a:schemeClr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693" y="1088978"/>
            <a:ext cx="1847157" cy="1385995"/>
          </a:xfrm>
          <a:prstGeom prst="rect">
            <a:avLst/>
          </a:prstGeom>
          <a:ln>
            <a:solidFill>
              <a:schemeClr val="accent1">
                <a:alpha val="92000"/>
              </a:schemeClr>
            </a:solidFill>
          </a:ln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8218" y="1088978"/>
            <a:ext cx="1844872" cy="1328185"/>
          </a:xfrm>
          <a:prstGeom prst="rect">
            <a:avLst/>
          </a:prstGeom>
          <a:ln>
            <a:solidFill>
              <a:schemeClr val="accent1">
                <a:alpha val="92000"/>
              </a:schemeClr>
            </a:solidFill>
          </a:ln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8218" y="2575043"/>
            <a:ext cx="1844872" cy="1348624"/>
          </a:xfrm>
          <a:prstGeom prst="rect">
            <a:avLst/>
          </a:prstGeom>
          <a:ln>
            <a:solidFill>
              <a:schemeClr val="accent1">
                <a:alpha val="92000"/>
              </a:schemeClr>
            </a:solidFill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928" y="4489862"/>
            <a:ext cx="4386979" cy="2142754"/>
          </a:xfrm>
          <a:prstGeom prst="rect">
            <a:avLst/>
          </a:prstGeom>
          <a:noFill/>
          <a:ln w="9525">
            <a:solidFill>
              <a:schemeClr val="tx1">
                <a:alpha val="8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36" y="4246833"/>
            <a:ext cx="4083403" cy="2495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03" y="2627617"/>
            <a:ext cx="1306433" cy="930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43" y="1156063"/>
            <a:ext cx="1335293" cy="951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43" y="3676054"/>
            <a:ext cx="5937250" cy="32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Pravougaonik 16"/>
          <p:cNvSpPr/>
          <p:nvPr/>
        </p:nvSpPr>
        <p:spPr>
          <a:xfrm>
            <a:off x="5717425" y="3969833"/>
            <a:ext cx="57979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/>
              <a:t>FTIR and XRD analyses of GFA and GFAWA thermally treated at (a) 1000 °C, (b) 1100 °C, and (c) 1200 °C</a:t>
            </a:r>
            <a:endParaRPr lang="en-US" sz="1200" b="1" dirty="0"/>
          </a:p>
        </p:txBody>
      </p:sp>
      <p:sp>
        <p:nvSpPr>
          <p:cNvPr id="18" name="Strelica nadole 17"/>
          <p:cNvSpPr/>
          <p:nvPr/>
        </p:nvSpPr>
        <p:spPr>
          <a:xfrm>
            <a:off x="933919" y="2107112"/>
            <a:ext cx="45719" cy="5205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ravougaonik 19"/>
          <p:cNvSpPr/>
          <p:nvPr/>
        </p:nvSpPr>
        <p:spPr>
          <a:xfrm>
            <a:off x="646846" y="3923667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/>
              <a:t>Table 1. </a:t>
            </a:r>
            <a:r>
              <a:rPr lang="en-US" sz="1200" b="1" dirty="0"/>
              <a:t>Si/Al ratios at the marked points in the SEM micrographs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xmlns="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2" name="Rectangle 1"/>
          <p:cNvSpPr/>
          <p:nvPr/>
        </p:nvSpPr>
        <p:spPr>
          <a:xfrm>
            <a:off x="847725" y="1080611"/>
            <a:ext cx="1057275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v"/>
            </a:pPr>
            <a:r>
              <a:rPr lang="en-GB" sz="1600" b="1" dirty="0"/>
              <a:t>Thermal treatment </a:t>
            </a:r>
            <a:r>
              <a:rPr lang="sr-Latn-RS" sz="1600" b="1" dirty="0" smtClean="0"/>
              <a:t>to </a:t>
            </a:r>
            <a:r>
              <a:rPr lang="sr-Latn-RS" sz="1600" b="1" dirty="0" err="1" smtClean="0"/>
              <a:t>high</a:t>
            </a:r>
            <a:r>
              <a:rPr lang="sr-Latn-RS" sz="1600" b="1" dirty="0" smtClean="0"/>
              <a:t> temperature (1200 °C) </a:t>
            </a:r>
            <a:r>
              <a:rPr lang="en-GB" sz="1600" b="1" dirty="0" smtClean="0"/>
              <a:t>influences </a:t>
            </a:r>
            <a:r>
              <a:rPr lang="en-GB" sz="1600" b="1" dirty="0"/>
              <a:t>the structure and properties of the investigated </a:t>
            </a:r>
            <a:r>
              <a:rPr lang="sr-Latn-RS" sz="1600" b="1" dirty="0" err="1" smtClean="0"/>
              <a:t>AAMs</a:t>
            </a:r>
            <a:r>
              <a:rPr lang="en-GB" sz="1600" b="1" dirty="0" smtClean="0"/>
              <a:t>, </a:t>
            </a:r>
            <a:r>
              <a:rPr lang="en-GB" sz="1600" b="1" dirty="0"/>
              <a:t>with relatively </a:t>
            </a:r>
            <a:r>
              <a:rPr lang="sr-Latn-RS" sz="1600" b="1" dirty="0"/>
              <a:t>some</a:t>
            </a:r>
            <a:r>
              <a:rPr lang="en-GB" sz="1600" b="1" dirty="0"/>
              <a:t> changes depending on temperature and precursor composition. </a:t>
            </a:r>
            <a:endParaRPr lang="sr-Latn-RS" sz="1600" b="1" dirty="0" smtClean="0"/>
          </a:p>
          <a:p>
            <a:pPr marL="285750" indent="-285750" algn="just">
              <a:buFont typeface="Wingdings" pitchFamily="2" charset="2"/>
              <a:buChar char="v"/>
            </a:pPr>
            <a:r>
              <a:rPr lang="en-US" sz="1600" b="1" dirty="0" smtClean="0"/>
              <a:t>XRD </a:t>
            </a:r>
            <a:r>
              <a:rPr lang="en-US" sz="1600" b="1" dirty="0"/>
              <a:t>analysis confirmed the presence of </a:t>
            </a:r>
            <a:r>
              <a:rPr lang="en-US" sz="1600" b="1" dirty="0" err="1"/>
              <a:t>nepheline</a:t>
            </a:r>
            <a:r>
              <a:rPr lang="en-US" sz="1600" b="1" dirty="0"/>
              <a:t> and quartz in both </a:t>
            </a:r>
            <a:r>
              <a:rPr lang="sr-Latn-RS" sz="1600" b="1" dirty="0" err="1" smtClean="0"/>
              <a:t>AAMs</a:t>
            </a:r>
            <a:r>
              <a:rPr lang="en-US" sz="1600" b="1" dirty="0" smtClean="0"/>
              <a:t> </a:t>
            </a:r>
            <a:r>
              <a:rPr lang="en-US" sz="1600" b="1" dirty="0"/>
              <a:t>compositions. At 1100 °C, the GFA sample exhibited a pronounced increase in the amorphous phase fraction. At 1200 °C, both </a:t>
            </a:r>
            <a:r>
              <a:rPr lang="sr-Latn-RS" sz="1600" b="1" dirty="0" err="1" smtClean="0"/>
              <a:t>AAMs</a:t>
            </a:r>
            <a:r>
              <a:rPr lang="sr-Latn-RS" sz="1600" b="1" dirty="0" smtClean="0"/>
              <a:t> </a:t>
            </a:r>
            <a:r>
              <a:rPr lang="en-US" sz="1600" b="1" dirty="0" smtClean="0"/>
              <a:t>were </a:t>
            </a:r>
            <a:r>
              <a:rPr lang="en-US" sz="1600" b="1" dirty="0"/>
              <a:t>predominantly amorphous, indicating significant structural transformation during thermal treatment.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en-US" sz="1600" b="1" dirty="0" smtClean="0"/>
              <a:t>The </a:t>
            </a:r>
            <a:r>
              <a:rPr lang="en-US" sz="1600" b="1" dirty="0"/>
              <a:t>FTIR spectra did not reveal significant differences between the two </a:t>
            </a:r>
            <a:r>
              <a:rPr lang="sr-Latn-RS" sz="1600" b="1" dirty="0" err="1" smtClean="0"/>
              <a:t>AAMs</a:t>
            </a:r>
            <a:r>
              <a:rPr lang="en-US" sz="1600" b="1" dirty="0" smtClean="0"/>
              <a:t> </a:t>
            </a:r>
            <a:r>
              <a:rPr lang="en-US" sz="1600" b="1" dirty="0"/>
              <a:t>compositions with respect to the main vibrational band observed in the 1000–1040 cm⁻¹ region, which is attributed to asymmetric stretching vibrations of Si–O–T bonds (T = Si or Al). With increasing temperature, a gradual shift of this band toward lower wavenumbers was observed. This shift can be associated with progressive structural reorganization of the </a:t>
            </a:r>
            <a:r>
              <a:rPr lang="en-US" sz="1600" b="1" dirty="0" err="1"/>
              <a:t>aluminosilicate</a:t>
            </a:r>
            <a:r>
              <a:rPr lang="en-US" sz="1600" b="1" dirty="0"/>
              <a:t> network during thermal treatment</a:t>
            </a:r>
            <a:r>
              <a:rPr lang="en-US" sz="1600" b="1" dirty="0" smtClean="0"/>
              <a:t>.</a:t>
            </a:r>
            <a:endParaRPr lang="sr-Latn-RS" sz="1600" b="1" dirty="0" smtClean="0"/>
          </a:p>
          <a:p>
            <a:pPr marL="285750" indent="-285750" algn="just">
              <a:buFont typeface="Wingdings" pitchFamily="2" charset="2"/>
              <a:buChar char="v"/>
            </a:pPr>
            <a:r>
              <a:rPr lang="en-US" sz="1600" b="1" dirty="0"/>
              <a:t>Visual examination revealed that both </a:t>
            </a:r>
            <a:r>
              <a:rPr lang="sr-Latn-RS" sz="1600" b="1" dirty="0" err="1" smtClean="0"/>
              <a:t>AAMs</a:t>
            </a:r>
            <a:r>
              <a:rPr lang="sr-Latn-RS" sz="1600" b="1" dirty="0" smtClean="0"/>
              <a:t> </a:t>
            </a:r>
            <a:r>
              <a:rPr lang="en-US" sz="1600" b="1" dirty="0" smtClean="0"/>
              <a:t>maintained </a:t>
            </a:r>
            <a:r>
              <a:rPr lang="en-US" sz="1600" b="1" dirty="0"/>
              <a:t>their dimensional stability after treatment at 1000 °C. </a:t>
            </a:r>
          </a:p>
          <a:p>
            <a:pPr marL="285750" indent="-285750" algn="just">
              <a:buFont typeface="Wingdings" pitchFamily="2" charset="2"/>
              <a:buChar char="v"/>
            </a:pPr>
            <a:endParaRPr lang="en-GB" sz="1600" b="1" dirty="0" smtClean="0"/>
          </a:p>
        </p:txBody>
      </p:sp>
      <p:sp>
        <p:nvSpPr>
          <p:cNvPr id="3" name="Rectangle 2"/>
          <p:cNvSpPr/>
          <p:nvPr/>
        </p:nvSpPr>
        <p:spPr>
          <a:xfrm>
            <a:off x="847725" y="4612194"/>
            <a:ext cx="5683704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/>
              <a:t>Acknowledgement</a:t>
            </a:r>
          </a:p>
          <a:p>
            <a:endParaRPr lang="en-GB" sz="1600" b="1" dirty="0"/>
          </a:p>
          <a:p>
            <a:pPr algn="just"/>
            <a:r>
              <a:rPr lang="en-GB" sz="1600" b="1" dirty="0"/>
              <a:t>This work was financially supported  by the Ministry of Science, Technological Development and Innovation of the Republic of Serbia, through Contract No. </a:t>
            </a:r>
            <a:r>
              <a:rPr lang="en-GB" sz="1600" b="1" dirty="0" smtClean="0"/>
              <a:t>451-03-33/2026-03/200017</a:t>
            </a:r>
            <a:r>
              <a:rPr lang="en-GB" sz="1600" b="1" dirty="0"/>
              <a:t>, within the scope of the research topic No. </a:t>
            </a:r>
            <a:r>
              <a:rPr lang="en-GB" sz="1600" b="1" dirty="0" smtClean="0"/>
              <a:t>1702</a:t>
            </a:r>
            <a:r>
              <a:rPr lang="sr-Latn-RS" sz="1600" b="1" dirty="0" smtClean="0"/>
              <a:t>6</a:t>
            </a:r>
            <a:r>
              <a:rPr lang="en-GB" sz="1600" b="1" dirty="0" smtClean="0"/>
              <a:t>02 </a:t>
            </a:r>
            <a:r>
              <a:rPr lang="en-GB" sz="1600" b="1" dirty="0"/>
              <a:t>and No. </a:t>
            </a:r>
            <a:r>
              <a:rPr lang="en-GB" sz="1600" b="1" dirty="0" smtClean="0"/>
              <a:t>1002</a:t>
            </a:r>
            <a:r>
              <a:rPr lang="sr-Latn-RS" sz="1600" b="1" dirty="0" smtClean="0"/>
              <a:t>6</a:t>
            </a:r>
            <a:r>
              <a:rPr lang="en-GB" sz="1600" b="1" dirty="0" smtClean="0"/>
              <a:t>02</a:t>
            </a:r>
            <a:r>
              <a:rPr lang="en-GB" sz="1600" b="1" dirty="0"/>
              <a:t>.</a:t>
            </a:r>
          </a:p>
        </p:txBody>
      </p:sp>
      <p:sp>
        <p:nvSpPr>
          <p:cNvPr id="4" name="Pravougaonik 3"/>
          <p:cNvSpPr/>
          <p:nvPr/>
        </p:nvSpPr>
        <p:spPr>
          <a:xfrm>
            <a:off x="7479324" y="4762994"/>
            <a:ext cx="6096000" cy="141577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Thank you for your attention!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1600" dirty="0"/>
              <a:t>Corresponding author: </a:t>
            </a:r>
            <a:r>
              <a:rPr lang="en-US" sz="1600" dirty="0" err="1" smtClean="0"/>
              <a:t>Ljiljana</a:t>
            </a:r>
            <a:r>
              <a:rPr lang="en-US" sz="1600" dirty="0" smtClean="0"/>
              <a:t> </a:t>
            </a:r>
            <a:r>
              <a:rPr lang="en-US" sz="1600" dirty="0" err="1" smtClean="0"/>
              <a:t>Kljajevi</a:t>
            </a:r>
            <a:r>
              <a:rPr lang="sr-Latn-RS" sz="1600" dirty="0"/>
              <a:t>ć</a:t>
            </a:r>
            <a:endParaRPr lang="en-US" sz="1600" dirty="0"/>
          </a:p>
          <a:p>
            <a:pPr algn="ctr"/>
            <a:r>
              <a:rPr lang="sr-Latn-RS" sz="1600" dirty="0" smtClean="0"/>
              <a:t>ljiljana</a:t>
            </a:r>
            <a:r>
              <a:rPr lang="en-US" sz="1600" dirty="0" smtClean="0"/>
              <a:t>@</a:t>
            </a:r>
            <a:r>
              <a:rPr lang="sr-Latn-RS" sz="1600" dirty="0" err="1" smtClean="0"/>
              <a:t>vin.bg.ac.rs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DCA87D-57B8-4510-9665-9E75299929F1}">
  <ds:schemaRefs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dcmitype/"/>
    <ds:schemaRef ds:uri="c9b645eb-e6fe-4b35-9d45-bd7394162d21"/>
    <ds:schemaRef ds:uri="98621ed1-ae24-4a21-b80a-89d572d87e72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2371</TotalTime>
  <Words>908</Words>
  <Application>Microsoft Office PowerPoint</Application>
  <PresentationFormat>Prilagođavanje</PresentationFormat>
  <Paragraphs>55</Paragraphs>
  <Slides>5</Slides>
  <Notes>0</Notes>
  <HiddenSlides>0</HiddenSlides>
  <MMClips>0</MMClips>
  <ScaleCrop>false</ScaleCrop>
  <HeadingPairs>
    <vt:vector size="6" baseType="variant">
      <vt:variant>
        <vt:lpstr>Korišćeni fontovi</vt:lpstr>
      </vt:variant>
      <vt:variant>
        <vt:i4>8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5</vt:i4>
      </vt:variant>
    </vt:vector>
  </HeadingPairs>
  <TitlesOfParts>
    <vt:vector size="14" baseType="lpstr">
      <vt:lpstr>Arial</vt:lpstr>
      <vt:lpstr>Times New Roman</vt:lpstr>
      <vt:lpstr>PF BeauSans Pro</vt:lpstr>
      <vt:lpstr>Calibri</vt:lpstr>
      <vt:lpstr>Wingdings</vt:lpstr>
      <vt:lpstr>Tahoma</vt:lpstr>
      <vt:lpstr>Arial Narrow</vt:lpstr>
      <vt:lpstr>Aptos</vt:lpstr>
      <vt:lpstr>Office Theme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Ljilja</cp:lastModifiedBy>
  <cp:revision>102</cp:revision>
  <dcterms:created xsi:type="dcterms:W3CDTF">2025-07-07T08:04:39Z</dcterms:created>
  <dcterms:modified xsi:type="dcterms:W3CDTF">2026-09-14T18:48:25Z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