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7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LID4096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A33EEBE-6EF2-4A30-9BB5-ADF69B8FE442}" type="datetimeFigureOut">
              <a:rPr lang="LID4096" smtClean="0"/>
              <a:pPr/>
              <a:t>09/14/2026</a:t>
            </a:fld>
            <a:endParaRPr lang="LID4096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LID4096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45F0BC0F-45C1-49E1-AA7C-ADC7CFB2B8EC}" type="slidenum">
              <a:rPr lang="LID4096" smtClean="0"/>
              <a:pPr/>
              <a:t>‹#›</a:t>
            </a:fld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pPr/>
              <a:t>5</a:t>
            </a:fld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4326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image" Target="../media/image6.png"/><Relationship Id="rId18" Type="http://schemas.openxmlformats.org/officeDocument/2006/relationships/image" Target="../media/image9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50.png"/><Relationship Id="rId17" Type="http://schemas.openxmlformats.org/officeDocument/2006/relationships/image" Target="../media/image8.png"/><Relationship Id="rId2" Type="http://schemas.openxmlformats.org/officeDocument/2006/relationships/image" Target="../media/image1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slide" Target="slide4.xml"/><Relationship Id="rId5" Type="http://schemas.openxmlformats.org/officeDocument/2006/relationships/slide" Target="slide2.xml"/><Relationship Id="rId15" Type="http://schemas.openxmlformats.org/officeDocument/2006/relationships/image" Target="../media/image60.pn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40.png"/><Relationship Id="rId14" Type="http://schemas.openxmlformats.org/officeDocument/2006/relationships/slide" Target="slide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1C53122-6F39-4CC2-8E7D-1830E3709E7C}"/>
              </a:ext>
            </a:extLst>
          </p:cNvPr>
          <p:cNvGrpSpPr/>
          <p:nvPr/>
        </p:nvGrpSpPr>
        <p:grpSpPr>
          <a:xfrm>
            <a:off x="0" y="19854"/>
            <a:ext cx="12192000" cy="6782780"/>
            <a:chOff x="0" y="19854"/>
            <a:chExt cx="12192000" cy="67827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3439C26-5568-BE06-7EE7-36EA4BC5E645}"/>
                </a:ext>
              </a:extLst>
            </p:cNvPr>
            <p:cNvSpPr/>
            <p:nvPr/>
          </p:nvSpPr>
          <p:spPr>
            <a:xfrm>
              <a:off x="0" y="19854"/>
              <a:ext cx="1212088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CC00"/>
                  </a:solidFill>
                  <a:latin typeface="Arial Narrow" panose="020B0606020202030204" pitchFamily="34" charset="0"/>
                </a:rPr>
                <a:t>28</a:t>
              </a:r>
              <a:r>
                <a:rPr lang="en-US" sz="1600" baseline="30000" dirty="0">
                  <a:solidFill>
                    <a:srgbClr val="00CC00"/>
                  </a:solidFill>
                  <a:latin typeface="Arial Narrow" panose="020B0606020202030204" pitchFamily="34" charset="0"/>
                </a:rPr>
                <a:t>th</a:t>
              </a:r>
              <a:r>
                <a:rPr lang="en-US" sz="1600" dirty="0">
                  <a:solidFill>
                    <a:srgbClr val="00CC00"/>
                  </a:solidFill>
                  <a:latin typeface="Arial Narrow" panose="020B0606020202030204" pitchFamily="34" charset="0"/>
                </a:rPr>
                <a:t> Congress of SCTM, 23-26 September, </a:t>
              </a:r>
              <a:r>
                <a:rPr lang="en-US" sz="1600" dirty="0" err="1">
                  <a:solidFill>
                    <a:srgbClr val="00CC00"/>
                  </a:solidFill>
                  <a:latin typeface="Arial Narrow" panose="020B0606020202030204" pitchFamily="34" charset="0"/>
                </a:rPr>
                <a:t>Ohrid</a:t>
              </a:r>
              <a:r>
                <a:rPr lang="en-US" sz="1600" dirty="0">
                  <a:solidFill>
                    <a:srgbClr val="00CC00"/>
                  </a:solidFill>
                  <a:latin typeface="Arial Narrow" panose="020B0606020202030204" pitchFamily="34" charset="0"/>
                </a:rPr>
                <a:t>, Macedonia</a:t>
              </a:r>
              <a:endParaRPr lang="mk-MK" sz="1600" dirty="0">
                <a:solidFill>
                  <a:srgbClr val="00CC00"/>
                </a:solidFill>
                <a:latin typeface="Arial Narrow" panose="020B0606020202030204" pitchFamily="34" charset="0"/>
              </a:endParaRPr>
            </a:p>
          </p:txBody>
        </p:sp>
        <p:sp>
          <p:nvSpPr>
            <p:cNvPr id="5" name="AutoShape 5">
              <a:extLst>
                <a:ext uri="{FF2B5EF4-FFF2-40B4-BE49-F238E27FC236}">
                  <a16:creationId xmlns:a16="http://schemas.microsoft.com/office/drawing/2014/main" id="{9882EDD9-BC4B-8B1B-7397-6287C5B19D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210522"/>
              <a:ext cx="12120880" cy="851297"/>
            </a:xfrm>
            <a:prstGeom prst="roundRect">
              <a:avLst>
                <a:gd name="adj" fmla="val 16667"/>
              </a:avLst>
            </a:prstGeom>
            <a:noFill/>
            <a:ln>
              <a:noFill/>
            </a:ln>
            <a:effectLst/>
          </p:spPr>
          <p:txBody>
            <a:bodyPr wrap="square" anchor="ctr">
              <a:spAutoFit/>
            </a:bodyPr>
            <a:lstStyle>
              <a:lvl1pPr defTabSz="4011613">
                <a:defRPr>
                  <a:solidFill>
                    <a:schemeClr val="tx1"/>
                  </a:solidFill>
                  <a:latin typeface="Arial" charset="0"/>
                </a:defRPr>
              </a:lvl1pPr>
              <a:lvl2pPr defTabSz="4011613">
                <a:defRPr>
                  <a:solidFill>
                    <a:schemeClr val="tx1"/>
                  </a:solidFill>
                  <a:latin typeface="Arial" charset="0"/>
                </a:defRPr>
              </a:lvl2pPr>
              <a:lvl3pPr defTabSz="4011613">
                <a:defRPr>
                  <a:solidFill>
                    <a:schemeClr val="tx1"/>
                  </a:solidFill>
                  <a:latin typeface="Arial" charset="0"/>
                </a:defRPr>
              </a:lvl3pPr>
              <a:lvl4pPr defTabSz="4011613">
                <a:defRPr>
                  <a:solidFill>
                    <a:schemeClr val="tx1"/>
                  </a:solidFill>
                  <a:latin typeface="Arial" charset="0"/>
                </a:defRPr>
              </a:lvl4pPr>
              <a:lvl5pPr defTabSz="4011613">
                <a:defRPr>
                  <a:solidFill>
                    <a:schemeClr val="tx1"/>
                  </a:solidFill>
                  <a:latin typeface="Arial" charset="0"/>
                </a:defRPr>
              </a:lvl5pPr>
              <a:lvl6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2200" b="1" cap="all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EFFECT OF PYROLYSIS TEMPERATURE ON THE LEACHING BEHAVIOR </a:t>
              </a:r>
            </a:p>
            <a:p>
              <a:pPr algn="ctr"/>
              <a:r>
                <a:rPr lang="en-US" sz="2200" b="1" cap="all" dirty="0">
                  <a:solidFill>
                    <a:schemeClr val="accent5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OF ENRICHED DIGESTATE BIOCHAR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805163C-4208-4EF2-A4BC-9554DE1817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936000"/>
              <a:ext cx="12192000" cy="73866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defTabSz="4176713">
                <a:defRPr>
                  <a:solidFill>
                    <a:schemeClr val="tx1"/>
                  </a:solidFill>
                  <a:latin typeface="Arial" charset="0"/>
                </a:defRPr>
              </a:lvl1pPr>
              <a:lvl2pPr defTabSz="4176713">
                <a:defRPr>
                  <a:solidFill>
                    <a:schemeClr val="tx1"/>
                  </a:solidFill>
                  <a:latin typeface="Arial" charset="0"/>
                </a:defRPr>
              </a:lvl2pPr>
              <a:lvl3pPr defTabSz="4176713">
                <a:defRPr>
                  <a:solidFill>
                    <a:schemeClr val="tx1"/>
                  </a:solidFill>
                  <a:latin typeface="Arial" charset="0"/>
                </a:defRPr>
              </a:lvl3pPr>
              <a:lvl4pPr defTabSz="4176713">
                <a:defRPr>
                  <a:solidFill>
                    <a:schemeClr val="tx1"/>
                  </a:solidFill>
                  <a:latin typeface="Arial" charset="0"/>
                </a:defRPr>
              </a:lvl4pPr>
              <a:lvl5pPr defTabSz="4176713">
                <a:defRPr>
                  <a:solidFill>
                    <a:schemeClr val="tx1"/>
                  </a:solidFill>
                  <a:latin typeface="Arial" charset="0"/>
                </a:defRPr>
              </a:lvl5pPr>
              <a:lvl6pPr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defTabSz="41767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400" b="1" u="sng" dirty="0" err="1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Mihal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Đuriš</a:t>
              </a:r>
              <a:r>
                <a:rPr lang="en-US" sz="1400" b="1" u="sng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 Katarina Šućurović</a:t>
              </a:r>
              <a:r>
                <a:rPr lang="en-US" sz="1400" b="1" u="sng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 Darko Jaćimovski</a:t>
              </a:r>
              <a:r>
                <a:rPr lang="en-US" sz="1400" b="1" u="sng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 Jovana Perendija</a:t>
              </a:r>
              <a:r>
                <a:rPr lang="en-US" sz="1400" b="1" u="sng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 </a:t>
              </a:r>
              <a:r>
                <a:rPr lang="en-US" sz="1400" b="1" u="sng" dirty="0" err="1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Dragana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Milošević</a:t>
              </a:r>
              <a:r>
                <a:rPr lang="en-US" sz="1400" b="1" u="sng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 </a:t>
              </a:r>
              <a:r>
                <a:rPr lang="en-US" sz="1400" b="1" u="sng" dirty="0" err="1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Dunja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Šijaković</a:t>
              </a:r>
              <a:r>
                <a:rPr lang="en-US" sz="1400" b="1" u="sng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</a:t>
              </a:r>
              <a:r>
                <a:rPr lang="en-US" sz="1400" b="1" u="sng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 Anja Antanasković</a:t>
              </a:r>
              <a:r>
                <a:rPr lang="en-US" sz="1400" b="1" u="sng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  <a:endPara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1 </a:t>
              </a:r>
              <a:r>
                <a:rPr lang="en-U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Institute of Chemistry, Technology and Metallurgy, Belgrade,</a:t>
              </a:r>
              <a:r>
                <a:rPr lang="sr-Latn-R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sr-Latn-RS" sz="1400" dirty="0" err="1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Serbia</a:t>
              </a:r>
              <a:r>
                <a:rPr lang="sr-Latn-R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;</a:t>
              </a:r>
              <a:r>
                <a:rPr lang="en-U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mihal.djuris@ihtm.bg.ac.rs, </a:t>
              </a:r>
              <a:r>
                <a:rPr lang="en-US" sz="1400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 </a:t>
              </a:r>
              <a:r>
                <a:rPr lang="en-U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Innovation Centre, Faculty of Technology and Metallurgy, Belgrade</a:t>
              </a:r>
              <a:r>
                <a:rPr lang="sr-Latn-R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 </a:t>
              </a:r>
              <a:r>
                <a:rPr lang="sr-Latn-RS" sz="1400" dirty="0" err="1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Serbia</a:t>
              </a:r>
              <a:r>
                <a:rPr lang="en-U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,</a:t>
              </a:r>
            </a:p>
            <a:p>
              <a:pPr algn="ctr"/>
              <a:r>
                <a:rPr lang="en-U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en-US" sz="1400" baseline="300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3</a:t>
              </a:r>
              <a:r>
                <a:rPr lang="en-US" sz="1400" dirty="0">
                  <a:solidFill>
                    <a:srgbClr val="00CC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Institute for Technology of Nuclear and Other Mineral Raw Materials, Belgrade, Serbia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D301CB3-52B0-EFE7-7AFA-FDA4F20AA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719" y="266683"/>
              <a:ext cx="864245" cy="927582"/>
            </a:xfrm>
            <a:prstGeom prst="rect">
              <a:avLst/>
            </a:prstGeom>
          </p:spPr>
        </p:pic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101C326-06AB-78CA-A216-7D9AF8F2C16E}"/>
                </a:ext>
              </a:extLst>
            </p:cNvPr>
            <p:cNvSpPr/>
            <p:nvPr/>
          </p:nvSpPr>
          <p:spPr>
            <a:xfrm>
              <a:off x="11558742" y="87808"/>
              <a:ext cx="565850" cy="369277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000</a:t>
              </a:r>
            </a:p>
          </p:txBody>
        </p:sp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40" name="Slide Zoom 39">
                  <a:extLst>
                    <a:ext uri="{FF2B5EF4-FFF2-40B4-BE49-F238E27FC236}">
                      <a16:creationId xmlns:a16="http://schemas.microsoft.com/office/drawing/2014/main" id="{87303067-685B-2FAF-B480-F2354A046FD5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4005020914"/>
                    </p:ext>
                  </p:extLst>
                </p:nvPr>
              </p:nvGraphicFramePr>
              <p:xfrm>
                <a:off x="1908000" y="1656000"/>
                <a:ext cx="4196081" cy="2566593"/>
              </p:xfrm>
              <a:graphic>
                <a:graphicData uri="http://schemas.microsoft.com/office/powerpoint/2016/slidezoom">
                  <pslz:sldZm>
                    <pslz:sldZmObj sldId="289" cId="3882071417">
                      <pslz:zmPr id="{EFAEB726-D5F6-4857-A45F-2CDF2E5C3BCA}" returnToParent="0" transitionDur="1000">
                        <p166:blipFill xmlns:p166="http://schemas.microsoft.com/office/powerpoint/2016/6/main">
                          <a:blip r:embed="rId4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4196081" cy="2566593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40" name="Slide Zoom 39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87303067-685B-2FAF-B480-F2354A046FD5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08000" y="1656000"/>
                  <a:ext cx="4196081" cy="2566593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44" name="Slide Zoom 43">
                  <a:extLst>
                    <a:ext uri="{FF2B5EF4-FFF2-40B4-BE49-F238E27FC236}">
                      <a16:creationId xmlns:a16="http://schemas.microsoft.com/office/drawing/2014/main" id="{4751F1C8-5F54-9BB8-D928-DF025BF83D1B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05910339"/>
                    </p:ext>
                  </p:extLst>
                </p:nvPr>
              </p:nvGraphicFramePr>
              <p:xfrm>
                <a:off x="6410961" y="1656000"/>
                <a:ext cx="4196081" cy="2566592"/>
              </p:xfrm>
              <a:graphic>
                <a:graphicData uri="http://schemas.microsoft.com/office/powerpoint/2016/slidezoom">
                  <pslz:sldZm>
                    <pslz:sldZmObj sldId="290" cId="3234179505">
                      <pslz:zmPr id="{761436FE-D293-4227-99A3-50F896C1A346}" returnToParent="0" transitionDur="1000">
                        <p166:blipFill xmlns:p166="http://schemas.microsoft.com/office/powerpoint/2016/6/main">
                          <a:blip r:embed="rId7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4196081" cy="2566592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44" name="Slide Zoom 43">
                  <a:hlinkClick r:id="rId8" action="ppaction://hlinksldjump"/>
                  <a:extLst>
                    <a:ext uri="{FF2B5EF4-FFF2-40B4-BE49-F238E27FC236}">
                      <a16:creationId xmlns:a16="http://schemas.microsoft.com/office/drawing/2014/main" id="{4751F1C8-5F54-9BB8-D928-DF025BF83D1B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410961" y="1656000"/>
                  <a:ext cx="4196081" cy="256659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46" name="Slide Zoom 45">
                  <a:extLst>
                    <a:ext uri="{FF2B5EF4-FFF2-40B4-BE49-F238E27FC236}">
                      <a16:creationId xmlns:a16="http://schemas.microsoft.com/office/drawing/2014/main" id="{CA227813-9B45-3F7D-2B2A-B4C6A8C2A081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340586910"/>
                    </p:ext>
                  </p:extLst>
                </p:nvPr>
              </p:nvGraphicFramePr>
              <p:xfrm>
                <a:off x="1908000" y="4236043"/>
                <a:ext cx="4181801" cy="2566591"/>
              </p:xfrm>
              <a:graphic>
                <a:graphicData uri="http://schemas.microsoft.com/office/powerpoint/2016/slidezoom">
                  <pslz:sldZm>
                    <pslz:sldZmObj sldId="291" cId="1291298690">
                      <pslz:zmPr id="{85EE4F21-B3C6-4BF8-A7B1-FDBBE89999E8}" returnToParent="0" transitionDur="1000">
                        <p166:blipFill xmlns:p166="http://schemas.microsoft.com/office/powerpoint/2016/6/main">
                          <a:blip r:embed="rId10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4181801" cy="2566591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46" name="Slide Zoom 45">
                  <a:hlinkClick r:id="rId11" action="ppaction://hlinksldjump"/>
                  <a:extLst>
                    <a:ext uri="{FF2B5EF4-FFF2-40B4-BE49-F238E27FC236}">
                      <a16:creationId xmlns:a16="http://schemas.microsoft.com/office/drawing/2014/main" id="{CA227813-9B45-3F7D-2B2A-B4C6A8C2A08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08000" y="4236043"/>
                  <a:ext cx="4181801" cy="2566591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  <mc:AlternateContent xmlns:mc="http://schemas.openxmlformats.org/markup-compatibility/2006" xmlns:pslz="http://schemas.microsoft.com/office/powerpoint/2016/slidezoom">
          <mc:Choice Requires="pslz">
            <p:graphicFrame>
              <p:nvGraphicFramePr>
                <p:cNvPr id="48" name="Slide Zoom 47">
                  <a:extLst>
                    <a:ext uri="{FF2B5EF4-FFF2-40B4-BE49-F238E27FC236}">
                      <a16:creationId xmlns:a16="http://schemas.microsoft.com/office/drawing/2014/main" id="{AE3981C1-ED72-7A48-D57F-4104B91463D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609181948"/>
                    </p:ext>
                  </p:extLst>
                </p:nvPr>
              </p:nvGraphicFramePr>
              <p:xfrm>
                <a:off x="6410961" y="4248000"/>
                <a:ext cx="4196081" cy="2552862"/>
              </p:xfrm>
              <a:graphic>
                <a:graphicData uri="http://schemas.microsoft.com/office/powerpoint/2016/slidezoom">
                  <pslz:sldZm>
                    <pslz:sldZmObj sldId="292" cId="1890793623">
                      <pslz:zmPr id="{FA31A952-E933-4967-A7D1-DFDE7CDF1E04}" returnToParent="0" transitionDur="1000">
                        <p166:blipFill xmlns:p166="http://schemas.microsoft.com/office/powerpoint/2016/6/main">
                          <a:blip r:embed="rId13"/>
                          <a:stretch>
                            <a:fillRect/>
                          </a:stretch>
                        </p166:blipFill>
                        <p166:spPr xmlns:p166="http://schemas.microsoft.com/office/powerpoint/2016/6/main">
                          <a:xfrm>
                            <a:off x="0" y="0"/>
                            <a:ext cx="4196081" cy="2552862"/>
                          </a:xfrm>
                          <a:prstGeom prst="rect">
                            <a:avLst/>
                          </a:prstGeom>
                          <a:ln w="3175">
                            <a:solidFill>
                              <a:prstClr val="ltGray"/>
                            </a:solidFill>
                          </a:ln>
                        </p166:spPr>
                      </pslz:zmPr>
                    </pslz:sldZmObj>
                  </pslz:sldZm>
                </a:graphicData>
              </a:graphic>
            </p:graphicFrame>
          </mc:Choice>
          <mc:Fallback xmlns="">
            <p:pic>
              <p:nvPicPr>
                <p:cNvPr id="48" name="Slide Zoom 47">
                  <a:hlinkClick r:id="rId14" action="ppaction://hlinksldjump"/>
                  <a:extLst>
                    <a:ext uri="{FF2B5EF4-FFF2-40B4-BE49-F238E27FC236}">
                      <a16:creationId xmlns:a16="http://schemas.microsoft.com/office/drawing/2014/main" id="{AE3981C1-ED72-7A48-D57F-4104B91463D8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410961" y="4248000"/>
                  <a:ext cx="4196081" cy="2552862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mc:Fallback>
        </mc:AlternateContent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7B7B0D6-22DF-413C-B623-861767286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000" y="2750611"/>
              <a:ext cx="839241" cy="1134109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E5B2A0C-7612-42CE-AF08-7F3216B8C3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668" y="1445335"/>
              <a:ext cx="1146664" cy="1184762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C037486F-82A6-481B-B93F-E292ABD57ED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326424" y="4059237"/>
              <a:ext cx="972000" cy="10067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370A229-DA1F-037A-77F8-E3B996836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82" y="822049"/>
            <a:ext cx="10440000" cy="5213902"/>
          </a:xfrm>
          <a:prstGeom prst="rect">
            <a:avLst/>
          </a:prstGeom>
        </p:spPr>
      </p:pic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Introduction &amp; Aim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7876C8-5B50-4C7A-8F94-6F5B9A08F87A}"/>
              </a:ext>
            </a:extLst>
          </p:cNvPr>
          <p:cNvSpPr txBox="1"/>
          <p:nvPr/>
        </p:nvSpPr>
        <p:spPr>
          <a:xfrm>
            <a:off x="769482" y="890568"/>
            <a:ext cx="1044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2">
                    <a:lumMod val="90000"/>
                    <a:lumOff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Conceptual Overview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EE2161-3605-487A-87F5-9AAE10057E22}"/>
              </a:ext>
            </a:extLst>
          </p:cNvPr>
          <p:cNvSpPr txBox="1"/>
          <p:nvPr/>
        </p:nvSpPr>
        <p:spPr>
          <a:xfrm>
            <a:off x="769482" y="6087795"/>
            <a:ext cx="10478525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ADSS -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obtained from the wastewater treatment plant operated by PUC “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Vodovod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kanalizacija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” Subotica, Serbia</a:t>
            </a:r>
          </a:p>
          <a:p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CSIW - obtained from “</a:t>
            </a:r>
            <a:r>
              <a:rPr lang="en-US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Jabuka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” Starch Industry, </a:t>
            </a:r>
            <a:r>
              <a:rPr lang="en-US" sz="16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Pančevo</a:t>
            </a:r>
            <a:r>
              <a:rPr lang="en-US" sz="1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Serbia</a:t>
            </a:r>
          </a:p>
        </p:txBody>
      </p:sp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05FDBAB-CF0A-554D-CE99-0350EBC52174}"/>
              </a:ext>
            </a:extLst>
          </p:cNvPr>
          <p:cNvGrpSpPr/>
          <p:nvPr/>
        </p:nvGrpSpPr>
        <p:grpSpPr>
          <a:xfrm>
            <a:off x="67644" y="198627"/>
            <a:ext cx="12056712" cy="6612718"/>
            <a:chOff x="67644" y="198627"/>
            <a:chExt cx="12056712" cy="661271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F37830D-1CB7-47C6-8442-60285FE8C971}"/>
                </a:ext>
              </a:extLst>
            </p:cNvPr>
            <p:cNvGrpSpPr/>
            <p:nvPr/>
          </p:nvGrpSpPr>
          <p:grpSpPr>
            <a:xfrm>
              <a:off x="67644" y="198627"/>
              <a:ext cx="12056712" cy="6612718"/>
              <a:chOff x="67644" y="198627"/>
              <a:chExt cx="12056712" cy="6612718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E4A0B04-15A8-4E54-8F91-61BB9F896A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5182" y="1135910"/>
                <a:ext cx="3404345" cy="3973634"/>
              </a:xfrm>
              <a:prstGeom prst="rect">
                <a:avLst/>
              </a:prstGeom>
            </p:spPr>
          </p:pic>
          <p:sp>
            <p:nvSpPr>
              <p:cNvPr id="8" name="AutoShape 10">
                <a:extLst>
                  <a:ext uri="{FF2B5EF4-FFF2-40B4-BE49-F238E27FC236}">
                    <a16:creationId xmlns:a16="http://schemas.microsoft.com/office/drawing/2014/main" id="{A7DB3B32-3372-14B3-3F0E-883B493B0F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644" y="198627"/>
                <a:ext cx="12056712" cy="476726"/>
              </a:xfrm>
              <a:prstGeom prst="roundRect">
                <a:avLst>
                  <a:gd name="adj" fmla="val 16667"/>
                </a:avLst>
              </a:prstGeom>
              <a:solidFill>
                <a:srgbClr val="33CC33"/>
              </a:solidFill>
              <a:ln>
                <a:noFill/>
              </a:ln>
              <a:effectLst/>
            </p:spPr>
            <p:txBody>
              <a:bodyPr wrap="square" anchor="ctr">
                <a:spAutoFit/>
              </a:bodyPr>
              <a:lstStyle>
                <a:lvl1pPr defTabSz="4011613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defTabSz="4011613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defTabSz="4011613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defTabSz="4011613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defTabSz="4011613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defTabSz="40116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defTabSz="40116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defTabSz="40116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defTabSz="4011613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sl-SI" sz="22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alibri" panose="020F0502020204030204" pitchFamily="34" charset="0"/>
                    <a:cs typeface="Calibri" panose="020F0502020204030204" pitchFamily="34" charset="0"/>
                  </a:rPr>
                  <a:t>Experimental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B71108C-DA92-433A-9515-8105DD1B4D7D}"/>
                  </a:ext>
                </a:extLst>
              </p:cNvPr>
              <p:cNvSpPr txBox="1"/>
              <p:nvPr/>
            </p:nvSpPr>
            <p:spPr>
              <a:xfrm>
                <a:off x="268439" y="5110215"/>
                <a:ext cx="496192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Schematic representation of </a:t>
                </a:r>
                <a:r>
                  <a:rPr lang="en-US" sz="1600" b="1" i="1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ADSS</a:t>
                </a:r>
                <a:r>
                  <a:rPr lang="en-US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enrichment using </a:t>
                </a:r>
                <a:r>
                  <a:rPr lang="en-US" sz="1600" b="1" i="1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CSIW</a:t>
                </a:r>
                <a:r>
                  <a:rPr lang="en-US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 as a source of </a:t>
                </a:r>
                <a:r>
                  <a:rPr lang="en-US" sz="1600" b="1" i="1" u="sng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sr-Latn-RS" sz="1600" b="1" i="1" u="sng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lang="en-US" sz="1600" b="1" i="1" u="sng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</a:t>
                </a:r>
                <a:r>
                  <a:rPr lang="sr-Latn-RS" sz="1600" b="1" i="1" u="sng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r-Latn-RS" sz="1600" b="1" i="1" u="sng" dirty="0" err="1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and</a:t>
                </a:r>
                <a:r>
                  <a:rPr lang="sr-Latn-RS" sz="1600" b="1" i="1" u="sng" dirty="0">
                    <a:solidFill>
                      <a:schemeClr val="accent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K</a:t>
                </a:r>
                <a:endParaRPr lang="en-US" sz="1600" b="1" i="1" u="sng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F4C3F3B-4613-4410-88BE-8C5EC51A2D6C}"/>
                  </a:ext>
                </a:extLst>
              </p:cNvPr>
              <p:cNvSpPr txBox="1"/>
              <p:nvPr/>
            </p:nvSpPr>
            <p:spPr>
              <a:xfrm>
                <a:off x="111752" y="5777080"/>
                <a:ext cx="5421086" cy="882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</a:t>
                </a:r>
                <a:r>
                  <a:rPr lang="en-US" sz="1600" b="1" i="1" baseline="-250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</a:t>
                </a:r>
                <a:r>
                  <a:rPr lang="en-US" sz="1400" b="1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=40 mm, H=180mm, M</a:t>
                </a:r>
                <a:r>
                  <a:rPr lang="en-US" sz="1400" b="1" i="1" baseline="-250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ADSS</a:t>
                </a:r>
                <a:r>
                  <a:rPr lang="en-US" sz="1400" b="1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=100 g, V</a:t>
                </a:r>
                <a:r>
                  <a:rPr lang="en-US" sz="1400" b="1" i="1" baseline="-25000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CSIW</a:t>
                </a:r>
                <a:r>
                  <a:rPr lang="en-US" sz="1400" b="1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=0.7 L, </a:t>
                </a:r>
                <a:r>
                  <a:rPr lang="en-US" sz="1400" b="1" i="1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</a:t>
                </a:r>
                <a:r>
                  <a:rPr lang="en-US" sz="1400" b="1" i="1" baseline="-25000" dirty="0" err="1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CSIW</a:t>
                </a:r>
                <a:r>
                  <a:rPr lang="en-US" sz="1400" b="1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=4 mL/min, t=24h</a:t>
                </a:r>
              </a:p>
              <a:p>
                <a:pPr algn="ctr"/>
                <a:endParaRPr lang="en-US" sz="1400" b="1" i="1" baseline="-25000" dirty="0">
                  <a:solidFill>
                    <a:schemeClr val="tx2">
                      <a:lumMod val="75000"/>
                      <a:lumOff val="2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/>
                <a:r>
                  <a:rPr lang="en-US" sz="1400" b="1" i="1" dirty="0">
                    <a:solidFill>
                      <a:schemeClr val="tx2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1- column, flow distributor, 3 - ADSS granules, 4 - glass wool, 5 - outlet, 6 - CSIW reservoir, 7 - magnetic stirrer, 8 - peristaltic pump, 9 - inlet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1CCC03-1232-4D09-BFBB-8162D1CC3E91}"/>
                  </a:ext>
                </a:extLst>
              </p:cNvPr>
              <p:cNvSpPr txBox="1"/>
              <p:nvPr/>
            </p:nvSpPr>
            <p:spPr>
              <a:xfrm>
                <a:off x="394966" y="700814"/>
                <a:ext cx="351456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1. </a:t>
                </a:r>
                <a:r>
                  <a:rPr lang="en-US" b="1" dirty="0" err="1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Enrichement</a:t>
                </a:r>
                <a:r>
                  <a:rPr lang="en-U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experiments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8173AB3-9BAB-4B67-8A5E-1B76E89BC825}"/>
                  </a:ext>
                </a:extLst>
              </p:cNvPr>
              <p:cNvSpPr txBox="1"/>
              <p:nvPr/>
            </p:nvSpPr>
            <p:spPr>
              <a:xfrm>
                <a:off x="6347393" y="708354"/>
                <a:ext cx="52878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2. </a:t>
                </a:r>
                <a:r>
                  <a:rPr lang="en-US" b="1" dirty="0" err="1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Pyrolisis</a:t>
                </a:r>
                <a:r>
                  <a:rPr lang="en-U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of enriched ADSS (</a:t>
                </a:r>
                <a:r>
                  <a:rPr lang="en-US" b="1" i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sample E</a:t>
                </a:r>
                <a:r>
                  <a:rPr lang="en-U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3D618D3-79B3-45CC-B8B3-953D536EBFC7}"/>
                  </a:ext>
                </a:extLst>
              </p:cNvPr>
              <p:cNvSpPr txBox="1"/>
              <p:nvPr/>
            </p:nvSpPr>
            <p:spPr>
              <a:xfrm>
                <a:off x="6338285" y="2817753"/>
                <a:ext cx="54466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3. Leaching tests:</a:t>
                </a:r>
                <a:r>
                  <a:rPr lang="sr-Latn-R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sr-Latn-RS" b="1" dirty="0" err="1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samples</a:t>
                </a:r>
                <a:r>
                  <a:rPr lang="en-US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Eₚ-400, Eₚ-550, and Eₚ-700</a:t>
                </a: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44EBDD26-5C17-4E09-BB74-3D552C6E98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62462" y="3163457"/>
                <a:ext cx="5400000" cy="1816245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0DF88198-21E0-4FCF-BD59-67DDE9E617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84938" y="1010390"/>
                <a:ext cx="5400000" cy="1773859"/>
              </a:xfrm>
              <a:prstGeom prst="rect">
                <a:avLst/>
              </a:prstGeom>
            </p:spPr>
          </p:pic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C0E14159-EB26-40B4-A240-BD679F378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04854" y="5011345"/>
                <a:ext cx="3374017" cy="1800000"/>
              </a:xfrm>
              <a:prstGeom prst="rect">
                <a:avLst/>
              </a:prstGeom>
            </p:spPr>
          </p:pic>
          <p:cxnSp>
            <p:nvCxnSpPr>
              <p:cNvPr id="21" name="Connector: Elbow 20">
                <a:extLst>
                  <a:ext uri="{FF2B5EF4-FFF2-40B4-BE49-F238E27FC236}">
                    <a16:creationId xmlns:a16="http://schemas.microsoft.com/office/drawing/2014/main" id="{EB41932C-54C5-47A7-952E-B61EBC14886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1357" y="2416629"/>
                <a:ext cx="1433936" cy="566188"/>
              </a:xfrm>
              <a:prstGeom prst="bentConnector3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65E71D2-5533-45E2-A4D2-4482D5500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72838" y="1219728"/>
              <a:ext cx="3060000" cy="204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06E87659-ACF2-9E18-B72B-2C41C54F711F}"/>
              </a:ext>
            </a:extLst>
          </p:cNvPr>
          <p:cNvGrpSpPr/>
          <p:nvPr/>
        </p:nvGrpSpPr>
        <p:grpSpPr>
          <a:xfrm>
            <a:off x="67644" y="198627"/>
            <a:ext cx="12056712" cy="6659373"/>
            <a:chOff x="67644" y="198627"/>
            <a:chExt cx="12056712" cy="6659373"/>
          </a:xfrm>
        </p:grpSpPr>
        <p:sp>
          <p:nvSpPr>
            <p:cNvPr id="8" name="AutoShape 10">
              <a:extLst>
                <a:ext uri="{FF2B5EF4-FFF2-40B4-BE49-F238E27FC236}">
                  <a16:creationId xmlns:a16="http://schemas.microsoft.com/office/drawing/2014/main" id="{DF4043DD-F7BE-828E-B46D-08E22FFF7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44" y="198627"/>
              <a:ext cx="12056712" cy="476726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txBody>
            <a:bodyPr wrap="square" anchor="ctr">
              <a:spAutoFit/>
            </a:bodyPr>
            <a:lstStyle>
              <a:lvl1pPr defTabSz="4011613">
                <a:defRPr>
                  <a:solidFill>
                    <a:schemeClr val="tx1"/>
                  </a:solidFill>
                  <a:latin typeface="Arial" charset="0"/>
                </a:defRPr>
              </a:lvl1pPr>
              <a:lvl2pPr defTabSz="4011613">
                <a:defRPr>
                  <a:solidFill>
                    <a:schemeClr val="tx1"/>
                  </a:solidFill>
                  <a:latin typeface="Arial" charset="0"/>
                </a:defRPr>
              </a:lvl2pPr>
              <a:lvl3pPr defTabSz="4011613">
                <a:defRPr>
                  <a:solidFill>
                    <a:schemeClr val="tx1"/>
                  </a:solidFill>
                  <a:latin typeface="Arial" charset="0"/>
                </a:defRPr>
              </a:lvl3pPr>
              <a:lvl4pPr defTabSz="4011613">
                <a:defRPr>
                  <a:solidFill>
                    <a:schemeClr val="tx1"/>
                  </a:solidFill>
                  <a:latin typeface="Arial" charset="0"/>
                </a:defRPr>
              </a:lvl4pPr>
              <a:lvl5pPr defTabSz="4011613">
                <a:defRPr>
                  <a:solidFill>
                    <a:schemeClr val="tx1"/>
                  </a:solidFill>
                  <a:latin typeface="Arial" charset="0"/>
                </a:defRPr>
              </a:lvl5pPr>
              <a:lvl6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sl-SI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Results and discussions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98EA2E1-7B5D-588F-E562-8337AC372757}"/>
                </a:ext>
              </a:extLst>
            </p:cNvPr>
            <p:cNvGrpSpPr/>
            <p:nvPr/>
          </p:nvGrpSpPr>
          <p:grpSpPr>
            <a:xfrm>
              <a:off x="244539" y="772509"/>
              <a:ext cx="11472681" cy="6085491"/>
              <a:chOff x="244539" y="772509"/>
              <a:chExt cx="11472681" cy="6085491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0C09307-96D5-48F5-B676-B81EEFD8E7EA}"/>
                  </a:ext>
                </a:extLst>
              </p:cNvPr>
              <p:cNvSpPr txBox="1"/>
              <p:nvPr/>
            </p:nvSpPr>
            <p:spPr>
              <a:xfrm>
                <a:off x="244539" y="6119336"/>
                <a:ext cx="614356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400" b="1" dirty="0">
                    <a:solidFill>
                      <a:schemeClr val="tx2">
                        <a:lumMod val="90000"/>
                        <a:lumOff val="10000"/>
                      </a:schemeClr>
                    </a:solidFill>
                  </a:rPr>
                  <a:t>EDS analysis confirmed enrichment of ADSS with N, P, and K, with these plant-relevant elements remaining present after pyrolysis up to 700 °C.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3D03C28-8AEA-4998-9275-23F2367EF713}"/>
                  </a:ext>
                </a:extLst>
              </p:cNvPr>
              <p:cNvSpPr txBox="1"/>
              <p:nvPr/>
            </p:nvSpPr>
            <p:spPr>
              <a:xfrm>
                <a:off x="244540" y="4203700"/>
                <a:ext cx="61435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Surface contents of plant-relevant elements determined by EDS (wt.%)</a:t>
                </a:r>
              </a:p>
            </p:txBody>
          </p:sp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0BFD7317-E5B4-4F9B-BAFD-0B417A7BBF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320" y="828554"/>
                <a:ext cx="5832000" cy="3282247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3827593-8818-2BE6-80B3-FCA001AEE4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13220" y="772509"/>
                <a:ext cx="5004000" cy="6004800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51B105-D877-E18D-2E31-8653EF0A7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539" y="4588559"/>
              <a:ext cx="6179187" cy="144088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8DA87DA-4049-6E5A-7BE4-BE27B8B1A846}"/>
              </a:ext>
            </a:extLst>
          </p:cNvPr>
          <p:cNvGrpSpPr/>
          <p:nvPr/>
        </p:nvGrpSpPr>
        <p:grpSpPr>
          <a:xfrm>
            <a:off x="67644" y="198627"/>
            <a:ext cx="12056712" cy="6464896"/>
            <a:chOff x="67644" y="198627"/>
            <a:chExt cx="12056712" cy="6464896"/>
          </a:xfrm>
        </p:grpSpPr>
        <p:sp>
          <p:nvSpPr>
            <p:cNvPr id="8" name="AutoShape 10">
              <a:extLst>
                <a:ext uri="{FF2B5EF4-FFF2-40B4-BE49-F238E27FC236}">
                  <a16:creationId xmlns:a16="http://schemas.microsoft.com/office/drawing/2014/main" id="{36A7FFAE-660F-43B8-EC28-059AF3EF2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44" y="198627"/>
              <a:ext cx="12056712" cy="476726"/>
            </a:xfrm>
            <a:prstGeom prst="roundRect">
              <a:avLst>
                <a:gd name="adj" fmla="val 1666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txBody>
            <a:bodyPr wrap="square" anchor="ctr">
              <a:spAutoFit/>
            </a:bodyPr>
            <a:lstStyle>
              <a:lvl1pPr defTabSz="4011613">
                <a:defRPr>
                  <a:solidFill>
                    <a:schemeClr val="tx1"/>
                  </a:solidFill>
                  <a:latin typeface="Arial" charset="0"/>
                </a:defRPr>
              </a:lvl1pPr>
              <a:lvl2pPr defTabSz="4011613">
                <a:defRPr>
                  <a:solidFill>
                    <a:schemeClr val="tx1"/>
                  </a:solidFill>
                  <a:latin typeface="Arial" charset="0"/>
                </a:defRPr>
              </a:lvl2pPr>
              <a:lvl3pPr defTabSz="4011613">
                <a:defRPr>
                  <a:solidFill>
                    <a:schemeClr val="tx1"/>
                  </a:solidFill>
                  <a:latin typeface="Arial" charset="0"/>
                </a:defRPr>
              </a:lvl3pPr>
              <a:lvl4pPr defTabSz="4011613">
                <a:defRPr>
                  <a:solidFill>
                    <a:schemeClr val="tx1"/>
                  </a:solidFill>
                  <a:latin typeface="Arial" charset="0"/>
                </a:defRPr>
              </a:lvl4pPr>
              <a:lvl5pPr defTabSz="4011613">
                <a:defRPr>
                  <a:solidFill>
                    <a:schemeClr val="tx1"/>
                  </a:solidFill>
                  <a:latin typeface="Arial" charset="0"/>
                </a:defRPr>
              </a:lvl5pPr>
              <a:lvl6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defTabSz="4011613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sl-SI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Conclusions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BDBDB46-B0DD-4913-A13D-BDB282E59C2B}"/>
                </a:ext>
              </a:extLst>
            </p:cNvPr>
            <p:cNvSpPr txBox="1"/>
            <p:nvPr/>
          </p:nvSpPr>
          <p:spPr>
            <a:xfrm>
              <a:off x="330200" y="909787"/>
              <a:ext cx="11531600" cy="29392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q"/>
              </a:pPr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CSIW enrichment successfully increased the surface contents of N, P, and K in ADSS.</a:t>
              </a:r>
            </a:p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q"/>
              </a:pPr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Pyrolysis markedly reduced volatile matter and increased ash content and pH, indicating progressive thermal stabilization of the material.</a:t>
              </a:r>
            </a:p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q"/>
              </a:pPr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N, P, and K remained present in the pyrolyzed samples up to 700 °C, confirming the preservation of plant-relevant elements.</a:t>
              </a:r>
            </a:p>
            <a:p>
              <a:pPr marL="342900" indent="-342900" algn="just">
                <a:spcAft>
                  <a:spcPts val="1800"/>
                </a:spcAft>
                <a:buFont typeface="Wingdings" panose="05000000000000000000" pitchFamily="2" charset="2"/>
                <a:buChar char="q"/>
              </a:pPr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Higher pyrolysis temperatures generally reduced the leaching of potentially toxic elements, particularly Al, As, Fe, Se, and Zn, while maintaining the release of plant-relevant elements.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DC37A2-CA6C-413E-BA98-5D1229437E29}"/>
                </a:ext>
              </a:extLst>
            </p:cNvPr>
            <p:cNvSpPr txBox="1"/>
            <p:nvPr/>
          </p:nvSpPr>
          <p:spPr>
            <a:xfrm>
              <a:off x="330200" y="4083488"/>
              <a:ext cx="115316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1800"/>
                </a:spcAft>
              </a:pPr>
              <a:r>
                <a:rPr lang="en-US" sz="2200" b="1" i="1" u="sng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Overall, enrichment followed by controlled pyrolysis is a promising approach for converting ADSS and nutrient-rich industrial wastewater into a stable, nutrient-enriched material suitable for soil application.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067A1A3-84D6-44F0-8CAE-E98B9DDE68CD}"/>
                </a:ext>
              </a:extLst>
            </p:cNvPr>
            <p:cNvSpPr txBox="1"/>
            <p:nvPr/>
          </p:nvSpPr>
          <p:spPr>
            <a:xfrm>
              <a:off x="2300550" y="5278528"/>
              <a:ext cx="956125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spcAft>
                  <a:spcPts val="600"/>
                </a:spcAft>
              </a:pPr>
              <a:r>
                <a:rPr lang="sr-Latn-RS" sz="1600" b="1" i="1" dirty="0"/>
                <a:t>Acknowledgements</a:t>
              </a:r>
              <a:r>
                <a:rPr lang="sr-Latn-RS" sz="1600" b="1" i="1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:</a:t>
              </a:r>
            </a:p>
            <a:p>
              <a:pPr marL="285750" indent="-285750" algn="just">
                <a:spcAft>
                  <a:spcPts val="1800"/>
                </a:spcAft>
                <a:buFont typeface="Wingdings" panose="05000000000000000000" pitchFamily="2" charset="2"/>
                <a:buChar char="q"/>
              </a:pPr>
              <a:r>
                <a:rPr lang="en-US" sz="1600" b="1" i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This </a:t>
              </a:r>
              <a:r>
                <a:rPr lang="sr-Latn-RS" sz="1600" b="1" i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studie</a:t>
              </a:r>
              <a:r>
                <a:rPr lang="en-US" sz="1600" b="1" i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was supported through an internal Proof of Concept (PoC) grant within the SAIGE </a:t>
              </a:r>
              <a:r>
                <a:rPr lang="en-US" sz="1600" b="1" i="1" dirty="0" err="1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projec</a:t>
              </a:r>
              <a:r>
                <a:rPr lang="sr-Latn-RS" sz="1600" b="1" i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</a:p>
            <a:p>
              <a:pPr marL="285750" indent="-285750" algn="just">
                <a:buFont typeface="Wingdings" panose="05000000000000000000" pitchFamily="2" charset="2"/>
                <a:buChar char="q"/>
              </a:pPr>
              <a:r>
                <a:rPr lang="en-US" sz="1600" b="1" i="1" dirty="0">
                  <a:solidFill>
                    <a:schemeClr val="tx2">
                      <a:lumMod val="90000"/>
                      <a:lumOff val="1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Supported by the Ministry of Science, Technological Development and Innovation of the Republic of Serbia (Contract No. 451-03-33/2026-03/200026).</a:t>
              </a:r>
              <a:endParaRPr lang="sr-Latn-RS" sz="1600" b="1" i="1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3871</TotalTime>
  <Words>466</Words>
  <Application>Microsoft Office PowerPoint</Application>
  <PresentationFormat>Widescreen</PresentationFormat>
  <Paragraphs>32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Wingdings</vt:lpstr>
      <vt:lpstr>Arial</vt:lpstr>
      <vt:lpstr>Calibri</vt:lpstr>
      <vt:lpstr>Arial Narrow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Mihal Djuris</cp:lastModifiedBy>
  <cp:revision>89</cp:revision>
  <dcterms:created xsi:type="dcterms:W3CDTF">2025-07-07T08:04:39Z</dcterms:created>
  <dcterms:modified xsi:type="dcterms:W3CDTF">2026-09-14T09:50:31Z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