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Arial Narrow" panose="020B0606020202030204" pitchFamily="34" charset="0"/>
      <p:regular r:id="rId11"/>
      <p:bold r:id="rId12"/>
      <p:italic r:id="rId13"/>
      <p:boldItalic r:id="rId14"/>
    </p:embeddedFont>
    <p:embeddedFont>
      <p:font typeface="PF BeauSans Pro" panose="02000800000000020004" charset="0"/>
      <p:bold r:id="rId15"/>
    </p:embeddedFont>
    <p:embeddedFont>
      <p:font typeface="Roboto" panose="02000000000000000000" pitchFamily="2" charset="0"/>
      <p:regular r:id="rId16"/>
    </p:embeddedFont>
  </p:embeddedFont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4F6"/>
    <a:srgbClr val="E9F8E4"/>
    <a:srgbClr val="FFFFE7"/>
    <a:srgbClr val="33CC33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249" autoAdjust="0"/>
  </p:normalViewPr>
  <p:slideViewPr>
    <p:cSldViewPr snapToGrid="0" showGuides="1">
      <p:cViewPr varScale="1">
        <p:scale>
          <a:sx n="103" d="100"/>
          <a:sy n="103" d="100"/>
        </p:scale>
        <p:origin x="85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x-none" smtClean="0"/>
              <a:t>9/15/2026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F0BC0F-45C1-49E1-AA7C-ADC7CFB2B8EC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76055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9/15/2026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9/15/2026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9/15/2026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9/15/2026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9/15/2026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9/15/2026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x-none" smtClean="0"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2" Type="http://schemas.openxmlformats.org/officeDocument/2006/relationships/hyperlink" Target="https://congress.sctm.mk/event/10/contributions/604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slide" Target="slide4.xml"/><Relationship Id="rId5" Type="http://schemas.openxmlformats.org/officeDocument/2006/relationships/slide" Target="slide2.xml"/><Relationship Id="rId15" Type="http://schemas.openxmlformats.org/officeDocument/2006/relationships/image" Target="../media/image8.pn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40.png"/><Relationship Id="rId14" Type="http://schemas.openxmlformats.org/officeDocument/2006/relationships/slide" Target="slide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rgbClr val="00CC00"/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rgbClr val="00CC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0964" y="237886"/>
            <a:ext cx="10267778" cy="885349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GB" sz="2200" dirty="0">
                <a:solidFill>
                  <a:srgbClr val="555555"/>
                </a:solidFill>
                <a:latin typeface="Roboto"/>
                <a:hlinkClick r:id="rId2"/>
              </a:rPr>
              <a:t>Influence of physical and chemical parameters on the rheological properties of </a:t>
            </a:r>
            <a:r>
              <a:rPr lang="en-GB" sz="2200" dirty="0">
                <a:solidFill>
                  <a:srgbClr val="55555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modified </a:t>
            </a:r>
            <a:r>
              <a:rPr lang="sr-Latn-RS" sz="2200" dirty="0">
                <a:solidFill>
                  <a:srgbClr val="55555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acetylated distarch</a:t>
            </a:r>
            <a:r>
              <a:rPr lang="en-GB" sz="2200" dirty="0">
                <a:solidFill>
                  <a:srgbClr val="555555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en-GB" sz="2200" dirty="0" err="1">
                <a:solidFill>
                  <a:srgbClr val="555555"/>
                </a:solidFill>
                <a:latin typeface="Roboto"/>
                <a:hlinkClick r:id="rId2"/>
              </a:rPr>
              <a:t>adipate</a:t>
            </a:r>
            <a:endParaRPr lang="en-US" sz="2200" b="1" cap="all" dirty="0">
              <a:solidFill>
                <a:schemeClr val="accent5"/>
              </a:solidFill>
              <a:highlight>
                <a:srgbClr val="FFFF00"/>
              </a:highlight>
              <a:latin typeface="PF BeauSans Pro" panose="02000800000000020004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32655"/>
            <a:ext cx="12192000" cy="67710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sr-Latn-RS" sz="1400" b="1" u="sng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Darko Jaćimovski</a:t>
            </a:r>
            <a:r>
              <a:rPr lang="en-U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sr-Latn-R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Dunja Šijaković</a:t>
            </a:r>
            <a:r>
              <a:rPr lang="en-U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sr-Latn-R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Katarina Šućurović</a:t>
            </a:r>
            <a:r>
              <a:rPr lang="en-U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sr-Latn-R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 </a:t>
            </a:r>
            <a:r>
              <a:rPr lang="sr-Latn-R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Mihal Đuriš</a:t>
            </a:r>
            <a:r>
              <a:rPr lang="sr-Latn-R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sr-Latn-R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Nevenka Bošković-Vragolović</a:t>
            </a:r>
            <a:r>
              <a:rPr lang="sr-Latn-R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sr-Latn-R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Zorana Arsenijević</a:t>
            </a:r>
            <a:r>
              <a:rPr lang="sr-Latn-R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endParaRPr lang="en-US" sz="1400" dirty="0">
              <a:solidFill>
                <a:srgbClr val="00CC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2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GB" sz="1200" dirty="0">
                <a:solidFill>
                  <a:srgbClr val="999999"/>
                </a:solidFill>
                <a:latin typeface="Roboto"/>
              </a:rPr>
              <a:t>Institute of Chemistry, Technology and Metallurgy - National Institute of the Republic of Serbia, University o</a:t>
            </a:r>
            <a:r>
              <a:rPr lang="sr-Latn-RS" sz="1200" dirty="0">
                <a:solidFill>
                  <a:srgbClr val="999999"/>
                </a:solidFill>
                <a:latin typeface="Roboto"/>
              </a:rPr>
              <a:t>f</a:t>
            </a:r>
            <a:r>
              <a:rPr lang="en-GB" sz="1200" dirty="0">
                <a:solidFill>
                  <a:srgbClr val="999999"/>
                </a:solidFill>
                <a:latin typeface="Roboto"/>
              </a:rPr>
              <a:t> Belgrade, Belgrade</a:t>
            </a:r>
            <a:r>
              <a:rPr lang="sr-Latn-RS" sz="1200" dirty="0">
                <a:solidFill>
                  <a:srgbClr val="999999"/>
                </a:solidFill>
                <a:latin typeface="Roboto"/>
              </a:rPr>
              <a:t>, Serbia</a:t>
            </a:r>
          </a:p>
          <a:p>
            <a:pPr algn="ctr"/>
            <a:r>
              <a:rPr lang="en-US" sz="12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1200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en-US" sz="12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GB" sz="1200" dirty="0">
                <a:solidFill>
                  <a:srgbClr val="999999"/>
                </a:solidFill>
                <a:latin typeface="Roboto"/>
              </a:rPr>
              <a:t>Faculty of Technology and Metallurgy, University of Belgrade, Belgrade, </a:t>
            </a:r>
            <a:r>
              <a:rPr lang="sr-Latn-RS" sz="1200" dirty="0">
                <a:solidFill>
                  <a:srgbClr val="999999"/>
                </a:solidFill>
                <a:latin typeface="Roboto"/>
              </a:rPr>
              <a:t>Serbia</a:t>
            </a:r>
            <a:endParaRPr lang="en-US" sz="1200" dirty="0">
              <a:solidFill>
                <a:srgbClr val="00CC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" y="266683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000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61459687"/>
                  </p:ext>
                </p:extLst>
              </p:nvPr>
            </p:nvGraphicFramePr>
            <p:xfrm>
              <a:off x="1925319" y="1543642"/>
              <a:ext cx="4196081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0" name="Slide Zoom 39">
                <a:hlinkClick r:id="rId5" action="ppaction://hlinksldjump"/>
                <a:extLst>
                  <a:ext uri="{FF2B5EF4-FFF2-40B4-BE49-F238E27FC236}">
                    <a16:creationId xmlns=""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25319" y="1543642"/>
                <a:ext cx="4196081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75025148"/>
                  </p:ext>
                </p:extLst>
              </p:nvPr>
            </p:nvGraphicFramePr>
            <p:xfrm>
              <a:off x="6410961" y="1557374"/>
              <a:ext cx="4196081" cy="2566592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4" name="Slide Zoom 43">
                <a:hlinkClick r:id="rId8" action="ppaction://hlinksldjump"/>
                <a:extLst>
                  <a:ext uri="{FF2B5EF4-FFF2-40B4-BE49-F238E27FC236}">
                    <a16:creationId xmlns=""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410961" y="1557374"/>
                <a:ext cx="4196081" cy="25665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25758956"/>
                  </p:ext>
                </p:extLst>
              </p:nvPr>
            </p:nvGraphicFramePr>
            <p:xfrm>
              <a:off x="1939599" y="4236043"/>
              <a:ext cx="4181801" cy="2566591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81801" cy="256659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6" name="Slide Zoom 45">
                <a:hlinkClick r:id="rId11" action="ppaction://hlinksldjump"/>
                <a:extLst>
                  <a:ext uri="{FF2B5EF4-FFF2-40B4-BE49-F238E27FC236}">
                    <a16:creationId xmlns=""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939599" y="4236043"/>
                <a:ext cx="4181801" cy="256659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34127994"/>
                  </p:ext>
                </p:extLst>
              </p:nvPr>
            </p:nvGraphicFramePr>
            <p:xfrm>
              <a:off x="6410961" y="4199729"/>
              <a:ext cx="4196081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1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8" name="Slide Zoom 47">
                <a:hlinkClick r:id="rId14" action="ppaction://hlinksldjump"/>
                <a:extLst>
                  <a:ext uri="{FF2B5EF4-FFF2-40B4-BE49-F238E27FC236}">
                    <a16:creationId xmlns=""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410961" y="4199729"/>
                <a:ext cx="4196081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3" name="Rectangle 2"/>
          <p:cNvSpPr/>
          <p:nvPr/>
        </p:nvSpPr>
        <p:spPr>
          <a:xfrm>
            <a:off x="354530" y="3794530"/>
            <a:ext cx="33477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/>
              <a:t>I</a:t>
            </a:r>
            <a:r>
              <a:rPr lang="en-GB" dirty="0" err="1"/>
              <a:t>nvestigate</a:t>
            </a:r>
            <a:r>
              <a:rPr lang="en-GB" dirty="0"/>
              <a:t> the rheological </a:t>
            </a:r>
            <a:r>
              <a:rPr lang="sr-Latn-RS" dirty="0"/>
              <a:t>                                                              </a:t>
            </a:r>
            <a:r>
              <a:rPr lang="en-GB" dirty="0"/>
              <a:t>properties of acetylated </a:t>
            </a:r>
            <a:r>
              <a:rPr lang="en-GB" dirty="0" err="1"/>
              <a:t>distarch</a:t>
            </a:r>
            <a:r>
              <a:rPr lang="en-GB" dirty="0"/>
              <a:t> </a:t>
            </a:r>
            <a:r>
              <a:rPr lang="en-GB" dirty="0" err="1"/>
              <a:t>adipate</a:t>
            </a:r>
            <a:r>
              <a:rPr lang="en-GB" dirty="0"/>
              <a:t> (E1422).</a:t>
            </a:r>
            <a:r>
              <a:rPr lang="sr-Latn-RS" dirty="0"/>
              <a:t> 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6018485" y="4112484"/>
            <a:ext cx="1203949" cy="906787"/>
          </a:xfrm>
          <a:prstGeom prst="ellipse">
            <a:avLst/>
          </a:prstGeom>
          <a:noFill/>
          <a:ln w="95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  <a:prstDash val="sysDot"/>
              </a:ln>
            </a:endParaRPr>
          </a:p>
        </p:txBody>
      </p:sp>
      <p:pic>
        <p:nvPicPr>
          <p:cNvPr id="1032" name="Picture 8" descr="https://thumb.wikimedia.org/wikipedia/commons/thumb/1/1e/Acetylated_distarch_adipate_stereo_colored.svg/250px-Acetylated_distarch_adipate_stereo_colored.svg.png?utm_source=en.wikipedia.org&amp;utm_campaign=parser&amp;utm_content=thumbna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412" y="3014586"/>
            <a:ext cx="3478749" cy="2309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20" descr="Acetic Anhydride BP EP USP CAS 108-24-7 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3" name="Group 42"/>
          <p:cNvGrpSpPr/>
          <p:nvPr/>
        </p:nvGrpSpPr>
        <p:grpSpPr>
          <a:xfrm>
            <a:off x="93985" y="1231058"/>
            <a:ext cx="1767244" cy="1162327"/>
            <a:chOff x="679222" y="3998243"/>
            <a:chExt cx="1767244" cy="1162327"/>
          </a:xfrm>
        </p:grpSpPr>
        <p:sp>
          <p:nvSpPr>
            <p:cNvPr id="12" name="TextBox 11"/>
            <p:cNvSpPr txBox="1"/>
            <p:nvPr/>
          </p:nvSpPr>
          <p:spPr>
            <a:xfrm>
              <a:off x="679222" y="4514239"/>
              <a:ext cx="5934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RS" dirty="0"/>
                <a:t>H</a:t>
              </a:r>
              <a:r>
                <a:rPr lang="sr-Latn-RS" sz="1050" dirty="0"/>
                <a:t>3</a:t>
              </a:r>
              <a:r>
                <a:rPr lang="sr-Latn-RS" dirty="0">
                  <a:solidFill>
                    <a:prstClr val="black"/>
                  </a:solidFill>
                </a:rPr>
                <a:t>C</a:t>
              </a:r>
              <a:endParaRPr lang="sr-Latn-RS" sz="1050" dirty="0"/>
            </a:p>
            <a:p>
              <a:endParaRPr lang="en-US" dirty="0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1163472" y="4027396"/>
              <a:ext cx="717692" cy="875808"/>
              <a:chOff x="1163472" y="4027396"/>
              <a:chExt cx="717692" cy="875808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516962" y="4533872"/>
                <a:ext cx="3642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sr-Latn-RS" dirty="0">
                    <a:solidFill>
                      <a:prstClr val="black"/>
                    </a:solidFill>
                  </a:rPr>
                  <a:t>O</a:t>
                </a:r>
                <a:endParaRPr lang="sr-Latn-RS" sz="105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 flipV="1">
                <a:off x="1163472" y="4501825"/>
                <a:ext cx="218364" cy="19106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1381836" y="4501825"/>
                <a:ext cx="238836" cy="19106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V="1">
                <a:off x="1375012" y="4277334"/>
                <a:ext cx="6824" cy="227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flipV="1">
                <a:off x="1398896" y="4284626"/>
                <a:ext cx="6824" cy="227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Rectangle 29"/>
              <p:cNvSpPr/>
              <p:nvPr/>
            </p:nvSpPr>
            <p:spPr>
              <a:xfrm>
                <a:off x="1210009" y="4027396"/>
                <a:ext cx="3642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sr-Latn-RS" dirty="0">
                    <a:solidFill>
                      <a:prstClr val="black"/>
                    </a:solidFill>
                  </a:rPr>
                  <a:t>O</a:t>
                </a:r>
                <a:endParaRPr lang="sr-Latn-RS" sz="105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1723152" y="3998243"/>
              <a:ext cx="723314" cy="952589"/>
              <a:chOff x="1785050" y="4001287"/>
              <a:chExt cx="723314" cy="952589"/>
            </a:xfrm>
          </p:grpSpPr>
          <p:sp>
            <p:nvSpPr>
              <p:cNvPr id="33" name="TextBox 32"/>
              <p:cNvSpPr txBox="1"/>
              <p:nvPr/>
            </p:nvSpPr>
            <p:spPr>
              <a:xfrm flipH="1">
                <a:off x="1785050" y="4001287"/>
                <a:ext cx="59343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RS" dirty="0"/>
                  <a:t>H</a:t>
                </a:r>
                <a:r>
                  <a:rPr lang="sr-Latn-RS" sz="1050" dirty="0"/>
                  <a:t>3</a:t>
                </a:r>
                <a:r>
                  <a:rPr lang="sr-Latn-RS" dirty="0">
                    <a:solidFill>
                      <a:prstClr val="black"/>
                    </a:solidFill>
                  </a:rPr>
                  <a:t>C</a:t>
                </a:r>
                <a:endParaRPr lang="sr-Latn-RS" sz="1050" dirty="0"/>
              </a:p>
              <a:p>
                <a:endParaRPr lang="en-US" dirty="0"/>
              </a:p>
            </p:txBody>
          </p:sp>
          <p:cxnSp>
            <p:nvCxnSpPr>
              <p:cNvPr id="34" name="Straight Connector 33"/>
              <p:cNvCxnSpPr/>
              <p:nvPr/>
            </p:nvCxnSpPr>
            <p:spPr>
              <a:xfrm flipH="1" flipV="1">
                <a:off x="2050855" y="4493801"/>
                <a:ext cx="218364" cy="19106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H="1">
                <a:off x="1812019" y="4504869"/>
                <a:ext cx="238836" cy="19106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flipH="1" flipV="1">
                <a:off x="2039435" y="4284479"/>
                <a:ext cx="6824" cy="227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Rectangle 38"/>
              <p:cNvSpPr/>
              <p:nvPr/>
            </p:nvSpPr>
            <p:spPr>
              <a:xfrm flipH="1">
                <a:off x="2144162" y="4584544"/>
                <a:ext cx="3642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sr-Latn-RS" dirty="0">
                    <a:solidFill>
                      <a:prstClr val="black"/>
                    </a:solidFill>
                  </a:rPr>
                  <a:t>O</a:t>
                </a:r>
                <a:endParaRPr lang="sr-Latn-RS" sz="105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41" name="Straight Connector 40"/>
              <p:cNvCxnSpPr/>
              <p:nvPr/>
            </p:nvCxnSpPr>
            <p:spPr>
              <a:xfrm flipH="1" flipV="1">
                <a:off x="2033090" y="4517605"/>
                <a:ext cx="218364" cy="19106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AutoShape 23" descr="Adipic acid - Wikipedi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5" descr="Adipic acid - Wikipedi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4" name="Group 43"/>
          <p:cNvGrpSpPr/>
          <p:nvPr/>
        </p:nvGrpSpPr>
        <p:grpSpPr>
          <a:xfrm>
            <a:off x="2369288" y="1075562"/>
            <a:ext cx="2345131" cy="1125219"/>
            <a:chOff x="3058790" y="3888687"/>
            <a:chExt cx="2345131" cy="1125219"/>
          </a:xfrm>
        </p:grpSpPr>
        <p:grpSp>
          <p:nvGrpSpPr>
            <p:cNvPr id="49" name="Group 48"/>
            <p:cNvGrpSpPr/>
            <p:nvPr/>
          </p:nvGrpSpPr>
          <p:grpSpPr>
            <a:xfrm>
              <a:off x="3058790" y="4202229"/>
              <a:ext cx="856711" cy="811677"/>
              <a:chOff x="720874" y="4158057"/>
              <a:chExt cx="856711" cy="811677"/>
            </a:xfrm>
          </p:grpSpPr>
          <p:sp>
            <p:nvSpPr>
              <p:cNvPr id="56" name="TextBox 55"/>
              <p:cNvSpPr txBox="1"/>
              <p:nvPr/>
            </p:nvSpPr>
            <p:spPr>
              <a:xfrm>
                <a:off x="720874" y="4158057"/>
                <a:ext cx="5309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RS" dirty="0"/>
                  <a:t>HO</a:t>
                </a:r>
                <a:endParaRPr lang="en-US" dirty="0"/>
              </a:p>
            </p:txBody>
          </p:sp>
          <p:cxnSp>
            <p:nvCxnSpPr>
              <p:cNvPr id="57" name="Straight Connector 56"/>
              <p:cNvCxnSpPr/>
              <p:nvPr/>
            </p:nvCxnSpPr>
            <p:spPr>
              <a:xfrm>
                <a:off x="1153236" y="4330646"/>
                <a:ext cx="218364" cy="15946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 flipV="1">
                <a:off x="1371600" y="4330646"/>
                <a:ext cx="205985" cy="15946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Rectangle 58"/>
              <p:cNvSpPr/>
              <p:nvPr/>
            </p:nvSpPr>
            <p:spPr>
              <a:xfrm>
                <a:off x="1189499" y="4600402"/>
                <a:ext cx="3642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sr-Latn-RS" dirty="0">
                    <a:solidFill>
                      <a:prstClr val="black"/>
                    </a:solidFill>
                  </a:rPr>
                  <a:t>O</a:t>
                </a:r>
                <a:endParaRPr lang="sr-Latn-RS" sz="105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60" name="Straight Connector 59"/>
              <p:cNvCxnSpPr/>
              <p:nvPr/>
            </p:nvCxnSpPr>
            <p:spPr>
              <a:xfrm flipV="1">
                <a:off x="1354540" y="4486508"/>
                <a:ext cx="6824" cy="227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flipV="1">
                <a:off x="1381836" y="4487724"/>
                <a:ext cx="6824" cy="227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Rectangle 61"/>
              <p:cNvSpPr/>
              <p:nvPr/>
            </p:nvSpPr>
            <p:spPr>
              <a:xfrm>
                <a:off x="1213383" y="4612841"/>
                <a:ext cx="184731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endParaRPr lang="sr-Latn-RS" sz="1050" dirty="0">
                  <a:solidFill>
                    <a:prstClr val="black"/>
                  </a:solidFill>
                </a:endParaRPr>
              </a:p>
            </p:txBody>
          </p:sp>
        </p:grpSp>
        <p:cxnSp>
          <p:nvCxnSpPr>
            <p:cNvPr id="65" name="Straight Connector 64"/>
            <p:cNvCxnSpPr/>
            <p:nvPr/>
          </p:nvCxnSpPr>
          <p:spPr>
            <a:xfrm>
              <a:off x="3906594" y="4380343"/>
              <a:ext cx="218364" cy="15946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V="1">
              <a:off x="4124958" y="4382078"/>
              <a:ext cx="205985" cy="15946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4330943" y="4383214"/>
              <a:ext cx="218364" cy="15946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V="1">
              <a:off x="4549307" y="4381473"/>
              <a:ext cx="205985" cy="15946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V="1">
              <a:off x="4747168" y="4156653"/>
              <a:ext cx="6824" cy="227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flipV="1">
              <a:off x="4772114" y="4156542"/>
              <a:ext cx="6824" cy="2277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4750580" y="4384442"/>
              <a:ext cx="218364" cy="15946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4873006" y="4404670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RS" dirty="0"/>
                <a:t>OH</a:t>
              </a:r>
              <a:endParaRPr lang="en-US" dirty="0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4590013" y="3888687"/>
              <a:ext cx="3642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sr-Latn-RS" dirty="0">
                  <a:solidFill>
                    <a:prstClr val="black"/>
                  </a:solidFill>
                </a:rPr>
                <a:t>O</a:t>
              </a:r>
              <a:endParaRPr lang="sr-Latn-RS" sz="1050" dirty="0">
                <a:solidFill>
                  <a:prstClr val="black"/>
                </a:solidFill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1910628" y="1456760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/>
              <a:t>+</a:t>
            </a:r>
            <a:endParaRPr lang="en-US" dirty="0"/>
          </a:p>
        </p:txBody>
      </p:sp>
      <p:cxnSp>
        <p:nvCxnSpPr>
          <p:cNvPr id="64" name="Straight Arrow Connector 63"/>
          <p:cNvCxnSpPr/>
          <p:nvPr/>
        </p:nvCxnSpPr>
        <p:spPr>
          <a:xfrm rot="16200000">
            <a:off x="5306522" y="1258391"/>
            <a:ext cx="0" cy="9048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AutoShape 28" descr="Cross-linking of starch with adipate [74]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8" name="Group 87"/>
          <p:cNvGrpSpPr/>
          <p:nvPr/>
        </p:nvGrpSpPr>
        <p:grpSpPr>
          <a:xfrm>
            <a:off x="5636848" y="767414"/>
            <a:ext cx="2767691" cy="1881521"/>
            <a:chOff x="6047510" y="3361303"/>
            <a:chExt cx="2767691" cy="1881521"/>
          </a:xfrm>
        </p:grpSpPr>
        <p:grpSp>
          <p:nvGrpSpPr>
            <p:cNvPr id="87" name="Group 86"/>
            <p:cNvGrpSpPr/>
            <p:nvPr/>
          </p:nvGrpSpPr>
          <p:grpSpPr>
            <a:xfrm rot="-60000">
              <a:off x="6047510" y="3361303"/>
              <a:ext cx="1058704" cy="1881521"/>
              <a:chOff x="8413768" y="4494667"/>
              <a:chExt cx="1058704" cy="1881521"/>
            </a:xfrm>
          </p:grpSpPr>
          <p:cxnSp>
            <p:nvCxnSpPr>
              <p:cNvPr id="101" name="Straight Connector 100"/>
              <p:cNvCxnSpPr/>
              <p:nvPr/>
            </p:nvCxnSpPr>
            <p:spPr>
              <a:xfrm flipV="1">
                <a:off x="9180304" y="4755549"/>
                <a:ext cx="6824" cy="227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 flipV="1">
                <a:off x="9211568" y="4753322"/>
                <a:ext cx="6824" cy="227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ectangle 104"/>
              <p:cNvSpPr/>
              <p:nvPr/>
            </p:nvSpPr>
            <p:spPr>
              <a:xfrm>
                <a:off x="9030597" y="4494667"/>
                <a:ext cx="3642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sr-Latn-RS" dirty="0">
                    <a:solidFill>
                      <a:prstClr val="black"/>
                    </a:solidFill>
                  </a:rPr>
                  <a:t>O</a:t>
                </a:r>
                <a:endParaRPr lang="sr-Latn-RS" sz="105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Rectangle 112"/>
              <p:cNvSpPr/>
              <p:nvPr/>
            </p:nvSpPr>
            <p:spPr>
              <a:xfrm>
                <a:off x="9010612" y="4873492"/>
                <a:ext cx="3513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sr-Latn-RS" dirty="0">
                    <a:solidFill>
                      <a:prstClr val="black"/>
                    </a:solidFill>
                  </a:rPr>
                  <a:t>C</a:t>
                </a:r>
                <a:endParaRPr lang="sr-Latn-RS" sz="105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114" name="Straight Connector 113"/>
              <p:cNvCxnSpPr/>
              <p:nvPr/>
            </p:nvCxnSpPr>
            <p:spPr>
              <a:xfrm flipV="1">
                <a:off x="9184589" y="5128929"/>
                <a:ext cx="6824" cy="227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Rectangle 114"/>
              <p:cNvSpPr/>
              <p:nvPr/>
            </p:nvSpPr>
            <p:spPr>
              <a:xfrm>
                <a:off x="9002488" y="5256496"/>
                <a:ext cx="3642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sr-Latn-RS" dirty="0">
                    <a:solidFill>
                      <a:prstClr val="black"/>
                    </a:solidFill>
                  </a:rPr>
                  <a:t>O</a:t>
                </a:r>
                <a:endParaRPr lang="sr-Latn-RS" sz="105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116" name="Straight Connector 115"/>
              <p:cNvCxnSpPr/>
              <p:nvPr/>
            </p:nvCxnSpPr>
            <p:spPr>
              <a:xfrm flipV="1">
                <a:off x="9179477" y="5502309"/>
                <a:ext cx="6824" cy="227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Rectangle 116"/>
              <p:cNvSpPr/>
              <p:nvPr/>
            </p:nvSpPr>
            <p:spPr>
              <a:xfrm>
                <a:off x="9007200" y="5625828"/>
                <a:ext cx="3513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sr-Latn-RS" dirty="0">
                    <a:solidFill>
                      <a:prstClr val="black"/>
                    </a:solidFill>
                  </a:rPr>
                  <a:t>C</a:t>
                </a:r>
                <a:endParaRPr lang="sr-Latn-RS" sz="105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9004200" y="6006856"/>
                <a:ext cx="3642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sr-Latn-RS" dirty="0">
                    <a:solidFill>
                      <a:prstClr val="black"/>
                    </a:solidFill>
                  </a:rPr>
                  <a:t>O</a:t>
                </a:r>
                <a:endParaRPr lang="sr-Latn-RS" sz="105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119" name="Straight Connector 118"/>
              <p:cNvCxnSpPr/>
              <p:nvPr/>
            </p:nvCxnSpPr>
            <p:spPr>
              <a:xfrm flipV="1">
                <a:off x="9163851" y="5897701"/>
                <a:ext cx="6824" cy="227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/>
            </p:nvCxnSpPr>
            <p:spPr>
              <a:xfrm flipV="1">
                <a:off x="9189301" y="5899141"/>
                <a:ext cx="6824" cy="227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Rectangle 83"/>
              <p:cNvSpPr/>
              <p:nvPr/>
            </p:nvSpPr>
            <p:spPr>
              <a:xfrm>
                <a:off x="8413768" y="5635786"/>
                <a:ext cx="59343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sr-Latn-RS" dirty="0"/>
                  <a:t>H</a:t>
                </a:r>
                <a:r>
                  <a:rPr lang="sr-Latn-RS" sz="1050" dirty="0"/>
                  <a:t>3</a:t>
                </a:r>
                <a:r>
                  <a:rPr lang="sr-Latn-RS" dirty="0">
                    <a:solidFill>
                      <a:prstClr val="black"/>
                    </a:solidFill>
                  </a:rPr>
                  <a:t>C</a:t>
                </a:r>
                <a:endParaRPr lang="sr-Latn-RS" sz="1050" dirty="0"/>
              </a:p>
            </p:txBody>
          </p:sp>
          <p:cxnSp>
            <p:nvCxnSpPr>
              <p:cNvPr id="123" name="Straight Connector 122"/>
              <p:cNvCxnSpPr/>
              <p:nvPr/>
            </p:nvCxnSpPr>
            <p:spPr>
              <a:xfrm rot="16200000" flipV="1">
                <a:off x="9003788" y="5701586"/>
                <a:ext cx="6824" cy="227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>
              <a:xfrm rot="16200000" flipV="1">
                <a:off x="9355166" y="4948474"/>
                <a:ext cx="6824" cy="227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5" name="Rectangle 124"/>
            <p:cNvSpPr/>
            <p:nvPr/>
          </p:nvSpPr>
          <p:spPr>
            <a:xfrm>
              <a:off x="7038806" y="3753799"/>
              <a:ext cx="7473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r-Latn-RS" dirty="0"/>
                <a:t>(CH</a:t>
              </a:r>
              <a:r>
                <a:rPr lang="sr-Latn-RS" sz="1050" dirty="0"/>
                <a:t>2</a:t>
              </a:r>
              <a:r>
                <a:rPr lang="sr-Latn-RS" dirty="0">
                  <a:solidFill>
                    <a:prstClr val="black"/>
                  </a:solidFill>
                </a:rPr>
                <a:t>)</a:t>
              </a:r>
              <a:endParaRPr lang="sr-Latn-RS" sz="1050" dirty="0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7566863" y="3868606"/>
              <a:ext cx="260008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r-Latn-RS" sz="1050" dirty="0">
                  <a:solidFill>
                    <a:prstClr val="black"/>
                  </a:solidFill>
                </a:rPr>
                <a:t>4</a:t>
              </a:r>
              <a:endParaRPr lang="en-US" dirty="0"/>
            </a:p>
          </p:txBody>
        </p:sp>
        <p:grpSp>
          <p:nvGrpSpPr>
            <p:cNvPr id="131" name="Group 130"/>
            <p:cNvGrpSpPr/>
            <p:nvPr/>
          </p:nvGrpSpPr>
          <p:grpSpPr>
            <a:xfrm rot="10860000" flipV="1">
              <a:off x="7734205" y="3367282"/>
              <a:ext cx="1080996" cy="1872028"/>
              <a:chOff x="8391476" y="4504160"/>
              <a:chExt cx="1080996" cy="1872028"/>
            </a:xfrm>
          </p:grpSpPr>
          <p:cxnSp>
            <p:nvCxnSpPr>
              <p:cNvPr id="132" name="Straight Connector 131"/>
              <p:cNvCxnSpPr/>
              <p:nvPr/>
            </p:nvCxnSpPr>
            <p:spPr>
              <a:xfrm flipV="1">
                <a:off x="9164886" y="4759598"/>
                <a:ext cx="6824" cy="227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>
              <a:xfrm flipV="1">
                <a:off x="9192713" y="4759598"/>
                <a:ext cx="6824" cy="227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Rectangle 133"/>
              <p:cNvSpPr/>
              <p:nvPr/>
            </p:nvSpPr>
            <p:spPr>
              <a:xfrm>
                <a:off x="9010612" y="4504160"/>
                <a:ext cx="3642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sr-Latn-RS" dirty="0">
                    <a:solidFill>
                      <a:prstClr val="black"/>
                    </a:solidFill>
                  </a:rPr>
                  <a:t>O</a:t>
                </a:r>
                <a:endParaRPr lang="sr-Latn-RS" sz="105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Rectangle 134"/>
              <p:cNvSpPr/>
              <p:nvPr/>
            </p:nvSpPr>
            <p:spPr>
              <a:xfrm>
                <a:off x="9010612" y="4873492"/>
                <a:ext cx="3513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sr-Latn-RS" dirty="0">
                    <a:solidFill>
                      <a:prstClr val="black"/>
                    </a:solidFill>
                  </a:rPr>
                  <a:t>C</a:t>
                </a:r>
                <a:endParaRPr lang="sr-Latn-RS" sz="105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136" name="Straight Connector 135"/>
              <p:cNvCxnSpPr/>
              <p:nvPr/>
            </p:nvCxnSpPr>
            <p:spPr>
              <a:xfrm flipV="1">
                <a:off x="9184589" y="5128929"/>
                <a:ext cx="6824" cy="227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7" name="Rectangle 136"/>
              <p:cNvSpPr/>
              <p:nvPr/>
            </p:nvSpPr>
            <p:spPr>
              <a:xfrm>
                <a:off x="9002488" y="5256496"/>
                <a:ext cx="3642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sr-Latn-RS" dirty="0">
                    <a:solidFill>
                      <a:prstClr val="black"/>
                    </a:solidFill>
                  </a:rPr>
                  <a:t>O</a:t>
                </a:r>
                <a:endParaRPr lang="sr-Latn-RS" sz="105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138" name="Straight Connector 137"/>
              <p:cNvCxnSpPr/>
              <p:nvPr/>
            </p:nvCxnSpPr>
            <p:spPr>
              <a:xfrm flipV="1">
                <a:off x="9179477" y="5502309"/>
                <a:ext cx="6824" cy="227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9" name="Rectangle 138"/>
              <p:cNvSpPr/>
              <p:nvPr/>
            </p:nvSpPr>
            <p:spPr>
              <a:xfrm>
                <a:off x="9007200" y="5625828"/>
                <a:ext cx="3513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sr-Latn-RS" dirty="0">
                    <a:solidFill>
                      <a:prstClr val="black"/>
                    </a:solidFill>
                  </a:rPr>
                  <a:t>C</a:t>
                </a:r>
                <a:endParaRPr lang="sr-Latn-RS" sz="105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9004200" y="6006856"/>
                <a:ext cx="3642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sr-Latn-RS" dirty="0">
                    <a:solidFill>
                      <a:prstClr val="black"/>
                    </a:solidFill>
                  </a:rPr>
                  <a:t>O</a:t>
                </a:r>
                <a:endParaRPr lang="sr-Latn-RS" sz="105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141" name="Straight Connector 140"/>
              <p:cNvCxnSpPr/>
              <p:nvPr/>
            </p:nvCxnSpPr>
            <p:spPr>
              <a:xfrm flipV="1">
                <a:off x="9163851" y="5897701"/>
                <a:ext cx="6824" cy="227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/>
              <p:cNvCxnSpPr/>
              <p:nvPr/>
            </p:nvCxnSpPr>
            <p:spPr>
              <a:xfrm flipV="1">
                <a:off x="9189301" y="5899141"/>
                <a:ext cx="6824" cy="227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3" name="Rectangle 142"/>
              <p:cNvSpPr/>
              <p:nvPr/>
            </p:nvSpPr>
            <p:spPr>
              <a:xfrm>
                <a:off x="8391476" y="5607331"/>
                <a:ext cx="59343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sr-Latn-RS" dirty="0"/>
                  <a:t>H</a:t>
                </a:r>
                <a:r>
                  <a:rPr lang="sr-Latn-RS" sz="1050" dirty="0"/>
                  <a:t>3</a:t>
                </a:r>
                <a:r>
                  <a:rPr lang="sr-Latn-RS" dirty="0">
                    <a:solidFill>
                      <a:prstClr val="black"/>
                    </a:solidFill>
                  </a:rPr>
                  <a:t>C</a:t>
                </a:r>
                <a:endParaRPr lang="sr-Latn-RS" sz="1050" dirty="0"/>
              </a:p>
            </p:txBody>
          </p:sp>
          <p:cxnSp>
            <p:nvCxnSpPr>
              <p:cNvPr id="144" name="Straight Connector 143"/>
              <p:cNvCxnSpPr/>
              <p:nvPr/>
            </p:nvCxnSpPr>
            <p:spPr>
              <a:xfrm rot="16200000" flipV="1">
                <a:off x="9003788" y="5701586"/>
                <a:ext cx="6824" cy="227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/>
              <p:cNvCxnSpPr/>
              <p:nvPr/>
            </p:nvCxnSpPr>
            <p:spPr>
              <a:xfrm rot="16200000" flipV="1">
                <a:off x="9355166" y="4948474"/>
                <a:ext cx="6824" cy="22778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7" name="TextBox 146"/>
          <p:cNvSpPr txBox="1"/>
          <p:nvPr/>
        </p:nvSpPr>
        <p:spPr>
          <a:xfrm>
            <a:off x="4952045" y="126658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/>
              <a:t>base</a:t>
            </a:r>
            <a:endParaRPr lang="en-US" dirty="0"/>
          </a:p>
        </p:txBody>
      </p:sp>
      <p:sp>
        <p:nvSpPr>
          <p:cNvPr id="148" name="TextBox 147"/>
          <p:cNvSpPr txBox="1"/>
          <p:nvPr/>
        </p:nvSpPr>
        <p:spPr>
          <a:xfrm>
            <a:off x="8273971" y="1526162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/>
              <a:t>+</a:t>
            </a:r>
            <a:endParaRPr lang="en-US" dirty="0"/>
          </a:p>
        </p:txBody>
      </p:sp>
      <p:sp>
        <p:nvSpPr>
          <p:cNvPr id="149" name="Rectangle 148"/>
          <p:cNvSpPr/>
          <p:nvPr/>
        </p:nvSpPr>
        <p:spPr>
          <a:xfrm rot="21540000">
            <a:off x="8596380" y="1523509"/>
            <a:ext cx="1734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dirty="0"/>
              <a:t>    2 CH</a:t>
            </a:r>
            <a:r>
              <a:rPr lang="sr-Latn-RS" sz="1050" dirty="0"/>
              <a:t>3</a:t>
            </a:r>
            <a:r>
              <a:rPr lang="sr-Latn-RS" dirty="0">
                <a:solidFill>
                  <a:prstClr val="black"/>
                </a:solidFill>
              </a:rPr>
              <a:t>COOH</a:t>
            </a:r>
            <a:endParaRPr lang="sr-Latn-RS" sz="1050" dirty="0"/>
          </a:p>
        </p:txBody>
      </p:sp>
      <p:cxnSp>
        <p:nvCxnSpPr>
          <p:cNvPr id="90" name="Straight Arrow Connector 89"/>
          <p:cNvCxnSpPr>
            <a:stCxn id="125" idx="2"/>
          </p:cNvCxnSpPr>
          <p:nvPr/>
        </p:nvCxnSpPr>
        <p:spPr>
          <a:xfrm flipH="1">
            <a:off x="6781801" y="1529242"/>
            <a:ext cx="220003" cy="26346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Rectangle 92"/>
          <p:cNvSpPr/>
          <p:nvPr/>
        </p:nvSpPr>
        <p:spPr>
          <a:xfrm>
            <a:off x="35663" y="2221578"/>
            <a:ext cx="2108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Acetic anhydride</a:t>
            </a:r>
            <a:r>
              <a:rPr lang="en-US" dirty="0"/>
              <a:t> </a:t>
            </a:r>
          </a:p>
        </p:txBody>
      </p:sp>
      <p:sp>
        <p:nvSpPr>
          <p:cNvPr id="159" name="Rectangle 158"/>
          <p:cNvSpPr/>
          <p:nvPr/>
        </p:nvSpPr>
        <p:spPr>
          <a:xfrm>
            <a:off x="2754488" y="2221578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b="1" dirty="0"/>
              <a:t>Adipic acid</a:t>
            </a:r>
            <a:endParaRPr lang="en-US" dirty="0"/>
          </a:p>
        </p:txBody>
      </p:sp>
      <p:sp>
        <p:nvSpPr>
          <p:cNvPr id="160" name="Rectangle 159"/>
          <p:cNvSpPr/>
          <p:nvPr/>
        </p:nvSpPr>
        <p:spPr>
          <a:xfrm>
            <a:off x="5326527" y="5490940"/>
            <a:ext cx="27751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b="1" dirty="0"/>
              <a:t>Adipic acetic anhydride</a:t>
            </a:r>
            <a:endParaRPr lang="en-US" dirty="0"/>
          </a:p>
        </p:txBody>
      </p:sp>
      <p:sp>
        <p:nvSpPr>
          <p:cNvPr id="162" name="Rectangle 161"/>
          <p:cNvSpPr/>
          <p:nvPr/>
        </p:nvSpPr>
        <p:spPr>
          <a:xfrm>
            <a:off x="8852856" y="1847021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b="1" dirty="0"/>
              <a:t>Acetic acid</a:t>
            </a:r>
            <a:endParaRPr lang="en-US" dirty="0"/>
          </a:p>
        </p:txBody>
      </p:sp>
      <p:cxnSp>
        <p:nvCxnSpPr>
          <p:cNvPr id="127" name="Straight Arrow Connector 126"/>
          <p:cNvCxnSpPr/>
          <p:nvPr/>
        </p:nvCxnSpPr>
        <p:spPr>
          <a:xfrm flipH="1" flipV="1">
            <a:off x="6642382" y="5063346"/>
            <a:ext cx="1" cy="5049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8" name="Rectangle 167"/>
          <p:cNvSpPr/>
          <p:nvPr/>
        </p:nvSpPr>
        <p:spPr>
          <a:xfrm>
            <a:off x="7350939" y="3794530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dirty="0"/>
              <a:t>Starch</a:t>
            </a:r>
            <a:endParaRPr lang="en-US" dirty="0"/>
          </a:p>
        </p:txBody>
      </p:sp>
      <p:sp>
        <p:nvSpPr>
          <p:cNvPr id="169" name="Rectangle 168"/>
          <p:cNvSpPr/>
          <p:nvPr/>
        </p:nvSpPr>
        <p:spPr>
          <a:xfrm>
            <a:off x="4186594" y="3984866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dirty="0"/>
              <a:t>Starch </a:t>
            </a:r>
            <a:endParaRPr lang="en-US" dirty="0"/>
          </a:p>
        </p:txBody>
      </p:sp>
      <p:sp>
        <p:nvSpPr>
          <p:cNvPr id="170" name="Rectangle 169"/>
          <p:cNvSpPr/>
          <p:nvPr/>
        </p:nvSpPr>
        <p:spPr>
          <a:xfrm>
            <a:off x="6223874" y="4186297"/>
            <a:ext cx="889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dirty="0"/>
              <a:t>bridge </a:t>
            </a:r>
            <a:endParaRPr lang="en-US" dirty="0"/>
          </a:p>
        </p:txBody>
      </p:sp>
      <p:sp>
        <p:nvSpPr>
          <p:cNvPr id="172" name="Rectangle 171"/>
          <p:cNvSpPr/>
          <p:nvPr/>
        </p:nvSpPr>
        <p:spPr>
          <a:xfrm>
            <a:off x="1604319" y="3407780"/>
            <a:ext cx="6999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b="1" dirty="0"/>
              <a:t>Aim</a:t>
            </a:r>
            <a:endParaRPr lang="en-US" b="1" dirty="0"/>
          </a:p>
        </p:txBody>
      </p:sp>
      <p:sp>
        <p:nvSpPr>
          <p:cNvPr id="1029" name="Rectangle 1028"/>
          <p:cNvSpPr/>
          <p:nvPr/>
        </p:nvSpPr>
        <p:spPr>
          <a:xfrm>
            <a:off x="377699" y="5811815"/>
            <a:ext cx="2755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/>
              <a:t> I</a:t>
            </a:r>
            <a:r>
              <a:rPr lang="en-GB" dirty="0" err="1"/>
              <a:t>ndustrial</a:t>
            </a:r>
            <a:r>
              <a:rPr lang="en-GB" dirty="0"/>
              <a:t> applications</a:t>
            </a:r>
            <a:endParaRPr lang="en-US" dirty="0"/>
          </a:p>
        </p:txBody>
      </p:sp>
      <p:sp>
        <p:nvSpPr>
          <p:cNvPr id="1031" name="Rectangle 1030"/>
          <p:cNvSpPr/>
          <p:nvPr/>
        </p:nvSpPr>
        <p:spPr>
          <a:xfrm>
            <a:off x="93985" y="3308328"/>
            <a:ext cx="3868812" cy="297817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/>
          <p:cNvSpPr/>
          <p:nvPr/>
        </p:nvSpPr>
        <p:spPr>
          <a:xfrm>
            <a:off x="390701" y="4992664"/>
            <a:ext cx="34570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sr-Latn-RS" dirty="0"/>
              <a:t> </a:t>
            </a:r>
            <a:r>
              <a:rPr lang="en-GB" dirty="0"/>
              <a:t>Investigation into the effects </a:t>
            </a:r>
            <a:endParaRPr lang="sr-Latn-RS" dirty="0"/>
          </a:p>
          <a:p>
            <a:r>
              <a:rPr lang="sr-Latn-RS" dirty="0"/>
              <a:t>      </a:t>
            </a:r>
            <a:r>
              <a:rPr lang="en-GB" dirty="0"/>
              <a:t>of different parameters</a:t>
            </a:r>
            <a:endParaRPr lang="en-US" dirty="0"/>
          </a:p>
        </p:txBody>
      </p:sp>
      <p:sp>
        <p:nvSpPr>
          <p:cNvPr id="1035" name="Rectangle 1034"/>
          <p:cNvSpPr/>
          <p:nvPr/>
        </p:nvSpPr>
        <p:spPr>
          <a:xfrm>
            <a:off x="9062041" y="3367764"/>
            <a:ext cx="2634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Industrial</a:t>
            </a:r>
            <a:r>
              <a:rPr lang="en-US" dirty="0"/>
              <a:t> </a:t>
            </a:r>
            <a:r>
              <a:rPr lang="en-US" b="1" dirty="0"/>
              <a:t>applications</a:t>
            </a:r>
          </a:p>
        </p:txBody>
      </p:sp>
      <p:sp>
        <p:nvSpPr>
          <p:cNvPr id="1037" name="Rectangle 1036"/>
          <p:cNvSpPr/>
          <p:nvPr/>
        </p:nvSpPr>
        <p:spPr>
          <a:xfrm>
            <a:off x="8889468" y="3723799"/>
            <a:ext cx="27863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Ketchup and Mayonnaise</a:t>
            </a:r>
          </a:p>
        </p:txBody>
      </p:sp>
      <p:sp>
        <p:nvSpPr>
          <p:cNvPr id="179" name="Rectangle 178"/>
          <p:cNvSpPr/>
          <p:nvPr/>
        </p:nvSpPr>
        <p:spPr>
          <a:xfrm>
            <a:off x="8547725" y="3996176"/>
            <a:ext cx="34451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/>
              <a:t>Salad dressings and chili sauces</a:t>
            </a:r>
            <a:endParaRPr lang="en-US" sz="1600" dirty="0"/>
          </a:p>
        </p:txBody>
      </p:sp>
      <p:sp>
        <p:nvSpPr>
          <p:cNvPr id="180" name="Rectangle 179"/>
          <p:cNvSpPr/>
          <p:nvPr/>
        </p:nvSpPr>
        <p:spPr>
          <a:xfrm>
            <a:off x="8733175" y="4300232"/>
            <a:ext cx="30989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/>
              <a:t>Fruit yogurts and sour cream</a:t>
            </a:r>
            <a:endParaRPr lang="en-US" sz="1600" dirty="0"/>
          </a:p>
        </p:txBody>
      </p:sp>
      <p:sp>
        <p:nvSpPr>
          <p:cNvPr id="1039" name="Rectangle 1038"/>
          <p:cNvSpPr/>
          <p:nvPr/>
        </p:nvSpPr>
        <p:spPr>
          <a:xfrm>
            <a:off x="8690831" y="4616842"/>
            <a:ext cx="27655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Ice creams and puddings</a:t>
            </a:r>
          </a:p>
        </p:txBody>
      </p:sp>
      <p:sp>
        <p:nvSpPr>
          <p:cNvPr id="1041" name="Rectangle 1040"/>
          <p:cNvSpPr/>
          <p:nvPr/>
        </p:nvSpPr>
        <p:spPr>
          <a:xfrm>
            <a:off x="8690831" y="4894069"/>
            <a:ext cx="29274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sr-Latn-RS" sz="1600" dirty="0"/>
              <a:t>Meat and </a:t>
            </a:r>
            <a:r>
              <a:rPr lang="en-US" sz="1600" dirty="0"/>
              <a:t>Bakery products</a:t>
            </a:r>
            <a:r>
              <a:rPr lang="sr-Latn-RS" sz="1600" dirty="0"/>
              <a:t> </a:t>
            </a:r>
            <a:endParaRPr lang="en-US" sz="1600" dirty="0"/>
          </a:p>
        </p:txBody>
      </p:sp>
      <p:sp>
        <p:nvSpPr>
          <p:cNvPr id="1042" name="Rectangle 1041"/>
          <p:cNvSpPr/>
          <p:nvPr/>
        </p:nvSpPr>
        <p:spPr>
          <a:xfrm>
            <a:off x="8951490" y="5159142"/>
            <a:ext cx="24673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Fruit fillings for baking</a:t>
            </a:r>
          </a:p>
        </p:txBody>
      </p:sp>
      <p:sp>
        <p:nvSpPr>
          <p:cNvPr id="1043" name="Rectangle 1042"/>
          <p:cNvSpPr/>
          <p:nvPr/>
        </p:nvSpPr>
        <p:spPr>
          <a:xfrm>
            <a:off x="8589403" y="5428443"/>
            <a:ext cx="3268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/>
              <a:t>Instant soups and ready meals</a:t>
            </a:r>
            <a:endParaRPr lang="en-US" sz="1600" dirty="0"/>
          </a:p>
        </p:txBody>
      </p:sp>
      <p:sp>
        <p:nvSpPr>
          <p:cNvPr id="186" name="Rectangle 185"/>
          <p:cNvSpPr/>
          <p:nvPr/>
        </p:nvSpPr>
        <p:spPr>
          <a:xfrm>
            <a:off x="8454751" y="5737541"/>
            <a:ext cx="35381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sr-Latn-RS" sz="1600" dirty="0"/>
              <a:t>Cosmetics, bioplastics, adhesives</a:t>
            </a:r>
            <a:endParaRPr lang="en-US" sz="1600" dirty="0"/>
          </a:p>
        </p:txBody>
      </p:sp>
      <p:sp>
        <p:nvSpPr>
          <p:cNvPr id="191" name="Rectangle 190"/>
          <p:cNvSpPr/>
          <p:nvPr/>
        </p:nvSpPr>
        <p:spPr>
          <a:xfrm>
            <a:off x="8476469" y="3367764"/>
            <a:ext cx="3494712" cy="297817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>
            <a:off x="2158126" y="139391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dirty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pic>
        <p:nvPicPr>
          <p:cNvPr id="3" name="Picture 2" descr="slika aparatur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849" y="798991"/>
            <a:ext cx="5915905" cy="56242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Connector 5"/>
          <p:cNvCxnSpPr/>
          <p:nvPr/>
        </p:nvCxnSpPr>
        <p:spPr>
          <a:xfrm flipV="1">
            <a:off x="6596109" y="1535837"/>
            <a:ext cx="3409025" cy="52378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102787" y="1289027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/>
              <a:t>Mixer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9028590" y="3488924"/>
            <a:ext cx="976544" cy="26633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159250" y="3304258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/>
              <a:t>pH meter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8806649" y="5175682"/>
            <a:ext cx="1198485" cy="1775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329649" y="5310327"/>
            <a:ext cx="1198485" cy="1775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62581" y="5143416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/>
              <a:t>NaOH pump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2258568" y="4239414"/>
            <a:ext cx="228455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3585" y="4054748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/>
              <a:t>NaOH container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 flipH="1" flipV="1">
            <a:off x="2329649" y="3017520"/>
            <a:ext cx="3766351" cy="47140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001097" y="2759702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/>
              <a:t>pH probe</a:t>
            </a:r>
            <a:endParaRPr lang="en-US" dirty="0"/>
          </a:p>
        </p:txBody>
      </p:sp>
      <p:cxnSp>
        <p:nvCxnSpPr>
          <p:cNvPr id="28" name="Elbow Connector 27"/>
          <p:cNvCxnSpPr/>
          <p:nvPr/>
        </p:nvCxnSpPr>
        <p:spPr>
          <a:xfrm rot="10800000" flipV="1">
            <a:off x="3913632" y="5870448"/>
            <a:ext cx="1911096" cy="832104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557747" y="6488668"/>
            <a:ext cx="1304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/>
              <a:t>Water bath</a:t>
            </a:r>
            <a:endParaRPr lang="en-US" dirty="0"/>
          </a:p>
        </p:txBody>
      </p:sp>
      <p:cxnSp>
        <p:nvCxnSpPr>
          <p:cNvPr id="37" name="Elbow Connector 36"/>
          <p:cNvCxnSpPr/>
          <p:nvPr/>
        </p:nvCxnSpPr>
        <p:spPr>
          <a:xfrm rot="16200000" flipH="1">
            <a:off x="5776188" y="5539740"/>
            <a:ext cx="1516642" cy="661416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865217" y="6628769"/>
            <a:ext cx="303773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948898" y="6384263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/>
              <a:t>Reactor 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10028407" y="4940995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dirty="0"/>
              <a:t>M</a:t>
            </a:r>
            <a:r>
              <a:rPr lang="en-US" dirty="0" err="1"/>
              <a:t>odifier</a:t>
            </a:r>
            <a:r>
              <a:rPr lang="en-US" dirty="0"/>
              <a:t> pump</a:t>
            </a:r>
          </a:p>
        </p:txBody>
      </p:sp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9208632" y="746184"/>
            <a:ext cx="18662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Setback</a:t>
            </a:r>
            <a:r>
              <a:rPr lang="sr-Latn-RS" sz="1600" dirty="0"/>
              <a:t> (SB)=C-B</a:t>
            </a:r>
            <a:endParaRPr lang="en-US" sz="1600" dirty="0"/>
          </a:p>
        </p:txBody>
      </p:sp>
      <p:sp>
        <p:nvSpPr>
          <p:cNvPr id="48" name="Rectangle 47"/>
          <p:cNvSpPr/>
          <p:nvPr/>
        </p:nvSpPr>
        <p:spPr>
          <a:xfrm>
            <a:off x="9208632" y="1057866"/>
            <a:ext cx="21499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Breakdown</a:t>
            </a:r>
            <a:r>
              <a:rPr lang="sr-Latn-RS" sz="1600" dirty="0"/>
              <a:t> (BD)=A-B</a:t>
            </a:r>
            <a:endParaRPr lang="en-US" sz="1600" dirty="0"/>
          </a:p>
        </p:txBody>
      </p:sp>
      <p:sp>
        <p:nvSpPr>
          <p:cNvPr id="2055" name="Rectangle 2054"/>
          <p:cNvSpPr/>
          <p:nvPr/>
        </p:nvSpPr>
        <p:spPr>
          <a:xfrm>
            <a:off x="9149122" y="1690652"/>
            <a:ext cx="264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b="1" dirty="0"/>
              <a:t>G</a:t>
            </a:r>
            <a:r>
              <a:rPr lang="en-GB" b="1" dirty="0" err="1"/>
              <a:t>ood</a:t>
            </a:r>
            <a:r>
              <a:rPr lang="en-GB" b="1" dirty="0"/>
              <a:t> modified starch</a:t>
            </a:r>
            <a:r>
              <a:rPr lang="sr-Latn-RS" b="1" dirty="0"/>
              <a:t>:</a:t>
            </a:r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9055966" y="2237462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b="1" dirty="0"/>
              <a:t>PV</a:t>
            </a:r>
            <a:endParaRPr lang="en-US" dirty="0"/>
          </a:p>
        </p:txBody>
      </p:sp>
      <p:sp>
        <p:nvSpPr>
          <p:cNvPr id="2056" name="Right Arrow 2055"/>
          <p:cNvSpPr/>
          <p:nvPr/>
        </p:nvSpPr>
        <p:spPr>
          <a:xfrm rot="16200000">
            <a:off x="9332631" y="2353783"/>
            <a:ext cx="431554" cy="1770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/>
          <p:cNvSpPr/>
          <p:nvPr/>
        </p:nvSpPr>
        <p:spPr>
          <a:xfrm>
            <a:off x="9644190" y="2237462"/>
            <a:ext cx="2544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Good cooking viscosity</a:t>
            </a:r>
          </a:p>
        </p:txBody>
      </p:sp>
      <p:sp>
        <p:nvSpPr>
          <p:cNvPr id="54" name="Rectangle 53"/>
          <p:cNvSpPr/>
          <p:nvPr/>
        </p:nvSpPr>
        <p:spPr>
          <a:xfrm>
            <a:off x="9043141" y="2934204"/>
            <a:ext cx="518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b="1" dirty="0"/>
              <a:t>BD</a:t>
            </a:r>
            <a:endParaRPr lang="en-US" b="1" dirty="0"/>
          </a:p>
        </p:txBody>
      </p:sp>
      <p:sp>
        <p:nvSpPr>
          <p:cNvPr id="55" name="Right Arrow 54"/>
          <p:cNvSpPr/>
          <p:nvPr/>
        </p:nvSpPr>
        <p:spPr>
          <a:xfrm rot="5400000" flipV="1">
            <a:off x="9339871" y="3061440"/>
            <a:ext cx="431554" cy="1770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9644190" y="2795705"/>
            <a:ext cx="23134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Cooking stability and</a:t>
            </a:r>
            <a:endParaRPr lang="sr-Latn-RS" dirty="0"/>
          </a:p>
          <a:p>
            <a:r>
              <a:rPr lang="en-GB" dirty="0"/>
              <a:t> </a:t>
            </a:r>
            <a:r>
              <a:rPr lang="sr-Latn-RS" dirty="0"/>
              <a:t>  </a:t>
            </a:r>
            <a:r>
              <a:rPr lang="en-GB" dirty="0"/>
              <a:t>shear resistance</a:t>
            </a:r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061222" y="3619341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b="1" dirty="0"/>
              <a:t>SB</a:t>
            </a:r>
            <a:endParaRPr lang="en-US" b="1" dirty="0"/>
          </a:p>
        </p:txBody>
      </p:sp>
      <p:sp>
        <p:nvSpPr>
          <p:cNvPr id="58" name="Right Arrow 57"/>
          <p:cNvSpPr/>
          <p:nvPr/>
        </p:nvSpPr>
        <p:spPr>
          <a:xfrm rot="16200000">
            <a:off x="9364391" y="3684354"/>
            <a:ext cx="431554" cy="1770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8" name="Rectangle 2057"/>
          <p:cNvSpPr/>
          <p:nvPr/>
        </p:nvSpPr>
        <p:spPr>
          <a:xfrm>
            <a:off x="9785254" y="3588229"/>
            <a:ext cx="2403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Good textural stability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074901" y="4219137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b="1" dirty="0"/>
              <a:t>SB</a:t>
            </a:r>
            <a:endParaRPr lang="en-US" b="1" dirty="0"/>
          </a:p>
        </p:txBody>
      </p:sp>
      <p:sp>
        <p:nvSpPr>
          <p:cNvPr id="61" name="Right Arrow 60"/>
          <p:cNvSpPr/>
          <p:nvPr/>
        </p:nvSpPr>
        <p:spPr>
          <a:xfrm rot="5400000" flipV="1">
            <a:off x="9369032" y="4339219"/>
            <a:ext cx="431554" cy="1770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/>
          <p:cNvSpPr/>
          <p:nvPr/>
        </p:nvSpPr>
        <p:spPr>
          <a:xfrm>
            <a:off x="9881433" y="4155054"/>
            <a:ext cx="1710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Low </a:t>
            </a:r>
            <a:r>
              <a:rPr lang="en-US" dirty="0" err="1"/>
              <a:t>syneresis</a:t>
            </a:r>
            <a:r>
              <a:rPr lang="en-US" dirty="0"/>
              <a:t> </a:t>
            </a:r>
          </a:p>
        </p:txBody>
      </p:sp>
      <p:grpSp>
        <p:nvGrpSpPr>
          <p:cNvPr id="2064" name="Group 2063"/>
          <p:cNvGrpSpPr/>
          <p:nvPr/>
        </p:nvGrpSpPr>
        <p:grpSpPr>
          <a:xfrm>
            <a:off x="67644" y="746184"/>
            <a:ext cx="8295213" cy="5109917"/>
            <a:chOff x="468732" y="1158523"/>
            <a:chExt cx="8295213" cy="5109917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732" y="1158523"/>
              <a:ext cx="8295213" cy="5109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Straight Arrow Connector 6"/>
            <p:cNvCxnSpPr/>
            <p:nvPr/>
          </p:nvCxnSpPr>
          <p:spPr>
            <a:xfrm>
              <a:off x="3784453" y="3137026"/>
              <a:ext cx="0" cy="109620"/>
            </a:xfrm>
            <a:prstGeom prst="straightConnector1">
              <a:avLst/>
            </a:prstGeom>
            <a:ln w="12700">
              <a:solidFill>
                <a:srgbClr val="92D05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784453" y="3246646"/>
              <a:ext cx="3834038" cy="11011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3784453" y="2793476"/>
              <a:ext cx="607838" cy="343551"/>
            </a:xfrm>
            <a:prstGeom prst="line">
              <a:avLst/>
            </a:prstGeom>
            <a:ln w="952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784453" y="3237676"/>
              <a:ext cx="443986" cy="388489"/>
            </a:xfrm>
            <a:prstGeom prst="line">
              <a:avLst/>
            </a:prstGeom>
            <a:ln w="9525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V="1">
              <a:off x="7566433" y="1783533"/>
              <a:ext cx="15844" cy="1474124"/>
            </a:xfrm>
            <a:prstGeom prst="straightConnector1">
              <a:avLst/>
            </a:prstGeom>
            <a:ln w="9525">
              <a:solidFill>
                <a:schemeClr val="accent3">
                  <a:lumMod val="60000"/>
                  <a:lumOff val="4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3776681" y="3118466"/>
              <a:ext cx="45719" cy="45719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662644" y="2540336"/>
              <a:ext cx="203882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Peak Viscosity</a:t>
              </a:r>
              <a:r>
                <a:rPr lang="sr-Latn-RS" sz="1600" dirty="0"/>
                <a:t> (PV) </a:t>
              </a:r>
              <a:endParaRPr lang="en-US" sz="1600" dirty="0"/>
            </a:p>
          </p:txBody>
        </p:sp>
        <p:sp>
          <p:nvSpPr>
            <p:cNvPr id="2048" name="Rectangle 2047"/>
            <p:cNvSpPr/>
            <p:nvPr/>
          </p:nvSpPr>
          <p:spPr>
            <a:xfrm>
              <a:off x="3822400" y="3626165"/>
              <a:ext cx="168828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Breakdown</a:t>
              </a:r>
              <a:r>
                <a:rPr lang="sr-Latn-RS" sz="1600" dirty="0"/>
                <a:t> (BD)</a:t>
              </a:r>
              <a:endParaRPr lang="en-US" sz="1600" dirty="0"/>
            </a:p>
          </p:txBody>
        </p:sp>
        <p:sp>
          <p:nvSpPr>
            <p:cNvPr id="2049" name="Rectangle 2048"/>
            <p:cNvSpPr/>
            <p:nvPr/>
          </p:nvSpPr>
          <p:spPr>
            <a:xfrm>
              <a:off x="6225161" y="2793476"/>
              <a:ext cx="139333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Setback</a:t>
              </a:r>
              <a:r>
                <a:rPr lang="sr-Latn-RS" sz="1600" dirty="0"/>
                <a:t> (SB)</a:t>
              </a:r>
              <a:endParaRPr lang="en-US" sz="1600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 flipV="1">
              <a:off x="7117307" y="2589973"/>
              <a:ext cx="449126" cy="276057"/>
            </a:xfrm>
            <a:prstGeom prst="line">
              <a:avLst/>
            </a:prstGeom>
            <a:ln w="952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3523920" y="2825631"/>
              <a:ext cx="3209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RS" sz="1600" dirty="0"/>
                <a:t>A</a:t>
              </a:r>
              <a:endParaRPr lang="en-US" sz="16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467098" y="3237676"/>
              <a:ext cx="3209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RS" sz="1600" dirty="0"/>
                <a:t>B</a:t>
              </a:r>
              <a:endParaRPr lang="en-US" sz="1600" dirty="0"/>
            </a:p>
          </p:txBody>
        </p:sp>
        <p:sp>
          <p:nvSpPr>
            <p:cNvPr id="43" name="Oval 42"/>
            <p:cNvSpPr/>
            <p:nvPr/>
          </p:nvSpPr>
          <p:spPr>
            <a:xfrm>
              <a:off x="4593478" y="3234797"/>
              <a:ext cx="45719" cy="45719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7618491" y="1779226"/>
              <a:ext cx="45719" cy="45719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492110" y="1444979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RS" sz="1600" dirty="0"/>
                <a:t>C</a:t>
              </a:r>
              <a:endParaRPr lang="en-US" sz="1600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503928" y="1811879"/>
              <a:ext cx="17245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RS" sz="1400" dirty="0"/>
                <a:t>Temperature profile</a:t>
              </a:r>
              <a:endParaRPr lang="en-US" sz="1400" dirty="0"/>
            </a:p>
          </p:txBody>
        </p:sp>
      </p:grpSp>
      <p:graphicFrame>
        <p:nvGraphicFramePr>
          <p:cNvPr id="2061" name="Table 20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340224"/>
              </p:ext>
            </p:extLst>
          </p:nvPr>
        </p:nvGraphicFramePr>
        <p:xfrm>
          <a:off x="8829145" y="5223877"/>
          <a:ext cx="3286832" cy="1413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1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7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17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17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7098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400" dirty="0"/>
                        <a:t>Roquet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400" dirty="0"/>
                        <a:t>exp  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1400" dirty="0"/>
                        <a:t>exp II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48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Adipate</a:t>
                      </a:r>
                      <a:r>
                        <a:rPr lang="en-US" sz="1400" dirty="0"/>
                        <a:t> groups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/>
                        <a:t>0.121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/>
                        <a:t>0.123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/>
                        <a:t>0.125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48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Acetyl groups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/>
                        <a:t>1.8%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/>
                        <a:t>1.9%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dirty="0"/>
                        <a:t>2.2%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62" name="Rectangle 2061"/>
          <p:cNvSpPr/>
          <p:nvPr/>
        </p:nvSpPr>
        <p:spPr>
          <a:xfrm>
            <a:off x="9743886" y="4759404"/>
            <a:ext cx="16594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r-Latn-RS" dirty="0"/>
              <a:t>NMR-example</a:t>
            </a:r>
            <a:endParaRPr lang="en-US" dirty="0"/>
          </a:p>
        </p:txBody>
      </p:sp>
      <p:sp>
        <p:nvSpPr>
          <p:cNvPr id="2063" name="Rectangle 2062"/>
          <p:cNvSpPr/>
          <p:nvPr/>
        </p:nvSpPr>
        <p:spPr>
          <a:xfrm>
            <a:off x="5957179" y="5856101"/>
            <a:ext cx="1967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Within legal limits</a:t>
            </a:r>
          </a:p>
        </p:txBody>
      </p:sp>
      <p:sp>
        <p:nvSpPr>
          <p:cNvPr id="2065" name="Right Arrow 2064"/>
          <p:cNvSpPr/>
          <p:nvPr/>
        </p:nvSpPr>
        <p:spPr>
          <a:xfrm>
            <a:off x="8037048" y="5948434"/>
            <a:ext cx="651617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5957178" y="6423029"/>
            <a:ext cx="17075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400" dirty="0"/>
              <a:t>2.5% acetyl groups</a:t>
            </a:r>
          </a:p>
        </p:txBody>
      </p:sp>
      <p:sp>
        <p:nvSpPr>
          <p:cNvPr id="2066" name="Rectangle 2065"/>
          <p:cNvSpPr/>
          <p:nvPr/>
        </p:nvSpPr>
        <p:spPr>
          <a:xfrm>
            <a:off x="5957179" y="6207585"/>
            <a:ext cx="2079869" cy="523221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9" name="Rectangle 2068"/>
          <p:cNvSpPr/>
          <p:nvPr/>
        </p:nvSpPr>
        <p:spPr>
          <a:xfrm>
            <a:off x="5928324" y="6159542"/>
            <a:ext cx="20249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400" dirty="0"/>
              <a:t>0.135% adipate groups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927" y="1555072"/>
            <a:ext cx="5352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  <a:r>
              <a:rPr lang="sr-Latn-RS" dirty="0"/>
              <a:t>Concentration of </a:t>
            </a:r>
            <a:r>
              <a:rPr lang="en-GB" dirty="0"/>
              <a:t>acetic anhydride and </a:t>
            </a:r>
            <a:r>
              <a:rPr lang="en-GB" dirty="0" err="1"/>
              <a:t>adipic</a:t>
            </a:r>
            <a:r>
              <a:rPr lang="en-GB" dirty="0"/>
              <a:t> acid</a:t>
            </a:r>
            <a:r>
              <a:rPr lang="sr-Latn-RS" dirty="0"/>
              <a:t>: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050360" y="892522"/>
            <a:ext cx="20826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  <a:r>
              <a:rPr lang="en-US" b="1" dirty="0"/>
              <a:t>The influence of</a:t>
            </a:r>
            <a:r>
              <a:rPr lang="sr-Latn-RS" dirty="0"/>
              <a:t>: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579926" y="3920609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62052" y="2270641"/>
            <a:ext cx="3672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  <a:r>
              <a:rPr lang="en-US" dirty="0"/>
              <a:t>Modifier preparation temperature</a:t>
            </a:r>
            <a:r>
              <a:rPr lang="sr-Latn-RS" dirty="0"/>
              <a:t>: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62052" y="2927866"/>
            <a:ext cx="25314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  <a:r>
              <a:rPr lang="en-US" dirty="0"/>
              <a:t>Reaction temperature</a:t>
            </a:r>
            <a:r>
              <a:rPr lang="sr-Latn-RS" dirty="0"/>
              <a:t>: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62052" y="3643789"/>
            <a:ext cx="28648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  <a:r>
              <a:rPr lang="en-US" dirty="0"/>
              <a:t>Modifier preparation time</a:t>
            </a:r>
            <a:r>
              <a:rPr lang="sr-Latn-RS" dirty="0"/>
              <a:t>: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81350" y="4297323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  <a:r>
              <a:rPr lang="en-US" dirty="0"/>
              <a:t>Reaction time</a:t>
            </a:r>
            <a:r>
              <a:rPr lang="sr-Latn-RS" dirty="0"/>
              <a:t>: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62052" y="4996339"/>
            <a:ext cx="4292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Water content in the starch suspension</a:t>
            </a:r>
            <a:r>
              <a:rPr lang="sr-Latn-RS" dirty="0"/>
              <a:t>: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81350" y="5613321"/>
            <a:ext cx="1911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  <a:r>
              <a:rPr lang="sr-Latn-RS" dirty="0"/>
              <a:t>Na</a:t>
            </a:r>
            <a:r>
              <a:rPr lang="sr-Latn-RS" sz="1200" dirty="0"/>
              <a:t>2</a:t>
            </a:r>
            <a:r>
              <a:rPr lang="sr-Latn-RS" dirty="0"/>
              <a:t>SO</a:t>
            </a:r>
            <a:r>
              <a:rPr lang="sr-Latn-RS" sz="1200" dirty="0"/>
              <a:t>4 </a:t>
            </a:r>
            <a:r>
              <a:rPr lang="en-US" dirty="0"/>
              <a:t>content</a:t>
            </a:r>
            <a:r>
              <a:rPr lang="sr-Latn-RS" dirty="0"/>
              <a:t>: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62052" y="6249949"/>
            <a:ext cx="1633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  <a:r>
              <a:rPr lang="en-US" dirty="0"/>
              <a:t>Stirrer speed</a:t>
            </a:r>
            <a:r>
              <a:rPr lang="sr-Latn-RS" dirty="0"/>
              <a:t>: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5845994" y="1786424"/>
            <a:ext cx="13292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400" dirty="0"/>
              <a:t>acetyl </a:t>
            </a:r>
            <a:r>
              <a:rPr lang="sr-Latn-RS" sz="1600" dirty="0"/>
              <a:t>groups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845994" y="1401184"/>
            <a:ext cx="14526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600" dirty="0"/>
              <a:t>adipate</a:t>
            </a:r>
            <a:r>
              <a:rPr lang="sr-Latn-RS" sz="1400" dirty="0"/>
              <a:t> groups</a:t>
            </a:r>
            <a:endParaRPr lang="en-US" sz="1400" dirty="0"/>
          </a:p>
        </p:txBody>
      </p:sp>
      <p:sp>
        <p:nvSpPr>
          <p:cNvPr id="5" name="Right Arrow 4"/>
          <p:cNvSpPr/>
          <p:nvPr/>
        </p:nvSpPr>
        <p:spPr>
          <a:xfrm rot="16200000">
            <a:off x="7238627" y="1502383"/>
            <a:ext cx="228600" cy="153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16200000">
            <a:off x="7104033" y="1886120"/>
            <a:ext cx="228600" cy="153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572133" y="1459543"/>
            <a:ext cx="4571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600" dirty="0"/>
              <a:t>PV</a:t>
            </a:r>
            <a:endParaRPr lang="en-US" sz="1400" dirty="0"/>
          </a:p>
        </p:txBody>
      </p:sp>
      <p:sp>
        <p:nvSpPr>
          <p:cNvPr id="22" name="Rectangle 21"/>
          <p:cNvSpPr/>
          <p:nvPr/>
        </p:nvSpPr>
        <p:spPr>
          <a:xfrm>
            <a:off x="8315083" y="1458738"/>
            <a:ext cx="4683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600" dirty="0"/>
              <a:t>BD</a:t>
            </a:r>
            <a:endParaRPr lang="en-US" sz="1400" dirty="0"/>
          </a:p>
        </p:txBody>
      </p:sp>
      <p:sp>
        <p:nvSpPr>
          <p:cNvPr id="23" name="Rectangle 22"/>
          <p:cNvSpPr/>
          <p:nvPr/>
        </p:nvSpPr>
        <p:spPr>
          <a:xfrm>
            <a:off x="9096133" y="1474931"/>
            <a:ext cx="4251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400" dirty="0"/>
              <a:t>SB</a:t>
            </a:r>
            <a:endParaRPr lang="en-US" sz="1400" dirty="0"/>
          </a:p>
        </p:txBody>
      </p:sp>
      <p:sp>
        <p:nvSpPr>
          <p:cNvPr id="24" name="Right Arrow 23"/>
          <p:cNvSpPr/>
          <p:nvPr/>
        </p:nvSpPr>
        <p:spPr>
          <a:xfrm rot="5400000" flipV="1">
            <a:off x="7915009" y="1568244"/>
            <a:ext cx="228600" cy="153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5400000" flipV="1">
            <a:off x="8669181" y="1568244"/>
            <a:ext cx="228600" cy="153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 rot="5400000" flipV="1">
            <a:off x="9406949" y="1551876"/>
            <a:ext cx="228600" cy="153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566997" y="1833376"/>
            <a:ext cx="4571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600" dirty="0"/>
              <a:t>PV</a:t>
            </a:r>
            <a:endParaRPr lang="en-US" sz="1400" dirty="0"/>
          </a:p>
        </p:txBody>
      </p:sp>
      <p:sp>
        <p:nvSpPr>
          <p:cNvPr id="28" name="Rectangle 27"/>
          <p:cNvSpPr/>
          <p:nvPr/>
        </p:nvSpPr>
        <p:spPr>
          <a:xfrm>
            <a:off x="8309947" y="1832571"/>
            <a:ext cx="4683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600" dirty="0"/>
              <a:t>BD</a:t>
            </a:r>
            <a:endParaRPr lang="en-US" sz="1400" dirty="0"/>
          </a:p>
        </p:txBody>
      </p:sp>
      <p:sp>
        <p:nvSpPr>
          <p:cNvPr id="29" name="Rectangle 28"/>
          <p:cNvSpPr/>
          <p:nvPr/>
        </p:nvSpPr>
        <p:spPr>
          <a:xfrm>
            <a:off x="9090997" y="1848764"/>
            <a:ext cx="4251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400" dirty="0"/>
              <a:t>SB</a:t>
            </a:r>
            <a:endParaRPr lang="en-US" sz="1400" dirty="0"/>
          </a:p>
        </p:txBody>
      </p:sp>
      <p:sp>
        <p:nvSpPr>
          <p:cNvPr id="30" name="Right Arrow 29"/>
          <p:cNvSpPr/>
          <p:nvPr/>
        </p:nvSpPr>
        <p:spPr>
          <a:xfrm rot="16200000">
            <a:off x="7909873" y="1924904"/>
            <a:ext cx="228600" cy="153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 rot="16200000">
            <a:off x="8664045" y="1942077"/>
            <a:ext cx="228600" cy="153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 rot="5400000" flipV="1">
            <a:off x="9401813" y="1925709"/>
            <a:ext cx="228600" cy="153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9723597" y="1426743"/>
            <a:ext cx="14526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600" dirty="0"/>
              <a:t>adipate</a:t>
            </a:r>
            <a:r>
              <a:rPr lang="sr-Latn-RS" sz="1400" dirty="0"/>
              <a:t> groups</a:t>
            </a:r>
            <a:endParaRPr lang="en-US" sz="1400" dirty="0"/>
          </a:p>
        </p:txBody>
      </p:sp>
      <p:sp>
        <p:nvSpPr>
          <p:cNvPr id="35" name="Rectangle 34"/>
          <p:cNvSpPr/>
          <p:nvPr/>
        </p:nvSpPr>
        <p:spPr>
          <a:xfrm>
            <a:off x="9785313" y="1710234"/>
            <a:ext cx="13292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400" dirty="0"/>
              <a:t>acetyl </a:t>
            </a:r>
            <a:r>
              <a:rPr lang="sr-Latn-RS" sz="1600" dirty="0"/>
              <a:t>groups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9723597" y="1755988"/>
            <a:ext cx="132921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9723597" y="1344351"/>
            <a:ext cx="1452642" cy="841891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11114523" y="1540363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Crucial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371561" y="2301419"/>
            <a:ext cx="4379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600" dirty="0"/>
              <a:t>T</a:t>
            </a:r>
            <a:r>
              <a:rPr lang="sr-Latn-RS" sz="1200" dirty="0"/>
              <a:t>M</a:t>
            </a:r>
            <a:endParaRPr lang="en-US" sz="1400" dirty="0"/>
          </a:p>
        </p:txBody>
      </p:sp>
      <p:sp>
        <p:nvSpPr>
          <p:cNvPr id="43" name="Right Arrow 42"/>
          <p:cNvSpPr/>
          <p:nvPr/>
        </p:nvSpPr>
        <p:spPr>
          <a:xfrm rot="16200000">
            <a:off x="4695201" y="2393752"/>
            <a:ext cx="228600" cy="153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5050360" y="2470695"/>
            <a:ext cx="1112315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6239050" y="2287782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</a:rPr>
              <a:t>Higher consumption of reactants for the same or similar target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266379" y="2958644"/>
            <a:ext cx="4203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600" dirty="0"/>
              <a:t>T</a:t>
            </a:r>
            <a:r>
              <a:rPr lang="sr-Latn-RS" sz="1200" dirty="0"/>
              <a:t>R</a:t>
            </a:r>
            <a:endParaRPr lang="en-US" sz="1400" dirty="0"/>
          </a:p>
        </p:txBody>
      </p:sp>
      <p:sp>
        <p:nvSpPr>
          <p:cNvPr id="48" name="Right Arrow 47"/>
          <p:cNvSpPr/>
          <p:nvPr/>
        </p:nvSpPr>
        <p:spPr>
          <a:xfrm rot="16200000">
            <a:off x="3590019" y="3050977"/>
            <a:ext cx="228600" cy="153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3938045" y="3131641"/>
            <a:ext cx="1112315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5573090" y="4193501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066925" indent="-2066925"/>
            <a:r>
              <a:rPr lang="en-GB" sz="1600" dirty="0">
                <a:solidFill>
                  <a:srgbClr val="FF0000"/>
                </a:solidFill>
              </a:rPr>
              <a:t>The yield increases up to a certain point, after which the reaction </a:t>
            </a:r>
            <a:r>
              <a:rPr lang="sr-Latn-RS" sz="1600" dirty="0">
                <a:solidFill>
                  <a:srgbClr val="FF0000"/>
                </a:solidFill>
              </a:rPr>
              <a:t>          </a:t>
            </a:r>
            <a:r>
              <a:rPr lang="en-GB" sz="1600" dirty="0">
                <a:solidFill>
                  <a:srgbClr val="FF0000"/>
                </a:solidFill>
              </a:rPr>
              <a:t>reaches equilibrium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731539" y="4279821"/>
            <a:ext cx="3658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000" dirty="0"/>
              <a:t>t</a:t>
            </a:r>
            <a:r>
              <a:rPr lang="sr-Latn-RS" sz="1200" dirty="0"/>
              <a:t>R</a:t>
            </a:r>
            <a:endParaRPr lang="en-US" sz="1400" dirty="0"/>
          </a:p>
        </p:txBody>
      </p:sp>
      <p:sp>
        <p:nvSpPr>
          <p:cNvPr id="52" name="Right Arrow 51"/>
          <p:cNvSpPr/>
          <p:nvPr/>
        </p:nvSpPr>
        <p:spPr>
          <a:xfrm rot="16200000">
            <a:off x="2978235" y="4402932"/>
            <a:ext cx="228600" cy="153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3381887" y="4483537"/>
            <a:ext cx="1112315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5573090" y="346228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066925" indent="-2066925"/>
            <a:r>
              <a:rPr lang="en-GB" sz="1600" dirty="0">
                <a:solidFill>
                  <a:srgbClr val="FF0000"/>
                </a:solidFill>
              </a:rPr>
              <a:t>The yield increases up to a certain point, after which the reaction </a:t>
            </a:r>
            <a:r>
              <a:rPr lang="sr-Latn-RS" sz="1600" dirty="0">
                <a:solidFill>
                  <a:srgbClr val="FF0000"/>
                </a:solidFill>
              </a:rPr>
              <a:t>          </a:t>
            </a:r>
            <a:r>
              <a:rPr lang="en-GB" sz="1600" dirty="0">
                <a:solidFill>
                  <a:srgbClr val="FF0000"/>
                </a:solidFill>
              </a:rPr>
              <a:t>reaches equilibrium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476533" y="3646945"/>
            <a:ext cx="3658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000" dirty="0"/>
              <a:t>t</a:t>
            </a:r>
            <a:r>
              <a:rPr lang="sr-Latn-RS" sz="1200" dirty="0"/>
              <a:t>R</a:t>
            </a:r>
            <a:endParaRPr lang="en-US" sz="1400" dirty="0"/>
          </a:p>
        </p:txBody>
      </p:sp>
      <p:sp>
        <p:nvSpPr>
          <p:cNvPr id="56" name="Right Arrow 55"/>
          <p:cNvSpPr/>
          <p:nvPr/>
        </p:nvSpPr>
        <p:spPr>
          <a:xfrm rot="16200000">
            <a:off x="3723229" y="3770056"/>
            <a:ext cx="228600" cy="153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4126881" y="3850661"/>
            <a:ext cx="1112315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5573090" y="2787907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6700" indent="-266700"/>
            <a:r>
              <a:rPr lang="en-GB" sz="1600" dirty="0">
                <a:solidFill>
                  <a:srgbClr val="FF0000"/>
                </a:solidFill>
              </a:rPr>
              <a:t>The reaction accelerates, but so does the side reaction of </a:t>
            </a:r>
            <a:r>
              <a:rPr lang="sr-Latn-RS" sz="1600" dirty="0">
                <a:solidFill>
                  <a:srgbClr val="FF0000"/>
                </a:solidFill>
              </a:rPr>
              <a:t> </a:t>
            </a:r>
            <a:r>
              <a:rPr lang="en-GB" sz="1600" dirty="0">
                <a:solidFill>
                  <a:srgbClr val="FF0000"/>
                </a:solidFill>
              </a:rPr>
              <a:t>hydrolysis, leading to a higher demand for reactants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5845994" y="4996339"/>
            <a:ext cx="4571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600" dirty="0"/>
              <a:t>PV</a:t>
            </a:r>
            <a:endParaRPr lang="en-US" sz="1400" dirty="0"/>
          </a:p>
        </p:txBody>
      </p:sp>
      <p:sp>
        <p:nvSpPr>
          <p:cNvPr id="61" name="Rectangle 60"/>
          <p:cNvSpPr/>
          <p:nvPr/>
        </p:nvSpPr>
        <p:spPr>
          <a:xfrm>
            <a:off x="6588944" y="4995534"/>
            <a:ext cx="4683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600" dirty="0"/>
              <a:t>BD</a:t>
            </a:r>
            <a:endParaRPr lang="en-US" sz="1400" dirty="0"/>
          </a:p>
        </p:txBody>
      </p:sp>
      <p:sp>
        <p:nvSpPr>
          <p:cNvPr id="62" name="Rectangle 61"/>
          <p:cNvSpPr/>
          <p:nvPr/>
        </p:nvSpPr>
        <p:spPr>
          <a:xfrm>
            <a:off x="7369994" y="5011727"/>
            <a:ext cx="4251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400" dirty="0"/>
              <a:t>SB</a:t>
            </a:r>
            <a:endParaRPr lang="en-US" sz="1400" dirty="0"/>
          </a:p>
        </p:txBody>
      </p:sp>
      <p:sp>
        <p:nvSpPr>
          <p:cNvPr id="63" name="Right Arrow 62"/>
          <p:cNvSpPr/>
          <p:nvPr/>
        </p:nvSpPr>
        <p:spPr>
          <a:xfrm rot="5400000" flipV="1">
            <a:off x="6188870" y="5105040"/>
            <a:ext cx="228600" cy="153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ight Arrow 63"/>
          <p:cNvSpPr/>
          <p:nvPr/>
        </p:nvSpPr>
        <p:spPr>
          <a:xfrm rot="5400000" flipV="1">
            <a:off x="6943042" y="5105040"/>
            <a:ext cx="228600" cy="153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ight Arrow 64"/>
          <p:cNvSpPr/>
          <p:nvPr/>
        </p:nvSpPr>
        <p:spPr>
          <a:xfrm rot="5400000" flipV="1">
            <a:off x="7680810" y="5088672"/>
            <a:ext cx="228600" cy="153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ight Arrow 65"/>
          <p:cNvSpPr/>
          <p:nvPr/>
        </p:nvSpPr>
        <p:spPr>
          <a:xfrm rot="16200000">
            <a:off x="4936060" y="5128260"/>
            <a:ext cx="228600" cy="153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2797994" y="5459434"/>
            <a:ext cx="89749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/>
            <a:r>
              <a:rPr lang="en-GB" sz="1600" dirty="0">
                <a:solidFill>
                  <a:srgbClr val="FF0000"/>
                </a:solidFill>
              </a:rPr>
              <a:t>The presence of </a:t>
            </a:r>
            <a:r>
              <a:rPr lang="en-GB" sz="1600" dirty="0"/>
              <a:t> </a:t>
            </a:r>
            <a:r>
              <a:rPr lang="sr-Latn-RS" sz="1600" dirty="0">
                <a:solidFill>
                  <a:srgbClr val="FF0000"/>
                </a:solidFill>
              </a:rPr>
              <a:t>Na</a:t>
            </a:r>
            <a:r>
              <a:rPr lang="sr-Latn-RS" sz="1100" dirty="0">
                <a:solidFill>
                  <a:srgbClr val="FF0000"/>
                </a:solidFill>
              </a:rPr>
              <a:t>2</a:t>
            </a:r>
            <a:r>
              <a:rPr lang="sr-Latn-RS" sz="1600" dirty="0">
                <a:solidFill>
                  <a:srgbClr val="FF0000"/>
                </a:solidFill>
              </a:rPr>
              <a:t>SO</a:t>
            </a:r>
            <a:r>
              <a:rPr lang="sr-Latn-RS" sz="1100" dirty="0">
                <a:solidFill>
                  <a:srgbClr val="FF0000"/>
                </a:solidFill>
              </a:rPr>
              <a:t>4 </a:t>
            </a:r>
            <a:r>
              <a:rPr lang="sr-Latn-RS" sz="1600" dirty="0">
                <a:solidFill>
                  <a:srgbClr val="FF0000"/>
                </a:solidFill>
              </a:rPr>
              <a:t>(</a:t>
            </a:r>
            <a:r>
              <a:rPr lang="en-US" sz="1600" dirty="0">
                <a:solidFill>
                  <a:srgbClr val="FF0000"/>
                </a:solidFill>
              </a:rPr>
              <a:t>osmotic regulator</a:t>
            </a:r>
            <a:r>
              <a:rPr lang="sr-Latn-RS" sz="1600" dirty="0">
                <a:solidFill>
                  <a:srgbClr val="FF0000"/>
                </a:solidFill>
              </a:rPr>
              <a:t>) </a:t>
            </a:r>
            <a:r>
              <a:rPr lang="en-GB" sz="1600" dirty="0">
                <a:solidFill>
                  <a:srgbClr val="FF0000"/>
                </a:solidFill>
              </a:rPr>
              <a:t>does not have a significant effect in the experimental reactor, whereas a </a:t>
            </a:r>
            <a:r>
              <a:rPr lang="sr-Latn-RS" sz="1600" dirty="0">
                <a:solidFill>
                  <a:srgbClr val="FF0000"/>
                </a:solidFill>
              </a:rPr>
              <a:t> </a:t>
            </a:r>
            <a:r>
              <a:rPr lang="en-GB" sz="1600" dirty="0">
                <a:solidFill>
                  <a:srgbClr val="FF0000"/>
                </a:solidFill>
              </a:rPr>
              <a:t>potential impact exists in the industrial reactor.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68" name="Right Arrow 67"/>
          <p:cNvSpPr/>
          <p:nvPr/>
        </p:nvSpPr>
        <p:spPr>
          <a:xfrm rot="5400000" flipV="1">
            <a:off x="2715343" y="6357670"/>
            <a:ext cx="228600" cy="153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2882210" y="6245364"/>
            <a:ext cx="6270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Slow</a:t>
            </a:r>
            <a:endParaRPr lang="en-US" sz="1400" dirty="0"/>
          </a:p>
        </p:txBody>
      </p:sp>
      <p:cxnSp>
        <p:nvCxnSpPr>
          <p:cNvPr id="70" name="Straight Arrow Connector 69"/>
          <p:cNvCxnSpPr/>
          <p:nvPr/>
        </p:nvCxnSpPr>
        <p:spPr>
          <a:xfrm>
            <a:off x="3570723" y="6434614"/>
            <a:ext cx="556158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4164306" y="6235214"/>
            <a:ext cx="10374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Low yield</a:t>
            </a:r>
            <a:endParaRPr lang="en-US" sz="1400" dirty="0"/>
          </a:p>
        </p:txBody>
      </p:sp>
      <p:sp>
        <p:nvSpPr>
          <p:cNvPr id="73" name="Right Arrow 72"/>
          <p:cNvSpPr/>
          <p:nvPr/>
        </p:nvSpPr>
        <p:spPr>
          <a:xfrm rot="5400000" flipV="1">
            <a:off x="9288984" y="6357670"/>
            <a:ext cx="228600" cy="153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9455851" y="6245364"/>
            <a:ext cx="5838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1600" dirty="0"/>
              <a:t>Fast</a:t>
            </a:r>
            <a:endParaRPr lang="en-US" sz="1400" dirty="0"/>
          </a:p>
        </p:txBody>
      </p:sp>
      <p:cxnSp>
        <p:nvCxnSpPr>
          <p:cNvPr id="75" name="Straight Arrow Connector 74"/>
          <p:cNvCxnSpPr/>
          <p:nvPr/>
        </p:nvCxnSpPr>
        <p:spPr>
          <a:xfrm>
            <a:off x="10144364" y="6434614"/>
            <a:ext cx="556158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10700522" y="6229975"/>
            <a:ext cx="10374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Low yield</a:t>
            </a:r>
            <a:endParaRPr lang="en-US" sz="1400" dirty="0"/>
          </a:p>
        </p:txBody>
      </p:sp>
      <p:sp>
        <p:nvSpPr>
          <p:cNvPr id="78" name="Rectangle 77"/>
          <p:cNvSpPr/>
          <p:nvPr/>
        </p:nvSpPr>
        <p:spPr>
          <a:xfrm>
            <a:off x="5759650" y="6241048"/>
            <a:ext cx="10679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0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Optimal</a:t>
            </a:r>
            <a:endParaRPr lang="en-US" sz="20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79" name="Straight Arrow Connector 78"/>
          <p:cNvCxnSpPr/>
          <p:nvPr/>
        </p:nvCxnSpPr>
        <p:spPr>
          <a:xfrm>
            <a:off x="6853011" y="6460807"/>
            <a:ext cx="556158" cy="1"/>
          </a:xfrm>
          <a:prstGeom prst="straightConnector1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7414878" y="6229975"/>
            <a:ext cx="13131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0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High</a:t>
            </a:r>
            <a:r>
              <a:rPr lang="en-US" sz="20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yield</a:t>
            </a:r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DCA87D-57B8-4510-9665-9E75299929F1}">
  <ds:schemaRefs>
    <ds:schemaRef ds:uri="c9b645eb-e6fe-4b35-9d45-bd7394162d21"/>
    <ds:schemaRef ds:uri="http://purl.org/dc/elements/1.1/"/>
    <ds:schemaRef ds:uri="http://schemas.microsoft.com/office/2006/metadata/properties"/>
    <ds:schemaRef ds:uri="98621ed1-ae24-4a21-b80a-89d572d87e72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954</TotalTime>
  <Words>468</Words>
  <Application>Microsoft Office PowerPoint</Application>
  <PresentationFormat>Widescreen</PresentationFormat>
  <Paragraphs>141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Roboto</vt:lpstr>
      <vt:lpstr>Arial Narrow</vt:lpstr>
      <vt:lpstr>Wingdings</vt:lpstr>
      <vt:lpstr>Times New Roman</vt:lpstr>
      <vt:lpstr>Aptos</vt:lpstr>
      <vt:lpstr>PF BeauSans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Katarina Šućurović</cp:lastModifiedBy>
  <cp:revision>87</cp:revision>
  <dcterms:created xsi:type="dcterms:W3CDTF">2025-07-07T08:04:39Z</dcterms:created>
  <dcterms:modified xsi:type="dcterms:W3CDTF">2026-09-15T08:06:13Z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