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7" r:id="rId4"/>
  </p:sldMasterIdLst>
  <p:notesMasterIdLst>
    <p:notesMasterId r:id="rId6"/>
  </p:notesMasterIdLst>
  <p:sldIdLst>
    <p:sldId id="287" r:id="rId5"/>
  </p:sldIdLst>
  <p:sldSz cx="12192000" cy="6858000"/>
  <p:notesSz cx="6858000" cy="9144000"/>
  <p:embeddedFontLst>
    <p:embeddedFont>
      <p:font typeface="72 Black" panose="020B0A04030603020204" pitchFamily="34" charset="0"/>
      <p:bold r:id="rId7"/>
    </p:embeddedFont>
    <p:embeddedFont>
      <p:font typeface="Arial Narrow" panose="020B0606020202030204" pitchFamily="34" charset="0"/>
      <p:regular r:id="rId8"/>
      <p:bold r:id="rId9"/>
      <p:italic r:id="rId10"/>
      <p:boldItalic r:id="rId1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833" autoAdjust="0"/>
    <p:restoredTop sz="93481" autoAdjust="0"/>
  </p:normalViewPr>
  <p:slideViewPr>
    <p:cSldViewPr snapToGrid="0" showGuides="1">
      <p:cViewPr varScale="1">
        <p:scale>
          <a:sx n="81" d="100"/>
          <a:sy n="81" d="100"/>
        </p:scale>
        <p:origin x="72" y="23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LID4096" smtClean="0"/>
              <a:t>08/25/2026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F0BC0F-45C1-49E1-AA7C-ADC7CFB2B8EC}" type="slidenum">
              <a:rPr lang="LID4096" smtClean="0"/>
              <a:t>1</a:t>
            </a:fld>
            <a:endParaRPr lang="LID4096"/>
          </a:p>
        </p:txBody>
      </p:sp>
    </p:spTree>
    <p:extLst>
      <p:ext uri="{BB962C8B-B14F-4D97-AF65-F5344CB8AC3E}">
        <p14:creationId xmlns:p14="http://schemas.microsoft.com/office/powerpoint/2010/main" val="3436747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662014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79529614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82000"/>
                  </a:schemeClr>
                </a:solidFill>
              </a:defRPr>
            </a:lvl1pPr>
            <a:lvl2pPr marL="457189" indent="0">
              <a:buNone/>
              <a:defRPr sz="2000">
                <a:solidFill>
                  <a:schemeClr val="tx1">
                    <a:tint val="82000"/>
                  </a:schemeClr>
                </a:solidFill>
              </a:defRPr>
            </a:lvl2pPr>
            <a:lvl3pPr marL="914377" indent="0">
              <a:buNone/>
              <a:defRPr sz="1800">
                <a:solidFill>
                  <a:schemeClr val="tx1">
                    <a:tint val="82000"/>
                  </a:schemeClr>
                </a:solidFill>
              </a:defRPr>
            </a:lvl3pPr>
            <a:lvl4pPr marL="1371566" indent="0">
              <a:buNone/>
              <a:defRPr sz="1600">
                <a:solidFill>
                  <a:schemeClr val="tx1">
                    <a:tint val="82000"/>
                  </a:schemeClr>
                </a:solidFill>
              </a:defRPr>
            </a:lvl4pPr>
            <a:lvl5pPr marL="1828754" indent="0">
              <a:buNone/>
              <a:defRPr sz="1600">
                <a:solidFill>
                  <a:schemeClr val="tx1">
                    <a:tint val="82000"/>
                  </a:schemeClr>
                </a:solidFill>
              </a:defRPr>
            </a:lvl5pPr>
            <a:lvl6pPr marL="2285943" indent="0">
              <a:buNone/>
              <a:defRPr sz="1600">
                <a:solidFill>
                  <a:schemeClr val="tx1">
                    <a:tint val="82000"/>
                  </a:schemeClr>
                </a:solidFill>
              </a:defRPr>
            </a:lvl6pPr>
            <a:lvl7pPr marL="2743131" indent="0">
              <a:buNone/>
              <a:defRPr sz="1600">
                <a:solidFill>
                  <a:schemeClr val="tx1">
                    <a:tint val="82000"/>
                  </a:schemeClr>
                </a:solidFill>
              </a:defRPr>
            </a:lvl7pPr>
            <a:lvl8pPr marL="3200320" indent="0">
              <a:buNone/>
              <a:defRPr sz="1600">
                <a:solidFill>
                  <a:schemeClr val="tx1">
                    <a:tint val="82000"/>
                  </a:schemeClr>
                </a:solidFill>
              </a:defRPr>
            </a:lvl8pPr>
            <a:lvl9pPr marL="3657509"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023060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06892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919498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40091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0592261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474145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9519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775558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08/25/2026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990051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08/25/2026</a:t>
            </a:fld>
            <a:endParaRPr lang="LID4096"/>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75300471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545B2E-1429-55E5-A777-18C973BF98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432"/>
            <a:ext cx="12192000" cy="6858000"/>
          </a:xfrm>
          <a:prstGeom prst="rect">
            <a:avLst/>
          </a:prstGeom>
        </p:spPr>
      </p:pic>
      <p:sp>
        <p:nvSpPr>
          <p:cNvPr id="4" name="Rectangle 3">
            <a:extLst>
              <a:ext uri="{FF2B5EF4-FFF2-40B4-BE49-F238E27FC236}">
                <a16:creationId xmlns:a16="http://schemas.microsoft.com/office/drawing/2014/main" id="{2CC624DC-31BD-7165-7272-ECD7E54B2563}"/>
              </a:ext>
            </a:extLst>
          </p:cNvPr>
          <p:cNvSpPr/>
          <p:nvPr/>
        </p:nvSpPr>
        <p:spPr>
          <a:xfrm>
            <a:off x="0" y="-42033"/>
            <a:ext cx="12120880" cy="307777"/>
          </a:xfrm>
          <a:prstGeom prst="rect">
            <a:avLst/>
          </a:prstGeom>
        </p:spPr>
        <p:txBody>
          <a:bodyPr wrap="square">
            <a:spAutoFit/>
          </a:bodyPr>
          <a:lstStyle/>
          <a:p>
            <a:pPr algn="ctr"/>
            <a:r>
              <a:rPr lang="en-US" sz="1400" dirty="0">
                <a:solidFill>
                  <a:srgbClr val="00CC00"/>
                </a:solidFill>
                <a:latin typeface="Arial Narrow" panose="020B0606020202030204" pitchFamily="34" charset="0"/>
              </a:rPr>
              <a:t>28</a:t>
            </a:r>
            <a:r>
              <a:rPr lang="en-US" sz="1400" baseline="30000" dirty="0">
                <a:solidFill>
                  <a:srgbClr val="00CC00"/>
                </a:solidFill>
                <a:latin typeface="Arial Narrow" panose="020B0606020202030204" pitchFamily="34" charset="0"/>
              </a:rPr>
              <a:t>th</a:t>
            </a:r>
            <a:r>
              <a:rPr lang="en-US" sz="1400" dirty="0">
                <a:solidFill>
                  <a:srgbClr val="00CC00"/>
                </a:solidFill>
                <a:latin typeface="Arial Narrow" panose="020B0606020202030204" pitchFamily="34" charset="0"/>
              </a:rPr>
              <a:t> Congress of SCTM, 23-26 September, </a:t>
            </a:r>
            <a:r>
              <a:rPr lang="en-US" sz="1400" dirty="0" err="1">
                <a:solidFill>
                  <a:srgbClr val="00CC00"/>
                </a:solidFill>
                <a:latin typeface="Arial Narrow" panose="020B0606020202030204" pitchFamily="34" charset="0"/>
              </a:rPr>
              <a:t>Ohrid</a:t>
            </a:r>
            <a:r>
              <a:rPr lang="en-US" sz="1400" dirty="0">
                <a:solidFill>
                  <a:srgbClr val="00CC00"/>
                </a:solidFill>
                <a:latin typeface="Arial Narrow" panose="020B0606020202030204" pitchFamily="34" charset="0"/>
              </a:rPr>
              <a:t>, Macedonia</a:t>
            </a:r>
            <a:endParaRPr lang="mk-MK" sz="1400" dirty="0">
              <a:solidFill>
                <a:srgbClr val="00CC00"/>
              </a:solidFill>
              <a:latin typeface="Arial Narrow" panose="020B0606020202030204" pitchFamily="34" charset="0"/>
            </a:endParaRPr>
          </a:p>
        </p:txBody>
      </p:sp>
      <p:sp>
        <p:nvSpPr>
          <p:cNvPr id="5" name="AutoShape 5">
            <a:extLst>
              <a:ext uri="{FF2B5EF4-FFF2-40B4-BE49-F238E27FC236}">
                <a16:creationId xmlns:a16="http://schemas.microsoft.com/office/drawing/2014/main" id="{4664E66D-9ECA-4D2D-99A5-82BB6DAE0108}"/>
              </a:ext>
            </a:extLst>
          </p:cNvPr>
          <p:cNvSpPr>
            <a:spLocks noChangeArrowheads="1"/>
          </p:cNvSpPr>
          <p:nvPr/>
        </p:nvSpPr>
        <p:spPr bwMode="auto">
          <a:xfrm>
            <a:off x="-74111" y="145158"/>
            <a:ext cx="12191576" cy="715089"/>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b="1" dirty="0">
                <a:solidFill>
                  <a:srgbClr val="002060"/>
                </a:solidFill>
                <a:effectLst>
                  <a:outerShdw blurRad="50800" dist="38100" dir="2700000" algn="tl" rotWithShape="0">
                    <a:prstClr val="black">
                      <a:alpha val="40000"/>
                    </a:prstClr>
                  </a:outerShdw>
                </a:effectLst>
              </a:rPr>
              <a:t>ANALYTICAL VERIFICATION OF A PHARMACOPOEIAL HPLC METHOD FOR RELATED SUBSTANCES IN METAMIZOLE SODIUM MONOHYDRATE</a:t>
            </a:r>
          </a:p>
        </p:txBody>
      </p:sp>
      <p:sp>
        <p:nvSpPr>
          <p:cNvPr id="6" name="Rectangle 5">
            <a:extLst>
              <a:ext uri="{FF2B5EF4-FFF2-40B4-BE49-F238E27FC236}">
                <a16:creationId xmlns:a16="http://schemas.microsoft.com/office/drawing/2014/main" id="{59DB8E13-B0D6-0155-E563-7BA0028420C2}"/>
              </a:ext>
            </a:extLst>
          </p:cNvPr>
          <p:cNvSpPr>
            <a:spLocks noChangeArrowheads="1"/>
          </p:cNvSpPr>
          <p:nvPr/>
        </p:nvSpPr>
        <p:spPr bwMode="auto">
          <a:xfrm>
            <a:off x="178703" y="733458"/>
            <a:ext cx="11803747" cy="830997"/>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en-US" sz="1200" dirty="0">
                <a:latin typeface="Arial Narrow" panose="020B0606020202030204" pitchFamily="34" charset="0"/>
              </a:rPr>
              <a:t>Sara Petreska</a:t>
            </a:r>
            <a:r>
              <a:rPr lang="en-US" sz="1200" baseline="30000" dirty="0">
                <a:latin typeface="Arial Narrow" panose="020B0606020202030204" pitchFamily="34" charset="0"/>
              </a:rPr>
              <a:t>1</a:t>
            </a:r>
            <a:r>
              <a:rPr lang="en-US" sz="1200" dirty="0">
                <a:latin typeface="Arial Narrow" panose="020B0606020202030204" pitchFamily="34" charset="0"/>
              </a:rPr>
              <a:t>, Anastasija Georgieva</a:t>
            </a:r>
            <a:r>
              <a:rPr lang="en-US" sz="1200" baseline="30000" dirty="0">
                <a:latin typeface="Arial Narrow" panose="020B0606020202030204" pitchFamily="34" charset="0"/>
              </a:rPr>
              <a:t>2</a:t>
            </a:r>
            <a:r>
              <a:rPr lang="en-US" sz="1200" dirty="0">
                <a:latin typeface="Arial Narrow" panose="020B0606020202030204" pitchFamily="34" charset="0"/>
              </a:rPr>
              <a:t>, Bisera Janeska Trajkovska</a:t>
            </a:r>
            <a:r>
              <a:rPr lang="en-US" sz="1200" baseline="30000" dirty="0">
                <a:latin typeface="Arial Narrow" panose="020B0606020202030204" pitchFamily="34" charset="0"/>
              </a:rPr>
              <a:t>2</a:t>
            </a:r>
            <a:r>
              <a:rPr lang="en-US" sz="1200" dirty="0">
                <a:latin typeface="Arial Narrow" panose="020B0606020202030204" pitchFamily="34" charset="0"/>
              </a:rPr>
              <a:t>, Hristina Tomovska</a:t>
            </a:r>
            <a:r>
              <a:rPr lang="en-US" sz="1200" baseline="30000" dirty="0">
                <a:latin typeface="Arial Narrow" panose="020B0606020202030204" pitchFamily="34" charset="0"/>
              </a:rPr>
              <a:t>2</a:t>
            </a:r>
            <a:r>
              <a:rPr lang="en-US" sz="1200" dirty="0">
                <a:latin typeface="Arial Narrow" panose="020B0606020202030204" pitchFamily="34" charset="0"/>
              </a:rPr>
              <a:t>, Mena Ivanoska Zdravkovska</a:t>
            </a:r>
            <a:r>
              <a:rPr lang="en-US" sz="1200" baseline="30000" dirty="0">
                <a:latin typeface="Arial Narrow" panose="020B0606020202030204" pitchFamily="34" charset="0"/>
              </a:rPr>
              <a:t>2</a:t>
            </a:r>
            <a:r>
              <a:rPr lang="en-US" sz="1200" dirty="0">
                <a:latin typeface="Arial Narrow" panose="020B0606020202030204" pitchFamily="34" charset="0"/>
              </a:rPr>
              <a:t> and </a:t>
            </a:r>
            <a:r>
              <a:rPr lang="en-US" sz="1200" dirty="0" err="1">
                <a:latin typeface="Arial Narrow" panose="020B0606020202030204" pitchFamily="34" charset="0"/>
              </a:rPr>
              <a:t>Gjorgji</a:t>
            </a:r>
            <a:r>
              <a:rPr lang="en-US" sz="1200" dirty="0">
                <a:latin typeface="Arial Narrow" panose="020B0606020202030204" pitchFamily="34" charset="0"/>
              </a:rPr>
              <a:t> Petrusevski</a:t>
            </a:r>
            <a:r>
              <a:rPr lang="en-US" sz="1200" baseline="30000" dirty="0">
                <a:latin typeface="Arial Narrow" panose="020B0606020202030204" pitchFamily="34" charset="0"/>
              </a:rPr>
              <a:t>2</a:t>
            </a:r>
          </a:p>
          <a:p>
            <a:pPr algn="ctr"/>
            <a:r>
              <a:rPr lang="en-US" sz="1200" dirty="0">
                <a:latin typeface="Arial Narrow" panose="020B0606020202030204" pitchFamily="34" charset="0"/>
              </a:rPr>
              <a:t>e-mail: spetreska@alkaloid.com.mk </a:t>
            </a:r>
          </a:p>
          <a:p>
            <a:pPr algn="ctr"/>
            <a:r>
              <a:rPr lang="en-US" sz="1200" baseline="30000" dirty="0">
                <a:latin typeface="Arial Narrow" panose="020B0606020202030204" pitchFamily="34" charset="0"/>
              </a:rPr>
              <a:t>1,2 </a:t>
            </a:r>
            <a:r>
              <a:rPr lang="en-US" sz="1200" dirty="0">
                <a:latin typeface="Arial Narrow" panose="020B0606020202030204" pitchFamily="34" charset="0"/>
              </a:rPr>
              <a:t>Quality Control Pharmaceuticals, Alkaloid AD Skopje, Blvd. Aleksandar </a:t>
            </a:r>
            <a:r>
              <a:rPr lang="en-US" sz="1200" dirty="0" err="1">
                <a:latin typeface="Arial Narrow" panose="020B0606020202030204" pitchFamily="34" charset="0"/>
              </a:rPr>
              <a:t>Makedonski</a:t>
            </a:r>
            <a:r>
              <a:rPr lang="en-US" sz="1200" dirty="0">
                <a:latin typeface="Arial Narrow" panose="020B0606020202030204" pitchFamily="34" charset="0"/>
              </a:rPr>
              <a:t> 12, 1000 Skopje, Republic of Macedonia.</a:t>
            </a:r>
          </a:p>
          <a:p>
            <a:pPr algn="ctr"/>
            <a:endParaRPr lang="en-US" sz="1200" dirty="0">
              <a:latin typeface="Arial Narrow" panose="020B0606020202030204" pitchFamily="34" charset="0"/>
            </a:endParaRPr>
          </a:p>
        </p:txBody>
      </p:sp>
      <p:pic>
        <p:nvPicPr>
          <p:cNvPr id="8" name="Picture 7">
            <a:extLst>
              <a:ext uri="{FF2B5EF4-FFF2-40B4-BE49-F238E27FC236}">
                <a16:creationId xmlns:a16="http://schemas.microsoft.com/office/drawing/2014/main" id="{BA49D361-1B43-0014-D9D6-00A7F60D792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77757" y="662157"/>
            <a:ext cx="697314" cy="748417"/>
          </a:xfrm>
          <a:prstGeom prst="rect">
            <a:avLst/>
          </a:prstGeom>
        </p:spPr>
      </p:pic>
      <p:sp>
        <p:nvSpPr>
          <p:cNvPr id="9" name="Rectangle 8">
            <a:extLst>
              <a:ext uri="{FF2B5EF4-FFF2-40B4-BE49-F238E27FC236}">
                <a16:creationId xmlns:a16="http://schemas.microsoft.com/office/drawing/2014/main" id="{AF983C78-825F-D2EE-6074-02B63FBBE150}"/>
              </a:ext>
            </a:extLst>
          </p:cNvPr>
          <p:cNvSpPr/>
          <p:nvPr/>
        </p:nvSpPr>
        <p:spPr>
          <a:xfrm>
            <a:off x="104296" y="1557351"/>
            <a:ext cx="6163050" cy="991872"/>
          </a:xfrm>
          <a:prstGeom prst="rect">
            <a:avLst/>
          </a:prstGeom>
          <a:no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just"/>
            <a:r>
              <a:rPr lang="en-US" sz="700" dirty="0">
                <a:solidFill>
                  <a:schemeClr val="tx1"/>
                </a:solidFill>
                <a:latin typeface="Arial Narrow" panose="020B0606020202030204" pitchFamily="34" charset="0"/>
              </a:rPr>
              <a:t>Metamizole sodium monohydrate is a widely used non-opioid analgesic and antipyretic. The control of related substances is a critical component of its quality assessment, ensuring the safety, efficacy, and consistency of the pharmaceutical product. High-performance liquid chromatography (HPLC) methods described in the European Pharmacopoeia (</a:t>
            </a:r>
            <a:r>
              <a:rPr lang="en-US" sz="700" dirty="0" err="1">
                <a:solidFill>
                  <a:schemeClr val="tx1"/>
                </a:solidFill>
                <a:latin typeface="Arial Narrow" panose="020B0606020202030204" pitchFamily="34" charset="0"/>
              </a:rPr>
              <a:t>Ph.Eur</a:t>
            </a:r>
            <a:r>
              <a:rPr lang="en-US" sz="700" dirty="0">
                <a:solidFill>
                  <a:schemeClr val="tx1"/>
                </a:solidFill>
                <a:latin typeface="Arial Narrow" panose="020B0606020202030204" pitchFamily="34" charset="0"/>
              </a:rPr>
              <a:t>) are routinely applied for impurity testing; however, their suitability must be verified before implementation in individual quality control laboratories. This study presents the verification of a </a:t>
            </a:r>
            <a:r>
              <a:rPr lang="en-US" sz="700" dirty="0" err="1">
                <a:solidFill>
                  <a:schemeClr val="tx1"/>
                </a:solidFill>
                <a:latin typeface="Arial Narrow" panose="020B0606020202030204" pitchFamily="34" charset="0"/>
              </a:rPr>
              <a:t>pharmacopoeial</a:t>
            </a:r>
            <a:r>
              <a:rPr lang="en-US" sz="700" dirty="0">
                <a:solidFill>
                  <a:schemeClr val="tx1"/>
                </a:solidFill>
                <a:latin typeface="Arial Narrow" panose="020B0606020202030204" pitchFamily="34" charset="0"/>
              </a:rPr>
              <a:t> HPLC method for determination of related substances in metamizole sodium monohydrate, focusing on key performance characteristics required for routine analytical use.</a:t>
            </a:r>
          </a:p>
        </p:txBody>
      </p:sp>
      <p:sp>
        <p:nvSpPr>
          <p:cNvPr id="10" name="AutoShape 10">
            <a:extLst>
              <a:ext uri="{FF2B5EF4-FFF2-40B4-BE49-F238E27FC236}">
                <a16:creationId xmlns:a16="http://schemas.microsoft.com/office/drawing/2014/main" id="{88E02A52-A596-E72A-8F10-72B0EF929C0D}"/>
              </a:ext>
            </a:extLst>
          </p:cNvPr>
          <p:cNvSpPr>
            <a:spLocks noChangeArrowheads="1"/>
          </p:cNvSpPr>
          <p:nvPr/>
        </p:nvSpPr>
        <p:spPr bwMode="auto">
          <a:xfrm>
            <a:off x="102632" y="1497228"/>
            <a:ext cx="6067394" cy="225564"/>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Introduction &amp; Aim</a:t>
            </a:r>
          </a:p>
        </p:txBody>
      </p:sp>
      <p:sp>
        <p:nvSpPr>
          <p:cNvPr id="36" name="AutoShape 10">
            <a:extLst>
              <a:ext uri="{FF2B5EF4-FFF2-40B4-BE49-F238E27FC236}">
                <a16:creationId xmlns:a16="http://schemas.microsoft.com/office/drawing/2014/main" id="{1A538ADE-15A9-D3E1-C424-5B1432206299}"/>
              </a:ext>
            </a:extLst>
          </p:cNvPr>
          <p:cNvSpPr>
            <a:spLocks noChangeArrowheads="1"/>
          </p:cNvSpPr>
          <p:nvPr/>
        </p:nvSpPr>
        <p:spPr bwMode="auto">
          <a:xfrm>
            <a:off x="104296" y="2387644"/>
            <a:ext cx="6076318" cy="21115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Procedure</a:t>
            </a:r>
          </a:p>
        </p:txBody>
      </p:sp>
      <p:sp>
        <p:nvSpPr>
          <p:cNvPr id="38" name="TextBox 37">
            <a:extLst>
              <a:ext uri="{FF2B5EF4-FFF2-40B4-BE49-F238E27FC236}">
                <a16:creationId xmlns:a16="http://schemas.microsoft.com/office/drawing/2014/main" id="{B737336F-4EF5-6294-181C-51D36041D178}"/>
              </a:ext>
            </a:extLst>
          </p:cNvPr>
          <p:cNvSpPr txBox="1"/>
          <p:nvPr/>
        </p:nvSpPr>
        <p:spPr>
          <a:xfrm>
            <a:off x="92044" y="2648809"/>
            <a:ext cx="6088570" cy="1923604"/>
          </a:xfrm>
          <a:prstGeom prst="rect">
            <a:avLst/>
          </a:prstGeom>
          <a:noFill/>
        </p:spPr>
        <p:txBody>
          <a:bodyPr wrap="square">
            <a:spAutoFit/>
          </a:bodyPr>
          <a:lstStyle/>
          <a:p>
            <a:pPr algn="just"/>
            <a:r>
              <a:rPr lang="en-US" sz="700" dirty="0">
                <a:latin typeface="Arial Narrow" panose="020B0606020202030204" pitchFamily="34" charset="0"/>
              </a:rPr>
              <a:t>Method precision was evaluated by preparing and analyzing six independent sample solutions of metamizole sodium monohydrate according to the procedure described in the </a:t>
            </a:r>
            <a:r>
              <a:rPr lang="en-US" sz="700" dirty="0" err="1">
                <a:latin typeface="Arial Narrow" panose="020B0606020202030204" pitchFamily="34" charset="0"/>
              </a:rPr>
              <a:t>pharmacopoeial</a:t>
            </a:r>
            <a:r>
              <a:rPr lang="en-US" sz="700" dirty="0">
                <a:latin typeface="Arial Narrow" panose="020B0606020202030204" pitchFamily="34" charset="0"/>
              </a:rPr>
              <a:t> monograph. The precision of the method was assessed by calculating the relative standard deviation (RSD) of the obtained results. The acceptance criterion for method precision was an RSD not greater than 10%. The obtained results demonstrated satisfactory repeatability of the analytical procedure, with the calculated RSD remaining within the predefined acceptance limit. </a:t>
            </a:r>
          </a:p>
          <a:p>
            <a:pPr algn="just"/>
            <a:endParaRPr lang="en-US" sz="700" dirty="0">
              <a:latin typeface="Arial Narrow" panose="020B0606020202030204" pitchFamily="34" charset="0"/>
            </a:endParaRPr>
          </a:p>
          <a:p>
            <a:pPr algn="just"/>
            <a:r>
              <a:rPr lang="en-US" sz="700" dirty="0">
                <a:latin typeface="Arial Narrow" panose="020B0606020202030204" pitchFamily="34" charset="0"/>
              </a:rPr>
              <a:t>System precision was verified by six consecutive injections of the reference solution. The system was considered suitable if the RSD of the peak areas did not exceed 5%, indicating adequate performance and stability of the chromatographic system throughout the analysis.</a:t>
            </a:r>
          </a:p>
          <a:p>
            <a:pPr algn="just"/>
            <a:endParaRPr lang="en-US" sz="700" dirty="0">
              <a:latin typeface="Arial Narrow" panose="020B0606020202030204" pitchFamily="34" charset="0"/>
            </a:endParaRPr>
          </a:p>
          <a:p>
            <a:pPr algn="just"/>
            <a:r>
              <a:rPr lang="en-US" sz="700" dirty="0">
                <a:latin typeface="Arial Narrow" panose="020B0606020202030204" pitchFamily="34" charset="0"/>
              </a:rPr>
              <a:t>Specificity was assessed to confirm the ability of the method to unequivocally determine metamizole sodium in the presence of its known and potential related substances. Blank solution, reference solution, and sample solution chromatograms were examined and compared. Chromatograms were evaluated for potential interference at the retention time of the main analyte peak. Additionally, the chromatographic resolution between metamizole sodium and neighboring impurity peaks was reviewed to ensure adequate separation. The results demonstrated that the principal peak was well resolved from all detected impurities and that no interfering peaks were observed at the retention time of the active substance.</a:t>
            </a:r>
          </a:p>
          <a:p>
            <a:pPr algn="just"/>
            <a:endParaRPr lang="en-US" sz="700" dirty="0">
              <a:latin typeface="Arial Narrow" panose="020B0606020202030204" pitchFamily="34" charset="0"/>
            </a:endParaRPr>
          </a:p>
          <a:p>
            <a:pPr algn="just"/>
            <a:r>
              <a:rPr lang="en-US" sz="700" dirty="0">
                <a:latin typeface="Arial Narrow" panose="020B0606020202030204" pitchFamily="34" charset="0"/>
              </a:rPr>
              <a:t>The limit of quantification was verified according to the reporting threshold specified in the Ph. Eur monograph. A solution containing impurities at the reporting threshold concentration was prepared and analyzed under the established chromatographic conditions. The LOQ was considered acceptable when the signal-to-noise ratio was approximately 10:1 and the precision at this concentration level met the acceptance criterion of RSD not greater than 10%. The obtained results fulfilled both requirements, demonstrating that the method was capable of reliably detecting and quantifying impurities at concentrations relevant to the </a:t>
            </a:r>
            <a:r>
              <a:rPr lang="en-US" sz="700" dirty="0" err="1">
                <a:latin typeface="Arial Narrow" panose="020B0606020202030204" pitchFamily="34" charset="0"/>
              </a:rPr>
              <a:t>pharmacopoeial</a:t>
            </a:r>
            <a:r>
              <a:rPr lang="en-US" sz="700" dirty="0">
                <a:latin typeface="Arial Narrow" panose="020B0606020202030204" pitchFamily="34" charset="0"/>
              </a:rPr>
              <a:t> specification.</a:t>
            </a:r>
          </a:p>
        </p:txBody>
      </p:sp>
      <p:sp>
        <p:nvSpPr>
          <p:cNvPr id="24" name="AutoShape 10">
            <a:extLst>
              <a:ext uri="{FF2B5EF4-FFF2-40B4-BE49-F238E27FC236}">
                <a16:creationId xmlns:a16="http://schemas.microsoft.com/office/drawing/2014/main" id="{85E370E1-9267-BABD-7E88-03A376BE49FC}"/>
              </a:ext>
            </a:extLst>
          </p:cNvPr>
          <p:cNvSpPr>
            <a:spLocks noChangeArrowheads="1"/>
          </p:cNvSpPr>
          <p:nvPr/>
        </p:nvSpPr>
        <p:spPr bwMode="auto">
          <a:xfrm>
            <a:off x="6372487" y="5739741"/>
            <a:ext cx="3674575" cy="208128"/>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Conclusion</a:t>
            </a:r>
          </a:p>
        </p:txBody>
      </p:sp>
      <p:sp>
        <p:nvSpPr>
          <p:cNvPr id="29" name="AutoShape 10">
            <a:extLst>
              <a:ext uri="{FF2B5EF4-FFF2-40B4-BE49-F238E27FC236}">
                <a16:creationId xmlns:a16="http://schemas.microsoft.com/office/drawing/2014/main" id="{A9B1EB7A-6755-8D46-2544-C3085FA17C4F}"/>
              </a:ext>
            </a:extLst>
          </p:cNvPr>
          <p:cNvSpPr>
            <a:spLocks noChangeArrowheads="1"/>
          </p:cNvSpPr>
          <p:nvPr/>
        </p:nvSpPr>
        <p:spPr bwMode="auto">
          <a:xfrm>
            <a:off x="102632" y="4683662"/>
            <a:ext cx="6077982" cy="23332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rPr>
              <a:t>Results &amp; discussion</a:t>
            </a:r>
          </a:p>
        </p:txBody>
      </p:sp>
      <p:sp>
        <p:nvSpPr>
          <p:cNvPr id="43" name="TextBox 42">
            <a:extLst>
              <a:ext uri="{FF2B5EF4-FFF2-40B4-BE49-F238E27FC236}">
                <a16:creationId xmlns:a16="http://schemas.microsoft.com/office/drawing/2014/main" id="{FE76051F-25D3-D383-F174-6EFFDD8AA333}"/>
              </a:ext>
            </a:extLst>
          </p:cNvPr>
          <p:cNvSpPr txBox="1"/>
          <p:nvPr/>
        </p:nvSpPr>
        <p:spPr>
          <a:xfrm>
            <a:off x="-772816" y="5817384"/>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Table 1 System suitability – Resolution</a:t>
            </a:r>
          </a:p>
        </p:txBody>
      </p:sp>
      <p:sp>
        <p:nvSpPr>
          <p:cNvPr id="16" name="AutoShape 10">
            <a:extLst>
              <a:ext uri="{FF2B5EF4-FFF2-40B4-BE49-F238E27FC236}">
                <a16:creationId xmlns:a16="http://schemas.microsoft.com/office/drawing/2014/main" id="{1C295FE0-73FD-B62A-1CB4-3944C2EECFAB}"/>
              </a:ext>
            </a:extLst>
          </p:cNvPr>
          <p:cNvSpPr>
            <a:spLocks noChangeArrowheads="1"/>
          </p:cNvSpPr>
          <p:nvPr/>
        </p:nvSpPr>
        <p:spPr bwMode="auto">
          <a:xfrm>
            <a:off x="6448972" y="1491440"/>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b="1" dirty="0">
                <a:solidFill>
                  <a:srgbClr val="002060"/>
                </a:solidFill>
                <a:latin typeface="Arial Narrow" panose="020B0606020202030204" pitchFamily="34" charset="0"/>
                <a:ea typeface="Aptos" panose="020B0004020202020204" pitchFamily="34" charset="0"/>
              </a:rPr>
              <a:t>Specificity</a:t>
            </a:r>
            <a:endParaRPr lang="en-US" altLang="sl-SI" sz="1100" b="1"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20" name="AutoShape 10">
            <a:extLst>
              <a:ext uri="{FF2B5EF4-FFF2-40B4-BE49-F238E27FC236}">
                <a16:creationId xmlns:a16="http://schemas.microsoft.com/office/drawing/2014/main" id="{A2D515B8-4068-6747-8B89-07803F05D8D0}"/>
              </a:ext>
            </a:extLst>
          </p:cNvPr>
          <p:cNvSpPr>
            <a:spLocks noChangeArrowheads="1"/>
          </p:cNvSpPr>
          <p:nvPr/>
        </p:nvSpPr>
        <p:spPr bwMode="auto">
          <a:xfrm>
            <a:off x="102632" y="5012147"/>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100" dirty="0">
                <a:ln w="0"/>
                <a:solidFill>
                  <a:srgbClr val="002060"/>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Precision</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23" name="AutoShape 10">
            <a:extLst>
              <a:ext uri="{FF2B5EF4-FFF2-40B4-BE49-F238E27FC236}">
                <a16:creationId xmlns:a16="http://schemas.microsoft.com/office/drawing/2014/main" id="{1D728FE7-B14E-D06C-0D11-72037818350C}"/>
              </a:ext>
            </a:extLst>
          </p:cNvPr>
          <p:cNvSpPr>
            <a:spLocks noChangeArrowheads="1"/>
          </p:cNvSpPr>
          <p:nvPr/>
        </p:nvSpPr>
        <p:spPr bwMode="auto">
          <a:xfrm>
            <a:off x="10318101" y="2603926"/>
            <a:ext cx="1465896"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b="1" dirty="0">
                <a:latin typeface="Arial Narrow" panose="020B0606020202030204" pitchFamily="34" charset="0"/>
                <a:ea typeface="Aptos" panose="020B0004020202020204" pitchFamily="34" charset="0"/>
              </a:rPr>
              <a:t>Limit of quantification </a:t>
            </a:r>
            <a:endParaRPr lang="en-US" altLang="sl-SI" sz="1100" b="1"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graphicFrame>
        <p:nvGraphicFramePr>
          <p:cNvPr id="39" name="Table 38">
            <a:extLst>
              <a:ext uri="{FF2B5EF4-FFF2-40B4-BE49-F238E27FC236}">
                <a16:creationId xmlns:a16="http://schemas.microsoft.com/office/drawing/2014/main" id="{C5F966EB-2336-43CD-B888-6D8503D21B55}"/>
              </a:ext>
            </a:extLst>
          </p:cNvPr>
          <p:cNvGraphicFramePr>
            <a:graphicFrameLocks noGrp="1"/>
          </p:cNvGraphicFramePr>
          <p:nvPr>
            <p:extLst>
              <p:ext uri="{D42A27DB-BD31-4B8C-83A1-F6EECF244321}">
                <p14:modId xmlns:p14="http://schemas.microsoft.com/office/powerpoint/2010/main" val="714528563"/>
              </p:ext>
            </p:extLst>
          </p:nvPr>
        </p:nvGraphicFramePr>
        <p:xfrm>
          <a:off x="102634" y="5234963"/>
          <a:ext cx="1792668" cy="563880"/>
        </p:xfrm>
        <a:graphic>
          <a:graphicData uri="http://schemas.openxmlformats.org/drawingml/2006/table">
            <a:tbl>
              <a:tblPr firstRow="1" bandRow="1">
                <a:tableStyleId>{5C22544A-7EE6-4342-B048-85BDC9FD1C3A}</a:tableStyleId>
              </a:tblPr>
              <a:tblGrid>
                <a:gridCol w="597556">
                  <a:extLst>
                    <a:ext uri="{9D8B030D-6E8A-4147-A177-3AD203B41FA5}">
                      <a16:colId xmlns:a16="http://schemas.microsoft.com/office/drawing/2014/main" val="2444232251"/>
                    </a:ext>
                  </a:extLst>
                </a:gridCol>
                <a:gridCol w="597556">
                  <a:extLst>
                    <a:ext uri="{9D8B030D-6E8A-4147-A177-3AD203B41FA5}">
                      <a16:colId xmlns:a16="http://schemas.microsoft.com/office/drawing/2014/main" val="3580677385"/>
                    </a:ext>
                  </a:extLst>
                </a:gridCol>
                <a:gridCol w="597556">
                  <a:extLst>
                    <a:ext uri="{9D8B030D-6E8A-4147-A177-3AD203B41FA5}">
                      <a16:colId xmlns:a16="http://schemas.microsoft.com/office/drawing/2014/main" val="2454912698"/>
                    </a:ext>
                  </a:extLst>
                </a:gridCol>
              </a:tblGrid>
              <a:tr h="152396">
                <a:tc>
                  <a:txBody>
                    <a:bodyPr/>
                    <a:lstStyle/>
                    <a:p>
                      <a:pPr algn="ctr"/>
                      <a:r>
                        <a:rPr lang="en-US" sz="500" dirty="0">
                          <a:latin typeface="Arial Narrow" panose="020B0606020202030204" pitchFamily="34" charset="0"/>
                        </a:rPr>
                        <a:t>Resolution</a:t>
                      </a:r>
                    </a:p>
                  </a:txBody>
                  <a:tcPr/>
                </a:tc>
                <a:tc>
                  <a:txBody>
                    <a:bodyPr/>
                    <a:lstStyle/>
                    <a:p>
                      <a:pPr algn="ctr"/>
                      <a:r>
                        <a:rPr lang="en-US" sz="500" dirty="0">
                          <a:latin typeface="Arial Narrow" panose="020B0606020202030204" pitchFamily="34" charset="0"/>
                        </a:rPr>
                        <a:t>Set limits</a:t>
                      </a:r>
                    </a:p>
                  </a:txBody>
                  <a:tcPr/>
                </a:tc>
                <a:tc>
                  <a:txBody>
                    <a:bodyPr/>
                    <a:lstStyle/>
                    <a:p>
                      <a:pPr algn="ctr"/>
                      <a:r>
                        <a:rPr lang="en-US" sz="500" dirty="0">
                          <a:latin typeface="Arial Narrow" panose="020B0606020202030204" pitchFamily="34" charset="0"/>
                        </a:rPr>
                        <a:t>Observed value</a:t>
                      </a:r>
                    </a:p>
                  </a:txBody>
                  <a:tcPr/>
                </a:tc>
                <a:extLst>
                  <a:ext uri="{0D108BD9-81ED-4DB2-BD59-A6C34878D82A}">
                    <a16:rowId xmlns:a16="http://schemas.microsoft.com/office/drawing/2014/main" val="304135291"/>
                  </a:ext>
                </a:extLst>
              </a:tr>
              <a:tr h="247644">
                <a:tc>
                  <a:txBody>
                    <a:bodyPr/>
                    <a:lstStyle/>
                    <a:p>
                      <a:pPr algn="ctr"/>
                      <a:r>
                        <a:rPr lang="en-US" sz="500" dirty="0">
                          <a:latin typeface="Arial Narrow" panose="020B0606020202030204" pitchFamily="34" charset="0"/>
                        </a:rPr>
                        <a:t>Between Metamizole Impurity A and Metamizole</a:t>
                      </a:r>
                    </a:p>
                  </a:txBody>
                  <a:tcPr/>
                </a:tc>
                <a:tc>
                  <a:txBody>
                    <a:bodyPr/>
                    <a:lstStyle/>
                    <a:p>
                      <a:pPr algn="ctr"/>
                      <a:r>
                        <a:rPr lang="en-US" sz="500" dirty="0">
                          <a:latin typeface="Arial Narrow" panose="020B0606020202030204" pitchFamily="34" charset="0"/>
                        </a:rPr>
                        <a:t>NLT 1</a:t>
                      </a:r>
                    </a:p>
                  </a:txBody>
                  <a:tcPr/>
                </a:tc>
                <a:tc>
                  <a:txBody>
                    <a:bodyPr/>
                    <a:lstStyle/>
                    <a:p>
                      <a:pPr algn="ctr"/>
                      <a:r>
                        <a:rPr lang="en-US" sz="500" dirty="0">
                          <a:latin typeface="Arial Narrow" panose="020B0606020202030204" pitchFamily="34" charset="0"/>
                        </a:rPr>
                        <a:t>3.32</a:t>
                      </a:r>
                    </a:p>
                  </a:txBody>
                  <a:tcPr/>
                </a:tc>
                <a:extLst>
                  <a:ext uri="{0D108BD9-81ED-4DB2-BD59-A6C34878D82A}">
                    <a16:rowId xmlns:a16="http://schemas.microsoft.com/office/drawing/2014/main" val="1594099039"/>
                  </a:ext>
                </a:extLst>
              </a:tr>
            </a:tbl>
          </a:graphicData>
        </a:graphic>
      </p:graphicFrame>
      <p:graphicFrame>
        <p:nvGraphicFramePr>
          <p:cNvPr id="40" name="Table 39">
            <a:extLst>
              <a:ext uri="{FF2B5EF4-FFF2-40B4-BE49-F238E27FC236}">
                <a16:creationId xmlns:a16="http://schemas.microsoft.com/office/drawing/2014/main" id="{5D265E0F-A6B7-4DFA-B0C9-403FB2C82436}"/>
              </a:ext>
            </a:extLst>
          </p:cNvPr>
          <p:cNvGraphicFramePr>
            <a:graphicFrameLocks noGrp="1"/>
          </p:cNvGraphicFramePr>
          <p:nvPr>
            <p:extLst>
              <p:ext uri="{D42A27DB-BD31-4B8C-83A1-F6EECF244321}">
                <p14:modId xmlns:p14="http://schemas.microsoft.com/office/powerpoint/2010/main" val="2162644211"/>
              </p:ext>
            </p:extLst>
          </p:nvPr>
        </p:nvGraphicFramePr>
        <p:xfrm>
          <a:off x="1997936" y="5235485"/>
          <a:ext cx="1792668" cy="562836"/>
        </p:xfrm>
        <a:graphic>
          <a:graphicData uri="http://schemas.openxmlformats.org/drawingml/2006/table">
            <a:tbl>
              <a:tblPr firstRow="1" bandRow="1">
                <a:tableStyleId>{5C22544A-7EE6-4342-B048-85BDC9FD1C3A}</a:tableStyleId>
              </a:tblPr>
              <a:tblGrid>
                <a:gridCol w="597556">
                  <a:extLst>
                    <a:ext uri="{9D8B030D-6E8A-4147-A177-3AD203B41FA5}">
                      <a16:colId xmlns:a16="http://schemas.microsoft.com/office/drawing/2014/main" val="2444232251"/>
                    </a:ext>
                  </a:extLst>
                </a:gridCol>
                <a:gridCol w="597556">
                  <a:extLst>
                    <a:ext uri="{9D8B030D-6E8A-4147-A177-3AD203B41FA5}">
                      <a16:colId xmlns:a16="http://schemas.microsoft.com/office/drawing/2014/main" val="3580677385"/>
                    </a:ext>
                  </a:extLst>
                </a:gridCol>
                <a:gridCol w="597556">
                  <a:extLst>
                    <a:ext uri="{9D8B030D-6E8A-4147-A177-3AD203B41FA5}">
                      <a16:colId xmlns:a16="http://schemas.microsoft.com/office/drawing/2014/main" val="2454912698"/>
                    </a:ext>
                  </a:extLst>
                </a:gridCol>
              </a:tblGrid>
              <a:tr h="281418">
                <a:tc>
                  <a:txBody>
                    <a:bodyPr/>
                    <a:lstStyle/>
                    <a:p>
                      <a:pPr algn="ctr"/>
                      <a:r>
                        <a:rPr lang="en-US" sz="500" dirty="0">
                          <a:latin typeface="Arial Narrow" panose="020B0606020202030204" pitchFamily="34" charset="0"/>
                        </a:rPr>
                        <a:t>RSD (%)</a:t>
                      </a:r>
                    </a:p>
                  </a:txBody>
                  <a:tcPr/>
                </a:tc>
                <a:tc>
                  <a:txBody>
                    <a:bodyPr/>
                    <a:lstStyle/>
                    <a:p>
                      <a:pPr algn="ctr"/>
                      <a:r>
                        <a:rPr lang="en-US" sz="500" dirty="0">
                          <a:latin typeface="Arial Narrow" panose="020B0606020202030204" pitchFamily="34" charset="0"/>
                        </a:rPr>
                        <a:t>Set limits</a:t>
                      </a:r>
                    </a:p>
                  </a:txBody>
                  <a:tcPr/>
                </a:tc>
                <a:tc>
                  <a:txBody>
                    <a:bodyPr/>
                    <a:lstStyle/>
                    <a:p>
                      <a:pPr algn="ctr"/>
                      <a:r>
                        <a:rPr lang="en-US" sz="500" dirty="0">
                          <a:latin typeface="Arial Narrow" panose="020B0606020202030204" pitchFamily="34" charset="0"/>
                        </a:rPr>
                        <a:t>Observed value</a:t>
                      </a:r>
                    </a:p>
                  </a:txBody>
                  <a:tcPr/>
                </a:tc>
                <a:extLst>
                  <a:ext uri="{0D108BD9-81ED-4DB2-BD59-A6C34878D82A}">
                    <a16:rowId xmlns:a16="http://schemas.microsoft.com/office/drawing/2014/main" val="304135291"/>
                  </a:ext>
                </a:extLst>
              </a:tr>
              <a:tr h="281418">
                <a:tc>
                  <a:txBody>
                    <a:bodyPr/>
                    <a:lstStyle/>
                    <a:p>
                      <a:pPr algn="ctr"/>
                      <a:r>
                        <a:rPr lang="en-US" sz="500" dirty="0">
                          <a:latin typeface="Arial Narrow" panose="020B0606020202030204" pitchFamily="34" charset="0"/>
                        </a:rPr>
                        <a:t>Impurity A</a:t>
                      </a:r>
                    </a:p>
                  </a:txBody>
                  <a:tcPr/>
                </a:tc>
                <a:tc>
                  <a:txBody>
                    <a:bodyPr/>
                    <a:lstStyle/>
                    <a:p>
                      <a:pPr algn="ctr"/>
                      <a:r>
                        <a:rPr lang="en-US" sz="500" dirty="0">
                          <a:latin typeface="Arial Narrow" panose="020B0606020202030204" pitchFamily="34" charset="0"/>
                        </a:rPr>
                        <a:t>NMT 5 %</a:t>
                      </a:r>
                    </a:p>
                  </a:txBody>
                  <a:tcPr/>
                </a:tc>
                <a:tc>
                  <a:txBody>
                    <a:bodyPr/>
                    <a:lstStyle/>
                    <a:p>
                      <a:pPr algn="ctr"/>
                      <a:r>
                        <a:rPr lang="en-US" sz="500" dirty="0">
                          <a:latin typeface="Arial Narrow" panose="020B0606020202030204" pitchFamily="34" charset="0"/>
                        </a:rPr>
                        <a:t>1.58 %</a:t>
                      </a:r>
                    </a:p>
                  </a:txBody>
                  <a:tcPr/>
                </a:tc>
                <a:extLst>
                  <a:ext uri="{0D108BD9-81ED-4DB2-BD59-A6C34878D82A}">
                    <a16:rowId xmlns:a16="http://schemas.microsoft.com/office/drawing/2014/main" val="1594099039"/>
                  </a:ext>
                </a:extLst>
              </a:tr>
            </a:tbl>
          </a:graphicData>
        </a:graphic>
      </p:graphicFrame>
      <p:sp>
        <p:nvSpPr>
          <p:cNvPr id="42" name="TextBox 41">
            <a:extLst>
              <a:ext uri="{FF2B5EF4-FFF2-40B4-BE49-F238E27FC236}">
                <a16:creationId xmlns:a16="http://schemas.microsoft.com/office/drawing/2014/main" id="{9872661F-9894-4A20-8B66-EC2955FDFE21}"/>
              </a:ext>
            </a:extLst>
          </p:cNvPr>
          <p:cNvSpPr txBox="1"/>
          <p:nvPr/>
        </p:nvSpPr>
        <p:spPr>
          <a:xfrm>
            <a:off x="998968" y="5807951"/>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Table 2 System suitability – RSD</a:t>
            </a:r>
          </a:p>
        </p:txBody>
      </p:sp>
      <p:graphicFrame>
        <p:nvGraphicFramePr>
          <p:cNvPr id="44" name="Table 43">
            <a:extLst>
              <a:ext uri="{FF2B5EF4-FFF2-40B4-BE49-F238E27FC236}">
                <a16:creationId xmlns:a16="http://schemas.microsoft.com/office/drawing/2014/main" id="{4FB7EA88-814F-43F9-9B09-0A76BD201F6D}"/>
              </a:ext>
            </a:extLst>
          </p:cNvPr>
          <p:cNvGraphicFramePr>
            <a:graphicFrameLocks noGrp="1"/>
          </p:cNvGraphicFramePr>
          <p:nvPr>
            <p:extLst>
              <p:ext uri="{D42A27DB-BD31-4B8C-83A1-F6EECF244321}">
                <p14:modId xmlns:p14="http://schemas.microsoft.com/office/powerpoint/2010/main" val="3294244865"/>
              </p:ext>
            </p:extLst>
          </p:nvPr>
        </p:nvGraphicFramePr>
        <p:xfrm>
          <a:off x="3887802" y="4952585"/>
          <a:ext cx="1102034" cy="1569720"/>
        </p:xfrm>
        <a:graphic>
          <a:graphicData uri="http://schemas.openxmlformats.org/drawingml/2006/table">
            <a:tbl>
              <a:tblPr firstRow="1" bandRow="1">
                <a:tableStyleId>{5C22544A-7EE6-4342-B048-85BDC9FD1C3A}</a:tableStyleId>
              </a:tblPr>
              <a:tblGrid>
                <a:gridCol w="551017">
                  <a:extLst>
                    <a:ext uri="{9D8B030D-6E8A-4147-A177-3AD203B41FA5}">
                      <a16:colId xmlns:a16="http://schemas.microsoft.com/office/drawing/2014/main" val="3580677385"/>
                    </a:ext>
                  </a:extLst>
                </a:gridCol>
                <a:gridCol w="551017">
                  <a:extLst>
                    <a:ext uri="{9D8B030D-6E8A-4147-A177-3AD203B41FA5}">
                      <a16:colId xmlns:a16="http://schemas.microsoft.com/office/drawing/2014/main" val="2454912698"/>
                    </a:ext>
                  </a:extLst>
                </a:gridCol>
              </a:tblGrid>
              <a:tr h="294861">
                <a:tc>
                  <a:txBody>
                    <a:bodyPr/>
                    <a:lstStyle/>
                    <a:p>
                      <a:pPr algn="ctr"/>
                      <a:endParaRPr lang="en-US" sz="500" dirty="0">
                        <a:latin typeface="Arial Narrow" panose="020B0606020202030204" pitchFamily="34" charset="0"/>
                      </a:endParaRPr>
                    </a:p>
                  </a:txBody>
                  <a:tcPr/>
                </a:tc>
                <a:tc>
                  <a:txBody>
                    <a:bodyPr/>
                    <a:lstStyle/>
                    <a:p>
                      <a:pPr algn="ctr"/>
                      <a:r>
                        <a:rPr lang="en-US" sz="500" dirty="0">
                          <a:latin typeface="Arial Narrow" panose="020B0606020202030204" pitchFamily="34" charset="0"/>
                        </a:rPr>
                        <a:t>Metamizole sodium monohydrate (Area)</a:t>
                      </a:r>
                    </a:p>
                  </a:txBody>
                  <a:tcPr/>
                </a:tc>
                <a:extLst>
                  <a:ext uri="{0D108BD9-81ED-4DB2-BD59-A6C34878D82A}">
                    <a16:rowId xmlns:a16="http://schemas.microsoft.com/office/drawing/2014/main" val="304135291"/>
                  </a:ext>
                </a:extLst>
              </a:tr>
              <a:tr h="124749">
                <a:tc>
                  <a:txBody>
                    <a:bodyPr/>
                    <a:lstStyle/>
                    <a:p>
                      <a:pPr algn="ctr"/>
                      <a:r>
                        <a:rPr lang="en-US" sz="500" dirty="0">
                          <a:latin typeface="Arial Narrow" panose="020B0606020202030204" pitchFamily="34" charset="0"/>
                        </a:rPr>
                        <a:t>1</a:t>
                      </a:r>
                    </a:p>
                  </a:txBody>
                  <a:tcPr/>
                </a:tc>
                <a:tc>
                  <a:txBody>
                    <a:bodyPr/>
                    <a:lstStyle/>
                    <a:p>
                      <a:pPr algn="ctr"/>
                      <a:r>
                        <a:rPr lang="en-US" sz="500" dirty="0">
                          <a:latin typeface="Arial Narrow" panose="020B0606020202030204" pitchFamily="34" charset="0"/>
                        </a:rPr>
                        <a:t>0.7982</a:t>
                      </a:r>
                    </a:p>
                  </a:txBody>
                  <a:tcPr/>
                </a:tc>
                <a:extLst>
                  <a:ext uri="{0D108BD9-81ED-4DB2-BD59-A6C34878D82A}">
                    <a16:rowId xmlns:a16="http://schemas.microsoft.com/office/drawing/2014/main" val="1594099039"/>
                  </a:ext>
                </a:extLst>
              </a:tr>
              <a:tr h="124749">
                <a:tc>
                  <a:txBody>
                    <a:bodyPr/>
                    <a:lstStyle/>
                    <a:p>
                      <a:pPr algn="ctr"/>
                      <a:r>
                        <a:rPr lang="en-US" sz="500" dirty="0">
                          <a:latin typeface="Arial Narrow" panose="020B0606020202030204" pitchFamily="34" charset="0"/>
                        </a:rPr>
                        <a:t>2</a:t>
                      </a:r>
                    </a:p>
                  </a:txBody>
                  <a:tcPr/>
                </a:tc>
                <a:tc>
                  <a:txBody>
                    <a:bodyPr/>
                    <a:lstStyle/>
                    <a:p>
                      <a:pPr algn="ctr"/>
                      <a:r>
                        <a:rPr lang="en-US" sz="500" dirty="0">
                          <a:latin typeface="Arial Narrow" panose="020B0606020202030204" pitchFamily="34" charset="0"/>
                        </a:rPr>
                        <a:t>0.8283</a:t>
                      </a:r>
                    </a:p>
                  </a:txBody>
                  <a:tcPr/>
                </a:tc>
                <a:extLst>
                  <a:ext uri="{0D108BD9-81ED-4DB2-BD59-A6C34878D82A}">
                    <a16:rowId xmlns:a16="http://schemas.microsoft.com/office/drawing/2014/main" val="500861849"/>
                  </a:ext>
                </a:extLst>
              </a:tr>
              <a:tr h="124749">
                <a:tc>
                  <a:txBody>
                    <a:bodyPr/>
                    <a:lstStyle/>
                    <a:p>
                      <a:pPr algn="ctr"/>
                      <a:r>
                        <a:rPr lang="en-US" sz="500" dirty="0">
                          <a:latin typeface="Arial Narrow" panose="020B0606020202030204" pitchFamily="34" charset="0"/>
                        </a:rPr>
                        <a:t>3</a:t>
                      </a:r>
                    </a:p>
                  </a:txBody>
                  <a:tcPr/>
                </a:tc>
                <a:tc>
                  <a:txBody>
                    <a:bodyPr/>
                    <a:lstStyle/>
                    <a:p>
                      <a:pPr algn="ctr"/>
                      <a:r>
                        <a:rPr lang="en-US" sz="500" dirty="0">
                          <a:latin typeface="Arial Narrow" panose="020B0606020202030204" pitchFamily="34" charset="0"/>
                        </a:rPr>
                        <a:t>0.8016</a:t>
                      </a:r>
                    </a:p>
                  </a:txBody>
                  <a:tcPr/>
                </a:tc>
                <a:extLst>
                  <a:ext uri="{0D108BD9-81ED-4DB2-BD59-A6C34878D82A}">
                    <a16:rowId xmlns:a16="http://schemas.microsoft.com/office/drawing/2014/main" val="4181638192"/>
                  </a:ext>
                </a:extLst>
              </a:tr>
              <a:tr h="124749">
                <a:tc>
                  <a:txBody>
                    <a:bodyPr/>
                    <a:lstStyle/>
                    <a:p>
                      <a:pPr algn="ctr"/>
                      <a:r>
                        <a:rPr lang="en-US" sz="500" dirty="0">
                          <a:latin typeface="Arial Narrow" panose="020B0606020202030204" pitchFamily="34" charset="0"/>
                        </a:rPr>
                        <a:t>4</a:t>
                      </a:r>
                    </a:p>
                  </a:txBody>
                  <a:tcPr/>
                </a:tc>
                <a:tc>
                  <a:txBody>
                    <a:bodyPr/>
                    <a:lstStyle/>
                    <a:p>
                      <a:pPr algn="ctr"/>
                      <a:r>
                        <a:rPr lang="en-US" sz="500" dirty="0">
                          <a:latin typeface="Arial Narrow" panose="020B0606020202030204" pitchFamily="34" charset="0"/>
                        </a:rPr>
                        <a:t>0.7909</a:t>
                      </a:r>
                    </a:p>
                  </a:txBody>
                  <a:tcPr/>
                </a:tc>
                <a:extLst>
                  <a:ext uri="{0D108BD9-81ED-4DB2-BD59-A6C34878D82A}">
                    <a16:rowId xmlns:a16="http://schemas.microsoft.com/office/drawing/2014/main" val="2573434818"/>
                  </a:ext>
                </a:extLst>
              </a:tr>
              <a:tr h="124749">
                <a:tc>
                  <a:txBody>
                    <a:bodyPr/>
                    <a:lstStyle/>
                    <a:p>
                      <a:pPr algn="ctr"/>
                      <a:r>
                        <a:rPr lang="en-US" sz="500" dirty="0">
                          <a:latin typeface="Arial Narrow" panose="020B0606020202030204" pitchFamily="34" charset="0"/>
                        </a:rPr>
                        <a:t>5</a:t>
                      </a:r>
                    </a:p>
                  </a:txBody>
                  <a:tcPr/>
                </a:tc>
                <a:tc>
                  <a:txBody>
                    <a:bodyPr/>
                    <a:lstStyle/>
                    <a:p>
                      <a:pPr algn="ctr"/>
                      <a:r>
                        <a:rPr lang="en-US" sz="500" dirty="0">
                          <a:latin typeface="Arial Narrow" panose="020B0606020202030204" pitchFamily="34" charset="0"/>
                        </a:rPr>
                        <a:t>0.8009</a:t>
                      </a:r>
                    </a:p>
                  </a:txBody>
                  <a:tcPr/>
                </a:tc>
                <a:extLst>
                  <a:ext uri="{0D108BD9-81ED-4DB2-BD59-A6C34878D82A}">
                    <a16:rowId xmlns:a16="http://schemas.microsoft.com/office/drawing/2014/main" val="4094245877"/>
                  </a:ext>
                </a:extLst>
              </a:tr>
              <a:tr h="124749">
                <a:tc>
                  <a:txBody>
                    <a:bodyPr/>
                    <a:lstStyle/>
                    <a:p>
                      <a:pPr algn="ctr"/>
                      <a:r>
                        <a:rPr lang="en-US" sz="500" dirty="0">
                          <a:latin typeface="Arial Narrow" panose="020B0606020202030204" pitchFamily="34" charset="0"/>
                        </a:rPr>
                        <a:t>6</a:t>
                      </a:r>
                    </a:p>
                  </a:txBody>
                  <a:tcPr/>
                </a:tc>
                <a:tc>
                  <a:txBody>
                    <a:bodyPr/>
                    <a:lstStyle/>
                    <a:p>
                      <a:pPr algn="ctr"/>
                      <a:r>
                        <a:rPr lang="en-US" sz="500" dirty="0">
                          <a:latin typeface="Arial Narrow" panose="020B0606020202030204" pitchFamily="34" charset="0"/>
                        </a:rPr>
                        <a:t>0.8049</a:t>
                      </a:r>
                    </a:p>
                  </a:txBody>
                  <a:tcPr/>
                </a:tc>
                <a:extLst>
                  <a:ext uri="{0D108BD9-81ED-4DB2-BD59-A6C34878D82A}">
                    <a16:rowId xmlns:a16="http://schemas.microsoft.com/office/drawing/2014/main" val="1255198046"/>
                  </a:ext>
                </a:extLst>
              </a:tr>
              <a:tr h="124749">
                <a:tc>
                  <a:txBody>
                    <a:bodyPr/>
                    <a:lstStyle/>
                    <a:p>
                      <a:pPr algn="ctr"/>
                      <a:r>
                        <a:rPr lang="en-US" sz="500" dirty="0">
                          <a:latin typeface="Arial Narrow" panose="020B0606020202030204" pitchFamily="34" charset="0"/>
                        </a:rPr>
                        <a:t>RSD (%)</a:t>
                      </a:r>
                    </a:p>
                  </a:txBody>
                  <a:tcPr/>
                </a:tc>
                <a:tc>
                  <a:txBody>
                    <a:bodyPr/>
                    <a:lstStyle/>
                    <a:p>
                      <a:pPr algn="ctr"/>
                      <a:r>
                        <a:rPr lang="en-US" sz="500" dirty="0">
                          <a:latin typeface="Arial Narrow" panose="020B0606020202030204" pitchFamily="34" charset="0"/>
                        </a:rPr>
                        <a:t>1.6 %</a:t>
                      </a:r>
                    </a:p>
                  </a:txBody>
                  <a:tcPr/>
                </a:tc>
                <a:extLst>
                  <a:ext uri="{0D108BD9-81ED-4DB2-BD59-A6C34878D82A}">
                    <a16:rowId xmlns:a16="http://schemas.microsoft.com/office/drawing/2014/main" val="1551941586"/>
                  </a:ext>
                </a:extLst>
              </a:tr>
            </a:tbl>
          </a:graphicData>
        </a:graphic>
      </p:graphicFrame>
      <p:graphicFrame>
        <p:nvGraphicFramePr>
          <p:cNvPr id="46" name="Table 45">
            <a:extLst>
              <a:ext uri="{FF2B5EF4-FFF2-40B4-BE49-F238E27FC236}">
                <a16:creationId xmlns:a16="http://schemas.microsoft.com/office/drawing/2014/main" id="{C9E072E8-B298-437E-8E2B-2F932D2C5F9E}"/>
              </a:ext>
            </a:extLst>
          </p:cNvPr>
          <p:cNvGraphicFramePr>
            <a:graphicFrameLocks noGrp="1"/>
          </p:cNvGraphicFramePr>
          <p:nvPr>
            <p:extLst>
              <p:ext uri="{D42A27DB-BD31-4B8C-83A1-F6EECF244321}">
                <p14:modId xmlns:p14="http://schemas.microsoft.com/office/powerpoint/2010/main" val="3690271241"/>
              </p:ext>
            </p:extLst>
          </p:nvPr>
        </p:nvGraphicFramePr>
        <p:xfrm>
          <a:off x="5048608" y="4958187"/>
          <a:ext cx="1132006" cy="1584960"/>
        </p:xfrm>
        <a:graphic>
          <a:graphicData uri="http://schemas.openxmlformats.org/drawingml/2006/table">
            <a:tbl>
              <a:tblPr firstRow="1" bandRow="1">
                <a:tableStyleId>{5C22544A-7EE6-4342-B048-85BDC9FD1C3A}</a:tableStyleId>
              </a:tblPr>
              <a:tblGrid>
                <a:gridCol w="566003">
                  <a:extLst>
                    <a:ext uri="{9D8B030D-6E8A-4147-A177-3AD203B41FA5}">
                      <a16:colId xmlns:a16="http://schemas.microsoft.com/office/drawing/2014/main" val="3580677385"/>
                    </a:ext>
                  </a:extLst>
                </a:gridCol>
                <a:gridCol w="566003">
                  <a:extLst>
                    <a:ext uri="{9D8B030D-6E8A-4147-A177-3AD203B41FA5}">
                      <a16:colId xmlns:a16="http://schemas.microsoft.com/office/drawing/2014/main" val="2454912698"/>
                    </a:ext>
                  </a:extLst>
                </a:gridCol>
              </a:tblGrid>
              <a:tr h="234767">
                <a:tc>
                  <a:txBody>
                    <a:bodyPr/>
                    <a:lstStyle/>
                    <a:p>
                      <a:pPr algn="ctr"/>
                      <a:endParaRPr lang="en-US" sz="500" dirty="0">
                        <a:latin typeface="Arial Narrow" panose="020B0606020202030204" pitchFamily="34" charset="0"/>
                      </a:endParaRPr>
                    </a:p>
                  </a:txBody>
                  <a:tcPr/>
                </a:tc>
                <a:tc>
                  <a:txBody>
                    <a:bodyPr/>
                    <a:lstStyle/>
                    <a:p>
                      <a:pPr algn="ctr"/>
                      <a:r>
                        <a:rPr lang="en-US" sz="500" dirty="0">
                          <a:latin typeface="Arial Narrow" panose="020B0606020202030204" pitchFamily="34" charset="0"/>
                        </a:rPr>
                        <a:t>Impurity E (Amount)</a:t>
                      </a:r>
                    </a:p>
                  </a:txBody>
                  <a:tcPr/>
                </a:tc>
                <a:extLst>
                  <a:ext uri="{0D108BD9-81ED-4DB2-BD59-A6C34878D82A}">
                    <a16:rowId xmlns:a16="http://schemas.microsoft.com/office/drawing/2014/main" val="304135291"/>
                  </a:ext>
                </a:extLst>
              </a:tr>
              <a:tr h="155871">
                <a:tc>
                  <a:txBody>
                    <a:bodyPr/>
                    <a:lstStyle/>
                    <a:p>
                      <a:pPr algn="ctr"/>
                      <a:r>
                        <a:rPr lang="en-US" sz="500" dirty="0">
                          <a:latin typeface="Arial Narrow" panose="020B0606020202030204" pitchFamily="34" charset="0"/>
                        </a:rPr>
                        <a:t>1</a:t>
                      </a:r>
                    </a:p>
                  </a:txBody>
                  <a:tcPr/>
                </a:tc>
                <a:tc>
                  <a:txBody>
                    <a:bodyPr/>
                    <a:lstStyle/>
                    <a:p>
                      <a:pPr algn="ctr"/>
                      <a:r>
                        <a:rPr lang="en-US" sz="500" dirty="0">
                          <a:latin typeface="Arial Narrow" panose="020B0606020202030204" pitchFamily="34" charset="0"/>
                        </a:rPr>
                        <a:t>0.057</a:t>
                      </a:r>
                    </a:p>
                  </a:txBody>
                  <a:tcPr/>
                </a:tc>
                <a:extLst>
                  <a:ext uri="{0D108BD9-81ED-4DB2-BD59-A6C34878D82A}">
                    <a16:rowId xmlns:a16="http://schemas.microsoft.com/office/drawing/2014/main" val="1594099039"/>
                  </a:ext>
                </a:extLst>
              </a:tr>
              <a:tr h="155871">
                <a:tc>
                  <a:txBody>
                    <a:bodyPr/>
                    <a:lstStyle/>
                    <a:p>
                      <a:pPr algn="ctr"/>
                      <a:r>
                        <a:rPr lang="en-US" sz="500" dirty="0">
                          <a:latin typeface="Arial Narrow" panose="020B0606020202030204" pitchFamily="34" charset="0"/>
                        </a:rPr>
                        <a:t>2</a:t>
                      </a:r>
                    </a:p>
                  </a:txBody>
                  <a:tcPr/>
                </a:tc>
                <a:tc>
                  <a:txBody>
                    <a:bodyPr/>
                    <a:lstStyle/>
                    <a:p>
                      <a:pPr algn="ctr"/>
                      <a:r>
                        <a:rPr lang="en-US" sz="500" dirty="0">
                          <a:latin typeface="Arial Narrow" panose="020B0606020202030204" pitchFamily="34" charset="0"/>
                        </a:rPr>
                        <a:t>0.056</a:t>
                      </a:r>
                    </a:p>
                  </a:txBody>
                  <a:tcPr/>
                </a:tc>
                <a:extLst>
                  <a:ext uri="{0D108BD9-81ED-4DB2-BD59-A6C34878D82A}">
                    <a16:rowId xmlns:a16="http://schemas.microsoft.com/office/drawing/2014/main" val="500861849"/>
                  </a:ext>
                </a:extLst>
              </a:tr>
              <a:tr h="155871">
                <a:tc>
                  <a:txBody>
                    <a:bodyPr/>
                    <a:lstStyle/>
                    <a:p>
                      <a:pPr algn="ctr"/>
                      <a:r>
                        <a:rPr lang="en-US" sz="500" dirty="0">
                          <a:latin typeface="Arial Narrow" panose="020B0606020202030204" pitchFamily="34" charset="0"/>
                        </a:rPr>
                        <a:t>3</a:t>
                      </a:r>
                    </a:p>
                  </a:txBody>
                  <a:tcPr/>
                </a:tc>
                <a:tc>
                  <a:txBody>
                    <a:bodyPr/>
                    <a:lstStyle/>
                    <a:p>
                      <a:pPr algn="ctr"/>
                      <a:r>
                        <a:rPr lang="en-US" sz="500" dirty="0">
                          <a:latin typeface="Arial Narrow" panose="020B0606020202030204" pitchFamily="34" charset="0"/>
                        </a:rPr>
                        <a:t>0.057</a:t>
                      </a:r>
                    </a:p>
                  </a:txBody>
                  <a:tcPr/>
                </a:tc>
                <a:extLst>
                  <a:ext uri="{0D108BD9-81ED-4DB2-BD59-A6C34878D82A}">
                    <a16:rowId xmlns:a16="http://schemas.microsoft.com/office/drawing/2014/main" val="4181638192"/>
                  </a:ext>
                </a:extLst>
              </a:tr>
              <a:tr h="155871">
                <a:tc>
                  <a:txBody>
                    <a:bodyPr/>
                    <a:lstStyle/>
                    <a:p>
                      <a:pPr algn="ctr"/>
                      <a:r>
                        <a:rPr lang="en-US" sz="500" dirty="0">
                          <a:latin typeface="Arial Narrow" panose="020B0606020202030204" pitchFamily="34" charset="0"/>
                        </a:rPr>
                        <a:t>4</a:t>
                      </a:r>
                    </a:p>
                  </a:txBody>
                  <a:tcPr/>
                </a:tc>
                <a:tc>
                  <a:txBody>
                    <a:bodyPr/>
                    <a:lstStyle/>
                    <a:p>
                      <a:pPr algn="ctr"/>
                      <a:r>
                        <a:rPr lang="en-US" sz="500" dirty="0">
                          <a:latin typeface="Arial Narrow" panose="020B0606020202030204" pitchFamily="34" charset="0"/>
                        </a:rPr>
                        <a:t>0.057</a:t>
                      </a:r>
                    </a:p>
                  </a:txBody>
                  <a:tcPr/>
                </a:tc>
                <a:extLst>
                  <a:ext uri="{0D108BD9-81ED-4DB2-BD59-A6C34878D82A}">
                    <a16:rowId xmlns:a16="http://schemas.microsoft.com/office/drawing/2014/main" val="2573434818"/>
                  </a:ext>
                </a:extLst>
              </a:tr>
              <a:tr h="155871">
                <a:tc>
                  <a:txBody>
                    <a:bodyPr/>
                    <a:lstStyle/>
                    <a:p>
                      <a:pPr algn="ctr"/>
                      <a:r>
                        <a:rPr lang="en-US" sz="500" dirty="0">
                          <a:latin typeface="Arial Narrow" panose="020B0606020202030204" pitchFamily="34" charset="0"/>
                        </a:rPr>
                        <a:t>5</a:t>
                      </a:r>
                    </a:p>
                  </a:txBody>
                  <a:tcPr/>
                </a:tc>
                <a:tc>
                  <a:txBody>
                    <a:bodyPr/>
                    <a:lstStyle/>
                    <a:p>
                      <a:pPr algn="ctr"/>
                      <a:r>
                        <a:rPr lang="en-US" sz="500" dirty="0">
                          <a:latin typeface="Arial Narrow" panose="020B0606020202030204" pitchFamily="34" charset="0"/>
                        </a:rPr>
                        <a:t>0.064</a:t>
                      </a:r>
                    </a:p>
                  </a:txBody>
                  <a:tcPr/>
                </a:tc>
                <a:extLst>
                  <a:ext uri="{0D108BD9-81ED-4DB2-BD59-A6C34878D82A}">
                    <a16:rowId xmlns:a16="http://schemas.microsoft.com/office/drawing/2014/main" val="4094245877"/>
                  </a:ext>
                </a:extLst>
              </a:tr>
              <a:tr h="155871">
                <a:tc>
                  <a:txBody>
                    <a:bodyPr/>
                    <a:lstStyle/>
                    <a:p>
                      <a:pPr algn="ctr"/>
                      <a:r>
                        <a:rPr lang="en-US" sz="500" dirty="0">
                          <a:latin typeface="Arial Narrow" panose="020B0606020202030204" pitchFamily="34" charset="0"/>
                        </a:rPr>
                        <a:t>6</a:t>
                      </a:r>
                    </a:p>
                  </a:txBody>
                  <a:tcPr/>
                </a:tc>
                <a:tc>
                  <a:txBody>
                    <a:bodyPr/>
                    <a:lstStyle/>
                    <a:p>
                      <a:pPr algn="ctr"/>
                      <a:r>
                        <a:rPr lang="en-US" sz="500" dirty="0">
                          <a:latin typeface="Arial Narrow" panose="020B0606020202030204" pitchFamily="34" charset="0"/>
                        </a:rPr>
                        <a:t>0.065</a:t>
                      </a:r>
                    </a:p>
                  </a:txBody>
                  <a:tcPr/>
                </a:tc>
                <a:extLst>
                  <a:ext uri="{0D108BD9-81ED-4DB2-BD59-A6C34878D82A}">
                    <a16:rowId xmlns:a16="http://schemas.microsoft.com/office/drawing/2014/main" val="1255198046"/>
                  </a:ext>
                </a:extLst>
              </a:tr>
              <a:tr h="155871">
                <a:tc>
                  <a:txBody>
                    <a:bodyPr/>
                    <a:lstStyle/>
                    <a:p>
                      <a:pPr algn="ctr"/>
                      <a:r>
                        <a:rPr lang="en-US" sz="500" dirty="0">
                          <a:latin typeface="Arial Narrow" panose="020B0606020202030204" pitchFamily="34" charset="0"/>
                        </a:rPr>
                        <a:t>Average</a:t>
                      </a:r>
                    </a:p>
                  </a:txBody>
                  <a:tcPr/>
                </a:tc>
                <a:tc>
                  <a:txBody>
                    <a:bodyPr/>
                    <a:lstStyle/>
                    <a:p>
                      <a:pPr algn="ctr"/>
                      <a:r>
                        <a:rPr lang="en-US" sz="500" dirty="0">
                          <a:latin typeface="Arial Narrow" panose="020B0606020202030204" pitchFamily="34" charset="0"/>
                        </a:rPr>
                        <a:t> 0.059</a:t>
                      </a:r>
                    </a:p>
                  </a:txBody>
                  <a:tcPr/>
                </a:tc>
                <a:extLst>
                  <a:ext uri="{0D108BD9-81ED-4DB2-BD59-A6C34878D82A}">
                    <a16:rowId xmlns:a16="http://schemas.microsoft.com/office/drawing/2014/main" val="1551941586"/>
                  </a:ext>
                </a:extLst>
              </a:tr>
              <a:tr h="155871">
                <a:tc>
                  <a:txBody>
                    <a:bodyPr/>
                    <a:lstStyle/>
                    <a:p>
                      <a:pPr algn="ctr"/>
                      <a:r>
                        <a:rPr lang="en-US" sz="500" dirty="0">
                          <a:latin typeface="Arial Narrow" panose="020B0606020202030204" pitchFamily="34" charset="0"/>
                        </a:rPr>
                        <a:t>RSD (%)</a:t>
                      </a:r>
                    </a:p>
                  </a:txBody>
                  <a:tcPr/>
                </a:tc>
                <a:tc>
                  <a:txBody>
                    <a:bodyPr/>
                    <a:lstStyle/>
                    <a:p>
                      <a:pPr algn="ctr"/>
                      <a:r>
                        <a:rPr lang="en-US" sz="500" dirty="0">
                          <a:latin typeface="Arial Narrow" panose="020B0606020202030204" pitchFamily="34" charset="0"/>
                        </a:rPr>
                        <a:t>7.0 %</a:t>
                      </a:r>
                    </a:p>
                  </a:txBody>
                  <a:tcPr/>
                </a:tc>
                <a:extLst>
                  <a:ext uri="{0D108BD9-81ED-4DB2-BD59-A6C34878D82A}">
                    <a16:rowId xmlns:a16="http://schemas.microsoft.com/office/drawing/2014/main" val="293687304"/>
                  </a:ext>
                </a:extLst>
              </a:tr>
            </a:tbl>
          </a:graphicData>
        </a:graphic>
      </p:graphicFrame>
      <p:sp>
        <p:nvSpPr>
          <p:cNvPr id="47" name="TextBox 46">
            <a:extLst>
              <a:ext uri="{FF2B5EF4-FFF2-40B4-BE49-F238E27FC236}">
                <a16:creationId xmlns:a16="http://schemas.microsoft.com/office/drawing/2014/main" id="{44B034BB-7873-4BD0-8A45-46FFB8DD17D6}"/>
              </a:ext>
            </a:extLst>
          </p:cNvPr>
          <p:cNvSpPr txBox="1"/>
          <p:nvPr/>
        </p:nvSpPr>
        <p:spPr>
          <a:xfrm>
            <a:off x="3965672" y="6501632"/>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Table 4 Method precision</a:t>
            </a:r>
          </a:p>
        </p:txBody>
      </p:sp>
      <p:sp>
        <p:nvSpPr>
          <p:cNvPr id="48" name="TextBox 47">
            <a:extLst>
              <a:ext uri="{FF2B5EF4-FFF2-40B4-BE49-F238E27FC236}">
                <a16:creationId xmlns:a16="http://schemas.microsoft.com/office/drawing/2014/main" id="{FEAF9DA1-5F68-457D-8365-B40B3D9FFDA9}"/>
              </a:ext>
            </a:extLst>
          </p:cNvPr>
          <p:cNvSpPr txBox="1"/>
          <p:nvPr/>
        </p:nvSpPr>
        <p:spPr>
          <a:xfrm>
            <a:off x="2804265" y="6501800"/>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Table 3 System precision</a:t>
            </a:r>
          </a:p>
        </p:txBody>
      </p:sp>
      <p:graphicFrame>
        <p:nvGraphicFramePr>
          <p:cNvPr id="49" name="Table 48">
            <a:extLst>
              <a:ext uri="{FF2B5EF4-FFF2-40B4-BE49-F238E27FC236}">
                <a16:creationId xmlns:a16="http://schemas.microsoft.com/office/drawing/2014/main" id="{204BEDB4-314A-4C70-BCB1-6FD6ECCFD509}"/>
              </a:ext>
            </a:extLst>
          </p:cNvPr>
          <p:cNvGraphicFramePr>
            <a:graphicFrameLocks noGrp="1"/>
          </p:cNvGraphicFramePr>
          <p:nvPr>
            <p:extLst>
              <p:ext uri="{D42A27DB-BD31-4B8C-83A1-F6EECF244321}">
                <p14:modId xmlns:p14="http://schemas.microsoft.com/office/powerpoint/2010/main" val="2707096846"/>
              </p:ext>
            </p:extLst>
          </p:nvPr>
        </p:nvGraphicFramePr>
        <p:xfrm>
          <a:off x="6448970" y="1708056"/>
          <a:ext cx="5446855" cy="731520"/>
        </p:xfrm>
        <a:graphic>
          <a:graphicData uri="http://schemas.openxmlformats.org/drawingml/2006/table">
            <a:tbl>
              <a:tblPr firstRow="1" bandRow="1">
                <a:tableStyleId>{5C22544A-7EE6-4342-B048-85BDC9FD1C3A}</a:tableStyleId>
              </a:tblPr>
              <a:tblGrid>
                <a:gridCol w="1089371">
                  <a:extLst>
                    <a:ext uri="{9D8B030D-6E8A-4147-A177-3AD203B41FA5}">
                      <a16:colId xmlns:a16="http://schemas.microsoft.com/office/drawing/2014/main" val="2444232251"/>
                    </a:ext>
                  </a:extLst>
                </a:gridCol>
                <a:gridCol w="1089371">
                  <a:extLst>
                    <a:ext uri="{9D8B030D-6E8A-4147-A177-3AD203B41FA5}">
                      <a16:colId xmlns:a16="http://schemas.microsoft.com/office/drawing/2014/main" val="3580677385"/>
                    </a:ext>
                  </a:extLst>
                </a:gridCol>
                <a:gridCol w="1089371">
                  <a:extLst>
                    <a:ext uri="{9D8B030D-6E8A-4147-A177-3AD203B41FA5}">
                      <a16:colId xmlns:a16="http://schemas.microsoft.com/office/drawing/2014/main" val="2454912698"/>
                    </a:ext>
                  </a:extLst>
                </a:gridCol>
                <a:gridCol w="1089371">
                  <a:extLst>
                    <a:ext uri="{9D8B030D-6E8A-4147-A177-3AD203B41FA5}">
                      <a16:colId xmlns:a16="http://schemas.microsoft.com/office/drawing/2014/main" val="510111235"/>
                    </a:ext>
                  </a:extLst>
                </a:gridCol>
                <a:gridCol w="1089371">
                  <a:extLst>
                    <a:ext uri="{9D8B030D-6E8A-4147-A177-3AD203B41FA5}">
                      <a16:colId xmlns:a16="http://schemas.microsoft.com/office/drawing/2014/main" val="3659837986"/>
                    </a:ext>
                  </a:extLst>
                </a:gridCol>
              </a:tblGrid>
              <a:tr h="0">
                <a:tc>
                  <a:txBody>
                    <a:bodyPr/>
                    <a:lstStyle/>
                    <a:p>
                      <a:pPr algn="ctr"/>
                      <a:r>
                        <a:rPr lang="en-US" sz="600" dirty="0">
                          <a:latin typeface="Dax" panose="02000506060000020004"/>
                        </a:rPr>
                        <a:t>Peak Name</a:t>
                      </a:r>
                    </a:p>
                  </a:txBody>
                  <a:tcPr/>
                </a:tc>
                <a:tc>
                  <a:txBody>
                    <a:bodyPr/>
                    <a:lstStyle/>
                    <a:p>
                      <a:pPr algn="ctr"/>
                      <a:r>
                        <a:rPr lang="en-US" sz="600" dirty="0">
                          <a:latin typeface="Dax" panose="02000506060000020004"/>
                        </a:rPr>
                        <a:t>RT Theoretical (min)</a:t>
                      </a:r>
                    </a:p>
                  </a:txBody>
                  <a:tcPr/>
                </a:tc>
                <a:tc>
                  <a:txBody>
                    <a:bodyPr/>
                    <a:lstStyle/>
                    <a:p>
                      <a:pPr algn="ctr"/>
                      <a:r>
                        <a:rPr lang="en-US" sz="600" dirty="0">
                          <a:latin typeface="Dax" panose="02000506060000020004"/>
                        </a:rPr>
                        <a:t>RRT</a:t>
                      </a:r>
                    </a:p>
                  </a:txBody>
                  <a:tcPr/>
                </a:tc>
                <a:tc>
                  <a:txBody>
                    <a:bodyPr/>
                    <a:lstStyle/>
                    <a:p>
                      <a:pPr algn="ctr"/>
                      <a:r>
                        <a:rPr lang="en-US" sz="600" dirty="0">
                          <a:latin typeface="Dax" panose="02000506060000020004"/>
                        </a:rPr>
                        <a:t>RT Observed (min)</a:t>
                      </a:r>
                    </a:p>
                  </a:txBody>
                  <a:tcPr/>
                </a:tc>
                <a:tc>
                  <a:txBody>
                    <a:bodyPr/>
                    <a:lstStyle/>
                    <a:p>
                      <a:pPr algn="ctr"/>
                      <a:r>
                        <a:rPr lang="en-US" sz="600" dirty="0">
                          <a:latin typeface="Dax" panose="02000506060000020004"/>
                        </a:rPr>
                        <a:t>RRT</a:t>
                      </a:r>
                    </a:p>
                  </a:txBody>
                  <a:tcPr/>
                </a:tc>
                <a:extLst>
                  <a:ext uri="{0D108BD9-81ED-4DB2-BD59-A6C34878D82A}">
                    <a16:rowId xmlns:a16="http://schemas.microsoft.com/office/drawing/2014/main" val="304135291"/>
                  </a:ext>
                </a:extLst>
              </a:tr>
              <a:tr h="0">
                <a:tc>
                  <a:txBody>
                    <a:bodyPr/>
                    <a:lstStyle/>
                    <a:p>
                      <a:pPr algn="ctr"/>
                      <a:r>
                        <a:rPr lang="en-US" sz="600" dirty="0">
                          <a:latin typeface="Dax" panose="02000506060000020004"/>
                        </a:rPr>
                        <a:t>Impurity E</a:t>
                      </a:r>
                    </a:p>
                  </a:txBody>
                  <a:tcPr/>
                </a:tc>
                <a:tc>
                  <a:txBody>
                    <a:bodyPr/>
                    <a:lstStyle/>
                    <a:p>
                      <a:pPr algn="ctr"/>
                      <a:r>
                        <a:rPr lang="en-US" sz="600" dirty="0">
                          <a:latin typeface="Dax" panose="02000506060000020004"/>
                        </a:rPr>
                        <a:t>1.6</a:t>
                      </a:r>
                    </a:p>
                  </a:txBody>
                  <a:tcPr/>
                </a:tc>
                <a:tc>
                  <a:txBody>
                    <a:bodyPr/>
                    <a:lstStyle/>
                    <a:p>
                      <a:pPr algn="ctr"/>
                      <a:r>
                        <a:rPr lang="en-US" sz="600" dirty="0">
                          <a:latin typeface="Dax" panose="02000506060000020004"/>
                        </a:rPr>
                        <a:t>0.8</a:t>
                      </a:r>
                    </a:p>
                  </a:txBody>
                  <a:tcPr/>
                </a:tc>
                <a:tc>
                  <a:txBody>
                    <a:bodyPr/>
                    <a:lstStyle/>
                    <a:p>
                      <a:pPr algn="ctr"/>
                      <a:r>
                        <a:rPr lang="en-US" sz="600" dirty="0">
                          <a:latin typeface="Dax" panose="02000506060000020004"/>
                        </a:rPr>
                        <a:t>1.52</a:t>
                      </a:r>
                    </a:p>
                  </a:txBody>
                  <a:tcPr/>
                </a:tc>
                <a:tc>
                  <a:txBody>
                    <a:bodyPr/>
                    <a:lstStyle/>
                    <a:p>
                      <a:pPr algn="ctr"/>
                      <a:r>
                        <a:rPr lang="en-US" sz="600" dirty="0">
                          <a:latin typeface="Dax" panose="02000506060000020004"/>
                        </a:rPr>
                        <a:t>0.77</a:t>
                      </a:r>
                    </a:p>
                  </a:txBody>
                  <a:tcPr/>
                </a:tc>
                <a:extLst>
                  <a:ext uri="{0D108BD9-81ED-4DB2-BD59-A6C34878D82A}">
                    <a16:rowId xmlns:a16="http://schemas.microsoft.com/office/drawing/2014/main" val="3807706071"/>
                  </a:ext>
                </a:extLst>
              </a:tr>
              <a:tr h="0">
                <a:tc>
                  <a:txBody>
                    <a:bodyPr/>
                    <a:lstStyle/>
                    <a:p>
                      <a:pPr algn="ctr"/>
                      <a:r>
                        <a:rPr lang="en-US" sz="600" dirty="0">
                          <a:latin typeface="Dax" panose="02000506060000020004"/>
                        </a:rPr>
                        <a:t>Impurity C</a:t>
                      </a:r>
                    </a:p>
                  </a:txBody>
                  <a:tcPr/>
                </a:tc>
                <a:tc>
                  <a:txBody>
                    <a:bodyPr/>
                    <a:lstStyle/>
                    <a:p>
                      <a:pPr algn="ctr"/>
                      <a:r>
                        <a:rPr lang="en-US" sz="600" dirty="0">
                          <a:latin typeface="Dax" panose="02000506060000020004"/>
                        </a:rPr>
                        <a:t>5.0</a:t>
                      </a:r>
                    </a:p>
                  </a:txBody>
                  <a:tcPr/>
                </a:tc>
                <a:tc>
                  <a:txBody>
                    <a:bodyPr/>
                    <a:lstStyle/>
                    <a:p>
                      <a:pPr algn="ctr"/>
                      <a:r>
                        <a:rPr lang="en-US" sz="600" dirty="0">
                          <a:latin typeface="Dax" panose="02000506060000020004"/>
                        </a:rPr>
                        <a:t>2.5</a:t>
                      </a:r>
                    </a:p>
                  </a:txBody>
                  <a:tcPr/>
                </a:tc>
                <a:tc>
                  <a:txBody>
                    <a:bodyPr/>
                    <a:lstStyle/>
                    <a:p>
                      <a:pPr algn="ctr"/>
                      <a:r>
                        <a:rPr lang="en-US" sz="600" dirty="0">
                          <a:latin typeface="Dax" panose="02000506060000020004"/>
                        </a:rPr>
                        <a:t>4.88</a:t>
                      </a:r>
                    </a:p>
                  </a:txBody>
                  <a:tcPr/>
                </a:tc>
                <a:tc>
                  <a:txBody>
                    <a:bodyPr/>
                    <a:lstStyle/>
                    <a:p>
                      <a:pPr algn="ctr"/>
                      <a:r>
                        <a:rPr lang="en-US" sz="600" dirty="0">
                          <a:latin typeface="Dax" panose="02000506060000020004"/>
                        </a:rPr>
                        <a:t>2.47</a:t>
                      </a:r>
                    </a:p>
                  </a:txBody>
                  <a:tcPr/>
                </a:tc>
                <a:extLst>
                  <a:ext uri="{0D108BD9-81ED-4DB2-BD59-A6C34878D82A}">
                    <a16:rowId xmlns:a16="http://schemas.microsoft.com/office/drawing/2014/main" val="1885253477"/>
                  </a:ext>
                </a:extLst>
              </a:tr>
              <a:tr h="0">
                <a:tc>
                  <a:txBody>
                    <a:bodyPr/>
                    <a:lstStyle/>
                    <a:p>
                      <a:pPr algn="ctr"/>
                      <a:r>
                        <a:rPr lang="en-US" sz="600" dirty="0">
                          <a:latin typeface="Dax" panose="02000506060000020004"/>
                        </a:rPr>
                        <a:t>Metamizole sodium</a:t>
                      </a:r>
                    </a:p>
                  </a:txBody>
                  <a:tcPr/>
                </a:tc>
                <a:tc>
                  <a:txBody>
                    <a:bodyPr/>
                    <a:lstStyle/>
                    <a:p>
                      <a:pPr algn="ctr"/>
                      <a:r>
                        <a:rPr lang="en-US" sz="600" dirty="0">
                          <a:latin typeface="Dax" panose="02000506060000020004"/>
                        </a:rPr>
                        <a:t>2.0</a:t>
                      </a:r>
                    </a:p>
                  </a:txBody>
                  <a:tcPr/>
                </a:tc>
                <a:tc>
                  <a:txBody>
                    <a:bodyPr/>
                    <a:lstStyle/>
                    <a:p>
                      <a:pPr algn="ctr"/>
                      <a:r>
                        <a:rPr lang="en-US" sz="600" dirty="0">
                          <a:latin typeface="Dax" panose="02000506060000020004"/>
                        </a:rPr>
                        <a:t>1.0</a:t>
                      </a:r>
                    </a:p>
                  </a:txBody>
                  <a:tcPr/>
                </a:tc>
                <a:tc>
                  <a:txBody>
                    <a:bodyPr/>
                    <a:lstStyle/>
                    <a:p>
                      <a:pPr algn="ctr"/>
                      <a:r>
                        <a:rPr lang="en-US" sz="600" dirty="0">
                          <a:latin typeface="Dax" panose="02000506060000020004"/>
                        </a:rPr>
                        <a:t>1.97</a:t>
                      </a:r>
                    </a:p>
                  </a:txBody>
                  <a:tcPr/>
                </a:tc>
                <a:tc>
                  <a:txBody>
                    <a:bodyPr/>
                    <a:lstStyle/>
                    <a:p>
                      <a:pPr algn="ctr"/>
                      <a:r>
                        <a:rPr lang="en-US" sz="600" dirty="0">
                          <a:latin typeface="Dax" panose="02000506060000020004"/>
                        </a:rPr>
                        <a:t>1.0</a:t>
                      </a:r>
                    </a:p>
                  </a:txBody>
                  <a:tcPr/>
                </a:tc>
                <a:extLst>
                  <a:ext uri="{0D108BD9-81ED-4DB2-BD59-A6C34878D82A}">
                    <a16:rowId xmlns:a16="http://schemas.microsoft.com/office/drawing/2014/main" val="1594099039"/>
                  </a:ext>
                </a:extLst>
              </a:tr>
            </a:tbl>
          </a:graphicData>
        </a:graphic>
      </p:graphicFrame>
      <p:sp>
        <p:nvSpPr>
          <p:cNvPr id="50" name="TextBox 49">
            <a:extLst>
              <a:ext uri="{FF2B5EF4-FFF2-40B4-BE49-F238E27FC236}">
                <a16:creationId xmlns:a16="http://schemas.microsoft.com/office/drawing/2014/main" id="{9EF9041D-FFDB-42BD-879D-0E65FA01D416}"/>
              </a:ext>
            </a:extLst>
          </p:cNvPr>
          <p:cNvSpPr txBox="1"/>
          <p:nvPr/>
        </p:nvSpPr>
        <p:spPr>
          <a:xfrm>
            <a:off x="6382464" y="2339837"/>
            <a:ext cx="11454938" cy="477054"/>
          </a:xfrm>
          <a:prstGeom prst="rect">
            <a:avLst/>
          </a:prstGeom>
          <a:noFill/>
        </p:spPr>
        <p:txBody>
          <a:bodyPr wrap="square">
            <a:spAutoFit/>
          </a:bodyPr>
          <a:lstStyle/>
          <a:p>
            <a:pPr algn="just" fontAlgn="t">
              <a:lnSpc>
                <a:spcPts val="1500"/>
              </a:lnSpc>
              <a:buNone/>
            </a:pPr>
            <a:r>
              <a:rPr lang="en-US" sz="500" dirty="0">
                <a:latin typeface="Arial Narrow" panose="020B0606020202030204" pitchFamily="34" charset="0"/>
              </a:rPr>
              <a:t>No interference of the diluent peaks with the peak of Metamizole sodium monohydrate and its known impurities was observed, indicating the specificity of the method.</a:t>
            </a:r>
          </a:p>
          <a:p>
            <a:pPr algn="just" fontAlgn="t">
              <a:lnSpc>
                <a:spcPts val="1500"/>
              </a:lnSpc>
              <a:buNone/>
            </a:pPr>
            <a:r>
              <a:rPr lang="en-US" sz="500" dirty="0">
                <a:latin typeface="Arial Narrow" panose="020B0606020202030204" pitchFamily="34" charset="0"/>
              </a:rPr>
              <a:t>. </a:t>
            </a:r>
          </a:p>
        </p:txBody>
      </p:sp>
      <p:pic>
        <p:nvPicPr>
          <p:cNvPr id="52" name="Picture 51">
            <a:extLst>
              <a:ext uri="{FF2B5EF4-FFF2-40B4-BE49-F238E27FC236}">
                <a16:creationId xmlns:a16="http://schemas.microsoft.com/office/drawing/2014/main" id="{F593D756-2CFD-4751-9437-C106C73A7849}"/>
              </a:ext>
            </a:extLst>
          </p:cNvPr>
          <p:cNvPicPr>
            <a:picLocks noChangeAspect="1"/>
          </p:cNvPicPr>
          <p:nvPr/>
        </p:nvPicPr>
        <p:blipFill>
          <a:blip r:embed="rId6"/>
          <a:stretch>
            <a:fillRect/>
          </a:stretch>
        </p:blipFill>
        <p:spPr>
          <a:xfrm>
            <a:off x="6382464" y="2816678"/>
            <a:ext cx="1733296" cy="1106417"/>
          </a:xfrm>
          <a:prstGeom prst="rect">
            <a:avLst/>
          </a:prstGeom>
        </p:spPr>
      </p:pic>
      <p:pic>
        <p:nvPicPr>
          <p:cNvPr id="54" name="Picture 53">
            <a:extLst>
              <a:ext uri="{FF2B5EF4-FFF2-40B4-BE49-F238E27FC236}">
                <a16:creationId xmlns:a16="http://schemas.microsoft.com/office/drawing/2014/main" id="{8EA2BC3F-A2EE-499C-89DA-2C9CE430D6D6}"/>
              </a:ext>
            </a:extLst>
          </p:cNvPr>
          <p:cNvPicPr>
            <a:picLocks noChangeAspect="1"/>
          </p:cNvPicPr>
          <p:nvPr/>
        </p:nvPicPr>
        <p:blipFill>
          <a:blip r:embed="rId7"/>
          <a:stretch>
            <a:fillRect/>
          </a:stretch>
        </p:blipFill>
        <p:spPr>
          <a:xfrm>
            <a:off x="8182801" y="2806793"/>
            <a:ext cx="1760438" cy="1106417"/>
          </a:xfrm>
          <a:prstGeom prst="rect">
            <a:avLst/>
          </a:prstGeom>
        </p:spPr>
      </p:pic>
      <p:pic>
        <p:nvPicPr>
          <p:cNvPr id="55" name="Picture 54">
            <a:extLst>
              <a:ext uri="{FF2B5EF4-FFF2-40B4-BE49-F238E27FC236}">
                <a16:creationId xmlns:a16="http://schemas.microsoft.com/office/drawing/2014/main" id="{EE2DD53B-0C1C-434A-8C3E-6B59985EAF0A}"/>
              </a:ext>
            </a:extLst>
          </p:cNvPr>
          <p:cNvPicPr>
            <a:picLocks noChangeAspect="1"/>
          </p:cNvPicPr>
          <p:nvPr/>
        </p:nvPicPr>
        <p:blipFill>
          <a:blip r:embed="rId8"/>
          <a:stretch>
            <a:fillRect/>
          </a:stretch>
        </p:blipFill>
        <p:spPr>
          <a:xfrm>
            <a:off x="6357421" y="4165654"/>
            <a:ext cx="1758339" cy="1155502"/>
          </a:xfrm>
          <a:prstGeom prst="rect">
            <a:avLst/>
          </a:prstGeom>
        </p:spPr>
      </p:pic>
      <p:pic>
        <p:nvPicPr>
          <p:cNvPr id="56" name="Picture 55">
            <a:extLst>
              <a:ext uri="{FF2B5EF4-FFF2-40B4-BE49-F238E27FC236}">
                <a16:creationId xmlns:a16="http://schemas.microsoft.com/office/drawing/2014/main" id="{5E7F86F0-047C-454C-86D1-7F6BF7BA6A62}"/>
              </a:ext>
            </a:extLst>
          </p:cNvPr>
          <p:cNvPicPr>
            <a:picLocks noChangeAspect="1"/>
          </p:cNvPicPr>
          <p:nvPr/>
        </p:nvPicPr>
        <p:blipFill>
          <a:blip r:embed="rId9"/>
          <a:stretch>
            <a:fillRect/>
          </a:stretch>
        </p:blipFill>
        <p:spPr>
          <a:xfrm>
            <a:off x="8184900" y="4160958"/>
            <a:ext cx="1758339" cy="1128183"/>
          </a:xfrm>
          <a:prstGeom prst="rect">
            <a:avLst/>
          </a:prstGeom>
        </p:spPr>
      </p:pic>
      <p:sp>
        <p:nvSpPr>
          <p:cNvPr id="58" name="TextBox 57">
            <a:extLst>
              <a:ext uri="{FF2B5EF4-FFF2-40B4-BE49-F238E27FC236}">
                <a16:creationId xmlns:a16="http://schemas.microsoft.com/office/drawing/2014/main" id="{C6660E22-49D8-4CDA-B271-3EBD7E114241}"/>
              </a:ext>
            </a:extLst>
          </p:cNvPr>
          <p:cNvSpPr txBox="1"/>
          <p:nvPr/>
        </p:nvSpPr>
        <p:spPr>
          <a:xfrm>
            <a:off x="5651612" y="3929820"/>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1 Chromatogram of Reference solution b</a:t>
            </a:r>
          </a:p>
        </p:txBody>
      </p:sp>
      <p:sp>
        <p:nvSpPr>
          <p:cNvPr id="59" name="TextBox 58">
            <a:extLst>
              <a:ext uri="{FF2B5EF4-FFF2-40B4-BE49-F238E27FC236}">
                <a16:creationId xmlns:a16="http://schemas.microsoft.com/office/drawing/2014/main" id="{B732F701-F144-407D-A9C2-30F9F8D47DBD}"/>
              </a:ext>
            </a:extLst>
          </p:cNvPr>
          <p:cNvSpPr txBox="1"/>
          <p:nvPr/>
        </p:nvSpPr>
        <p:spPr>
          <a:xfrm>
            <a:off x="7435201" y="3935163"/>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2 Chromatogram of Reference solution c</a:t>
            </a:r>
          </a:p>
        </p:txBody>
      </p:sp>
      <p:sp>
        <p:nvSpPr>
          <p:cNvPr id="60" name="TextBox 59">
            <a:extLst>
              <a:ext uri="{FF2B5EF4-FFF2-40B4-BE49-F238E27FC236}">
                <a16:creationId xmlns:a16="http://schemas.microsoft.com/office/drawing/2014/main" id="{45ECBFB7-BF0F-4D84-B57A-04F96E2F1CC6}"/>
              </a:ext>
            </a:extLst>
          </p:cNvPr>
          <p:cNvSpPr txBox="1"/>
          <p:nvPr/>
        </p:nvSpPr>
        <p:spPr>
          <a:xfrm>
            <a:off x="5651612" y="5323945"/>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3 Chromatogram of Reference solution d</a:t>
            </a:r>
          </a:p>
        </p:txBody>
      </p:sp>
      <p:sp>
        <p:nvSpPr>
          <p:cNvPr id="61" name="TextBox 60">
            <a:extLst>
              <a:ext uri="{FF2B5EF4-FFF2-40B4-BE49-F238E27FC236}">
                <a16:creationId xmlns:a16="http://schemas.microsoft.com/office/drawing/2014/main" id="{EC4B1899-5077-467E-ABA1-84EF5A3E7879}"/>
              </a:ext>
            </a:extLst>
          </p:cNvPr>
          <p:cNvSpPr txBox="1"/>
          <p:nvPr/>
        </p:nvSpPr>
        <p:spPr>
          <a:xfrm>
            <a:off x="7249774" y="5313259"/>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Figure 4 Chromatogram of Sample </a:t>
            </a:r>
          </a:p>
        </p:txBody>
      </p:sp>
      <p:sp>
        <p:nvSpPr>
          <p:cNvPr id="62" name="Rectangle 61">
            <a:extLst>
              <a:ext uri="{FF2B5EF4-FFF2-40B4-BE49-F238E27FC236}">
                <a16:creationId xmlns:a16="http://schemas.microsoft.com/office/drawing/2014/main" id="{AD0727A2-8771-4D3D-AEC6-5CECC6DE38F6}"/>
              </a:ext>
            </a:extLst>
          </p:cNvPr>
          <p:cNvSpPr/>
          <p:nvPr/>
        </p:nvSpPr>
        <p:spPr>
          <a:xfrm>
            <a:off x="6287828" y="5748098"/>
            <a:ext cx="3731288" cy="991872"/>
          </a:xfrm>
          <a:prstGeom prst="rect">
            <a:avLst/>
          </a:prstGeom>
          <a:no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just"/>
            <a:r>
              <a:rPr lang="en-US" sz="700" dirty="0">
                <a:solidFill>
                  <a:schemeClr val="tx1"/>
                </a:solidFill>
                <a:latin typeface="Arial Narrow" panose="020B0606020202030204" pitchFamily="34" charset="0"/>
              </a:rPr>
              <a:t>The verification study confirm that the Ph. Eur. HPLC method for determination of related substances in Metamizole sodium monohydrate meets the predefined criteria for precision, specificity, and limit of quantification. The method was confirmed as suitable for routine quality control, supporting reliable impurity profiling and compliance with </a:t>
            </a:r>
            <a:r>
              <a:rPr lang="en-US" sz="700" dirty="0" err="1">
                <a:solidFill>
                  <a:schemeClr val="tx1"/>
                </a:solidFill>
                <a:latin typeface="Arial Narrow" panose="020B0606020202030204" pitchFamily="34" charset="0"/>
              </a:rPr>
              <a:t>pharmacopoeial</a:t>
            </a:r>
            <a:r>
              <a:rPr lang="en-US" sz="700" dirty="0">
                <a:solidFill>
                  <a:schemeClr val="tx1"/>
                </a:solidFill>
                <a:latin typeface="Arial Narrow" panose="020B0606020202030204" pitchFamily="34" charset="0"/>
              </a:rPr>
              <a:t> and regulatory requirements.</a:t>
            </a:r>
          </a:p>
        </p:txBody>
      </p:sp>
      <p:graphicFrame>
        <p:nvGraphicFramePr>
          <p:cNvPr id="37" name="Table 36">
            <a:extLst>
              <a:ext uri="{FF2B5EF4-FFF2-40B4-BE49-F238E27FC236}">
                <a16:creationId xmlns:a16="http://schemas.microsoft.com/office/drawing/2014/main" id="{02CC6749-2B6B-427F-BBD5-CABAB3A711C4}"/>
              </a:ext>
            </a:extLst>
          </p:cNvPr>
          <p:cNvGraphicFramePr>
            <a:graphicFrameLocks noGrp="1"/>
          </p:cNvGraphicFramePr>
          <p:nvPr>
            <p:extLst>
              <p:ext uri="{D42A27DB-BD31-4B8C-83A1-F6EECF244321}">
                <p14:modId xmlns:p14="http://schemas.microsoft.com/office/powerpoint/2010/main" val="850807825"/>
              </p:ext>
            </p:extLst>
          </p:nvPr>
        </p:nvGraphicFramePr>
        <p:xfrm>
          <a:off x="10298029" y="2953464"/>
          <a:ext cx="1296066" cy="411480"/>
        </p:xfrm>
        <a:graphic>
          <a:graphicData uri="http://schemas.openxmlformats.org/drawingml/2006/table">
            <a:tbl>
              <a:tblPr firstRow="1" bandRow="1">
                <a:tableStyleId>{5C22544A-7EE6-4342-B048-85BDC9FD1C3A}</a:tableStyleId>
              </a:tblPr>
              <a:tblGrid>
                <a:gridCol w="432022">
                  <a:extLst>
                    <a:ext uri="{9D8B030D-6E8A-4147-A177-3AD203B41FA5}">
                      <a16:colId xmlns:a16="http://schemas.microsoft.com/office/drawing/2014/main" val="2444232251"/>
                    </a:ext>
                  </a:extLst>
                </a:gridCol>
                <a:gridCol w="432022">
                  <a:extLst>
                    <a:ext uri="{9D8B030D-6E8A-4147-A177-3AD203B41FA5}">
                      <a16:colId xmlns:a16="http://schemas.microsoft.com/office/drawing/2014/main" val="3580677385"/>
                    </a:ext>
                  </a:extLst>
                </a:gridCol>
                <a:gridCol w="432022">
                  <a:extLst>
                    <a:ext uri="{9D8B030D-6E8A-4147-A177-3AD203B41FA5}">
                      <a16:colId xmlns:a16="http://schemas.microsoft.com/office/drawing/2014/main" val="2454912698"/>
                    </a:ext>
                  </a:extLst>
                </a:gridCol>
              </a:tblGrid>
              <a:tr h="193692">
                <a:tc>
                  <a:txBody>
                    <a:bodyPr/>
                    <a:lstStyle/>
                    <a:p>
                      <a:pPr algn="ctr"/>
                      <a:r>
                        <a:rPr lang="en-US" sz="500" dirty="0">
                          <a:latin typeface="Arial Narrow" panose="020B0606020202030204" pitchFamily="34" charset="0"/>
                        </a:rPr>
                        <a:t>Signal/Noise Ratio</a:t>
                      </a:r>
                    </a:p>
                  </a:txBody>
                  <a:tcPr/>
                </a:tc>
                <a:tc>
                  <a:txBody>
                    <a:bodyPr/>
                    <a:lstStyle/>
                    <a:p>
                      <a:pPr algn="ctr"/>
                      <a:r>
                        <a:rPr lang="en-US" sz="500" dirty="0">
                          <a:latin typeface="Arial Narrow" panose="020B0606020202030204" pitchFamily="34" charset="0"/>
                        </a:rPr>
                        <a:t>Set limits</a:t>
                      </a:r>
                    </a:p>
                  </a:txBody>
                  <a:tcPr/>
                </a:tc>
                <a:tc>
                  <a:txBody>
                    <a:bodyPr/>
                    <a:lstStyle/>
                    <a:p>
                      <a:pPr algn="ctr"/>
                      <a:r>
                        <a:rPr lang="en-US" sz="500" dirty="0">
                          <a:latin typeface="Arial Narrow" panose="020B0606020202030204" pitchFamily="34" charset="0"/>
                        </a:rPr>
                        <a:t>Observed value</a:t>
                      </a:r>
                    </a:p>
                  </a:txBody>
                  <a:tcPr/>
                </a:tc>
                <a:extLst>
                  <a:ext uri="{0D108BD9-81ED-4DB2-BD59-A6C34878D82A}">
                    <a16:rowId xmlns:a16="http://schemas.microsoft.com/office/drawing/2014/main" val="304135291"/>
                  </a:ext>
                </a:extLst>
              </a:tr>
              <a:tr h="147575">
                <a:tc>
                  <a:txBody>
                    <a:bodyPr/>
                    <a:lstStyle/>
                    <a:p>
                      <a:pPr algn="ctr"/>
                      <a:r>
                        <a:rPr lang="en-US" sz="500" dirty="0">
                          <a:latin typeface="Arial Narrow" panose="020B0606020202030204" pitchFamily="34" charset="0"/>
                        </a:rPr>
                        <a:t>Impurity A</a:t>
                      </a:r>
                    </a:p>
                  </a:txBody>
                  <a:tcPr/>
                </a:tc>
                <a:tc>
                  <a:txBody>
                    <a:bodyPr/>
                    <a:lstStyle/>
                    <a:p>
                      <a:pPr algn="ctr"/>
                      <a:r>
                        <a:rPr lang="en-US" sz="500" dirty="0">
                          <a:latin typeface="Arial Narrow" panose="020B0606020202030204" pitchFamily="34" charset="0"/>
                        </a:rPr>
                        <a:t>~10</a:t>
                      </a:r>
                    </a:p>
                  </a:txBody>
                  <a:tcPr/>
                </a:tc>
                <a:tc>
                  <a:txBody>
                    <a:bodyPr/>
                    <a:lstStyle/>
                    <a:p>
                      <a:pPr algn="ctr"/>
                      <a:r>
                        <a:rPr lang="en-US" sz="500" dirty="0">
                          <a:latin typeface="Arial Narrow" panose="020B0606020202030204" pitchFamily="34" charset="0"/>
                        </a:rPr>
                        <a:t>10.1</a:t>
                      </a:r>
                    </a:p>
                  </a:txBody>
                  <a:tcPr/>
                </a:tc>
                <a:extLst>
                  <a:ext uri="{0D108BD9-81ED-4DB2-BD59-A6C34878D82A}">
                    <a16:rowId xmlns:a16="http://schemas.microsoft.com/office/drawing/2014/main" val="1594099039"/>
                  </a:ext>
                </a:extLst>
              </a:tr>
            </a:tbl>
          </a:graphicData>
        </a:graphic>
      </p:graphicFrame>
      <p:graphicFrame>
        <p:nvGraphicFramePr>
          <p:cNvPr id="41" name="Table 40">
            <a:extLst>
              <a:ext uri="{FF2B5EF4-FFF2-40B4-BE49-F238E27FC236}">
                <a16:creationId xmlns:a16="http://schemas.microsoft.com/office/drawing/2014/main" id="{75CD0152-347F-40C0-A2A6-C431ADDF4575}"/>
              </a:ext>
            </a:extLst>
          </p:cNvPr>
          <p:cNvGraphicFramePr>
            <a:graphicFrameLocks noGrp="1"/>
          </p:cNvGraphicFramePr>
          <p:nvPr>
            <p:extLst>
              <p:ext uri="{D42A27DB-BD31-4B8C-83A1-F6EECF244321}">
                <p14:modId xmlns:p14="http://schemas.microsoft.com/office/powerpoint/2010/main" val="784376121"/>
              </p:ext>
            </p:extLst>
          </p:nvPr>
        </p:nvGraphicFramePr>
        <p:xfrm>
          <a:off x="10298029" y="3409359"/>
          <a:ext cx="1296066" cy="1920240"/>
        </p:xfrm>
        <a:graphic>
          <a:graphicData uri="http://schemas.openxmlformats.org/drawingml/2006/table">
            <a:tbl>
              <a:tblPr firstRow="1" bandRow="1">
                <a:tableStyleId>{5C22544A-7EE6-4342-B048-85BDC9FD1C3A}</a:tableStyleId>
              </a:tblPr>
              <a:tblGrid>
                <a:gridCol w="648033">
                  <a:extLst>
                    <a:ext uri="{9D8B030D-6E8A-4147-A177-3AD203B41FA5}">
                      <a16:colId xmlns:a16="http://schemas.microsoft.com/office/drawing/2014/main" val="3580677385"/>
                    </a:ext>
                  </a:extLst>
                </a:gridCol>
                <a:gridCol w="648033">
                  <a:extLst>
                    <a:ext uri="{9D8B030D-6E8A-4147-A177-3AD203B41FA5}">
                      <a16:colId xmlns:a16="http://schemas.microsoft.com/office/drawing/2014/main" val="2454912698"/>
                    </a:ext>
                  </a:extLst>
                </a:gridCol>
              </a:tblGrid>
              <a:tr h="0">
                <a:tc gridSpan="2">
                  <a:txBody>
                    <a:bodyPr/>
                    <a:lstStyle/>
                    <a:p>
                      <a:pPr algn="ctr"/>
                      <a:r>
                        <a:rPr lang="en-US" sz="500" dirty="0">
                          <a:latin typeface="Arial Narrow" panose="020B0606020202030204" pitchFamily="34" charset="0"/>
                        </a:rPr>
                        <a:t>Impurity A</a:t>
                      </a:r>
                    </a:p>
                  </a:txBody>
                  <a:tcPr/>
                </a:tc>
                <a:tc hMerge="1">
                  <a:txBody>
                    <a:bodyPr/>
                    <a:lstStyle/>
                    <a:p>
                      <a:pPr algn="ctr"/>
                      <a:endParaRPr lang="en-US" sz="1600" dirty="0">
                        <a:latin typeface="Dax" panose="02000506060000020004"/>
                      </a:endParaRPr>
                    </a:p>
                  </a:txBody>
                  <a:tcPr/>
                </a:tc>
                <a:extLst>
                  <a:ext uri="{0D108BD9-81ED-4DB2-BD59-A6C34878D82A}">
                    <a16:rowId xmlns:a16="http://schemas.microsoft.com/office/drawing/2014/main" val="304135291"/>
                  </a:ext>
                </a:extLst>
              </a:tr>
              <a:tr h="0">
                <a:tc>
                  <a:txBody>
                    <a:bodyPr/>
                    <a:lstStyle/>
                    <a:p>
                      <a:pPr algn="ctr"/>
                      <a:r>
                        <a:rPr lang="en-US" sz="500" dirty="0">
                          <a:latin typeface="Arial Narrow" panose="020B0606020202030204" pitchFamily="34" charset="0"/>
                        </a:rPr>
                        <a:t>Injection Number</a:t>
                      </a:r>
                    </a:p>
                  </a:txBody>
                  <a:tcPr/>
                </a:tc>
                <a:tc>
                  <a:txBody>
                    <a:bodyPr/>
                    <a:lstStyle/>
                    <a:p>
                      <a:pPr algn="ctr"/>
                      <a:r>
                        <a:rPr lang="en-US" sz="500" dirty="0">
                          <a:latin typeface="Arial Narrow" panose="020B0606020202030204" pitchFamily="34" charset="0"/>
                        </a:rPr>
                        <a:t>Area</a:t>
                      </a:r>
                    </a:p>
                  </a:txBody>
                  <a:tcPr/>
                </a:tc>
                <a:extLst>
                  <a:ext uri="{0D108BD9-81ED-4DB2-BD59-A6C34878D82A}">
                    <a16:rowId xmlns:a16="http://schemas.microsoft.com/office/drawing/2014/main" val="1594099039"/>
                  </a:ext>
                </a:extLst>
              </a:tr>
              <a:tr h="0">
                <a:tc>
                  <a:txBody>
                    <a:bodyPr/>
                    <a:lstStyle/>
                    <a:p>
                      <a:pPr algn="ctr"/>
                      <a:r>
                        <a:rPr lang="en-US" sz="500" dirty="0">
                          <a:latin typeface="Arial Narrow" panose="020B0606020202030204" pitchFamily="34" charset="0"/>
                        </a:rPr>
                        <a:t>1</a:t>
                      </a:r>
                    </a:p>
                  </a:txBody>
                  <a:tcPr/>
                </a:tc>
                <a:tc>
                  <a:txBody>
                    <a:bodyPr/>
                    <a:lstStyle/>
                    <a:p>
                      <a:pPr algn="ctr"/>
                      <a:r>
                        <a:rPr lang="en-US" sz="500" dirty="0">
                          <a:latin typeface="Arial Narrow" panose="020B0606020202030204" pitchFamily="34" charset="0"/>
                        </a:rPr>
                        <a:t>0.0673</a:t>
                      </a:r>
                    </a:p>
                  </a:txBody>
                  <a:tcPr/>
                </a:tc>
                <a:extLst>
                  <a:ext uri="{0D108BD9-81ED-4DB2-BD59-A6C34878D82A}">
                    <a16:rowId xmlns:a16="http://schemas.microsoft.com/office/drawing/2014/main" val="500861849"/>
                  </a:ext>
                </a:extLst>
              </a:tr>
              <a:tr h="0">
                <a:tc>
                  <a:txBody>
                    <a:bodyPr/>
                    <a:lstStyle/>
                    <a:p>
                      <a:pPr algn="ctr"/>
                      <a:r>
                        <a:rPr lang="en-US" sz="500" dirty="0">
                          <a:latin typeface="Arial Narrow" panose="020B0606020202030204" pitchFamily="34" charset="0"/>
                        </a:rPr>
                        <a:t>2</a:t>
                      </a:r>
                    </a:p>
                  </a:txBody>
                  <a:tcPr/>
                </a:tc>
                <a:tc>
                  <a:txBody>
                    <a:bodyPr/>
                    <a:lstStyle/>
                    <a:p>
                      <a:pPr algn="ctr"/>
                      <a:r>
                        <a:rPr lang="en-US" sz="500" dirty="0">
                          <a:latin typeface="Arial Narrow" panose="020B0606020202030204" pitchFamily="34" charset="0"/>
                        </a:rPr>
                        <a:t>0.0696</a:t>
                      </a:r>
                    </a:p>
                  </a:txBody>
                  <a:tcPr/>
                </a:tc>
                <a:extLst>
                  <a:ext uri="{0D108BD9-81ED-4DB2-BD59-A6C34878D82A}">
                    <a16:rowId xmlns:a16="http://schemas.microsoft.com/office/drawing/2014/main" val="4181638192"/>
                  </a:ext>
                </a:extLst>
              </a:tr>
              <a:tr h="0">
                <a:tc>
                  <a:txBody>
                    <a:bodyPr/>
                    <a:lstStyle/>
                    <a:p>
                      <a:pPr algn="ctr"/>
                      <a:r>
                        <a:rPr lang="en-US" sz="500" dirty="0">
                          <a:latin typeface="Arial Narrow" panose="020B0606020202030204" pitchFamily="34" charset="0"/>
                        </a:rPr>
                        <a:t>3</a:t>
                      </a:r>
                    </a:p>
                  </a:txBody>
                  <a:tcPr/>
                </a:tc>
                <a:tc>
                  <a:txBody>
                    <a:bodyPr/>
                    <a:lstStyle/>
                    <a:p>
                      <a:pPr algn="ctr"/>
                      <a:r>
                        <a:rPr lang="en-US" sz="500" dirty="0">
                          <a:latin typeface="Arial Narrow" panose="020B0606020202030204" pitchFamily="34" charset="0"/>
                        </a:rPr>
                        <a:t>0.0670</a:t>
                      </a:r>
                    </a:p>
                  </a:txBody>
                  <a:tcPr/>
                </a:tc>
                <a:extLst>
                  <a:ext uri="{0D108BD9-81ED-4DB2-BD59-A6C34878D82A}">
                    <a16:rowId xmlns:a16="http://schemas.microsoft.com/office/drawing/2014/main" val="2573434818"/>
                  </a:ext>
                </a:extLst>
              </a:tr>
              <a:tr h="0">
                <a:tc>
                  <a:txBody>
                    <a:bodyPr/>
                    <a:lstStyle/>
                    <a:p>
                      <a:pPr algn="ctr"/>
                      <a:r>
                        <a:rPr lang="en-US" sz="500" dirty="0">
                          <a:latin typeface="Arial Narrow" panose="020B0606020202030204" pitchFamily="34" charset="0"/>
                        </a:rPr>
                        <a:t>4</a:t>
                      </a:r>
                    </a:p>
                  </a:txBody>
                  <a:tcPr/>
                </a:tc>
                <a:tc>
                  <a:txBody>
                    <a:bodyPr/>
                    <a:lstStyle/>
                    <a:p>
                      <a:pPr algn="ctr"/>
                      <a:r>
                        <a:rPr lang="en-US" sz="500" dirty="0">
                          <a:latin typeface="Arial Narrow" panose="020B0606020202030204" pitchFamily="34" charset="0"/>
                        </a:rPr>
                        <a:t>0.0728</a:t>
                      </a:r>
                    </a:p>
                  </a:txBody>
                  <a:tcPr/>
                </a:tc>
                <a:extLst>
                  <a:ext uri="{0D108BD9-81ED-4DB2-BD59-A6C34878D82A}">
                    <a16:rowId xmlns:a16="http://schemas.microsoft.com/office/drawing/2014/main" val="4094245877"/>
                  </a:ext>
                </a:extLst>
              </a:tr>
              <a:tr h="0">
                <a:tc>
                  <a:txBody>
                    <a:bodyPr/>
                    <a:lstStyle/>
                    <a:p>
                      <a:pPr algn="ctr"/>
                      <a:r>
                        <a:rPr lang="en-US" sz="500" dirty="0">
                          <a:latin typeface="Arial Narrow" panose="020B0606020202030204" pitchFamily="34" charset="0"/>
                        </a:rPr>
                        <a:t>5</a:t>
                      </a:r>
                    </a:p>
                  </a:txBody>
                  <a:tcPr/>
                </a:tc>
                <a:tc>
                  <a:txBody>
                    <a:bodyPr/>
                    <a:lstStyle/>
                    <a:p>
                      <a:pPr algn="ctr"/>
                      <a:r>
                        <a:rPr lang="en-US" sz="500" dirty="0">
                          <a:latin typeface="Arial Narrow" panose="020B0606020202030204" pitchFamily="34" charset="0"/>
                        </a:rPr>
                        <a:t>0.0718</a:t>
                      </a:r>
                    </a:p>
                  </a:txBody>
                  <a:tcPr/>
                </a:tc>
                <a:extLst>
                  <a:ext uri="{0D108BD9-81ED-4DB2-BD59-A6C34878D82A}">
                    <a16:rowId xmlns:a16="http://schemas.microsoft.com/office/drawing/2014/main" val="1255198046"/>
                  </a:ext>
                </a:extLst>
              </a:tr>
              <a:tr h="0">
                <a:tc>
                  <a:txBody>
                    <a:bodyPr/>
                    <a:lstStyle/>
                    <a:p>
                      <a:pPr algn="ctr"/>
                      <a:r>
                        <a:rPr lang="en-US" sz="500" dirty="0">
                          <a:latin typeface="Arial Narrow" panose="020B0606020202030204" pitchFamily="34" charset="0"/>
                        </a:rPr>
                        <a:t>6</a:t>
                      </a:r>
                    </a:p>
                  </a:txBody>
                  <a:tcPr/>
                </a:tc>
                <a:tc>
                  <a:txBody>
                    <a:bodyPr/>
                    <a:lstStyle/>
                    <a:p>
                      <a:pPr algn="ctr"/>
                      <a:r>
                        <a:rPr lang="en-US" sz="500" dirty="0">
                          <a:latin typeface="Arial Narrow" panose="020B0606020202030204" pitchFamily="34" charset="0"/>
                        </a:rPr>
                        <a:t>0.0720</a:t>
                      </a:r>
                    </a:p>
                  </a:txBody>
                  <a:tcPr/>
                </a:tc>
                <a:extLst>
                  <a:ext uri="{0D108BD9-81ED-4DB2-BD59-A6C34878D82A}">
                    <a16:rowId xmlns:a16="http://schemas.microsoft.com/office/drawing/2014/main" val="1551941586"/>
                  </a:ext>
                </a:extLst>
              </a:tr>
              <a:tr h="0">
                <a:tc>
                  <a:txBody>
                    <a:bodyPr/>
                    <a:lstStyle/>
                    <a:p>
                      <a:pPr algn="ctr"/>
                      <a:r>
                        <a:rPr lang="en-US" sz="500" dirty="0">
                          <a:latin typeface="Arial Narrow" panose="020B0606020202030204" pitchFamily="34" charset="0"/>
                        </a:rPr>
                        <a:t>Concentration (mg/mL)</a:t>
                      </a:r>
                    </a:p>
                  </a:txBody>
                  <a:tcPr/>
                </a:tc>
                <a:tc>
                  <a:txBody>
                    <a:bodyPr/>
                    <a:lstStyle/>
                    <a:p>
                      <a:pPr algn="ctr"/>
                      <a:r>
                        <a:rPr lang="en-US" sz="500" dirty="0">
                          <a:latin typeface="Arial Narrow" panose="020B0606020202030204" pitchFamily="34" charset="0"/>
                        </a:rPr>
                        <a:t>0.0045</a:t>
                      </a:r>
                    </a:p>
                  </a:txBody>
                  <a:tcPr/>
                </a:tc>
                <a:extLst>
                  <a:ext uri="{0D108BD9-81ED-4DB2-BD59-A6C34878D82A}">
                    <a16:rowId xmlns:a16="http://schemas.microsoft.com/office/drawing/2014/main" val="602372252"/>
                  </a:ext>
                </a:extLst>
              </a:tr>
              <a:tr h="0">
                <a:tc>
                  <a:txBody>
                    <a:bodyPr/>
                    <a:lstStyle/>
                    <a:p>
                      <a:pPr algn="ctr"/>
                      <a:r>
                        <a:rPr lang="en-US" sz="500" dirty="0">
                          <a:latin typeface="Arial Narrow" panose="020B0606020202030204" pitchFamily="34" charset="0"/>
                        </a:rPr>
                        <a:t>Signal/Noise Ratio</a:t>
                      </a:r>
                    </a:p>
                  </a:txBody>
                  <a:tcPr/>
                </a:tc>
                <a:tc>
                  <a:txBody>
                    <a:bodyPr/>
                    <a:lstStyle/>
                    <a:p>
                      <a:pPr algn="ctr"/>
                      <a:r>
                        <a:rPr lang="en-US" sz="500" dirty="0">
                          <a:latin typeface="Arial Narrow" panose="020B0606020202030204" pitchFamily="34" charset="0"/>
                        </a:rPr>
                        <a:t>10.1</a:t>
                      </a:r>
                    </a:p>
                  </a:txBody>
                  <a:tcPr/>
                </a:tc>
                <a:extLst>
                  <a:ext uri="{0D108BD9-81ED-4DB2-BD59-A6C34878D82A}">
                    <a16:rowId xmlns:a16="http://schemas.microsoft.com/office/drawing/2014/main" val="1351902506"/>
                  </a:ext>
                </a:extLst>
              </a:tr>
              <a:tr h="0">
                <a:tc>
                  <a:txBody>
                    <a:bodyPr/>
                    <a:lstStyle/>
                    <a:p>
                      <a:pPr algn="ctr"/>
                      <a:r>
                        <a:rPr lang="en-US" sz="500" dirty="0">
                          <a:latin typeface="Arial Narrow" panose="020B0606020202030204" pitchFamily="34" charset="0"/>
                        </a:rPr>
                        <a:t>RSD (%)</a:t>
                      </a:r>
                    </a:p>
                  </a:txBody>
                  <a:tcPr/>
                </a:tc>
                <a:tc>
                  <a:txBody>
                    <a:bodyPr/>
                    <a:lstStyle/>
                    <a:p>
                      <a:pPr algn="ctr"/>
                      <a:r>
                        <a:rPr lang="en-US" sz="500" dirty="0">
                          <a:latin typeface="Arial Narrow" panose="020B0606020202030204" pitchFamily="34" charset="0"/>
                        </a:rPr>
                        <a:t>3.6</a:t>
                      </a:r>
                    </a:p>
                  </a:txBody>
                  <a:tcPr/>
                </a:tc>
                <a:extLst>
                  <a:ext uri="{0D108BD9-81ED-4DB2-BD59-A6C34878D82A}">
                    <a16:rowId xmlns:a16="http://schemas.microsoft.com/office/drawing/2014/main" val="3355607643"/>
                  </a:ext>
                </a:extLst>
              </a:tr>
            </a:tbl>
          </a:graphicData>
        </a:graphic>
      </p:graphicFrame>
      <p:sp>
        <p:nvSpPr>
          <p:cNvPr id="45" name="TextBox 44">
            <a:extLst>
              <a:ext uri="{FF2B5EF4-FFF2-40B4-BE49-F238E27FC236}">
                <a16:creationId xmlns:a16="http://schemas.microsoft.com/office/drawing/2014/main" id="{A9EFCD9C-32C1-422E-B18A-2CCEDC8C86C3}"/>
              </a:ext>
            </a:extLst>
          </p:cNvPr>
          <p:cNvSpPr txBox="1"/>
          <p:nvPr/>
        </p:nvSpPr>
        <p:spPr>
          <a:xfrm>
            <a:off x="9371737" y="2803323"/>
            <a:ext cx="2882900" cy="184666"/>
          </a:xfrm>
          <a:prstGeom prst="rect">
            <a:avLst/>
          </a:prstGeom>
          <a:noFill/>
        </p:spPr>
        <p:txBody>
          <a:bodyPr wrap="square">
            <a:spAutoFit/>
          </a:bodyPr>
          <a:lstStyle/>
          <a:p>
            <a:pPr algn="ctr">
              <a:spcAft>
                <a:spcPts val="1000"/>
              </a:spcAft>
              <a:buNone/>
            </a:pPr>
            <a:r>
              <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rPr>
              <a:t>Instrument: Thermo Ultimate </a:t>
            </a:r>
            <a:r>
              <a:rPr lang="en-US" sz="600" kern="100" dirty="0" err="1">
                <a:solidFill>
                  <a:srgbClr val="0E2841"/>
                </a:solidFill>
                <a:latin typeface="Arial Narrow" panose="020B0606020202030204" pitchFamily="34" charset="0"/>
                <a:ea typeface="Aptos" panose="020B0004020202020204" pitchFamily="34" charset="0"/>
                <a:cs typeface="Times New Roman" panose="02020603050405020304" pitchFamily="18" charset="0"/>
              </a:rPr>
              <a:t>Dionex</a:t>
            </a:r>
            <a:endParaRPr lang="en-US" sz="600" kern="100" dirty="0">
              <a:solidFill>
                <a:srgbClr val="0E2841"/>
              </a:solidFill>
              <a:latin typeface="Arial Narrow" panose="020B0606020202030204" pitchFamily="34" charset="0"/>
              <a:ea typeface="Aptos" panose="020B0004020202020204" pitchFamily="34" charset="0"/>
              <a:cs typeface="Times New Roman" panose="02020603050405020304" pitchFamily="18" charset="0"/>
            </a:endParaRPr>
          </a:p>
        </p:txBody>
      </p:sp>
      <p:sp>
        <p:nvSpPr>
          <p:cNvPr id="53" name="Rectangle 52">
            <a:extLst>
              <a:ext uri="{FF2B5EF4-FFF2-40B4-BE49-F238E27FC236}">
                <a16:creationId xmlns:a16="http://schemas.microsoft.com/office/drawing/2014/main" id="{66FB628E-95AB-48C1-8207-A95F991B469C}"/>
              </a:ext>
            </a:extLst>
          </p:cNvPr>
          <p:cNvSpPr/>
          <p:nvPr/>
        </p:nvSpPr>
        <p:spPr>
          <a:xfrm>
            <a:off x="10004629" y="5067003"/>
            <a:ext cx="2229805" cy="991872"/>
          </a:xfrm>
          <a:prstGeom prst="rect">
            <a:avLst/>
          </a:prstGeom>
          <a:no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just"/>
            <a:r>
              <a:rPr lang="en-US" sz="700" dirty="0">
                <a:solidFill>
                  <a:schemeClr val="tx1"/>
                </a:solidFill>
                <a:latin typeface="Arial Narrow" panose="020B0606020202030204" pitchFamily="34" charset="0"/>
              </a:rPr>
              <a:t>From the above data, it can be concluded that the impurities can be qualified to an acceptable degree of precision at the above-mentioned levels. Also, the limit of quantification is lower than the value for BDL.</a:t>
            </a:r>
          </a:p>
        </p:txBody>
      </p:sp>
      <p:sp>
        <p:nvSpPr>
          <p:cNvPr id="57" name="Rectangle 56">
            <a:extLst>
              <a:ext uri="{FF2B5EF4-FFF2-40B4-BE49-F238E27FC236}">
                <a16:creationId xmlns:a16="http://schemas.microsoft.com/office/drawing/2014/main" id="{0A0F85C3-D63C-4C64-A208-10ECB92FA4A0}"/>
              </a:ext>
            </a:extLst>
          </p:cNvPr>
          <p:cNvSpPr/>
          <p:nvPr/>
        </p:nvSpPr>
        <p:spPr>
          <a:xfrm>
            <a:off x="668634" y="5921440"/>
            <a:ext cx="3319116" cy="991872"/>
          </a:xfrm>
          <a:prstGeom prst="rect">
            <a:avLst/>
          </a:prstGeom>
          <a:no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just"/>
            <a:r>
              <a:rPr lang="en-US" sz="700" dirty="0">
                <a:solidFill>
                  <a:schemeClr val="tx1"/>
                </a:solidFill>
                <a:latin typeface="Arial Narrow" panose="020B0606020202030204" pitchFamily="34" charset="0"/>
              </a:rPr>
              <a:t>The amount of Impurity C is below threshold therefore the results are not reported. </a:t>
            </a:r>
          </a:p>
          <a:p>
            <a:pPr algn="just"/>
            <a:r>
              <a:rPr lang="en-US" sz="700" dirty="0">
                <a:solidFill>
                  <a:schemeClr val="tx1"/>
                </a:solidFill>
                <a:latin typeface="Arial Narrow" panose="020B0606020202030204" pitchFamily="34" charset="0"/>
              </a:rPr>
              <a:t>The amount of Impurity E is above threshold and the results indicate that the method is precise. </a:t>
            </a:r>
          </a:p>
        </p:txBody>
      </p:sp>
      <p:sp>
        <p:nvSpPr>
          <p:cNvPr id="51" name="Rectangle: Rounded Corners 50">
            <a:extLst>
              <a:ext uri="{FF2B5EF4-FFF2-40B4-BE49-F238E27FC236}">
                <a16:creationId xmlns:a16="http://schemas.microsoft.com/office/drawing/2014/main" id="{394D5F1A-E27F-8AEE-38E0-ECE1967BE58E}"/>
              </a:ext>
            </a:extLst>
          </p:cNvPr>
          <p:cNvSpPr/>
          <p:nvPr/>
        </p:nvSpPr>
        <p:spPr>
          <a:xfrm>
            <a:off x="11501072" y="662157"/>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400" dirty="0">
                <a:solidFill>
                  <a:schemeClr val="tx1"/>
                </a:solidFill>
              </a:rPr>
              <a:t>000</a:t>
            </a:r>
          </a:p>
        </p:txBody>
      </p:sp>
    </p:spTree>
    <p:extLst>
      <p:ext uri="{BB962C8B-B14F-4D97-AF65-F5344CB8AC3E}">
        <p14:creationId xmlns:p14="http://schemas.microsoft.com/office/powerpoint/2010/main" val="4279662543"/>
      </p:ext>
    </p:extLst>
  </p:cSld>
  <p:clrMapOvr>
    <a:masterClrMapping/>
  </p:clrMapOvr>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4AE054A-32FF-4BD4-A099-E155F1BD9042}" vid="{272EDE3F-DE0E-4B1D-81C4-1189F6706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DCA87D-57B8-4510-9665-9E75299929F1}">
  <ds:schemaRefs>
    <ds:schemaRef ds:uri="http://purl.org/dc/elements/1.1/"/>
    <ds:schemaRef ds:uri="http://purl.org/dc/dcmitype/"/>
    <ds:schemaRef ds:uri="http://schemas.microsoft.com/office/2006/metadata/properties"/>
    <ds:schemaRef ds:uri="http://schemas.microsoft.com/office/infopath/2007/PartnerControls"/>
    <ds:schemaRef ds:uri="http://schemas.microsoft.com/office/2006/documentManagement/types"/>
    <ds:schemaRef ds:uri="http://www.w3.org/XML/1998/namespace"/>
    <ds:schemaRef ds:uri="http://schemas.openxmlformats.org/package/2006/metadata/core-properties"/>
    <ds:schemaRef ds:uri="c9b645eb-e6fe-4b35-9d45-bd7394162d21"/>
    <ds:schemaRef ds:uri="98621ed1-ae24-4a21-b80a-89d572d87e72"/>
    <ds:schemaRef ds:uri="http://purl.org/dc/terms/"/>
  </ds:schemaRefs>
</ds:datastoreItem>
</file>

<file path=customXml/itemProps2.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3.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549</TotalTime>
  <Words>887</Words>
  <Application>Microsoft Office PowerPoint</Application>
  <PresentationFormat>Widescreen</PresentationFormat>
  <Paragraphs>128</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Times New Roman</vt:lpstr>
      <vt:lpstr>Dax</vt:lpstr>
      <vt:lpstr>72 Black</vt:lpstr>
      <vt:lpstr>Arial Narrow</vt:lpstr>
      <vt:lpstr>Aptos</vt:lpstr>
      <vt:lpstr>Arial</vt:lpstr>
      <vt:lpstr>Aptos Display</vt:lpstr>
      <vt:lpstr>Theme1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Sara Petreska</cp:lastModifiedBy>
  <cp:revision>83</cp:revision>
  <dcterms:created xsi:type="dcterms:W3CDTF">2025-07-07T08:04:39Z</dcterms:created>
  <dcterms:modified xsi:type="dcterms:W3CDTF">2026-08-25T16:07:27Z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